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83" r:id="rId1"/>
    <p:sldMasterId id="2147483720" r:id="rId2"/>
    <p:sldMasterId id="2147483737" r:id="rId3"/>
    <p:sldMasterId id="2147483753" r:id="rId4"/>
    <p:sldMasterId id="2147483772" r:id="rId5"/>
  </p:sldMasterIdLst>
  <p:notesMasterIdLst>
    <p:notesMasterId r:id="rId44"/>
  </p:notesMasterIdLst>
  <p:sldIdLst>
    <p:sldId id="2145706209" r:id="rId6"/>
    <p:sldId id="2145706148" r:id="rId7"/>
    <p:sldId id="2145706211" r:id="rId8"/>
    <p:sldId id="2145706126" r:id="rId9"/>
    <p:sldId id="2145706212" r:id="rId10"/>
    <p:sldId id="2145706242" r:id="rId11"/>
    <p:sldId id="2145706259" r:id="rId12"/>
    <p:sldId id="2145706260" r:id="rId13"/>
    <p:sldId id="2145706261" r:id="rId14"/>
    <p:sldId id="2145706213" r:id="rId15"/>
    <p:sldId id="2145706214" r:id="rId16"/>
    <p:sldId id="2145706215" r:id="rId17"/>
    <p:sldId id="2145706216" r:id="rId18"/>
    <p:sldId id="2145706240" r:id="rId19"/>
    <p:sldId id="2145706241" r:id="rId20"/>
    <p:sldId id="2145706151" r:id="rId21"/>
    <p:sldId id="2145706132" r:id="rId22"/>
    <p:sldId id="2145706186" r:id="rId23"/>
    <p:sldId id="1987" r:id="rId24"/>
    <p:sldId id="2145706187" r:id="rId25"/>
    <p:sldId id="2145706181" r:id="rId26"/>
    <p:sldId id="2145706188" r:id="rId27"/>
    <p:sldId id="2145706210" r:id="rId28"/>
    <p:sldId id="2145706237" r:id="rId29"/>
    <p:sldId id="2145706236" r:id="rId30"/>
    <p:sldId id="2145706232" r:id="rId31"/>
    <p:sldId id="2145706218" r:id="rId32"/>
    <p:sldId id="2145706208" r:id="rId33"/>
    <p:sldId id="2145706230" r:id="rId34"/>
    <p:sldId id="2145706229" r:id="rId35"/>
    <p:sldId id="2145706226" r:id="rId36"/>
    <p:sldId id="2145706196" r:id="rId37"/>
    <p:sldId id="2145706223" r:id="rId38"/>
    <p:sldId id="2145706235" r:id="rId39"/>
    <p:sldId id="313" r:id="rId40"/>
    <p:sldId id="2145706252" r:id="rId41"/>
    <p:sldId id="317" r:id="rId42"/>
    <p:sldId id="2145706231" r:id="rId43"/>
  </p:sldIdLst>
  <p:sldSz cx="9144000" cy="5143500" type="screen16x9"/>
  <p:notesSz cx="7102475" cy="9388475"/>
  <p:embeddedFontLst>
    <p:embeddedFont>
      <p:font typeface="Arial Black" panose="020B0A04020102020204" pitchFamily="34" charset="0"/>
      <p:bold r:id="rId45"/>
    </p:embeddedFont>
    <p:embeddedFont>
      <p:font typeface="Franklin Gothic Book" panose="020B0503020102020204" pitchFamily="34" charset="0"/>
      <p:regular r:id="rId46"/>
      <p:italic r:id="rId47"/>
    </p:embeddedFont>
    <p:embeddedFont>
      <p:font typeface="Roboto Black" panose="02000000000000000000" pitchFamily="2" charset="0"/>
      <p:bold r:id="rId48"/>
      <p:italic r:id="rId49"/>
      <p:boldItalic r:id="rId50"/>
    </p:embeddedFont>
    <p:embeddedFont>
      <p:font typeface="Verdana" panose="020B060403050404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981" userDrawn="1">
          <p15:clr>
            <a:srgbClr val="A4A3A4"/>
          </p15:clr>
        </p15:guide>
        <p15:guide id="4" orient="horz" pos="758" userDrawn="1">
          <p15:clr>
            <a:srgbClr val="A4A3A4"/>
          </p15:clr>
        </p15:guide>
        <p15:guide id="6" orient="horz" pos="1439" userDrawn="1">
          <p15:clr>
            <a:srgbClr val="A4A3A4"/>
          </p15:clr>
        </p15:guide>
        <p15:guide id="7" pos="1791" userDrawn="1">
          <p15:clr>
            <a:srgbClr val="A4A3A4"/>
          </p15:clr>
        </p15:guide>
        <p15:guide id="8" orient="horz" pos="1098" userDrawn="1">
          <p15:clr>
            <a:srgbClr val="A4A3A4"/>
          </p15:clr>
        </p15:guide>
        <p15:guide id="9" pos="226" userDrawn="1">
          <p15:clr>
            <a:srgbClr val="A4A3A4"/>
          </p15:clr>
        </p15:guide>
        <p15:guide id="10" pos="5534"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jU5mGrSe5lYLcmoiN9baunFBbrK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8A5310-E9D2-E37D-B5A3-0F7C6FDAF1F8}" name="Kat Caleca" initials="KC" userId="S::kcaleca@nationaljournal.com::92a1d75c-f6ad-4d44-be6b-8bf502c4d625" providerId="AD"/>
  <p188:author id="{F0EFCC12-F8BA-21E2-BE0B-960C52E00522}" name="Imaniar" initials="I" userId="Imaniar" providerId="None"/>
  <p188:author id="{BB595E3C-E0BE-1ED2-7D94-A04B5448BC02}" name="Erin Pollocoff" initials="EP" userId="S::ErinPollocoff@ErinPolkadotDesignsLLC.onmicrosoft.com::41e641ea-3ef8-414b-9122-dd658cb11d2a" providerId="AD"/>
  <p188:author id="{19C0A663-3BE9-9237-F923-8674EF1601FE}" name="Tristano Fasulo" initials="TF" userId="S::trfasulo@nationaljournal.com::ce92ff7a-55cf-485e-b7a3-7c10c10d02a3" providerId="AD"/>
  <p188:author id="{2634E166-5AC1-059C-D499-52BE2E45311A}" name="Emma Chun" initials="EC" userId="S::echun@nationaljournal.com::b1ff7302-e4af-4d36-af70-9d163f189166" providerId="AD"/>
  <p188:author id="{A32CDC88-9D01-9483-70AA-3F74F15C93CE}" name="Jha, Samar" initials="SJ" userId="S::sjha@aarp.org::524c00f4-0523-4478-8ece-696d0d5b474e" providerId="AD"/>
  <p188:author id="{3C98C5BF-8B31-8311-569B-92A38498C0E4}" name="rida" initials="DR" userId="S::rida@24slides.com::052126a5-7e8c-4dfb-b2a2-aef2e340c4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6A67"/>
    <a:srgbClr val="EC1300"/>
    <a:srgbClr val="FFFFFF"/>
    <a:srgbClr val="790049"/>
    <a:srgbClr val="F2F2F2"/>
    <a:srgbClr val="D9D9D9"/>
    <a:srgbClr val="D52B1E"/>
    <a:srgbClr val="EB7B73"/>
    <a:srgbClr val="F19F94"/>
    <a:srgbClr val="F2A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5B38824-92D4-4A3B-95F7-D5E358AA791F}">
  <a:tblStyle styleId="{55B38824-92D4-4A3B-95F7-D5E358AA791F}"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AE9"/>
          </a:solidFill>
        </a:fill>
      </a:tcStyle>
    </a:wholeTbl>
    <a:band1H>
      <a:tcTxStyle/>
      <a:tcStyle>
        <a:tcBdr/>
        <a:fill>
          <a:solidFill>
            <a:srgbClr val="D3D2D1"/>
          </a:solidFill>
        </a:fill>
      </a:tcStyle>
    </a:band1H>
    <a:band2H>
      <a:tcTxStyle/>
      <a:tcStyle>
        <a:tcBdr/>
      </a:tcStyle>
    </a:band2H>
    <a:band1V>
      <a:tcTxStyle/>
      <a:tcStyle>
        <a:tcBdr/>
        <a:fill>
          <a:solidFill>
            <a:srgbClr val="D3D2D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22" autoAdjust="0"/>
    <p:restoredTop sz="93696" autoAdjust="0"/>
  </p:normalViewPr>
  <p:slideViewPr>
    <p:cSldViewPr snapToGrid="0">
      <p:cViewPr varScale="1">
        <p:scale>
          <a:sx n="137" d="100"/>
          <a:sy n="137" d="100"/>
        </p:scale>
        <p:origin x="1086" y="96"/>
      </p:cViewPr>
      <p:guideLst>
        <p:guide orient="horz" pos="2981"/>
        <p:guide orient="horz" pos="758"/>
        <p:guide orient="horz" pos="1439"/>
        <p:guide pos="1791"/>
        <p:guide orient="horz" pos="1098"/>
        <p:guide pos="226"/>
        <p:guide pos="553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8/10/relationships/authors" Target="authors.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4.fntdata"/><Relationship Id="rId56" Type="http://customschemas.google.com/relationships/presentationmetadata" Target="metadata"/><Relationship Id="rId8" Type="http://schemas.openxmlformats.org/officeDocument/2006/relationships/slide" Target="slides/slide3.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69424"/>
          </a:xfrm>
          <a:prstGeom prst="rect">
            <a:avLst/>
          </a:prstGeom>
          <a:noFill/>
          <a:ln>
            <a:noFill/>
          </a:ln>
        </p:spPr>
        <p:txBody>
          <a:bodyPr spcFirstLastPara="1" wrap="square" lIns="94213" tIns="47094" rIns="94213" bIns="4709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023092" y="0"/>
            <a:ext cx="3077739" cy="469424"/>
          </a:xfrm>
          <a:prstGeom prst="rect">
            <a:avLst/>
          </a:prstGeom>
          <a:noFill/>
          <a:ln>
            <a:noFill/>
          </a:ln>
        </p:spPr>
        <p:txBody>
          <a:bodyPr spcFirstLastPara="1" wrap="square" lIns="94213" tIns="47094" rIns="94213" bIns="4709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69424"/>
          </a:xfrm>
          <a:prstGeom prst="rect">
            <a:avLst/>
          </a:prstGeom>
          <a:noFill/>
          <a:ln>
            <a:noFill/>
          </a:ln>
        </p:spPr>
        <p:txBody>
          <a:bodyPr spcFirstLastPara="1" wrap="square" lIns="94213" tIns="47094" rIns="94213" bIns="4709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1675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DDDB05D5-6D31-8889-DD81-8FEAA3A2A41F}"/>
            </a:ext>
          </a:extLst>
        </p:cNvPr>
        <p:cNvGrpSpPr/>
        <p:nvPr/>
      </p:nvGrpSpPr>
      <p:grpSpPr>
        <a:xfrm>
          <a:off x="0" y="0"/>
          <a:ext cx="0" cy="0"/>
          <a:chOff x="0" y="0"/>
          <a:chExt cx="0" cy="0"/>
        </a:xfrm>
      </p:grpSpPr>
      <p:sp>
        <p:nvSpPr>
          <p:cNvPr id="250" name="Google Shape;250;p3:notes">
            <a:extLst>
              <a:ext uri="{FF2B5EF4-FFF2-40B4-BE49-F238E27FC236}">
                <a16:creationId xmlns:a16="http://schemas.microsoft.com/office/drawing/2014/main" id="{2156BACE-B4FE-C645-ECD2-2057DEF339B9}"/>
              </a:ext>
            </a:extLst>
          </p:cNvPr>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endParaRPr dirty="0"/>
          </a:p>
        </p:txBody>
      </p:sp>
      <p:sp>
        <p:nvSpPr>
          <p:cNvPr id="251" name="Google Shape;251;p3:notes">
            <a:extLst>
              <a:ext uri="{FF2B5EF4-FFF2-40B4-BE49-F238E27FC236}">
                <a16:creationId xmlns:a16="http://schemas.microsoft.com/office/drawing/2014/main" id="{EE8A553A-9986-439F-488A-CD07555D8F81}"/>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3484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B860A-5032-D5C8-50F3-B47DC7D3B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3ADE8-FFDA-5DFC-922B-274B5E177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F217F-8E0A-12BF-F49F-9D25EDFF15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SJ to present </a:t>
            </a:r>
          </a:p>
          <a:p>
            <a:pPr marL="0" lvl="0" indent="0" algn="l" rtl="0">
              <a:spcBef>
                <a:spcPts val="0"/>
              </a:spcBef>
              <a:spcAft>
                <a:spcPts val="0"/>
              </a:spcAft>
              <a:buNone/>
            </a:pPr>
            <a:endParaRPr lang="en-US"/>
          </a:p>
        </p:txBody>
      </p:sp>
      <p:sp>
        <p:nvSpPr>
          <p:cNvPr id="4" name="Slide Number Placeholder 3">
            <a:extLst>
              <a:ext uri="{FF2B5EF4-FFF2-40B4-BE49-F238E27FC236}">
                <a16:creationId xmlns:a16="http://schemas.microsoft.com/office/drawing/2014/main" id="{A368CAE5-73A3-4AA5-5926-A3C37FA6610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C2A19-6F07-4E52-B22B-BA4A6D1ED55C}"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418300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a:extLst>
            <a:ext uri="{FF2B5EF4-FFF2-40B4-BE49-F238E27FC236}">
              <a16:creationId xmlns:a16="http://schemas.microsoft.com/office/drawing/2014/main" id="{FED92B0D-9E80-4325-996C-9ED03E89778D}"/>
            </a:ext>
          </a:extLst>
        </p:cNvPr>
        <p:cNvGrpSpPr/>
        <p:nvPr/>
      </p:nvGrpSpPr>
      <p:grpSpPr>
        <a:xfrm>
          <a:off x="0" y="0"/>
          <a:ext cx="0" cy="0"/>
          <a:chOff x="0" y="0"/>
          <a:chExt cx="0" cy="0"/>
        </a:xfrm>
      </p:grpSpPr>
      <p:sp>
        <p:nvSpPr>
          <p:cNvPr id="714" name="Google Shape;714;p34:notes">
            <a:extLst>
              <a:ext uri="{FF2B5EF4-FFF2-40B4-BE49-F238E27FC236}">
                <a16:creationId xmlns:a16="http://schemas.microsoft.com/office/drawing/2014/main" id="{171785F9-9B7D-1FBA-476D-B904059E405F}"/>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5" name="Google Shape;715;p34:notes">
            <a:extLst>
              <a:ext uri="{FF2B5EF4-FFF2-40B4-BE49-F238E27FC236}">
                <a16:creationId xmlns:a16="http://schemas.microsoft.com/office/drawing/2014/main" id="{CF30E66D-BCC7-9BB0-2CDE-083E7F0BD99D}"/>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25" tIns="47100" rIns="94225" bIns="47100" anchor="t" anchorCtr="0">
            <a:noAutofit/>
          </a:bodyPr>
          <a:lstStyle/>
          <a:p>
            <a:pPr marL="0" lvl="0" indent="0" algn="l" rtl="0">
              <a:lnSpc>
                <a:spcPct val="100000"/>
              </a:lnSpc>
              <a:spcBef>
                <a:spcPts val="0"/>
              </a:spcBef>
              <a:spcAft>
                <a:spcPts val="0"/>
              </a:spcAft>
              <a:buSzPts val="1400"/>
              <a:buNone/>
            </a:pPr>
            <a:r>
              <a:rPr lang="en-US" sz="1200" b="1" i="0" u="none" strike="noStrike" cap="none">
                <a:solidFill>
                  <a:schemeClr val="dk1"/>
                </a:solidFill>
                <a:effectLst/>
                <a:latin typeface="Calibri"/>
                <a:ea typeface="Calibri"/>
                <a:cs typeface="Calibri"/>
                <a:sym typeface="Calibri"/>
              </a:rPr>
              <a:t>SJ to present </a:t>
            </a:r>
          </a:p>
        </p:txBody>
      </p:sp>
      <p:sp>
        <p:nvSpPr>
          <p:cNvPr id="716" name="Google Shape;716;p34:notes">
            <a:extLst>
              <a:ext uri="{FF2B5EF4-FFF2-40B4-BE49-F238E27FC236}">
                <a16:creationId xmlns:a16="http://schemas.microsoft.com/office/drawing/2014/main" id="{9554F7C6-783D-D943-C97E-FE78CF38DD65}"/>
              </a:ext>
            </a:extLst>
          </p:cNvPr>
          <p:cNvSpPr txBox="1">
            <a:spLocks noGrp="1"/>
          </p:cNvSpPr>
          <p:nvPr>
            <p:ph type="sldNum" idx="12"/>
          </p:nvPr>
        </p:nvSpPr>
        <p:spPr>
          <a:xfrm>
            <a:off x="4023092" y="8917422"/>
            <a:ext cx="3077739" cy="471053"/>
          </a:xfrm>
          <a:prstGeom prst="rect">
            <a:avLst/>
          </a:prstGeom>
          <a:noFill/>
          <a:ln>
            <a:noFill/>
          </a:ln>
        </p:spPr>
        <p:txBody>
          <a:bodyPr spcFirstLastPara="1" wrap="square" lIns="94225" tIns="47100" rIns="94225" bIns="47100" anchor="b" anchorCtr="0">
            <a:noAutofit/>
          </a:bodyPr>
          <a:lstStyle/>
          <a:p>
            <a:pPr marL="0" marR="0" lvl="0" indent="0" algn="r" defTabSz="457200" rtl="0" eaLnBrk="1" fontAlgn="auto" latinLnBrk="0" hangingPunct="1">
              <a:lnSpc>
                <a:spcPct val="100000"/>
              </a:lnSpc>
              <a:spcBef>
                <a:spcPts val="0"/>
              </a:spcBef>
              <a:spcAft>
                <a:spcPts val="0"/>
              </a:spcAft>
              <a:buClr>
                <a:prstClr val="white"/>
              </a:buClr>
              <a:buSzPts val="1200"/>
              <a:buFont typeface="Calibri"/>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
                  <a:prstClr val="white"/>
                </a:buClr>
                <a:buSzPts val="1200"/>
                <a:buFont typeface="Calibri"/>
                <a:buNone/>
                <a:tabLst/>
                <a:defRPr/>
              </a:pPr>
              <a:t>4</a:t>
            </a:fld>
            <a:endParaRPr kumimoji="0"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996077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89921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759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1230DF88-87CF-5979-BFDB-681CAC8BBABD}"/>
            </a:ext>
          </a:extLst>
        </p:cNvPr>
        <p:cNvGrpSpPr/>
        <p:nvPr/>
      </p:nvGrpSpPr>
      <p:grpSpPr>
        <a:xfrm>
          <a:off x="0" y="0"/>
          <a:ext cx="0" cy="0"/>
          <a:chOff x="0" y="0"/>
          <a:chExt cx="0" cy="0"/>
        </a:xfrm>
      </p:grpSpPr>
      <p:sp>
        <p:nvSpPr>
          <p:cNvPr id="298" name="Google Shape;298;p4:notes">
            <a:extLst>
              <a:ext uri="{FF2B5EF4-FFF2-40B4-BE49-F238E27FC236}">
                <a16:creationId xmlns:a16="http://schemas.microsoft.com/office/drawing/2014/main" id="{6FE9C953-130C-D779-4656-B81C2025711C}"/>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4:notes">
            <a:extLst>
              <a:ext uri="{FF2B5EF4-FFF2-40B4-BE49-F238E27FC236}">
                <a16:creationId xmlns:a16="http://schemas.microsoft.com/office/drawing/2014/main" id="{A3E8C5A4-36C0-5E2B-F1DD-31007FAE7DFF}"/>
              </a:ext>
            </a:extLst>
          </p:cNvPr>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300" name="Google Shape;300;p4:notes">
            <a:extLst>
              <a:ext uri="{FF2B5EF4-FFF2-40B4-BE49-F238E27FC236}">
                <a16:creationId xmlns:a16="http://schemas.microsoft.com/office/drawing/2014/main" id="{54BC028F-B06E-A54F-3D88-781012BE6914}"/>
              </a:ext>
            </a:extLst>
          </p:cNvPr>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marL="0" marR="0" lvl="0" indent="0" algn="r" defTabSz="942289"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42289" rtl="0" eaLnBrk="1" fontAlgn="auto" latinLnBrk="0" hangingPunct="1">
                <a:lnSpc>
                  <a:spcPct val="100000"/>
                </a:lnSpc>
                <a:spcBef>
                  <a:spcPts val="0"/>
                </a:spcBef>
                <a:spcAft>
                  <a:spcPts val="0"/>
                </a:spcAft>
                <a:buClr>
                  <a:srgbClr val="000000"/>
                </a:buClr>
                <a:buSzPts val="1200"/>
                <a:buFont typeface="Arial"/>
                <a:buNone/>
                <a:tabLst/>
                <a:defRPr/>
              </a:pPr>
              <a:t>10</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24359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7681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a:extLst>
            <a:ext uri="{FF2B5EF4-FFF2-40B4-BE49-F238E27FC236}">
              <a16:creationId xmlns:a16="http://schemas.microsoft.com/office/drawing/2014/main" id="{15EDA18F-993E-D9F5-849A-7B9688017412}"/>
            </a:ext>
          </a:extLst>
        </p:cNvPr>
        <p:cNvGrpSpPr/>
        <p:nvPr/>
      </p:nvGrpSpPr>
      <p:grpSpPr>
        <a:xfrm>
          <a:off x="0" y="0"/>
          <a:ext cx="0" cy="0"/>
          <a:chOff x="0" y="0"/>
          <a:chExt cx="0" cy="0"/>
        </a:xfrm>
      </p:grpSpPr>
      <p:sp>
        <p:nvSpPr>
          <p:cNvPr id="314" name="Google Shape;314;p5:notes">
            <a:extLst>
              <a:ext uri="{FF2B5EF4-FFF2-40B4-BE49-F238E27FC236}">
                <a16:creationId xmlns:a16="http://schemas.microsoft.com/office/drawing/2014/main" id="{3AB02411-1513-F1B6-6430-140A5BFEDC2B}"/>
              </a:ext>
            </a:extLst>
          </p:cNvPr>
          <p:cNvSpPr>
            <a:spLocks noGrp="1" noRot="1" noChangeAspect="1"/>
          </p:cNvSpPr>
          <p:nvPr>
            <p:ph type="sldImg" idx="2"/>
          </p:nvPr>
        </p:nvSpPr>
        <p:spPr>
          <a:xfrm>
            <a:off x="787400" y="1204913"/>
            <a:ext cx="5781675" cy="32527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5:notes">
            <a:extLst>
              <a:ext uri="{FF2B5EF4-FFF2-40B4-BE49-F238E27FC236}">
                <a16:creationId xmlns:a16="http://schemas.microsoft.com/office/drawing/2014/main" id="{B1837FFF-3AB9-B89B-65C7-560D8A608A71}"/>
              </a:ext>
            </a:extLst>
          </p:cNvPr>
          <p:cNvSpPr txBox="1">
            <a:spLocks noGrp="1"/>
          </p:cNvSpPr>
          <p:nvPr>
            <p:ph type="body" idx="1"/>
          </p:nvPr>
        </p:nvSpPr>
        <p:spPr>
          <a:xfrm>
            <a:off x="735568" y="4639003"/>
            <a:ext cx="5884532" cy="3795548"/>
          </a:xfrm>
          <a:prstGeom prst="rect">
            <a:avLst/>
          </a:prstGeom>
          <a:noFill/>
          <a:ln>
            <a:noFill/>
          </a:ln>
        </p:spPr>
        <p:txBody>
          <a:bodyPr spcFirstLastPara="1" wrap="square" lIns="97099" tIns="48537" rIns="97099" bIns="48537" anchor="t" anchorCtr="0">
            <a:noAutofit/>
          </a:bodyPr>
          <a:lstStyle/>
          <a:p>
            <a:pPr marL="0" indent="0">
              <a:buClr>
                <a:schemeClr val="lt1"/>
              </a:buClr>
            </a:pPr>
            <a:endParaRPr dirty="0"/>
          </a:p>
        </p:txBody>
      </p:sp>
      <p:sp>
        <p:nvSpPr>
          <p:cNvPr id="316" name="Google Shape;316;p5:notes">
            <a:extLst>
              <a:ext uri="{FF2B5EF4-FFF2-40B4-BE49-F238E27FC236}">
                <a16:creationId xmlns:a16="http://schemas.microsoft.com/office/drawing/2014/main" id="{D49E144C-6500-9842-44D2-C74AB8ACD425}"/>
              </a:ext>
            </a:extLst>
          </p:cNvPr>
          <p:cNvSpPr txBox="1">
            <a:spLocks noGrp="1"/>
          </p:cNvSpPr>
          <p:nvPr>
            <p:ph type="sldNum" idx="12"/>
          </p:nvPr>
        </p:nvSpPr>
        <p:spPr>
          <a:xfrm>
            <a:off x="4166508" y="9155841"/>
            <a:ext cx="3187455" cy="483647"/>
          </a:xfrm>
          <a:prstGeom prst="rect">
            <a:avLst/>
          </a:prstGeom>
          <a:noFill/>
          <a:ln>
            <a:noFill/>
          </a:ln>
        </p:spPr>
        <p:txBody>
          <a:bodyPr spcFirstLastPara="1" wrap="square" lIns="97099" tIns="48537" rIns="97099" bIns="48537" anchor="b" anchorCtr="0">
            <a:noAutofit/>
          </a:bodyPr>
          <a:lstStyle/>
          <a:p>
            <a:pPr marL="0" marR="0" lvl="0" indent="0" algn="r" defTabSz="942289" rtl="0" eaLnBrk="1" fontAlgn="auto" latinLnBrk="0" hangingPunct="1">
              <a:lnSpc>
                <a:spcPct val="100000"/>
              </a:lnSpc>
              <a:spcBef>
                <a:spcPts val="0"/>
              </a:spcBef>
              <a:spcAft>
                <a:spcPts val="0"/>
              </a:spcAft>
              <a:buClr>
                <a:srgbClr val="FFFFFF"/>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42289" rtl="0" eaLnBrk="1" fontAlgn="auto" latinLnBrk="0" hangingPunct="1">
                <a:lnSpc>
                  <a:spcPct val="100000"/>
                </a:lnSpc>
                <a:spcBef>
                  <a:spcPts val="0"/>
                </a:spcBef>
                <a:spcAft>
                  <a:spcPts val="0"/>
                </a:spcAft>
                <a:buClr>
                  <a:srgbClr val="FFFFFF"/>
                </a:buClr>
                <a:buSzPts val="1200"/>
                <a:buFont typeface="Arial"/>
                <a:buNone/>
                <a:tabLst/>
                <a:defRPr/>
              </a:pPr>
              <a:t>13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0629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FB337-57B3-58B6-7558-37ECBB1F8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480BB-D3D1-2E23-93CD-429FA24FD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27BFF-21C2-9251-87AD-4D0367DAB4CE}"/>
              </a:ext>
            </a:extLst>
          </p:cNvPr>
          <p:cNvSpPr>
            <a:spLocks noGrp="1"/>
          </p:cNvSpPr>
          <p:nvPr>
            <p:ph type="body" idx="1"/>
          </p:nvPr>
        </p:nvSpPr>
        <p:spPr/>
        <p:txBody>
          <a:bodyPr/>
          <a:lstStyle/>
          <a:p>
            <a:r>
              <a:rPr lang="en-US" dirty="0"/>
              <a:t>SJ to present</a:t>
            </a:r>
          </a:p>
        </p:txBody>
      </p:sp>
      <p:sp>
        <p:nvSpPr>
          <p:cNvPr id="4" name="Slide Number Placeholder 3">
            <a:extLst>
              <a:ext uri="{FF2B5EF4-FFF2-40B4-BE49-F238E27FC236}">
                <a16:creationId xmlns:a16="http://schemas.microsoft.com/office/drawing/2014/main" id="{ADEAF707-F609-CED7-2A9F-D477C041239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C2A19-6F07-4E52-B22B-BA4A6D1ED55C}"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605140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DFBEE-FE72-6727-04A0-AE67FAF34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46C92-3DE7-933E-0D4F-3EEA4F4EDE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E691E-26B0-A7DB-DC20-34D101CCD490}"/>
              </a:ext>
            </a:extLst>
          </p:cNvPr>
          <p:cNvSpPr>
            <a:spLocks noGrp="1"/>
          </p:cNvSpPr>
          <p:nvPr>
            <p:ph type="body" idx="1"/>
          </p:nvPr>
        </p:nvSpPr>
        <p:spPr/>
        <p:txBody>
          <a:bodyPr/>
          <a:lstStyle/>
          <a:p>
            <a:endParaRPr lang="en-ID"/>
          </a:p>
        </p:txBody>
      </p:sp>
      <p:sp>
        <p:nvSpPr>
          <p:cNvPr id="4" name="Slide Number Placeholder 3">
            <a:extLst>
              <a:ext uri="{FF2B5EF4-FFF2-40B4-BE49-F238E27FC236}">
                <a16:creationId xmlns:a16="http://schemas.microsoft.com/office/drawing/2014/main" id="{D5A3413C-AAD8-CEF5-6020-A2A3208302BC}"/>
              </a:ext>
            </a:extLst>
          </p:cNvPr>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31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B7E6A-93DD-5C6E-F60E-018E26485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1A694-1893-4237-28F7-30BE9DC47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B2CADD-D07F-469C-2B26-84806F104F30}"/>
              </a:ext>
            </a:extLst>
          </p:cNvPr>
          <p:cNvSpPr>
            <a:spLocks noGrp="1"/>
          </p:cNvSpPr>
          <p:nvPr>
            <p:ph type="body" idx="1"/>
          </p:nvPr>
        </p:nvSpPr>
        <p:spPr/>
        <p:txBody>
          <a:bodyPr/>
          <a:lstStyle/>
          <a:p>
            <a:pPr marL="0" marR="0" lvl="0" indent="0" algn="l" rtl="0">
              <a:lnSpc>
                <a:spcPct val="100000"/>
              </a:lnSpc>
              <a:spcBef>
                <a:spcPts val="0"/>
              </a:spcBef>
              <a:spcAft>
                <a:spcPts val="0"/>
              </a:spcAft>
              <a:buClr>
                <a:schemeClr val="lt1"/>
              </a:buClr>
              <a:buSzPts val="1200"/>
              <a:buFont typeface="Calibri"/>
              <a:buNone/>
            </a:pPr>
            <a:r>
              <a:rPr lang="en-US" dirty="0"/>
              <a:t>SJ to present</a:t>
            </a:r>
          </a:p>
        </p:txBody>
      </p:sp>
      <p:sp>
        <p:nvSpPr>
          <p:cNvPr id="4" name="Slide Number Placeholder 3">
            <a:extLst>
              <a:ext uri="{FF2B5EF4-FFF2-40B4-BE49-F238E27FC236}">
                <a16:creationId xmlns:a16="http://schemas.microsoft.com/office/drawing/2014/main" id="{EFC9A8FE-3F6A-9255-5E60-5A517A2216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C2A19-6F07-4E52-B22B-BA4A6D1ED55C}"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985161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a:extLst>
            <a:ext uri="{FF2B5EF4-FFF2-40B4-BE49-F238E27FC236}">
              <a16:creationId xmlns:a16="http://schemas.microsoft.com/office/drawing/2014/main" id="{EA315E5A-79F5-6AB2-8FB5-0B4ADA13CEB3}"/>
            </a:ext>
          </a:extLst>
        </p:cNvPr>
        <p:cNvGrpSpPr/>
        <p:nvPr/>
      </p:nvGrpSpPr>
      <p:grpSpPr>
        <a:xfrm>
          <a:off x="0" y="0"/>
          <a:ext cx="0" cy="0"/>
          <a:chOff x="0" y="0"/>
          <a:chExt cx="0" cy="0"/>
        </a:xfrm>
      </p:grpSpPr>
      <p:sp>
        <p:nvSpPr>
          <p:cNvPr id="713" name="Google Shape;713;p10:notes">
            <a:extLst>
              <a:ext uri="{FF2B5EF4-FFF2-40B4-BE49-F238E27FC236}">
                <a16:creationId xmlns:a16="http://schemas.microsoft.com/office/drawing/2014/main" id="{0D0E2ECF-C847-5FE6-A256-E94BD3D79E12}"/>
              </a:ext>
            </a:extLst>
          </p:cNvPr>
          <p:cNvSpPr>
            <a:spLocks noGrp="1" noRot="1" noChangeAspect="1"/>
          </p:cNvSpPr>
          <p:nvPr>
            <p:ph type="sldImg" idx="2"/>
          </p:nvPr>
        </p:nvSpPr>
        <p:spPr>
          <a:xfrm>
            <a:off x="787400" y="1204913"/>
            <a:ext cx="5781675" cy="32527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p10:notes">
            <a:extLst>
              <a:ext uri="{FF2B5EF4-FFF2-40B4-BE49-F238E27FC236}">
                <a16:creationId xmlns:a16="http://schemas.microsoft.com/office/drawing/2014/main" id="{5095C6EE-4FF8-1071-406A-B768DF7CDC4D}"/>
              </a:ext>
            </a:extLst>
          </p:cNvPr>
          <p:cNvSpPr txBox="1">
            <a:spLocks noGrp="1"/>
          </p:cNvSpPr>
          <p:nvPr>
            <p:ph type="body" idx="1"/>
          </p:nvPr>
        </p:nvSpPr>
        <p:spPr>
          <a:xfrm>
            <a:off x="735568" y="4639003"/>
            <a:ext cx="5884532" cy="3795548"/>
          </a:xfrm>
          <a:prstGeom prst="rect">
            <a:avLst/>
          </a:prstGeom>
          <a:noFill/>
          <a:ln>
            <a:noFill/>
          </a:ln>
        </p:spPr>
        <p:txBody>
          <a:bodyPr spcFirstLastPara="1" wrap="square" lIns="97099" tIns="48537" rIns="97099" bIns="48537" anchor="t" anchorCtr="0">
            <a:noAutofit/>
          </a:bodyPr>
          <a:lstStyle/>
          <a:p>
            <a:pPr marL="0" indent="0">
              <a:buClr>
                <a:schemeClr val="lt1"/>
              </a:buClr>
            </a:pPr>
            <a:endParaRPr dirty="0"/>
          </a:p>
        </p:txBody>
      </p:sp>
      <p:sp>
        <p:nvSpPr>
          <p:cNvPr id="715" name="Google Shape;715;p10:notes">
            <a:extLst>
              <a:ext uri="{FF2B5EF4-FFF2-40B4-BE49-F238E27FC236}">
                <a16:creationId xmlns:a16="http://schemas.microsoft.com/office/drawing/2014/main" id="{29E763C6-4C7A-952F-514A-30F7FEFAA023}"/>
              </a:ext>
            </a:extLst>
          </p:cNvPr>
          <p:cNvSpPr txBox="1">
            <a:spLocks noGrp="1"/>
          </p:cNvSpPr>
          <p:nvPr>
            <p:ph type="sldNum" idx="12"/>
          </p:nvPr>
        </p:nvSpPr>
        <p:spPr>
          <a:xfrm>
            <a:off x="4166508" y="9155841"/>
            <a:ext cx="3187455" cy="483647"/>
          </a:xfrm>
          <a:prstGeom prst="rect">
            <a:avLst/>
          </a:prstGeom>
          <a:noFill/>
          <a:ln>
            <a:noFill/>
          </a:ln>
        </p:spPr>
        <p:txBody>
          <a:bodyPr spcFirstLastPara="1" wrap="square" lIns="97099" tIns="48537" rIns="97099" bIns="48537" anchor="b" anchorCtr="0">
            <a:noAutofit/>
          </a:bodyPr>
          <a:lstStyle/>
          <a:p>
            <a:pPr algn="r" defTabSz="942289">
              <a:buClr>
                <a:srgbClr val="FFFFFF"/>
              </a:buClr>
              <a:buSzPts val="1200"/>
              <a:defRPr/>
            </a:pPr>
            <a:fld id="{00000000-1234-1234-1234-123412341234}" type="slidenum">
              <a:rPr lang="en-US"/>
              <a:pPr algn="r" defTabSz="942289">
                <a:buClr>
                  <a:srgbClr val="FFFFFF"/>
                </a:buClr>
                <a:buSzPts val="1200"/>
                <a:defRPr/>
              </a:pPr>
              <a:t>17</a:t>
            </a:fld>
            <a:endParaRPr dirty="0"/>
          </a:p>
        </p:txBody>
      </p:sp>
    </p:spTree>
    <p:extLst>
      <p:ext uri="{BB962C8B-B14F-4D97-AF65-F5344CB8AC3E}">
        <p14:creationId xmlns:p14="http://schemas.microsoft.com/office/powerpoint/2010/main" val="3215736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a:extLst>
            <a:ext uri="{FF2B5EF4-FFF2-40B4-BE49-F238E27FC236}">
              <a16:creationId xmlns:a16="http://schemas.microsoft.com/office/drawing/2014/main" id="{E252BF90-F48C-8A55-828F-CE81BE3636A5}"/>
            </a:ext>
          </a:extLst>
        </p:cNvPr>
        <p:cNvGrpSpPr/>
        <p:nvPr/>
      </p:nvGrpSpPr>
      <p:grpSpPr>
        <a:xfrm>
          <a:off x="0" y="0"/>
          <a:ext cx="0" cy="0"/>
          <a:chOff x="0" y="0"/>
          <a:chExt cx="0" cy="0"/>
        </a:xfrm>
      </p:grpSpPr>
      <p:sp>
        <p:nvSpPr>
          <p:cNvPr id="746" name="Google Shape;746;p11:notes">
            <a:extLst>
              <a:ext uri="{FF2B5EF4-FFF2-40B4-BE49-F238E27FC236}">
                <a16:creationId xmlns:a16="http://schemas.microsoft.com/office/drawing/2014/main" id="{56A54DF5-6EDE-CF80-491E-D8FD24104A1F}"/>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11:notes">
            <a:extLst>
              <a:ext uri="{FF2B5EF4-FFF2-40B4-BE49-F238E27FC236}">
                <a16:creationId xmlns:a16="http://schemas.microsoft.com/office/drawing/2014/main" id="{06283A92-41A9-1AA7-2BB4-BBD286E0F866}"/>
              </a:ext>
            </a:extLst>
          </p:cNvPr>
          <p:cNvSpPr txBox="1">
            <a:spLocks noGrp="1"/>
          </p:cNvSpPr>
          <p:nvPr>
            <p:ph type="body" idx="1"/>
          </p:nvPr>
        </p:nvSpPr>
        <p:spPr>
          <a:xfrm>
            <a:off x="710248" y="4459526"/>
            <a:ext cx="5681980" cy="4224814"/>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748" name="Google Shape;748;p11:notes">
            <a:extLst>
              <a:ext uri="{FF2B5EF4-FFF2-40B4-BE49-F238E27FC236}">
                <a16:creationId xmlns:a16="http://schemas.microsoft.com/office/drawing/2014/main" id="{45536B4F-8E21-39D2-9BED-5EC9FFCCD430}"/>
              </a:ext>
            </a:extLst>
          </p:cNvPr>
          <p:cNvSpPr txBox="1">
            <a:spLocks noGrp="1"/>
          </p:cNvSpPr>
          <p:nvPr>
            <p:ph type="sldNum" idx="12"/>
          </p:nvPr>
        </p:nvSpPr>
        <p:spPr>
          <a:xfrm>
            <a:off x="4023092" y="8917422"/>
            <a:ext cx="3077739" cy="469424"/>
          </a:xfrm>
          <a:prstGeom prst="rect">
            <a:avLst/>
          </a:prstGeom>
          <a:noFill/>
          <a:ln>
            <a:noFill/>
          </a:ln>
        </p:spPr>
        <p:txBody>
          <a:bodyPr spcFirstLastPara="1" wrap="square" lIns="94213" tIns="47094" rIns="94213" bIns="47094" anchor="b" anchorCtr="0">
            <a:noAutofit/>
          </a:bodyPr>
          <a:lstStyle/>
          <a:p>
            <a:pPr algn="r" defTabSz="942289">
              <a:buSzPts val="1200"/>
              <a:defRPr/>
            </a:pPr>
            <a:fld id="{00000000-1234-1234-1234-123412341234}" type="slidenum">
              <a:rPr lang="en-US" sz="1200">
                <a:latin typeface="Calibri"/>
                <a:ea typeface="Calibri"/>
                <a:cs typeface="Calibri"/>
                <a:sym typeface="Calibri"/>
              </a:rPr>
              <a:pPr algn="r" defTabSz="942289">
                <a:buSzPts val="1200"/>
                <a:defRPr/>
              </a:pPr>
              <a:t>18</a:t>
            </a:fld>
            <a:endParaRPr sz="1200" dirty="0">
              <a:latin typeface="Calibri"/>
              <a:ea typeface="Calibri"/>
              <a:cs typeface="Calibri"/>
              <a:sym typeface="Calibri"/>
            </a:endParaRPr>
          </a:p>
        </p:txBody>
      </p:sp>
    </p:spTree>
    <p:extLst>
      <p:ext uri="{BB962C8B-B14F-4D97-AF65-F5344CB8AC3E}">
        <p14:creationId xmlns:p14="http://schemas.microsoft.com/office/powerpoint/2010/main" val="3752472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a:extLst>
            <a:ext uri="{FF2B5EF4-FFF2-40B4-BE49-F238E27FC236}">
              <a16:creationId xmlns:a16="http://schemas.microsoft.com/office/drawing/2014/main" id="{5B46CAD8-D20E-A1C8-33CA-6E0A6C3281E8}"/>
            </a:ext>
          </a:extLst>
        </p:cNvPr>
        <p:cNvGrpSpPr/>
        <p:nvPr/>
      </p:nvGrpSpPr>
      <p:grpSpPr>
        <a:xfrm>
          <a:off x="0" y="0"/>
          <a:ext cx="0" cy="0"/>
          <a:chOff x="0" y="0"/>
          <a:chExt cx="0" cy="0"/>
        </a:xfrm>
      </p:grpSpPr>
      <p:sp>
        <p:nvSpPr>
          <p:cNvPr id="797" name="Google Shape;797;p13:notes">
            <a:extLst>
              <a:ext uri="{FF2B5EF4-FFF2-40B4-BE49-F238E27FC236}">
                <a16:creationId xmlns:a16="http://schemas.microsoft.com/office/drawing/2014/main" id="{274042D9-373F-5A26-015A-9828FFCB862D}"/>
              </a:ext>
            </a:extLst>
          </p:cNvPr>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endParaRPr dirty="0"/>
          </a:p>
        </p:txBody>
      </p:sp>
      <p:sp>
        <p:nvSpPr>
          <p:cNvPr id="798" name="Google Shape;798;p13:notes">
            <a:extLst>
              <a:ext uri="{FF2B5EF4-FFF2-40B4-BE49-F238E27FC236}">
                <a16:creationId xmlns:a16="http://schemas.microsoft.com/office/drawing/2014/main" id="{78FC57C6-866B-F9C0-8828-EA39FB160A5E}"/>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7264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17: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endParaRPr dirty="0"/>
          </a:p>
        </p:txBody>
      </p:sp>
      <p:sp>
        <p:nvSpPr>
          <p:cNvPr id="1125" name="Google Shape;1125;p17: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sz="1200" b="0" i="0" u="none" strike="noStrike" cap="none">
                <a:solidFill>
                  <a:schemeClr val="dk1"/>
                </a:solidFill>
                <a:effectLst/>
                <a:latin typeface="Calibri"/>
                <a:ea typeface="Calibri"/>
                <a:cs typeface="Calibri"/>
                <a:sym typeface="Calibri"/>
              </a:rPr>
              <a:t>Tim Murphy</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9839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a:extLst>
            <a:ext uri="{FF2B5EF4-FFF2-40B4-BE49-F238E27FC236}">
              <a16:creationId xmlns:a16="http://schemas.microsoft.com/office/drawing/2014/main" id="{E2F605E6-799B-725A-3FE8-227772B24480}"/>
            </a:ext>
          </a:extLst>
        </p:cNvPr>
        <p:cNvGrpSpPr/>
        <p:nvPr/>
      </p:nvGrpSpPr>
      <p:grpSpPr>
        <a:xfrm>
          <a:off x="0" y="0"/>
          <a:ext cx="0" cy="0"/>
          <a:chOff x="0" y="0"/>
          <a:chExt cx="0" cy="0"/>
        </a:xfrm>
      </p:grpSpPr>
      <p:sp>
        <p:nvSpPr>
          <p:cNvPr id="797" name="Google Shape;797;p13:notes">
            <a:extLst>
              <a:ext uri="{FF2B5EF4-FFF2-40B4-BE49-F238E27FC236}">
                <a16:creationId xmlns:a16="http://schemas.microsoft.com/office/drawing/2014/main" id="{577FE01E-F2BD-C6CE-3B6D-1CA66808E503}"/>
              </a:ext>
            </a:extLst>
          </p:cNvPr>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pPr marL="0" indent="0"/>
            <a:endParaRPr dirty="0"/>
          </a:p>
        </p:txBody>
      </p:sp>
      <p:sp>
        <p:nvSpPr>
          <p:cNvPr id="798" name="Google Shape;798;p13:notes">
            <a:extLst>
              <a:ext uri="{FF2B5EF4-FFF2-40B4-BE49-F238E27FC236}">
                <a16:creationId xmlns:a16="http://schemas.microsoft.com/office/drawing/2014/main" id="{1B284F14-A67A-E146-CB15-E7B3AF7E7809}"/>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0189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DAE81-A863-4AC5-FEFD-CBF863ABE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A1277-7774-3378-3024-05057D756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17C21-A89D-47F5-3763-9781E06167CF}"/>
              </a:ext>
            </a:extLst>
          </p:cNvPr>
          <p:cNvSpPr>
            <a:spLocks noGrp="1"/>
          </p:cNvSpPr>
          <p:nvPr>
            <p:ph type="body" idx="1"/>
          </p:nvPr>
        </p:nvSpPr>
        <p:spPr/>
        <p:txBody>
          <a:bodyPr/>
          <a:lstStyle/>
          <a:p>
            <a:r>
              <a:rPr lang="en-US"/>
              <a:t>SJ</a:t>
            </a:r>
            <a:endParaRPr lang="en-US" dirty="0"/>
          </a:p>
        </p:txBody>
      </p:sp>
      <p:sp>
        <p:nvSpPr>
          <p:cNvPr id="4" name="Slide Number Placeholder 3">
            <a:extLst>
              <a:ext uri="{FF2B5EF4-FFF2-40B4-BE49-F238E27FC236}">
                <a16:creationId xmlns:a16="http://schemas.microsoft.com/office/drawing/2014/main" id="{8534019A-8021-32D5-E4A6-E19F5BB98E52}"/>
              </a:ext>
            </a:extLst>
          </p:cNvPr>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3436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5848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4171A-0587-2A24-BF4E-7B7C9D7D8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B56DF-5EBC-FB0D-849F-D141E47F4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DDB860-792D-BCB9-EB9E-21CD25831332}"/>
              </a:ext>
            </a:extLst>
          </p:cNvPr>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FD37C23B-2ED2-FCD6-D2FD-64D198155E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C2A19-6F07-4E52-B22B-BA4A6D1ED5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296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ed_Title">
  <p:cSld name="Red_Title">
    <p:bg>
      <p:bgPr>
        <a:solidFill>
          <a:srgbClr val="EC1300"/>
        </a:solidFill>
        <a:effectLst/>
      </p:bgPr>
    </p:bg>
    <p:spTree>
      <p:nvGrpSpPr>
        <p:cNvPr id="1" name="Shape 19"/>
        <p:cNvGrpSpPr/>
        <p:nvPr/>
      </p:nvGrpSpPr>
      <p:grpSpPr>
        <a:xfrm>
          <a:off x="0" y="0"/>
          <a:ext cx="0" cy="0"/>
          <a:chOff x="0" y="0"/>
          <a:chExt cx="0" cy="0"/>
        </a:xfrm>
      </p:grpSpPr>
      <p:sp>
        <p:nvSpPr>
          <p:cNvPr id="20" name="Google Shape;20;p54"/>
          <p:cNvSpPr txBox="1">
            <a:spLocks noGrp="1"/>
          </p:cNvSpPr>
          <p:nvPr>
            <p:ph type="title"/>
          </p:nvPr>
        </p:nvSpPr>
        <p:spPr>
          <a:xfrm>
            <a:off x="345518" y="1310325"/>
            <a:ext cx="6498619" cy="16685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5400"/>
              <a:buFont typeface="Arial"/>
              <a:buNone/>
              <a:defRPr sz="54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4"/>
          <p:cNvSpPr txBox="1">
            <a:spLocks noGrp="1"/>
          </p:cNvSpPr>
          <p:nvPr>
            <p:ph type="body" idx="1"/>
          </p:nvPr>
        </p:nvSpPr>
        <p:spPr>
          <a:xfrm>
            <a:off x="345518" y="3082566"/>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720"/>
              </a:spcBef>
              <a:spcAft>
                <a:spcPts val="0"/>
              </a:spcAft>
              <a:buClr>
                <a:srgbClr val="F5F5F5"/>
              </a:buClr>
              <a:buSzPts val="3600"/>
              <a:buNone/>
              <a:defRPr sz="3600">
                <a:solidFill>
                  <a:srgbClr val="F5F5F5"/>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22" name="Google Shape;22;p54"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3389048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ck_Title">
  <p:cSld name="Black_Title">
    <p:bg>
      <p:bgPr>
        <a:solidFill>
          <a:schemeClr val="dk1"/>
        </a:solidFill>
        <a:effectLst/>
      </p:bgPr>
    </p:bg>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345518" y="1310325"/>
            <a:ext cx="6498619" cy="16685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5400"/>
              <a:buFont typeface="Arial"/>
              <a:buNone/>
              <a:defRPr sz="54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5"/>
          <p:cNvSpPr txBox="1">
            <a:spLocks noGrp="1"/>
          </p:cNvSpPr>
          <p:nvPr>
            <p:ph type="body" idx="1"/>
          </p:nvPr>
        </p:nvSpPr>
        <p:spPr>
          <a:xfrm>
            <a:off x="345518" y="3082566"/>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720"/>
              </a:spcBef>
              <a:spcAft>
                <a:spcPts val="0"/>
              </a:spcAft>
              <a:buClr>
                <a:schemeClr val="lt1"/>
              </a:buClr>
              <a:buSzPts val="3600"/>
              <a:buNone/>
              <a:defRPr sz="3600">
                <a:solidFill>
                  <a:schemeClr val="lt1"/>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30" name="Google Shape;30;p55"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2322625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ed_Section">
  <p:cSld name="Red_Section">
    <p:bg>
      <p:bgPr>
        <a:solidFill>
          <a:srgbClr val="EC1300"/>
        </a:solidFill>
        <a:effectLst/>
      </p:bgPr>
    </p:bg>
    <p:spTree>
      <p:nvGrpSpPr>
        <p:cNvPr id="1" name="Shape 31"/>
        <p:cNvGrpSpPr/>
        <p:nvPr/>
      </p:nvGrpSpPr>
      <p:grpSpPr>
        <a:xfrm>
          <a:off x="0" y="0"/>
          <a:ext cx="0" cy="0"/>
          <a:chOff x="0" y="0"/>
          <a:chExt cx="0" cy="0"/>
        </a:xfrm>
      </p:grpSpPr>
      <p:sp>
        <p:nvSpPr>
          <p:cNvPr id="32" name="Google Shape;32;p56"/>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sp>
        <p:nvSpPr>
          <p:cNvPr id="33" name="Google Shape;33;p56"/>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6"/>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chemeClr val="lt1"/>
              </a:buClr>
              <a:buSzPts val="3000"/>
              <a:buNone/>
              <a:defRPr sz="3000">
                <a:solidFill>
                  <a:schemeClr val="lt1"/>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35" name="Google Shape;35;p56"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4160716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Gray_Section">
  <p:cSld name="Gray_Section">
    <p:bg>
      <p:bgPr>
        <a:solidFill>
          <a:srgbClr val="E6E6E6"/>
        </a:solidFill>
        <a:effectLst/>
      </p:bgPr>
    </p:bg>
    <p:spTree>
      <p:nvGrpSpPr>
        <p:cNvPr id="1" name="Shape 52"/>
        <p:cNvGrpSpPr/>
        <p:nvPr/>
      </p:nvGrpSpPr>
      <p:grpSpPr>
        <a:xfrm>
          <a:off x="0" y="0"/>
          <a:ext cx="0" cy="0"/>
          <a:chOff x="0" y="0"/>
          <a:chExt cx="0" cy="0"/>
        </a:xfrm>
      </p:grpSpPr>
      <p:sp>
        <p:nvSpPr>
          <p:cNvPr id="53" name="Google Shape;53;p58"/>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pic>
        <p:nvPicPr>
          <p:cNvPr id="54" name="Google Shape;54;p58" descr="A picture containing drawing&#10;&#10;Description automatically generated"/>
          <p:cNvPicPr preferRelativeResize="0"/>
          <p:nvPr/>
        </p:nvPicPr>
        <p:blipFill rotWithShape="1">
          <a:blip r:embed="rId2">
            <a:alphaModFix/>
          </a:blip>
          <a:srcRect/>
          <a:stretch/>
        </p:blipFill>
        <p:spPr>
          <a:xfrm>
            <a:off x="345517" y="374846"/>
            <a:ext cx="1323025" cy="271854"/>
          </a:xfrm>
          <a:prstGeom prst="rect">
            <a:avLst/>
          </a:prstGeom>
          <a:noFill/>
          <a:ln>
            <a:noFill/>
          </a:ln>
        </p:spPr>
      </p:pic>
      <p:sp>
        <p:nvSpPr>
          <p:cNvPr id="55" name="Google Shape;55;p58"/>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EC1300"/>
              </a:buClr>
              <a:buSzPts val="4500"/>
              <a:buFont typeface="Arial"/>
              <a:buNone/>
              <a:defRPr sz="4500" b="1" cap="none">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8"/>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rgbClr val="EC1300"/>
              </a:buClr>
              <a:buSzPts val="3000"/>
              <a:buNone/>
              <a:defRPr sz="3000">
                <a:solidFill>
                  <a:srgbClr val="EC1300"/>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spTree>
    <p:extLst>
      <p:ext uri="{BB962C8B-B14F-4D97-AF65-F5344CB8AC3E}">
        <p14:creationId xmlns:p14="http://schemas.microsoft.com/office/powerpoint/2010/main" val="3606146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Gray_Interior_2">
  <p:cSld name="Gray_Interior_2">
    <p:bg>
      <p:bgPr>
        <a:solidFill>
          <a:srgbClr val="E6E6E6"/>
        </a:solidFill>
        <a:effectLst/>
      </p:bgPr>
    </p:bg>
    <p:spTree>
      <p:nvGrpSpPr>
        <p:cNvPr id="1" name="Shape 57"/>
        <p:cNvGrpSpPr/>
        <p:nvPr/>
      </p:nvGrpSpPr>
      <p:grpSpPr>
        <a:xfrm>
          <a:off x="0" y="0"/>
          <a:ext cx="0" cy="0"/>
          <a:chOff x="0" y="0"/>
          <a:chExt cx="0" cy="0"/>
        </a:xfrm>
      </p:grpSpPr>
      <p:sp>
        <p:nvSpPr>
          <p:cNvPr id="58" name="Google Shape;58;p59"/>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sp>
        <p:nvSpPr>
          <p:cNvPr id="59" name="Google Shape;59;p59"/>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9"/>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solidFill>
                  <a:schemeClr val="dk1"/>
                </a:solidFill>
              </a:defRPr>
            </a:lvl1pPr>
            <a:lvl2pPr marL="914400" lvl="1" indent="-381000" algn="l">
              <a:lnSpc>
                <a:spcPct val="100000"/>
              </a:lnSpc>
              <a:spcBef>
                <a:spcPts val="480"/>
              </a:spcBef>
              <a:spcAft>
                <a:spcPts val="0"/>
              </a:spcAft>
              <a:buClr>
                <a:schemeClr val="dk1"/>
              </a:buClr>
              <a:buSzPts val="2400"/>
              <a:buChar char="–"/>
              <a:defRPr sz="2400">
                <a:solidFill>
                  <a:schemeClr val="dk1"/>
                </a:solidFill>
              </a:defRPr>
            </a:lvl2pPr>
            <a:lvl3pPr marL="1371600" lvl="2" indent="-381000" algn="l">
              <a:lnSpc>
                <a:spcPct val="100000"/>
              </a:lnSpc>
              <a:spcBef>
                <a:spcPts val="480"/>
              </a:spcBef>
              <a:spcAft>
                <a:spcPts val="0"/>
              </a:spcAft>
              <a:buClr>
                <a:schemeClr val="dk1"/>
              </a:buClr>
              <a:buSzPts val="2400"/>
              <a:buChar char="•"/>
              <a:defRPr sz="2400">
                <a:solidFill>
                  <a:schemeClr val="dk1"/>
                </a:solidFill>
              </a:defRPr>
            </a:lvl3pPr>
            <a:lvl4pPr marL="1828800" lvl="3" indent="-381000" algn="l">
              <a:lnSpc>
                <a:spcPct val="100000"/>
              </a:lnSpc>
              <a:spcBef>
                <a:spcPts val="480"/>
              </a:spcBef>
              <a:spcAft>
                <a:spcPts val="0"/>
              </a:spcAft>
              <a:buClr>
                <a:schemeClr val="dk1"/>
              </a:buClr>
              <a:buSzPts val="2400"/>
              <a:buChar char="–"/>
              <a:defRPr sz="2400">
                <a:solidFill>
                  <a:schemeClr val="dk1"/>
                </a:solidFill>
              </a:defRPr>
            </a:lvl4pPr>
            <a:lvl5pPr marL="2286000" lvl="4" indent="-381000" algn="l">
              <a:lnSpc>
                <a:spcPct val="100000"/>
              </a:lnSpc>
              <a:spcBef>
                <a:spcPts val="480"/>
              </a:spcBef>
              <a:spcAft>
                <a:spcPts val="0"/>
              </a:spcAft>
              <a:buClr>
                <a:schemeClr val="dk1"/>
              </a:buClr>
              <a:buSzPts val="2400"/>
              <a:buChar char="»"/>
              <a:defRPr sz="2400">
                <a:solidFill>
                  <a:schemeClr val="dk1"/>
                </a:solidFil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pic>
        <p:nvPicPr>
          <p:cNvPr id="61" name="Google Shape;61;p59"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1220815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ck_Section">
  <p:cSld name="Black_Section">
    <p:bg>
      <p:bgPr>
        <a:solidFill>
          <a:schemeClr val="dk1"/>
        </a:solidFill>
        <a:effectLst/>
      </p:bgPr>
    </p:bg>
    <p:spTree>
      <p:nvGrpSpPr>
        <p:cNvPr id="1" name="Shape 62"/>
        <p:cNvGrpSpPr/>
        <p:nvPr/>
      </p:nvGrpSpPr>
      <p:grpSpPr>
        <a:xfrm>
          <a:off x="0" y="0"/>
          <a:ext cx="0" cy="0"/>
          <a:chOff x="0" y="0"/>
          <a:chExt cx="0" cy="0"/>
        </a:xfrm>
      </p:grpSpPr>
      <p:sp>
        <p:nvSpPr>
          <p:cNvPr id="63" name="Google Shape;63;p60"/>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sp>
        <p:nvSpPr>
          <p:cNvPr id="64" name="Google Shape;64;p60"/>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0"/>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chemeClr val="lt1"/>
              </a:buClr>
              <a:buSzPts val="3000"/>
              <a:buNone/>
              <a:defRPr sz="3000">
                <a:solidFill>
                  <a:schemeClr val="lt1"/>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66" name="Google Shape;66;p60"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287631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ck_Interior_1">
  <p:cSld name="Black_Interior_1">
    <p:bg>
      <p:bgPr>
        <a:solidFill>
          <a:schemeClr val="dk1"/>
        </a:solidFill>
        <a:effectLst/>
      </p:bgPr>
    </p:bg>
    <p:spTree>
      <p:nvGrpSpPr>
        <p:cNvPr id="1" name="Shape 67"/>
        <p:cNvGrpSpPr/>
        <p:nvPr/>
      </p:nvGrpSpPr>
      <p:grpSpPr>
        <a:xfrm>
          <a:off x="0" y="0"/>
          <a:ext cx="0" cy="0"/>
          <a:chOff x="0" y="0"/>
          <a:chExt cx="0" cy="0"/>
        </a:xfrm>
      </p:grpSpPr>
      <p:sp>
        <p:nvSpPr>
          <p:cNvPr id="68" name="Google Shape;68;p61"/>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2800"/>
              <a:buFont typeface="Arial"/>
              <a:buNone/>
              <a:defRPr sz="28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61"/>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81000" algn="l">
              <a:lnSpc>
                <a:spcPct val="100000"/>
              </a:lnSpc>
              <a:spcBef>
                <a:spcPts val="480"/>
              </a:spcBef>
              <a:spcAft>
                <a:spcPts val="0"/>
              </a:spcAft>
              <a:buClr>
                <a:schemeClr val="lt1"/>
              </a:buClr>
              <a:buSzPts val="2400"/>
              <a:buChar char="–"/>
              <a:defRPr sz="2400"/>
            </a:lvl2pPr>
            <a:lvl3pPr marL="1371600" lvl="2" indent="-381000" algn="l">
              <a:lnSpc>
                <a:spcPct val="100000"/>
              </a:lnSpc>
              <a:spcBef>
                <a:spcPts val="480"/>
              </a:spcBef>
              <a:spcAft>
                <a:spcPts val="0"/>
              </a:spcAft>
              <a:buClr>
                <a:schemeClr val="lt1"/>
              </a:buClr>
              <a:buSzPts val="2400"/>
              <a:buChar char="•"/>
              <a:defRPr sz="2400"/>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0" name="Google Shape;70;p61"/>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pic>
        <p:nvPicPr>
          <p:cNvPr id="71" name="Google Shape;71;p61" descr="A picture containing drawing&#10;&#10;Description automatically generated"/>
          <p:cNvPicPr preferRelativeResize="0"/>
          <p:nvPr/>
        </p:nvPicPr>
        <p:blipFill rotWithShape="1">
          <a:blip r:embed="rId2">
            <a:alphaModFix/>
          </a:blip>
          <a:srcRect/>
          <a:stretch/>
        </p:blipFill>
        <p:spPr>
          <a:xfrm>
            <a:off x="457200" y="4739229"/>
            <a:ext cx="1323025" cy="271854"/>
          </a:xfrm>
          <a:prstGeom prst="rect">
            <a:avLst/>
          </a:prstGeom>
          <a:noFill/>
          <a:ln>
            <a:noFill/>
          </a:ln>
        </p:spPr>
      </p:pic>
    </p:spTree>
    <p:extLst>
      <p:ext uri="{BB962C8B-B14F-4D97-AF65-F5344CB8AC3E}">
        <p14:creationId xmlns:p14="http://schemas.microsoft.com/office/powerpoint/2010/main" val="2257591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hite_Interior_2">
  <p:cSld name="White_Interior_2">
    <p:spTree>
      <p:nvGrpSpPr>
        <p:cNvPr id="1" name="Shape 72"/>
        <p:cNvGrpSpPr/>
        <p:nvPr/>
      </p:nvGrpSpPr>
      <p:grpSpPr>
        <a:xfrm>
          <a:off x="0" y="0"/>
          <a:ext cx="0" cy="0"/>
          <a:chOff x="0" y="0"/>
          <a:chExt cx="0" cy="0"/>
        </a:xfrm>
      </p:grpSpPr>
      <p:sp>
        <p:nvSpPr>
          <p:cNvPr id="73" name="Google Shape;73;p62"/>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EC1300"/>
              </a:buClr>
              <a:buSzPts val="2000"/>
              <a:buNone/>
              <a:defRPr sz="2000" b="1">
                <a:solidFill>
                  <a:srgbClr val="EC1300"/>
                </a:solidFil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74" name="Google Shape;74;p62"/>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75" name="Google Shape;75;p62"/>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EC1300"/>
              </a:buClr>
              <a:buSzPts val="2000"/>
              <a:buNone/>
              <a:defRPr sz="2000" b="1">
                <a:solidFill>
                  <a:srgbClr val="EC1300"/>
                </a:solidFil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76" name="Google Shape;76;p62"/>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77" name="Google Shape;77;p62"/>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sp>
        <p:nvSpPr>
          <p:cNvPr id="78" name="Google Shape;78;p62"/>
          <p:cNvSpPr txBox="1"/>
          <p:nvPr/>
        </p:nvSpPr>
        <p:spPr>
          <a:xfrm>
            <a:off x="457200" y="548878"/>
            <a:ext cx="8229600" cy="50765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EC1300"/>
              </a:buClr>
              <a:buSzPts val="2800"/>
              <a:buFont typeface="Arial"/>
              <a:buNone/>
            </a:pPr>
            <a:r>
              <a:rPr lang="en-US" sz="2800" b="1" i="0" u="none" strike="noStrike" cap="none" dirty="0">
                <a:solidFill>
                  <a:srgbClr val="EC1300"/>
                </a:solidFill>
                <a:latin typeface="Arial"/>
                <a:ea typeface="Arial"/>
                <a:cs typeface="Arial"/>
                <a:sym typeface="Arial"/>
              </a:rPr>
              <a:t>Click to Edit Master Title Style</a:t>
            </a:r>
            <a:endParaRPr sz="1400" b="0" i="0" u="none" strike="noStrike" cap="none" dirty="0">
              <a:solidFill>
                <a:srgbClr val="000000"/>
              </a:solidFill>
              <a:latin typeface="Arial"/>
              <a:ea typeface="Arial"/>
              <a:cs typeface="Arial"/>
              <a:sym typeface="Arial"/>
            </a:endParaRPr>
          </a:p>
        </p:txBody>
      </p:sp>
      <p:pic>
        <p:nvPicPr>
          <p:cNvPr id="79" name="Google Shape;79;p62"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319883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White_Interior_3">
  <p:cSld name="White_Interior_3">
    <p:spTree>
      <p:nvGrpSpPr>
        <p:cNvPr id="1" name="Shape 80"/>
        <p:cNvGrpSpPr/>
        <p:nvPr/>
      </p:nvGrpSpPr>
      <p:grpSpPr>
        <a:xfrm>
          <a:off x="0" y="0"/>
          <a:ext cx="0" cy="0"/>
          <a:chOff x="0" y="0"/>
          <a:chExt cx="0" cy="0"/>
        </a:xfrm>
      </p:grpSpPr>
      <p:sp>
        <p:nvSpPr>
          <p:cNvPr id="81" name="Google Shape;81;p63"/>
          <p:cNvSpPr>
            <a:spLocks noGrp="1"/>
          </p:cNvSpPr>
          <p:nvPr>
            <p:ph type="pic" idx="2"/>
          </p:nvPr>
        </p:nvSpPr>
        <p:spPr>
          <a:xfrm>
            <a:off x="457200" y="267358"/>
            <a:ext cx="4779084" cy="4332830"/>
          </a:xfrm>
          <a:prstGeom prst="rect">
            <a:avLst/>
          </a:prstGeom>
          <a:noFill/>
          <a:ln>
            <a:noFill/>
          </a:ln>
        </p:spPr>
      </p:sp>
      <p:sp>
        <p:nvSpPr>
          <p:cNvPr id="82" name="Google Shape;82;p63"/>
          <p:cNvSpPr txBox="1">
            <a:spLocks noGrp="1"/>
          </p:cNvSpPr>
          <p:nvPr>
            <p:ph type="title"/>
          </p:nvPr>
        </p:nvSpPr>
        <p:spPr>
          <a:xfrm>
            <a:off x="5403399" y="267358"/>
            <a:ext cx="3283401" cy="109449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3"/>
          <p:cNvSpPr txBox="1">
            <a:spLocks noGrp="1"/>
          </p:cNvSpPr>
          <p:nvPr>
            <p:ph type="body" idx="1"/>
          </p:nvPr>
        </p:nvSpPr>
        <p:spPr>
          <a:xfrm>
            <a:off x="5403398" y="1562371"/>
            <a:ext cx="3283402" cy="3037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63"/>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pic>
        <p:nvPicPr>
          <p:cNvPr id="85" name="Google Shape;85;p63"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936749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White_Interior_4" type="picTx">
  <p:cSld name="White_Interior_4">
    <p:spTree>
      <p:nvGrpSpPr>
        <p:cNvPr id="1" name="Shape 86"/>
        <p:cNvGrpSpPr/>
        <p:nvPr/>
      </p:nvGrpSpPr>
      <p:grpSpPr>
        <a:xfrm>
          <a:off x="0" y="0"/>
          <a:ext cx="0" cy="0"/>
          <a:chOff x="0" y="0"/>
          <a:chExt cx="0" cy="0"/>
        </a:xfrm>
      </p:grpSpPr>
      <p:sp>
        <p:nvSpPr>
          <p:cNvPr id="87" name="Google Shape;87;p64"/>
          <p:cNvSpPr txBox="1">
            <a:spLocks noGrp="1"/>
          </p:cNvSpPr>
          <p:nvPr>
            <p:ph type="title"/>
          </p:nvPr>
        </p:nvSpPr>
        <p:spPr>
          <a:xfrm>
            <a:off x="2654300" y="3600450"/>
            <a:ext cx="6286500" cy="42505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EC1300"/>
              </a:buClr>
              <a:buSzPts val="2000"/>
              <a:buFont typeface="Arial"/>
              <a:buNone/>
              <a:defRPr sz="20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4"/>
          <p:cNvSpPr>
            <a:spLocks noGrp="1"/>
          </p:cNvSpPr>
          <p:nvPr>
            <p:ph type="pic" idx="2"/>
          </p:nvPr>
        </p:nvSpPr>
        <p:spPr>
          <a:xfrm>
            <a:off x="279400" y="459581"/>
            <a:ext cx="8661400" cy="3086100"/>
          </a:xfrm>
          <a:prstGeom prst="rect">
            <a:avLst/>
          </a:prstGeom>
          <a:noFill/>
          <a:ln>
            <a:noFill/>
          </a:ln>
        </p:spPr>
      </p:sp>
      <p:sp>
        <p:nvSpPr>
          <p:cNvPr id="89" name="Google Shape;89;p64"/>
          <p:cNvSpPr txBox="1">
            <a:spLocks noGrp="1"/>
          </p:cNvSpPr>
          <p:nvPr>
            <p:ph type="body" idx="1"/>
          </p:nvPr>
        </p:nvSpPr>
        <p:spPr>
          <a:xfrm>
            <a:off x="2654300" y="4025503"/>
            <a:ext cx="62865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90" name="Google Shape;90;p64"/>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pic>
        <p:nvPicPr>
          <p:cNvPr id="91" name="Google Shape;91;p64"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1566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2"/>
        <p:cNvGrpSpPr/>
        <p:nvPr/>
      </p:nvGrpSpPr>
      <p:grpSpPr>
        <a:xfrm>
          <a:off x="0" y="0"/>
          <a:ext cx="0" cy="0"/>
          <a:chOff x="0" y="0"/>
          <a:chExt cx="0" cy="0"/>
        </a:xfrm>
      </p:grpSpPr>
    </p:spTree>
    <p:extLst>
      <p:ext uri="{BB962C8B-B14F-4D97-AF65-F5344CB8AC3E}">
        <p14:creationId xmlns:p14="http://schemas.microsoft.com/office/powerpoint/2010/main" val="3273569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White_Interior_1">
  <p:cSld name="White_Interior_1">
    <p:bg>
      <p:bgPr>
        <a:solidFill>
          <a:schemeClr val="lt1"/>
        </a:solidFill>
        <a:effectLst/>
      </p:bgPr>
    </p:bg>
    <p:spTree>
      <p:nvGrpSpPr>
        <p:cNvPr id="1" name="Shape 47"/>
        <p:cNvGrpSpPr/>
        <p:nvPr/>
      </p:nvGrpSpPr>
      <p:grpSpPr>
        <a:xfrm>
          <a:off x="0" y="0"/>
          <a:ext cx="0" cy="0"/>
          <a:chOff x="0" y="0"/>
          <a:chExt cx="0" cy="0"/>
        </a:xfrm>
      </p:grpSpPr>
      <p:sp>
        <p:nvSpPr>
          <p:cNvPr id="48" name="Google Shape;48;p49"/>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sp>
        <p:nvSpPr>
          <p:cNvPr id="49" name="Google Shape;49;p49"/>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9"/>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solidFill>
                  <a:schemeClr val="dk1"/>
                </a:solidFill>
              </a:defRPr>
            </a:lvl1pPr>
            <a:lvl2pPr marL="914400" lvl="1" indent="-381000" algn="l">
              <a:lnSpc>
                <a:spcPct val="100000"/>
              </a:lnSpc>
              <a:spcBef>
                <a:spcPts val="480"/>
              </a:spcBef>
              <a:spcAft>
                <a:spcPts val="0"/>
              </a:spcAft>
              <a:buClr>
                <a:schemeClr val="dk1"/>
              </a:buClr>
              <a:buSzPts val="2400"/>
              <a:buChar char="–"/>
              <a:defRPr sz="2400">
                <a:solidFill>
                  <a:schemeClr val="dk1"/>
                </a:solidFill>
              </a:defRPr>
            </a:lvl2pPr>
            <a:lvl3pPr marL="1371600" lvl="2" indent="-381000" algn="l">
              <a:lnSpc>
                <a:spcPct val="100000"/>
              </a:lnSpc>
              <a:spcBef>
                <a:spcPts val="480"/>
              </a:spcBef>
              <a:spcAft>
                <a:spcPts val="0"/>
              </a:spcAft>
              <a:buClr>
                <a:schemeClr val="dk1"/>
              </a:buClr>
              <a:buSzPts val="2400"/>
              <a:buChar char="•"/>
              <a:defRPr sz="2400">
                <a:solidFill>
                  <a:schemeClr val="dk1"/>
                </a:solidFill>
              </a:defRPr>
            </a:lvl3pPr>
            <a:lvl4pPr marL="1828800" lvl="3" indent="-381000" algn="l">
              <a:lnSpc>
                <a:spcPct val="100000"/>
              </a:lnSpc>
              <a:spcBef>
                <a:spcPts val="480"/>
              </a:spcBef>
              <a:spcAft>
                <a:spcPts val="0"/>
              </a:spcAft>
              <a:buClr>
                <a:schemeClr val="dk1"/>
              </a:buClr>
              <a:buSzPts val="2400"/>
              <a:buChar char="–"/>
              <a:defRPr sz="2400">
                <a:solidFill>
                  <a:schemeClr val="dk1"/>
                </a:solidFill>
              </a:defRPr>
            </a:lvl4pPr>
            <a:lvl5pPr marL="2286000" lvl="4" indent="-381000" algn="l">
              <a:lnSpc>
                <a:spcPct val="100000"/>
              </a:lnSpc>
              <a:spcBef>
                <a:spcPts val="480"/>
              </a:spcBef>
              <a:spcAft>
                <a:spcPts val="0"/>
              </a:spcAft>
              <a:buClr>
                <a:schemeClr val="dk1"/>
              </a:buClr>
              <a:buSzPts val="2400"/>
              <a:buChar char="»"/>
              <a:defRPr sz="2400">
                <a:solidFill>
                  <a:schemeClr val="dk1"/>
                </a:solidFil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pic>
        <p:nvPicPr>
          <p:cNvPr id="51" name="Google Shape;51;p49"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8967403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White_Interior_1" userDrawn="1">
  <p:cSld name="1_White_Interior_1">
    <p:bg>
      <p:bgPr>
        <a:solidFill>
          <a:schemeClr val="lt1"/>
        </a:solidFill>
        <a:effectLst/>
      </p:bgPr>
    </p:bg>
    <p:spTree>
      <p:nvGrpSpPr>
        <p:cNvPr id="1" name="Shape 104"/>
        <p:cNvGrpSpPr/>
        <p:nvPr/>
      </p:nvGrpSpPr>
      <p:grpSpPr>
        <a:xfrm>
          <a:off x="0" y="0"/>
          <a:ext cx="0" cy="0"/>
          <a:chOff x="0" y="0"/>
          <a:chExt cx="0" cy="0"/>
        </a:xfrm>
      </p:grpSpPr>
      <p:sp>
        <p:nvSpPr>
          <p:cNvPr id="105" name="Google Shape;105;p50"/>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fld id="{00000000-1234-1234-1234-123412341234}" type="slidenum">
              <a:rPr kumimoji="0" lang="en-US" sz="900" b="0" i="0" u="none" strike="noStrike" kern="1200" cap="none" spc="0" normalizeH="0" baseline="0" noProof="0">
                <a:ln>
                  <a:noFill/>
                </a:ln>
                <a:solidFill>
                  <a:srgbClr val="EC1300"/>
                </a:solidFill>
                <a:effectLst/>
                <a:uLnTx/>
                <a:uFillTx/>
                <a:latin typeface="Arial"/>
                <a:ea typeface="Arial"/>
                <a:cs typeface="Arial"/>
                <a:sym typeface="Arial"/>
              </a:rPr>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t>‹#›</a:t>
            </a:fld>
            <a:endParaRPr kumimoji="0" sz="900" b="0" i="0" u="none" strike="noStrike" kern="1200" cap="none" spc="0" normalizeH="0" baseline="0" noProof="0">
              <a:ln>
                <a:noFill/>
              </a:ln>
              <a:solidFill>
                <a:srgbClr val="EC1300"/>
              </a:solidFill>
              <a:effectLst/>
              <a:uLnTx/>
              <a:uFillTx/>
              <a:latin typeface="Arial"/>
              <a:ea typeface="Arial"/>
              <a:cs typeface="Arial"/>
              <a:sym typeface="Arial"/>
            </a:endParaRPr>
          </a:p>
        </p:txBody>
      </p:sp>
      <p:sp>
        <p:nvSpPr>
          <p:cNvPr id="106" name="Google Shape;106;p50"/>
          <p:cNvSpPr txBox="1">
            <a:spLocks noGrp="1"/>
          </p:cNvSpPr>
          <p:nvPr>
            <p:ph type="title"/>
          </p:nvPr>
        </p:nvSpPr>
        <p:spPr>
          <a:xfrm>
            <a:off x="342900" y="343913"/>
            <a:ext cx="8458200" cy="507651"/>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rgbClr val="EC1300"/>
              </a:buClr>
              <a:buSzPts val="2800"/>
              <a:buFont typeface="Arial"/>
              <a:buNone/>
              <a:defRPr sz="24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8" name="Google Shape;108;p50"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52064442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guide id="4" pos="2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White_Section">
  <p:cSld name="White_Section">
    <p:bg>
      <p:bgPr>
        <a:solidFill>
          <a:schemeClr val="lt1"/>
        </a:solidFill>
        <a:effectLst/>
      </p:bgPr>
    </p:bg>
    <p:spTree>
      <p:nvGrpSpPr>
        <p:cNvPr id="1" name="Shape 41"/>
        <p:cNvGrpSpPr/>
        <p:nvPr/>
      </p:nvGrpSpPr>
      <p:grpSpPr>
        <a:xfrm>
          <a:off x="0" y="0"/>
          <a:ext cx="0" cy="0"/>
          <a:chOff x="0" y="0"/>
          <a:chExt cx="0" cy="0"/>
        </a:xfrm>
      </p:grpSpPr>
      <p:sp>
        <p:nvSpPr>
          <p:cNvPr id="42" name="Google Shape;42;p47"/>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endParaRPr sz="900" b="0" i="0" u="none" strike="noStrike" cap="none" dirty="0">
              <a:solidFill>
                <a:srgbClr val="EC1300"/>
              </a:solidFill>
              <a:latin typeface="Arial"/>
              <a:ea typeface="Arial"/>
              <a:cs typeface="Arial"/>
              <a:sym typeface="Arial"/>
            </a:endParaRPr>
          </a:p>
        </p:txBody>
      </p:sp>
      <p:sp>
        <p:nvSpPr>
          <p:cNvPr id="43" name="Google Shape;43;p47"/>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sp>
        <p:nvSpPr>
          <p:cNvPr id="44" name="Google Shape;44;p47"/>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EC1300"/>
              </a:buClr>
              <a:buSzPts val="4500"/>
              <a:buFont typeface="Arial"/>
              <a:buNone/>
              <a:defRPr sz="4500" b="1" cap="none">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7"/>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rgbClr val="EC1300"/>
              </a:buClr>
              <a:buSzPts val="3000"/>
              <a:buNone/>
              <a:defRPr sz="3000">
                <a:solidFill>
                  <a:srgbClr val="EC1300"/>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46" name="Google Shape;46;p47" descr="A picture containing drawing&#10;&#10;Description automatically generated"/>
          <p:cNvPicPr preferRelativeResize="0"/>
          <p:nvPr/>
        </p:nvPicPr>
        <p:blipFill rotWithShape="1">
          <a:blip r:embed="rId2">
            <a:alphaModFix/>
          </a:blip>
          <a:srcRect/>
          <a:stretch/>
        </p:blipFill>
        <p:spPr>
          <a:xfrm>
            <a:off x="345517" y="374846"/>
            <a:ext cx="1323025" cy="271854"/>
          </a:xfrm>
          <a:prstGeom prst="rect">
            <a:avLst/>
          </a:prstGeom>
          <a:noFill/>
          <a:ln>
            <a:noFill/>
          </a:ln>
        </p:spPr>
      </p:pic>
    </p:spTree>
    <p:extLst>
      <p:ext uri="{BB962C8B-B14F-4D97-AF65-F5344CB8AC3E}">
        <p14:creationId xmlns:p14="http://schemas.microsoft.com/office/powerpoint/2010/main" val="113243168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Red_Title">
    <p:spTree>
      <p:nvGrpSpPr>
        <p:cNvPr id="1" name=""/>
        <p:cNvGrpSpPr/>
        <p:nvPr/>
      </p:nvGrpSpPr>
      <p:grpSpPr>
        <a:xfrm>
          <a:off x="0" y="0"/>
          <a:ext cx="0" cy="0"/>
          <a:chOff x="0" y="0"/>
          <a:chExt cx="0" cy="0"/>
        </a:xfrm>
      </p:grpSpPr>
      <p:sp>
        <p:nvSpPr>
          <p:cNvPr id="2" name="Header bar">
            <a:extLst>
              <a:ext uri="{FF2B5EF4-FFF2-40B4-BE49-F238E27FC236}">
                <a16:creationId xmlns:a16="http://schemas.microsoft.com/office/drawing/2014/main" id="{7610F983-5C06-EB48-B3B9-CABBB70A047F}"/>
              </a:ext>
            </a:extLst>
          </p:cNvPr>
          <p:cNvSpPr/>
          <p:nvPr userDrawn="1"/>
        </p:nvSpPr>
        <p:spPr>
          <a:xfrm>
            <a:off x="0" y="8462"/>
            <a:ext cx="8401018" cy="588894"/>
          </a:xfrm>
          <a:prstGeom prst="rect">
            <a:avLst/>
          </a:prstGeom>
          <a:solidFill>
            <a:srgbClr val="EC1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pic>
        <p:nvPicPr>
          <p:cNvPr id="5" name="small A" hidden="1">
            <a:extLst>
              <a:ext uri="{FF2B5EF4-FFF2-40B4-BE49-F238E27FC236}">
                <a16:creationId xmlns:a16="http://schemas.microsoft.com/office/drawing/2014/main" id="{17B9C5A0-724B-1046-96D2-AC2F6D742C2C}"/>
              </a:ext>
            </a:extLst>
          </p:cNvPr>
          <p:cNvPicPr>
            <a:picLocks noChangeAspect="1"/>
          </p:cNvPicPr>
          <p:nvPr userDrawn="1"/>
        </p:nvPicPr>
        <p:blipFill>
          <a:blip r:embed="rId2">
            <a:alphaModFix amt="18000"/>
          </a:blip>
          <a:stretch>
            <a:fillRect/>
          </a:stretch>
        </p:blipFill>
        <p:spPr>
          <a:xfrm>
            <a:off x="7139218" y="2892230"/>
            <a:ext cx="2019865" cy="1294785"/>
          </a:xfrm>
          <a:prstGeom prst="rect">
            <a:avLst/>
          </a:prstGeom>
          <a:noFill/>
        </p:spPr>
      </p:pic>
      <p:sp>
        <p:nvSpPr>
          <p:cNvPr id="8" name="Rectangle">
            <a:extLst>
              <a:ext uri="{FF2B5EF4-FFF2-40B4-BE49-F238E27FC236}">
                <a16:creationId xmlns:a16="http://schemas.microsoft.com/office/drawing/2014/main" id="{0C70B55C-3067-FD45-960D-289BF81D9637}"/>
              </a:ext>
            </a:extLst>
          </p:cNvPr>
          <p:cNvSpPr/>
          <p:nvPr userDrawn="1"/>
        </p:nvSpPr>
        <p:spPr>
          <a:xfrm>
            <a:off x="0" y="597356"/>
            <a:ext cx="8401018" cy="3765114"/>
          </a:xfrm>
          <a:prstGeom prst="rect">
            <a:avLst/>
          </a:prstGeom>
          <a:solidFill>
            <a:srgbClr val="E6E6E6">
              <a:alpha val="60000"/>
            </a:srgbClr>
          </a:solidFill>
          <a:ln w="12700">
            <a:miter lim="400000"/>
          </a:ln>
        </p:spPr>
        <p:txBody>
          <a:bodyPr lIns="26785" tIns="26785" rIns="26785" bIns="26785" anchor="ctr"/>
          <a:lstStyle/>
          <a:p>
            <a:pPr algn="ctr">
              <a:defRPr sz="3000">
                <a:latin typeface="Helvetica Neue Medium"/>
                <a:ea typeface="Helvetica Neue Medium"/>
                <a:cs typeface="Helvetica Neue Medium"/>
                <a:sym typeface="Helvetica Neue Medium"/>
              </a:defRPr>
            </a:pPr>
            <a:endParaRPr sz="1125" dirty="0"/>
          </a:p>
        </p:txBody>
      </p:sp>
      <p:pic>
        <p:nvPicPr>
          <p:cNvPr id="18" name="AARP logo" descr="A picture containing drawing&#10;&#10;Description automatically generated">
            <a:extLst>
              <a:ext uri="{FF2B5EF4-FFF2-40B4-BE49-F238E27FC236}">
                <a16:creationId xmlns:a16="http://schemas.microsoft.com/office/drawing/2014/main" id="{229BB137-A1D8-5145-B008-01CCBEA175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520" y="158520"/>
            <a:ext cx="1323025" cy="271854"/>
          </a:xfrm>
          <a:prstGeom prst="rect">
            <a:avLst/>
          </a:prstGeom>
        </p:spPr>
      </p:pic>
      <p:pic>
        <p:nvPicPr>
          <p:cNvPr id="20" name="Large A">
            <a:extLst>
              <a:ext uri="{FF2B5EF4-FFF2-40B4-BE49-F238E27FC236}">
                <a16:creationId xmlns:a16="http://schemas.microsoft.com/office/drawing/2014/main" id="{326702B8-DBEB-5F4B-8F6C-CC6DE4AEF96D}"/>
              </a:ext>
            </a:extLst>
          </p:cNvPr>
          <p:cNvPicPr>
            <a:picLocks noChangeAspect="1"/>
          </p:cNvPicPr>
          <p:nvPr userDrawn="1"/>
        </p:nvPicPr>
        <p:blipFill rotWithShape="1">
          <a:blip r:embed="rId2">
            <a:alphaModFix amt="5000"/>
          </a:blip>
          <a:srcRect/>
          <a:stretch>
            <a:fillRect/>
          </a:stretch>
        </p:blipFill>
        <p:spPr>
          <a:xfrm>
            <a:off x="67349" y="0"/>
            <a:ext cx="6860241" cy="4397578"/>
          </a:xfrm>
          <a:prstGeom prst="rect">
            <a:avLst/>
          </a:prstGeom>
        </p:spPr>
      </p:pic>
      <p:sp>
        <p:nvSpPr>
          <p:cNvPr id="21" name="Picture Placeholder 2">
            <a:extLst>
              <a:ext uri="{FF2B5EF4-FFF2-40B4-BE49-F238E27FC236}">
                <a16:creationId xmlns:a16="http://schemas.microsoft.com/office/drawing/2014/main" id="{334F8FBE-96AD-4944-A684-B9BA3789560A}"/>
              </a:ext>
            </a:extLst>
          </p:cNvPr>
          <p:cNvSpPr>
            <a:spLocks noGrp="1"/>
          </p:cNvSpPr>
          <p:nvPr>
            <p:ph type="pic" idx="1"/>
          </p:nvPr>
        </p:nvSpPr>
        <p:spPr>
          <a:xfrm>
            <a:off x="4348317" y="-1"/>
            <a:ext cx="4795684" cy="4344289"/>
          </a:xfrm>
        </p:spPr>
        <p:txBody>
          <a:bodyPr/>
          <a:lstStyle>
            <a:lvl1pPr marL="0" indent="0">
              <a:buNone/>
              <a:defRPr sz="3200"/>
            </a:lvl1pPr>
            <a:lvl2pPr marL="457195" indent="0">
              <a:buNone/>
              <a:defRPr sz="2800"/>
            </a:lvl2pPr>
            <a:lvl3pPr marL="914388" indent="0">
              <a:buNone/>
              <a:defRPr sz="2400"/>
            </a:lvl3pPr>
            <a:lvl4pPr marL="1371583" indent="0">
              <a:buNone/>
              <a:defRPr sz="2000"/>
            </a:lvl4pPr>
            <a:lvl5pPr marL="1828778" indent="0">
              <a:buNone/>
              <a:defRPr sz="2000"/>
            </a:lvl5pPr>
            <a:lvl6pPr marL="2285972" indent="0">
              <a:buNone/>
              <a:defRPr sz="2000"/>
            </a:lvl6pPr>
            <a:lvl7pPr marL="2743166" indent="0">
              <a:buNone/>
              <a:defRPr sz="2000"/>
            </a:lvl7pPr>
            <a:lvl8pPr marL="3200360" indent="0">
              <a:buNone/>
              <a:defRPr sz="2000"/>
            </a:lvl8pPr>
            <a:lvl9pPr marL="3657554" indent="0">
              <a:buNone/>
              <a:defRPr sz="2000"/>
            </a:lvl9pPr>
          </a:lstStyle>
          <a:p>
            <a:endParaRPr lang="en-US"/>
          </a:p>
        </p:txBody>
      </p:sp>
      <p:sp>
        <p:nvSpPr>
          <p:cNvPr id="22" name="Slide Number Placeholder 7">
            <a:extLst>
              <a:ext uri="{FF2B5EF4-FFF2-40B4-BE49-F238E27FC236}">
                <a16:creationId xmlns:a16="http://schemas.microsoft.com/office/drawing/2014/main" id="{DED9699B-011A-6241-A857-3BCF6BA302E4}"/>
              </a:ext>
            </a:extLst>
          </p:cNvPr>
          <p:cNvSpPr>
            <a:spLocks noGrp="1"/>
          </p:cNvSpPr>
          <p:nvPr>
            <p:ph type="sldNum" sz="quarter" idx="4"/>
          </p:nvPr>
        </p:nvSpPr>
        <p:spPr>
          <a:xfrm>
            <a:off x="8401018" y="4767264"/>
            <a:ext cx="533400" cy="273844"/>
          </a:xfrm>
          <a:prstGeom prst="rect">
            <a:avLst/>
          </a:prstGeom>
        </p:spPr>
        <p:txBody>
          <a:bodyPr vert="horz" lIns="91440" tIns="45720" rIns="91440" bIns="45720" rtlCol="0" anchor="ctr"/>
          <a:lstStyle>
            <a:lvl1pPr marL="0" indent="0" algn="r">
              <a:buFont typeface="Arial"/>
              <a:buNone/>
              <a:defRPr sz="675" b="1" i="0">
                <a:solidFill>
                  <a:srgbClr val="EC1300"/>
                </a:solidFill>
                <a:latin typeface="Arial" panose="020B0604020202020204" pitchFamily="34" charset="0"/>
                <a:cs typeface="Arial" panose="020B0604020202020204" pitchFamily="34" charset="0"/>
              </a:defRPr>
            </a:lvl1pPr>
          </a:lstStyle>
          <a:p>
            <a:fld id="{F228EE48-FF1E-A440-BFD0-EB736DD00FF4}" type="slidenum">
              <a:rPr lang="en-US" smtClean="0"/>
              <a:pPr/>
              <a:t>‹#›</a:t>
            </a:fld>
            <a:endParaRPr lang="en-US" dirty="0">
              <a:solidFill>
                <a:srgbClr val="EC1300"/>
              </a:solidFill>
            </a:endParaRPr>
          </a:p>
        </p:txBody>
      </p:sp>
    </p:spTree>
    <p:extLst>
      <p:ext uri="{BB962C8B-B14F-4D97-AF65-F5344CB8AC3E}">
        <p14:creationId xmlns:p14="http://schemas.microsoft.com/office/powerpoint/2010/main" val="168829923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Red_Title">
    <p:spTree>
      <p:nvGrpSpPr>
        <p:cNvPr id="1" name=""/>
        <p:cNvGrpSpPr/>
        <p:nvPr/>
      </p:nvGrpSpPr>
      <p:grpSpPr>
        <a:xfrm>
          <a:off x="0" y="0"/>
          <a:ext cx="0" cy="0"/>
          <a:chOff x="0" y="0"/>
          <a:chExt cx="0" cy="0"/>
        </a:xfrm>
      </p:grpSpPr>
      <p:sp>
        <p:nvSpPr>
          <p:cNvPr id="2" name="Header bar">
            <a:extLst>
              <a:ext uri="{FF2B5EF4-FFF2-40B4-BE49-F238E27FC236}">
                <a16:creationId xmlns:a16="http://schemas.microsoft.com/office/drawing/2014/main" id="{7610F983-5C06-EB48-B3B9-CABBB70A047F}"/>
              </a:ext>
            </a:extLst>
          </p:cNvPr>
          <p:cNvSpPr/>
          <p:nvPr userDrawn="1"/>
        </p:nvSpPr>
        <p:spPr>
          <a:xfrm>
            <a:off x="1" y="0"/>
            <a:ext cx="9140491" cy="588894"/>
          </a:xfrm>
          <a:prstGeom prst="rect">
            <a:avLst/>
          </a:prstGeom>
          <a:solidFill>
            <a:srgbClr val="EC1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pic>
        <p:nvPicPr>
          <p:cNvPr id="5" name="small A" hidden="1">
            <a:extLst>
              <a:ext uri="{FF2B5EF4-FFF2-40B4-BE49-F238E27FC236}">
                <a16:creationId xmlns:a16="http://schemas.microsoft.com/office/drawing/2014/main" id="{17B9C5A0-724B-1046-96D2-AC2F6D742C2C}"/>
              </a:ext>
            </a:extLst>
          </p:cNvPr>
          <p:cNvPicPr>
            <a:picLocks noChangeAspect="1"/>
          </p:cNvPicPr>
          <p:nvPr userDrawn="1"/>
        </p:nvPicPr>
        <p:blipFill>
          <a:blip r:embed="rId2">
            <a:alphaModFix amt="18000"/>
          </a:blip>
          <a:stretch>
            <a:fillRect/>
          </a:stretch>
        </p:blipFill>
        <p:spPr>
          <a:xfrm>
            <a:off x="7139218" y="2892230"/>
            <a:ext cx="2019865" cy="1294785"/>
          </a:xfrm>
          <a:prstGeom prst="rect">
            <a:avLst/>
          </a:prstGeom>
          <a:noFill/>
        </p:spPr>
      </p:pic>
      <p:sp>
        <p:nvSpPr>
          <p:cNvPr id="8" name="Rectangle">
            <a:extLst>
              <a:ext uri="{FF2B5EF4-FFF2-40B4-BE49-F238E27FC236}">
                <a16:creationId xmlns:a16="http://schemas.microsoft.com/office/drawing/2014/main" id="{0C70B55C-3067-FD45-960D-289BF81D9637}"/>
              </a:ext>
            </a:extLst>
          </p:cNvPr>
          <p:cNvSpPr/>
          <p:nvPr userDrawn="1"/>
        </p:nvSpPr>
        <p:spPr>
          <a:xfrm>
            <a:off x="1" y="598507"/>
            <a:ext cx="9155879" cy="3745782"/>
          </a:xfrm>
          <a:prstGeom prst="rect">
            <a:avLst/>
          </a:prstGeom>
          <a:solidFill>
            <a:srgbClr val="E6E6E6">
              <a:alpha val="60000"/>
            </a:srgbClr>
          </a:solidFill>
          <a:ln w="12700">
            <a:miter lim="400000"/>
          </a:ln>
          <a:effectLst/>
        </p:spPr>
        <p:txBody>
          <a:bodyPr lIns="26785" tIns="26785" rIns="26785" bIns="26785" anchor="ctr"/>
          <a:lstStyle/>
          <a:p>
            <a:pPr algn="ctr">
              <a:defRPr sz="3000">
                <a:latin typeface="Helvetica Neue Medium"/>
                <a:ea typeface="Helvetica Neue Medium"/>
                <a:cs typeface="Helvetica Neue Medium"/>
                <a:sym typeface="Helvetica Neue Medium"/>
              </a:defRPr>
            </a:pPr>
            <a:endParaRPr sz="1125" dirty="0"/>
          </a:p>
        </p:txBody>
      </p:sp>
      <p:pic>
        <p:nvPicPr>
          <p:cNvPr id="14" name="Large A">
            <a:extLst>
              <a:ext uri="{FF2B5EF4-FFF2-40B4-BE49-F238E27FC236}">
                <a16:creationId xmlns:a16="http://schemas.microsoft.com/office/drawing/2014/main" id="{386DEF22-D6B6-7D45-9550-5A45CB03F593}"/>
              </a:ext>
            </a:extLst>
          </p:cNvPr>
          <p:cNvPicPr>
            <a:picLocks noChangeAspect="1"/>
          </p:cNvPicPr>
          <p:nvPr userDrawn="1"/>
        </p:nvPicPr>
        <p:blipFill rotWithShape="1">
          <a:blip r:embed="rId2">
            <a:alphaModFix amt="5000"/>
          </a:blip>
          <a:srcRect l="-27473" r="27473"/>
          <a:stretch/>
        </p:blipFill>
        <p:spPr>
          <a:xfrm>
            <a:off x="2314451" y="-41242"/>
            <a:ext cx="6841429" cy="4385531"/>
          </a:xfrm>
          <a:prstGeom prst="rect">
            <a:avLst/>
          </a:prstGeom>
        </p:spPr>
      </p:pic>
      <p:sp>
        <p:nvSpPr>
          <p:cNvPr id="17" name="Slide Number Placeholder 7">
            <a:extLst>
              <a:ext uri="{FF2B5EF4-FFF2-40B4-BE49-F238E27FC236}">
                <a16:creationId xmlns:a16="http://schemas.microsoft.com/office/drawing/2014/main" id="{FD3B1A6F-10E9-DD4C-A642-B86F6EF1D303}"/>
              </a:ext>
            </a:extLst>
          </p:cNvPr>
          <p:cNvSpPr>
            <a:spLocks noGrp="1"/>
          </p:cNvSpPr>
          <p:nvPr>
            <p:ph type="sldNum" sz="quarter" idx="4"/>
          </p:nvPr>
        </p:nvSpPr>
        <p:spPr>
          <a:xfrm>
            <a:off x="8401018" y="4767264"/>
            <a:ext cx="533400" cy="273844"/>
          </a:xfrm>
          <a:prstGeom prst="rect">
            <a:avLst/>
          </a:prstGeom>
        </p:spPr>
        <p:txBody>
          <a:bodyPr vert="horz" lIns="91440" tIns="45720" rIns="91440" bIns="45720" rtlCol="0" anchor="ctr"/>
          <a:lstStyle>
            <a:lvl1pPr marL="0" indent="0" algn="r">
              <a:buFont typeface="Arial"/>
              <a:buNone/>
              <a:defRPr sz="675" b="1" i="0">
                <a:solidFill>
                  <a:srgbClr val="EC1300"/>
                </a:solidFill>
                <a:latin typeface="Arial" panose="020B0604020202020204" pitchFamily="34" charset="0"/>
                <a:cs typeface="Arial" panose="020B0604020202020204" pitchFamily="34" charset="0"/>
              </a:defRPr>
            </a:lvl1pPr>
          </a:lstStyle>
          <a:p>
            <a:fld id="{F228EE48-FF1E-A440-BFD0-EB736DD00FF4}" type="slidenum">
              <a:rPr lang="en-US" smtClean="0"/>
              <a:pPr/>
              <a:t>‹#›</a:t>
            </a:fld>
            <a:endParaRPr lang="en-US" dirty="0">
              <a:solidFill>
                <a:srgbClr val="EC1300"/>
              </a:solidFill>
            </a:endParaRPr>
          </a:p>
        </p:txBody>
      </p:sp>
    </p:spTree>
    <p:extLst>
      <p:ext uri="{BB962C8B-B14F-4D97-AF65-F5344CB8AC3E}">
        <p14:creationId xmlns:p14="http://schemas.microsoft.com/office/powerpoint/2010/main" val="3570765420"/>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_Title">
    <p:bg>
      <p:bgPr>
        <a:solidFill>
          <a:srgbClr val="EC1300"/>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7C700F1-61B0-FB4A-9B52-91B8FE33A4A9}"/>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lvl1pPr>
          </a:lstStyle>
          <a:p>
            <a:r>
              <a:rPr lang="en-US"/>
              <a:t>Click to Edit </a:t>
            </a:r>
            <a:br>
              <a:rPr lang="en-US"/>
            </a:br>
            <a:r>
              <a:rPr lang="en-US"/>
              <a:t>Master Title Style</a:t>
            </a:r>
          </a:p>
        </p:txBody>
      </p:sp>
      <p:sp>
        <p:nvSpPr>
          <p:cNvPr id="17" name="Text Placeholder 2">
            <a:extLst>
              <a:ext uri="{FF2B5EF4-FFF2-40B4-BE49-F238E27FC236}">
                <a16:creationId xmlns:a16="http://schemas.microsoft.com/office/drawing/2014/main" id="{11E97F76-27B7-D649-8B30-725CFB08EC07}"/>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8" name="Picture 17" descr="A picture containing drawing&#10;&#10;Description automatically generated">
            <a:extLst>
              <a:ext uri="{FF2B5EF4-FFF2-40B4-BE49-F238E27FC236}">
                <a16:creationId xmlns:a16="http://schemas.microsoft.com/office/drawing/2014/main" id="{229BB137-A1D8-5145-B008-01CCBEA17537}"/>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22541091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_Tit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A984E5-F285-D749-B518-BB2F6E1BF6F5}"/>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0" name="Text Placeholder 2">
            <a:extLst>
              <a:ext uri="{FF2B5EF4-FFF2-40B4-BE49-F238E27FC236}">
                <a16:creationId xmlns:a16="http://schemas.microsoft.com/office/drawing/2014/main" id="{B6892F32-46D1-E440-B062-E01A0A81C8D8}"/>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4" name="Picture 13" descr="A picture containing drawing&#10;&#10;Description automatically generated">
            <a:extLst>
              <a:ext uri="{FF2B5EF4-FFF2-40B4-BE49-F238E27FC236}">
                <a16:creationId xmlns:a16="http://schemas.microsoft.com/office/drawing/2014/main" id="{F47BE40B-3FDC-994F-A874-DB8129C0552E}"/>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275233215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y_Title">
    <p:bg>
      <p:bgPr>
        <a:solidFill>
          <a:srgbClr val="E6E6E6"/>
        </a:solidFill>
        <a:effectLst/>
      </p:bgPr>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1374BAC7-6A16-9746-822E-957168F360A6}"/>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1" name="Title 1">
            <a:extLst>
              <a:ext uri="{FF2B5EF4-FFF2-40B4-BE49-F238E27FC236}">
                <a16:creationId xmlns:a16="http://schemas.microsoft.com/office/drawing/2014/main" id="{262ECB77-EAD8-424F-87DF-B9C73158F5C4}"/>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2" name="Text Placeholder 2">
            <a:extLst>
              <a:ext uri="{FF2B5EF4-FFF2-40B4-BE49-F238E27FC236}">
                <a16:creationId xmlns:a16="http://schemas.microsoft.com/office/drawing/2014/main" id="{02009AE9-7750-8340-9D6D-36FE86073BD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48753104"/>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_Title">
    <p:bg>
      <p:bgPr>
        <a:solidFill>
          <a:schemeClr val="tx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3481715-5CEE-8F4F-B12D-084FEAFC39B2}"/>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chemeClr val="bg1"/>
                </a:solidFill>
              </a:defRPr>
            </a:lvl1pPr>
          </a:lstStyle>
          <a:p>
            <a:r>
              <a:rPr lang="en-US"/>
              <a:t>Click to Edit </a:t>
            </a:r>
            <a:br>
              <a:rPr lang="en-US"/>
            </a:br>
            <a:r>
              <a:rPr lang="en-US"/>
              <a:t>Master Title Style</a:t>
            </a:r>
          </a:p>
        </p:txBody>
      </p:sp>
      <p:sp>
        <p:nvSpPr>
          <p:cNvPr id="16" name="Text Placeholder 2">
            <a:extLst>
              <a:ext uri="{FF2B5EF4-FFF2-40B4-BE49-F238E27FC236}">
                <a16:creationId xmlns:a16="http://schemas.microsoft.com/office/drawing/2014/main" id="{EB11F352-68B1-E94D-BDA4-4BF8BDFDDFC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7" name="Picture 16" descr="A picture containing drawing&#10;&#10;Description automatically generated">
            <a:extLst>
              <a:ext uri="{FF2B5EF4-FFF2-40B4-BE49-F238E27FC236}">
                <a16:creationId xmlns:a16="http://schemas.microsoft.com/office/drawing/2014/main" id="{51598343-E152-0147-8B57-7005EC5B9E8C}"/>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963749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_Section">
    <p:bg>
      <p:bgPr>
        <a:solidFill>
          <a:srgbClr val="EC1300"/>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163452459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Red_Interior_1">
    <p:bg>
      <p:bgPr>
        <a:solidFill>
          <a:srgbClr val="EC13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8" name="Picture 7" descr="A picture containing drawing&#10;&#10;Description automatically generated">
            <a:extLst>
              <a:ext uri="{FF2B5EF4-FFF2-40B4-BE49-F238E27FC236}">
                <a16:creationId xmlns:a16="http://schemas.microsoft.com/office/drawing/2014/main" id="{6E93EBCD-ED32-234B-8C6D-919854DDD6A0}"/>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259122556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_Section">
    <p:bg>
      <p:bgPr>
        <a:solidFill>
          <a:schemeClr val="tx1"/>
        </a:solidFill>
        <a:effectLst/>
      </p:bgPr>
    </p:bg>
    <p:spTree>
      <p:nvGrpSpPr>
        <p:cNvPr id="1" name=""/>
        <p:cNvGrpSpPr/>
        <p:nvPr/>
      </p:nvGrpSpPr>
      <p:grpSpPr>
        <a:xfrm>
          <a:off x="0" y="0"/>
          <a:ext cx="0" cy="0"/>
          <a:chOff x="0" y="0"/>
          <a:chExt cx="0" cy="0"/>
        </a:xfrm>
      </p:grpSpPr>
      <p:sp>
        <p:nvSpPr>
          <p:cNvPr id="16"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rgbClr val="EC1300"/>
              </a:solidFill>
            </a:endParaRPr>
          </a:p>
        </p:txBody>
      </p:sp>
      <p:sp>
        <p:nvSpPr>
          <p:cNvPr id="7" name="Slide Number Placeholder 7">
            <a:extLst>
              <a:ext uri="{FF2B5EF4-FFF2-40B4-BE49-F238E27FC236}">
                <a16:creationId xmlns:a16="http://schemas.microsoft.com/office/drawing/2014/main" id="{3B04723E-B9ED-AF42-8F82-D0DDD7D53592}"/>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8" name="Title 1">
            <a:extLst>
              <a:ext uri="{FF2B5EF4-FFF2-40B4-BE49-F238E27FC236}">
                <a16:creationId xmlns:a16="http://schemas.microsoft.com/office/drawing/2014/main" id="{0372F446-E03A-7F4E-AE26-53AA6F86CDA1}"/>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9" name="Text Placeholder 2">
            <a:extLst>
              <a:ext uri="{FF2B5EF4-FFF2-40B4-BE49-F238E27FC236}">
                <a16:creationId xmlns:a16="http://schemas.microsoft.com/office/drawing/2014/main" id="{9D9DAE8B-D105-7742-8A54-2DB98CD7724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0" name="Picture 9" descr="A picture containing drawing&#10;&#10;Description automatically generated">
            <a:extLst>
              <a:ext uri="{FF2B5EF4-FFF2-40B4-BE49-F238E27FC236}">
                <a16:creationId xmlns:a16="http://schemas.microsoft.com/office/drawing/2014/main" id="{6199BB9A-CEBB-9549-B665-0FC796771F41}"/>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222202235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_Interior_1">
    <p:bg>
      <p:bgPr>
        <a:solidFill>
          <a:schemeClr val="tx1"/>
        </a:solidFill>
        <a:effectLst/>
      </p:bgPr>
    </p:bg>
    <p:spTree>
      <p:nvGrpSpPr>
        <p:cNvPr id="1" name=""/>
        <p:cNvGrpSpPr/>
        <p:nvPr/>
      </p:nvGrpSpPr>
      <p:grpSpPr>
        <a:xfrm>
          <a:off x="0" y="0"/>
          <a:ext cx="0" cy="0"/>
          <a:chOff x="0" y="0"/>
          <a:chExt cx="0" cy="0"/>
        </a:xfrm>
      </p:grpSpPr>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6" name="Title 1">
            <a:extLst>
              <a:ext uri="{FF2B5EF4-FFF2-40B4-BE49-F238E27FC236}">
                <a16:creationId xmlns:a16="http://schemas.microsoft.com/office/drawing/2014/main" id="{B310368C-1F9E-B848-A206-A296572738DD}"/>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47B2426-AC7E-0149-90A6-FD97FCA931A2}"/>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02AFABEE-5FA5-0848-8144-8390A1B44738}"/>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23213028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y_Section">
    <p:bg>
      <p:bgPr>
        <a:solidFill>
          <a:srgbClr val="E6E6E6"/>
        </a:solidFill>
        <a:effectLst/>
      </p:bgPr>
    </p:bg>
    <p:spTree>
      <p:nvGrpSpPr>
        <p:cNvPr id="1" name=""/>
        <p:cNvGrpSpPr/>
        <p:nvPr/>
      </p:nvGrpSpPr>
      <p:grpSpPr>
        <a:xfrm>
          <a:off x="0" y="0"/>
          <a:ext cx="0" cy="0"/>
          <a:chOff x="0" y="0"/>
          <a:chExt cx="0" cy="0"/>
        </a:xfrm>
      </p:grpSpPr>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pic>
        <p:nvPicPr>
          <p:cNvPr id="10" name="Picture 9" descr="A picture containing drawing&#10;&#10;Description automatically generated">
            <a:extLst>
              <a:ext uri="{FF2B5EF4-FFF2-40B4-BE49-F238E27FC236}">
                <a16:creationId xmlns:a16="http://schemas.microsoft.com/office/drawing/2014/main" id="{B054F1E5-DAEB-0E42-A6E3-54E2AA515E2C}"/>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5" name="Title 1">
            <a:extLst>
              <a:ext uri="{FF2B5EF4-FFF2-40B4-BE49-F238E27FC236}">
                <a16:creationId xmlns:a16="http://schemas.microsoft.com/office/drawing/2014/main" id="{C3288175-F580-7D43-81BE-7FBFB4B83DA0}"/>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16" name="Text Placeholder 2">
            <a:extLst>
              <a:ext uri="{FF2B5EF4-FFF2-40B4-BE49-F238E27FC236}">
                <a16:creationId xmlns:a16="http://schemas.microsoft.com/office/drawing/2014/main" id="{0D4E251D-BFBC-AE4A-BAA5-69497CE0A88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spTree>
    <p:extLst>
      <p:ext uri="{BB962C8B-B14F-4D97-AF65-F5344CB8AC3E}">
        <p14:creationId xmlns:p14="http://schemas.microsoft.com/office/powerpoint/2010/main" val="227944285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y_Interior_2">
    <p:bg>
      <p:bgPr>
        <a:solidFill>
          <a:srgbClr val="E6E6E6"/>
        </a:solidFill>
        <a:effectLst/>
      </p:bgPr>
    </p:bg>
    <p:spTree>
      <p:nvGrpSpPr>
        <p:cNvPr id="1" name=""/>
        <p:cNvGrpSpPr/>
        <p:nvPr/>
      </p:nvGrpSpPr>
      <p:grpSpPr>
        <a:xfrm>
          <a:off x="0" y="0"/>
          <a:ext cx="0" cy="0"/>
          <a:chOff x="0" y="0"/>
          <a:chExt cx="0" cy="0"/>
        </a:xfrm>
      </p:grpSpPr>
      <p:sp>
        <p:nvSpPr>
          <p:cNvPr id="11" name="Slide Number Placeholder 7">
            <a:extLst>
              <a:ext uri="{FF2B5EF4-FFF2-40B4-BE49-F238E27FC236}">
                <a16:creationId xmlns:a16="http://schemas.microsoft.com/office/drawing/2014/main" id="{E83C8F9E-8AA2-E641-B7D1-A9EFACF75374}"/>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12" name="Title 1">
            <a:extLst>
              <a:ext uri="{FF2B5EF4-FFF2-40B4-BE49-F238E27FC236}">
                <a16:creationId xmlns:a16="http://schemas.microsoft.com/office/drawing/2014/main" id="{F2FB2457-2C0A-A640-A4D6-B2180523C314}"/>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9ED155D2-36F5-E145-B07D-D446B345FF75}"/>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4DF2F237-486F-814F-A05A-967357B6188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63996509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ck_Section">
    <p:bg>
      <p:bgPr>
        <a:solidFill>
          <a:schemeClr val="bg1"/>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103995857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lack_Interior_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6" name="Picture 5" descr="A picture containing drawing&#10;&#10;Description automatically generated">
            <a:extLst>
              <a:ext uri="{FF2B5EF4-FFF2-40B4-BE49-F238E27FC236}">
                <a16:creationId xmlns:a16="http://schemas.microsoft.com/office/drawing/2014/main" id="{2CD2B19E-4426-2047-9C35-BE9DFF430047}"/>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1087202217"/>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ite_Interior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10" name="Title 1">
            <a:extLst>
              <a:ext uri="{FF2B5EF4-FFF2-40B4-BE49-F238E27FC236}">
                <a16:creationId xmlns:a16="http://schemas.microsoft.com/office/drawing/2014/main" id="{1BEF4FBF-511C-E144-924B-587CF87EC0EF}"/>
              </a:ext>
            </a:extLst>
          </p:cNvPr>
          <p:cNvSpPr txBox="1">
            <a:spLocks/>
          </p:cNvSpPr>
          <p:nvPr userDrawn="1"/>
        </p:nvSpPr>
        <p:spPr>
          <a:xfrm>
            <a:off x="457200" y="548878"/>
            <a:ext cx="8229600" cy="507651"/>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1" kern="1200">
                <a:solidFill>
                  <a:srgbClr val="EC1300"/>
                </a:solidFill>
                <a:latin typeface="Arial"/>
                <a:ea typeface="+mj-ea"/>
                <a:cs typeface="Arial"/>
              </a:defRPr>
            </a:lvl1pPr>
          </a:lstStyle>
          <a:p>
            <a:r>
              <a:rPr lang="en-US"/>
              <a:t>Click to Edit Master Title Style</a:t>
            </a:r>
          </a:p>
        </p:txBody>
      </p:sp>
      <p:pic>
        <p:nvPicPr>
          <p:cNvPr id="9" name="Picture 8" descr="A picture containing drawing&#10;&#10;Description automatically generated">
            <a:extLst>
              <a:ext uri="{FF2B5EF4-FFF2-40B4-BE49-F238E27FC236}">
                <a16:creationId xmlns:a16="http://schemas.microsoft.com/office/drawing/2014/main" id="{0F7ECD0A-9624-EE49-BB61-52D889102D5D}"/>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1382624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hite_Interior_3">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457200" y="267358"/>
            <a:ext cx="4779084" cy="43328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itle 1"/>
          <p:cNvSpPr>
            <a:spLocks noGrp="1"/>
          </p:cNvSpPr>
          <p:nvPr>
            <p:ph type="title" hasCustomPrompt="1"/>
          </p:nvPr>
        </p:nvSpPr>
        <p:spPr>
          <a:xfrm>
            <a:off x="5403399" y="267358"/>
            <a:ext cx="3283401" cy="1094495"/>
          </a:xfrm>
        </p:spPr>
        <p:txBody>
          <a:bodyPr>
            <a:noAutofit/>
          </a:bodyPr>
          <a:lstStyle>
            <a:lvl1pPr algn="l">
              <a:defRPr sz="2800" b="1">
                <a:solidFill>
                  <a:srgbClr val="EC1300"/>
                </a:solidFill>
              </a:defRPr>
            </a:lvl1pPr>
          </a:lstStyle>
          <a:p>
            <a:r>
              <a:rPr lang="en-US"/>
              <a:t>Click to Edit Master Title Style</a:t>
            </a:r>
          </a:p>
        </p:txBody>
      </p:sp>
      <p:sp>
        <p:nvSpPr>
          <p:cNvPr id="8" name="Content Placeholder 2"/>
          <p:cNvSpPr>
            <a:spLocks noGrp="1"/>
          </p:cNvSpPr>
          <p:nvPr>
            <p:ph idx="12"/>
          </p:nvPr>
        </p:nvSpPr>
        <p:spPr>
          <a:xfrm>
            <a:off x="5403398" y="1562371"/>
            <a:ext cx="3283402" cy="3037817"/>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9" name="Picture 8" descr="A picture containing drawing&#10;&#10;Description automatically generated">
            <a:extLst>
              <a:ext uri="{FF2B5EF4-FFF2-40B4-BE49-F238E27FC236}">
                <a16:creationId xmlns:a16="http://schemas.microsoft.com/office/drawing/2014/main" id="{7E5E1BFE-9ACF-314F-A5A1-DA31F4AE137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3685794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White_Interior_4">
    <p:spTree>
      <p:nvGrpSpPr>
        <p:cNvPr id="1" name=""/>
        <p:cNvGrpSpPr/>
        <p:nvPr/>
      </p:nvGrpSpPr>
      <p:grpSpPr>
        <a:xfrm>
          <a:off x="0" y="0"/>
          <a:ext cx="0" cy="0"/>
          <a:chOff x="0" y="0"/>
          <a:chExt cx="0" cy="0"/>
        </a:xfrm>
      </p:grpSpPr>
      <p:sp>
        <p:nvSpPr>
          <p:cNvPr id="2" name="Title 1"/>
          <p:cNvSpPr>
            <a:spLocks noGrp="1"/>
          </p:cNvSpPr>
          <p:nvPr>
            <p:ph type="title"/>
          </p:nvPr>
        </p:nvSpPr>
        <p:spPr>
          <a:xfrm>
            <a:off x="2654300" y="3600450"/>
            <a:ext cx="6286500" cy="425054"/>
          </a:xfrm>
        </p:spPr>
        <p:txBody>
          <a:bodyPr anchor="b"/>
          <a:lstStyle>
            <a:lvl1pPr algn="l">
              <a:defRPr sz="2000" b="1">
                <a:solidFill>
                  <a:srgbClr val="EC1300"/>
                </a:solidFill>
              </a:defRPr>
            </a:lvl1pPr>
          </a:lstStyle>
          <a:p>
            <a:r>
              <a:rPr lang="en-US"/>
              <a:t>Click to edit Master title style</a:t>
            </a:r>
          </a:p>
        </p:txBody>
      </p:sp>
      <p:sp>
        <p:nvSpPr>
          <p:cNvPr id="3" name="Picture Placeholder 2"/>
          <p:cNvSpPr>
            <a:spLocks noGrp="1"/>
          </p:cNvSpPr>
          <p:nvPr>
            <p:ph type="pic" idx="1"/>
          </p:nvPr>
        </p:nvSpPr>
        <p:spPr>
          <a:xfrm>
            <a:off x="279400" y="459581"/>
            <a:ext cx="8661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654300" y="4025503"/>
            <a:ext cx="62865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7" name="Picture 6" descr="A picture containing drawing&#10;&#10;Description automatically generated">
            <a:extLst>
              <a:ext uri="{FF2B5EF4-FFF2-40B4-BE49-F238E27FC236}">
                <a16:creationId xmlns:a16="http://schemas.microsoft.com/office/drawing/2014/main" id="{E21BE1D2-3076-AD4A-9281-ECA963C20121}"/>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1052953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White_Interior_1" userDrawn="1">
  <p:cSld name="1_White_Interior_1">
    <p:bg>
      <p:bgPr>
        <a:solidFill>
          <a:schemeClr val="lt1"/>
        </a:solidFill>
        <a:effectLst/>
      </p:bgPr>
    </p:bg>
    <p:spTree>
      <p:nvGrpSpPr>
        <p:cNvPr id="1" name="Shape 104"/>
        <p:cNvGrpSpPr/>
        <p:nvPr/>
      </p:nvGrpSpPr>
      <p:grpSpPr>
        <a:xfrm>
          <a:off x="0" y="0"/>
          <a:ext cx="0" cy="0"/>
          <a:chOff x="0" y="0"/>
          <a:chExt cx="0" cy="0"/>
        </a:xfrm>
      </p:grpSpPr>
      <p:sp>
        <p:nvSpPr>
          <p:cNvPr id="105" name="Google Shape;105;p50"/>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fld id="{00000000-1234-1234-1234-123412341234}" type="slidenum">
              <a:rPr kumimoji="0" lang="en-US" sz="900" b="0" i="0" u="none" strike="noStrike" kern="1200" cap="none" spc="0" normalizeH="0" baseline="0" noProof="0">
                <a:ln>
                  <a:noFill/>
                </a:ln>
                <a:solidFill>
                  <a:srgbClr val="EC1300"/>
                </a:solidFill>
                <a:effectLst/>
                <a:uLnTx/>
                <a:uFillTx/>
                <a:latin typeface="Arial"/>
                <a:ea typeface="Arial"/>
                <a:cs typeface="Arial"/>
                <a:sym typeface="Arial"/>
              </a:rPr>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t>‹#›</a:t>
            </a:fld>
            <a:endParaRPr kumimoji="0" sz="900" b="0" i="0" u="none" strike="noStrike" kern="1200" cap="none" spc="0" normalizeH="0" baseline="0" noProof="0">
              <a:ln>
                <a:noFill/>
              </a:ln>
              <a:solidFill>
                <a:srgbClr val="EC1300"/>
              </a:solidFill>
              <a:effectLst/>
              <a:uLnTx/>
              <a:uFillTx/>
              <a:latin typeface="Arial"/>
              <a:ea typeface="Arial"/>
              <a:cs typeface="Arial"/>
              <a:sym typeface="Arial"/>
            </a:endParaRPr>
          </a:p>
        </p:txBody>
      </p:sp>
      <p:sp>
        <p:nvSpPr>
          <p:cNvPr id="106" name="Google Shape;106;p50"/>
          <p:cNvSpPr txBox="1">
            <a:spLocks noGrp="1"/>
          </p:cNvSpPr>
          <p:nvPr>
            <p:ph type="title"/>
          </p:nvPr>
        </p:nvSpPr>
        <p:spPr>
          <a:xfrm>
            <a:off x="342900" y="343913"/>
            <a:ext cx="8458200" cy="507651"/>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rgbClr val="EC1300"/>
              </a:buClr>
              <a:buSzPts val="2800"/>
              <a:buFont typeface="Arial"/>
              <a:buNone/>
              <a:defRPr sz="24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8" name="Google Shape;108;p50"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93515384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guide id="4" pos="2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_Title">
    <p:bg>
      <p:bgPr>
        <a:solidFill>
          <a:srgbClr val="EC1300"/>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7C700F1-61B0-FB4A-9B52-91B8FE33A4A9}"/>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lvl1pPr>
          </a:lstStyle>
          <a:p>
            <a:r>
              <a:rPr lang="en-US"/>
              <a:t>Click to Edit </a:t>
            </a:r>
            <a:br>
              <a:rPr lang="en-US"/>
            </a:br>
            <a:r>
              <a:rPr lang="en-US"/>
              <a:t>Master Title Style</a:t>
            </a:r>
          </a:p>
        </p:txBody>
      </p:sp>
      <p:sp>
        <p:nvSpPr>
          <p:cNvPr id="17" name="Text Placeholder 2">
            <a:extLst>
              <a:ext uri="{FF2B5EF4-FFF2-40B4-BE49-F238E27FC236}">
                <a16:creationId xmlns:a16="http://schemas.microsoft.com/office/drawing/2014/main" id="{11E97F76-27B7-D649-8B30-725CFB08EC07}"/>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8" name="Picture 17" descr="A picture containing drawing&#10;&#10;Description automatically generated">
            <a:extLst>
              <a:ext uri="{FF2B5EF4-FFF2-40B4-BE49-F238E27FC236}">
                <a16:creationId xmlns:a16="http://schemas.microsoft.com/office/drawing/2014/main" id="{229BB137-A1D8-5145-B008-01CCBEA17537}"/>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023659514"/>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ite_Tit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A984E5-F285-D749-B518-BB2F6E1BF6F5}"/>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0" name="Text Placeholder 2">
            <a:extLst>
              <a:ext uri="{FF2B5EF4-FFF2-40B4-BE49-F238E27FC236}">
                <a16:creationId xmlns:a16="http://schemas.microsoft.com/office/drawing/2014/main" id="{B6892F32-46D1-E440-B062-E01A0A81C8D8}"/>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4" name="Picture 13" descr="A picture containing drawing&#10;&#10;Description automatically generated">
            <a:extLst>
              <a:ext uri="{FF2B5EF4-FFF2-40B4-BE49-F238E27FC236}">
                <a16:creationId xmlns:a16="http://schemas.microsoft.com/office/drawing/2014/main" id="{F47BE40B-3FDC-994F-A874-DB8129C0552E}"/>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287640671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y_Title">
    <p:bg>
      <p:bgPr>
        <a:solidFill>
          <a:srgbClr val="E6E6E6"/>
        </a:solidFill>
        <a:effectLst/>
      </p:bgPr>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1374BAC7-6A16-9746-822E-957168F360A6}"/>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1" name="Title 1">
            <a:extLst>
              <a:ext uri="{FF2B5EF4-FFF2-40B4-BE49-F238E27FC236}">
                <a16:creationId xmlns:a16="http://schemas.microsoft.com/office/drawing/2014/main" id="{262ECB77-EAD8-424F-87DF-B9C73158F5C4}"/>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2" name="Text Placeholder 2">
            <a:extLst>
              <a:ext uri="{FF2B5EF4-FFF2-40B4-BE49-F238E27FC236}">
                <a16:creationId xmlns:a16="http://schemas.microsoft.com/office/drawing/2014/main" id="{02009AE9-7750-8340-9D6D-36FE86073BD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02602515"/>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ck_Title">
    <p:bg>
      <p:bgPr>
        <a:solidFill>
          <a:schemeClr val="tx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3481715-5CEE-8F4F-B12D-084FEAFC39B2}"/>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chemeClr val="bg1"/>
                </a:solidFill>
              </a:defRPr>
            </a:lvl1pPr>
          </a:lstStyle>
          <a:p>
            <a:r>
              <a:rPr lang="en-US"/>
              <a:t>Click to Edit </a:t>
            </a:r>
            <a:br>
              <a:rPr lang="en-US"/>
            </a:br>
            <a:r>
              <a:rPr lang="en-US"/>
              <a:t>Master Title Style</a:t>
            </a:r>
          </a:p>
        </p:txBody>
      </p:sp>
      <p:sp>
        <p:nvSpPr>
          <p:cNvPr id="16" name="Text Placeholder 2">
            <a:extLst>
              <a:ext uri="{FF2B5EF4-FFF2-40B4-BE49-F238E27FC236}">
                <a16:creationId xmlns:a16="http://schemas.microsoft.com/office/drawing/2014/main" id="{EB11F352-68B1-E94D-BDA4-4BF8BDFDDFC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7" name="Picture 16" descr="A picture containing drawing&#10;&#10;Description automatically generated">
            <a:extLst>
              <a:ext uri="{FF2B5EF4-FFF2-40B4-BE49-F238E27FC236}">
                <a16:creationId xmlns:a16="http://schemas.microsoft.com/office/drawing/2014/main" id="{51598343-E152-0147-8B57-7005EC5B9E8C}"/>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24198386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_Section">
    <p:bg>
      <p:bgPr>
        <a:solidFill>
          <a:srgbClr val="EC1300"/>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17266958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Red_Interior_1">
    <p:bg>
      <p:bgPr>
        <a:solidFill>
          <a:srgbClr val="EC13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8" name="Picture 7" descr="A picture containing drawing&#10;&#10;Description automatically generated">
            <a:extLst>
              <a:ext uri="{FF2B5EF4-FFF2-40B4-BE49-F238E27FC236}">
                <a16:creationId xmlns:a16="http://schemas.microsoft.com/office/drawing/2014/main" id="{6E93EBCD-ED32-234B-8C6D-919854DDD6A0}"/>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3793410209"/>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hite_Section">
    <p:bg>
      <p:bgPr>
        <a:solidFill>
          <a:schemeClr val="tx1"/>
        </a:solidFill>
        <a:effectLst/>
      </p:bgPr>
    </p:bg>
    <p:spTree>
      <p:nvGrpSpPr>
        <p:cNvPr id="1" name=""/>
        <p:cNvGrpSpPr/>
        <p:nvPr/>
      </p:nvGrpSpPr>
      <p:grpSpPr>
        <a:xfrm>
          <a:off x="0" y="0"/>
          <a:ext cx="0" cy="0"/>
          <a:chOff x="0" y="0"/>
          <a:chExt cx="0" cy="0"/>
        </a:xfrm>
      </p:grpSpPr>
      <p:sp>
        <p:nvSpPr>
          <p:cNvPr id="16"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rgbClr val="EC1300"/>
              </a:solidFill>
            </a:endParaRPr>
          </a:p>
        </p:txBody>
      </p:sp>
      <p:sp>
        <p:nvSpPr>
          <p:cNvPr id="7" name="Slide Number Placeholder 7">
            <a:extLst>
              <a:ext uri="{FF2B5EF4-FFF2-40B4-BE49-F238E27FC236}">
                <a16:creationId xmlns:a16="http://schemas.microsoft.com/office/drawing/2014/main" id="{3B04723E-B9ED-AF42-8F82-D0DDD7D53592}"/>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8" name="Title 1">
            <a:extLst>
              <a:ext uri="{FF2B5EF4-FFF2-40B4-BE49-F238E27FC236}">
                <a16:creationId xmlns:a16="http://schemas.microsoft.com/office/drawing/2014/main" id="{0372F446-E03A-7F4E-AE26-53AA6F86CDA1}"/>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9" name="Text Placeholder 2">
            <a:extLst>
              <a:ext uri="{FF2B5EF4-FFF2-40B4-BE49-F238E27FC236}">
                <a16:creationId xmlns:a16="http://schemas.microsoft.com/office/drawing/2014/main" id="{9D9DAE8B-D105-7742-8A54-2DB98CD7724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0" name="Picture 9" descr="A picture containing drawing&#10;&#10;Description automatically generated">
            <a:extLst>
              <a:ext uri="{FF2B5EF4-FFF2-40B4-BE49-F238E27FC236}">
                <a16:creationId xmlns:a16="http://schemas.microsoft.com/office/drawing/2014/main" id="{6199BB9A-CEBB-9549-B665-0FC796771F41}"/>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1897996519"/>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hite_Interior_1">
    <p:bg>
      <p:bgPr>
        <a:solidFill>
          <a:schemeClr val="tx1"/>
        </a:solidFill>
        <a:effectLst/>
      </p:bgPr>
    </p:bg>
    <p:spTree>
      <p:nvGrpSpPr>
        <p:cNvPr id="1" name=""/>
        <p:cNvGrpSpPr/>
        <p:nvPr/>
      </p:nvGrpSpPr>
      <p:grpSpPr>
        <a:xfrm>
          <a:off x="0" y="0"/>
          <a:ext cx="0" cy="0"/>
          <a:chOff x="0" y="0"/>
          <a:chExt cx="0" cy="0"/>
        </a:xfrm>
      </p:grpSpPr>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6" name="Title 1">
            <a:extLst>
              <a:ext uri="{FF2B5EF4-FFF2-40B4-BE49-F238E27FC236}">
                <a16:creationId xmlns:a16="http://schemas.microsoft.com/office/drawing/2014/main" id="{B310368C-1F9E-B848-A206-A296572738DD}"/>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47B2426-AC7E-0149-90A6-FD97FCA931A2}"/>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02AFABEE-5FA5-0848-8144-8390A1B44738}"/>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2120004805"/>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ray_Section">
    <p:bg>
      <p:bgPr>
        <a:solidFill>
          <a:srgbClr val="E6E6E6"/>
        </a:solidFill>
        <a:effectLst/>
      </p:bgPr>
    </p:bg>
    <p:spTree>
      <p:nvGrpSpPr>
        <p:cNvPr id="1" name=""/>
        <p:cNvGrpSpPr/>
        <p:nvPr/>
      </p:nvGrpSpPr>
      <p:grpSpPr>
        <a:xfrm>
          <a:off x="0" y="0"/>
          <a:ext cx="0" cy="0"/>
          <a:chOff x="0" y="0"/>
          <a:chExt cx="0" cy="0"/>
        </a:xfrm>
      </p:grpSpPr>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pic>
        <p:nvPicPr>
          <p:cNvPr id="10" name="Picture 9" descr="A picture containing drawing&#10;&#10;Description automatically generated">
            <a:extLst>
              <a:ext uri="{FF2B5EF4-FFF2-40B4-BE49-F238E27FC236}">
                <a16:creationId xmlns:a16="http://schemas.microsoft.com/office/drawing/2014/main" id="{B054F1E5-DAEB-0E42-A6E3-54E2AA515E2C}"/>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5" name="Title 1">
            <a:extLst>
              <a:ext uri="{FF2B5EF4-FFF2-40B4-BE49-F238E27FC236}">
                <a16:creationId xmlns:a16="http://schemas.microsoft.com/office/drawing/2014/main" id="{C3288175-F580-7D43-81BE-7FBFB4B83DA0}"/>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16" name="Text Placeholder 2">
            <a:extLst>
              <a:ext uri="{FF2B5EF4-FFF2-40B4-BE49-F238E27FC236}">
                <a16:creationId xmlns:a16="http://schemas.microsoft.com/office/drawing/2014/main" id="{0D4E251D-BFBC-AE4A-BAA5-69497CE0A88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spTree>
    <p:extLst>
      <p:ext uri="{BB962C8B-B14F-4D97-AF65-F5344CB8AC3E}">
        <p14:creationId xmlns:p14="http://schemas.microsoft.com/office/powerpoint/2010/main" val="2326720185"/>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ay_Interior_2">
    <p:bg>
      <p:bgPr>
        <a:solidFill>
          <a:srgbClr val="E6E6E6"/>
        </a:solidFill>
        <a:effectLst/>
      </p:bgPr>
    </p:bg>
    <p:spTree>
      <p:nvGrpSpPr>
        <p:cNvPr id="1" name=""/>
        <p:cNvGrpSpPr/>
        <p:nvPr/>
      </p:nvGrpSpPr>
      <p:grpSpPr>
        <a:xfrm>
          <a:off x="0" y="0"/>
          <a:ext cx="0" cy="0"/>
          <a:chOff x="0" y="0"/>
          <a:chExt cx="0" cy="0"/>
        </a:xfrm>
      </p:grpSpPr>
      <p:sp>
        <p:nvSpPr>
          <p:cNvPr id="11" name="Slide Number Placeholder 7">
            <a:extLst>
              <a:ext uri="{FF2B5EF4-FFF2-40B4-BE49-F238E27FC236}">
                <a16:creationId xmlns:a16="http://schemas.microsoft.com/office/drawing/2014/main" id="{E83C8F9E-8AA2-E641-B7D1-A9EFACF75374}"/>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12" name="Title 1">
            <a:extLst>
              <a:ext uri="{FF2B5EF4-FFF2-40B4-BE49-F238E27FC236}">
                <a16:creationId xmlns:a16="http://schemas.microsoft.com/office/drawing/2014/main" id="{F2FB2457-2C0A-A640-A4D6-B2180523C314}"/>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9ED155D2-36F5-E145-B07D-D446B345FF75}"/>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4DF2F237-486F-814F-A05A-967357B6188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2304359938"/>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ck_Section">
    <p:bg>
      <p:bgPr>
        <a:solidFill>
          <a:schemeClr val="bg1"/>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093629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lack_Interior_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6" name="Picture 5" descr="A picture containing drawing&#10;&#10;Description automatically generated">
            <a:extLst>
              <a:ext uri="{FF2B5EF4-FFF2-40B4-BE49-F238E27FC236}">
                <a16:creationId xmlns:a16="http://schemas.microsoft.com/office/drawing/2014/main" id="{2CD2B19E-4426-2047-9C35-BE9DFF430047}"/>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400464713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hite_Interior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10" name="Title 1">
            <a:extLst>
              <a:ext uri="{FF2B5EF4-FFF2-40B4-BE49-F238E27FC236}">
                <a16:creationId xmlns:a16="http://schemas.microsoft.com/office/drawing/2014/main" id="{1BEF4FBF-511C-E144-924B-587CF87EC0EF}"/>
              </a:ext>
            </a:extLst>
          </p:cNvPr>
          <p:cNvSpPr txBox="1">
            <a:spLocks/>
          </p:cNvSpPr>
          <p:nvPr userDrawn="1"/>
        </p:nvSpPr>
        <p:spPr>
          <a:xfrm>
            <a:off x="457200" y="548878"/>
            <a:ext cx="8229600" cy="507651"/>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1" kern="1200">
                <a:solidFill>
                  <a:srgbClr val="EC1300"/>
                </a:solidFill>
                <a:latin typeface="Arial"/>
                <a:ea typeface="+mj-ea"/>
                <a:cs typeface="Arial"/>
              </a:defRPr>
            </a:lvl1pPr>
          </a:lstStyle>
          <a:p>
            <a:r>
              <a:rPr lang="en-US"/>
              <a:t>Click to Edit Master Title Style</a:t>
            </a:r>
          </a:p>
        </p:txBody>
      </p:sp>
      <p:pic>
        <p:nvPicPr>
          <p:cNvPr id="9" name="Picture 8" descr="A picture containing drawing&#10;&#10;Description automatically generated">
            <a:extLst>
              <a:ext uri="{FF2B5EF4-FFF2-40B4-BE49-F238E27FC236}">
                <a16:creationId xmlns:a16="http://schemas.microsoft.com/office/drawing/2014/main" id="{0F7ECD0A-9624-EE49-BB61-52D889102D5D}"/>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9913472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hite_Interior_3">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457200" y="267358"/>
            <a:ext cx="4779084" cy="43328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itle 1"/>
          <p:cNvSpPr>
            <a:spLocks noGrp="1"/>
          </p:cNvSpPr>
          <p:nvPr>
            <p:ph type="title" hasCustomPrompt="1"/>
          </p:nvPr>
        </p:nvSpPr>
        <p:spPr>
          <a:xfrm>
            <a:off x="5403399" y="267358"/>
            <a:ext cx="3283401" cy="1094495"/>
          </a:xfrm>
        </p:spPr>
        <p:txBody>
          <a:bodyPr>
            <a:noAutofit/>
          </a:bodyPr>
          <a:lstStyle>
            <a:lvl1pPr algn="l">
              <a:defRPr sz="2800" b="1">
                <a:solidFill>
                  <a:srgbClr val="EC1300"/>
                </a:solidFill>
              </a:defRPr>
            </a:lvl1pPr>
          </a:lstStyle>
          <a:p>
            <a:r>
              <a:rPr lang="en-US"/>
              <a:t>Click to Edit Master Title Style</a:t>
            </a:r>
          </a:p>
        </p:txBody>
      </p:sp>
      <p:sp>
        <p:nvSpPr>
          <p:cNvPr id="8" name="Content Placeholder 2"/>
          <p:cNvSpPr>
            <a:spLocks noGrp="1"/>
          </p:cNvSpPr>
          <p:nvPr>
            <p:ph idx="12"/>
          </p:nvPr>
        </p:nvSpPr>
        <p:spPr>
          <a:xfrm>
            <a:off x="5403398" y="1562371"/>
            <a:ext cx="3283402" cy="3037817"/>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9" name="Picture 8" descr="A picture containing drawing&#10;&#10;Description automatically generated">
            <a:extLst>
              <a:ext uri="{FF2B5EF4-FFF2-40B4-BE49-F238E27FC236}">
                <a16:creationId xmlns:a16="http://schemas.microsoft.com/office/drawing/2014/main" id="{7E5E1BFE-9ACF-314F-A5A1-DA31F4AE137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1816409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White_Interior_4">
    <p:spTree>
      <p:nvGrpSpPr>
        <p:cNvPr id="1" name=""/>
        <p:cNvGrpSpPr/>
        <p:nvPr/>
      </p:nvGrpSpPr>
      <p:grpSpPr>
        <a:xfrm>
          <a:off x="0" y="0"/>
          <a:ext cx="0" cy="0"/>
          <a:chOff x="0" y="0"/>
          <a:chExt cx="0" cy="0"/>
        </a:xfrm>
      </p:grpSpPr>
      <p:sp>
        <p:nvSpPr>
          <p:cNvPr id="2" name="Title 1"/>
          <p:cNvSpPr>
            <a:spLocks noGrp="1"/>
          </p:cNvSpPr>
          <p:nvPr>
            <p:ph type="title"/>
          </p:nvPr>
        </p:nvSpPr>
        <p:spPr>
          <a:xfrm>
            <a:off x="2654300" y="3600450"/>
            <a:ext cx="6286500" cy="425054"/>
          </a:xfrm>
        </p:spPr>
        <p:txBody>
          <a:bodyPr anchor="b"/>
          <a:lstStyle>
            <a:lvl1pPr algn="l">
              <a:defRPr sz="2000" b="1">
                <a:solidFill>
                  <a:srgbClr val="EC1300"/>
                </a:solidFill>
              </a:defRPr>
            </a:lvl1pPr>
          </a:lstStyle>
          <a:p>
            <a:r>
              <a:rPr lang="en-US"/>
              <a:t>Click to edit Master title style</a:t>
            </a:r>
          </a:p>
        </p:txBody>
      </p:sp>
      <p:sp>
        <p:nvSpPr>
          <p:cNvPr id="3" name="Picture Placeholder 2"/>
          <p:cNvSpPr>
            <a:spLocks noGrp="1"/>
          </p:cNvSpPr>
          <p:nvPr>
            <p:ph type="pic" idx="1"/>
          </p:nvPr>
        </p:nvSpPr>
        <p:spPr>
          <a:xfrm>
            <a:off x="279400" y="459581"/>
            <a:ext cx="8661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654300" y="4025503"/>
            <a:ext cx="62865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7" name="Picture 6" descr="A picture containing drawing&#10;&#10;Description automatically generated">
            <a:extLst>
              <a:ext uri="{FF2B5EF4-FFF2-40B4-BE49-F238E27FC236}">
                <a16:creationId xmlns:a16="http://schemas.microsoft.com/office/drawing/2014/main" id="{E21BE1D2-3076-AD4A-9281-ECA963C20121}"/>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33367999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d_Title">
    <p:bg>
      <p:bgPr>
        <a:solidFill>
          <a:srgbClr val="EC1300"/>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7C700F1-61B0-FB4A-9B52-91B8FE33A4A9}"/>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lvl1pPr>
          </a:lstStyle>
          <a:p>
            <a:r>
              <a:rPr lang="en-US"/>
              <a:t>Click to Edit </a:t>
            </a:r>
            <a:br>
              <a:rPr lang="en-US"/>
            </a:br>
            <a:r>
              <a:rPr lang="en-US"/>
              <a:t>Master Title Style</a:t>
            </a:r>
          </a:p>
        </p:txBody>
      </p:sp>
      <p:sp>
        <p:nvSpPr>
          <p:cNvPr id="17" name="Text Placeholder 2">
            <a:extLst>
              <a:ext uri="{FF2B5EF4-FFF2-40B4-BE49-F238E27FC236}">
                <a16:creationId xmlns:a16="http://schemas.microsoft.com/office/drawing/2014/main" id="{11E97F76-27B7-D649-8B30-725CFB08EC07}"/>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8" name="Picture 17" descr="A picture containing drawing&#10;&#10;Description automatically generated">
            <a:extLst>
              <a:ext uri="{FF2B5EF4-FFF2-40B4-BE49-F238E27FC236}">
                <a16:creationId xmlns:a16="http://schemas.microsoft.com/office/drawing/2014/main" id="{229BB137-A1D8-5145-B008-01CCBEA17537}"/>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185972901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White_Tit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A984E5-F285-D749-B518-BB2F6E1BF6F5}"/>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0" name="Text Placeholder 2">
            <a:extLst>
              <a:ext uri="{FF2B5EF4-FFF2-40B4-BE49-F238E27FC236}">
                <a16:creationId xmlns:a16="http://schemas.microsoft.com/office/drawing/2014/main" id="{B6892F32-46D1-E440-B062-E01A0A81C8D8}"/>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4" name="Picture 13" descr="A picture containing drawing&#10;&#10;Description automatically generated">
            <a:extLst>
              <a:ext uri="{FF2B5EF4-FFF2-40B4-BE49-F238E27FC236}">
                <a16:creationId xmlns:a16="http://schemas.microsoft.com/office/drawing/2014/main" id="{F47BE40B-3FDC-994F-A874-DB8129C0552E}"/>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18725693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ay_Title">
    <p:bg>
      <p:bgPr>
        <a:solidFill>
          <a:srgbClr val="E6E6E6"/>
        </a:solidFill>
        <a:effectLst/>
      </p:bgPr>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1374BAC7-6A16-9746-822E-957168F360A6}"/>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1" name="Title 1">
            <a:extLst>
              <a:ext uri="{FF2B5EF4-FFF2-40B4-BE49-F238E27FC236}">
                <a16:creationId xmlns:a16="http://schemas.microsoft.com/office/drawing/2014/main" id="{262ECB77-EAD8-424F-87DF-B9C73158F5C4}"/>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rgbClr val="EC1300"/>
                </a:solidFill>
              </a:defRPr>
            </a:lvl1pPr>
          </a:lstStyle>
          <a:p>
            <a:r>
              <a:rPr lang="en-US"/>
              <a:t>Click to Edit </a:t>
            </a:r>
            <a:br>
              <a:rPr lang="en-US"/>
            </a:br>
            <a:r>
              <a:rPr lang="en-US"/>
              <a:t>Master Title Style</a:t>
            </a:r>
          </a:p>
        </p:txBody>
      </p:sp>
      <p:sp>
        <p:nvSpPr>
          <p:cNvPr id="12" name="Text Placeholder 2">
            <a:extLst>
              <a:ext uri="{FF2B5EF4-FFF2-40B4-BE49-F238E27FC236}">
                <a16:creationId xmlns:a16="http://schemas.microsoft.com/office/drawing/2014/main" id="{02009AE9-7750-8340-9D6D-36FE86073BD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35061087"/>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_Title">
    <p:bg>
      <p:bgPr>
        <a:solidFill>
          <a:schemeClr val="tx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3481715-5CEE-8F4F-B12D-084FEAFC39B2}"/>
              </a:ext>
            </a:extLst>
          </p:cNvPr>
          <p:cNvSpPr>
            <a:spLocks noGrp="1"/>
          </p:cNvSpPr>
          <p:nvPr>
            <p:ph type="title" hasCustomPrompt="1"/>
          </p:nvPr>
        </p:nvSpPr>
        <p:spPr>
          <a:xfrm>
            <a:off x="345518" y="1310325"/>
            <a:ext cx="6498619" cy="1668545"/>
          </a:xfrm>
        </p:spPr>
        <p:txBody>
          <a:bodyPr anchor="t">
            <a:noAutofit/>
          </a:bodyPr>
          <a:lstStyle>
            <a:lvl1pPr algn="l">
              <a:lnSpc>
                <a:spcPct val="90000"/>
              </a:lnSpc>
              <a:defRPr sz="5400" b="1" cap="none">
                <a:solidFill>
                  <a:schemeClr val="bg1"/>
                </a:solidFill>
              </a:defRPr>
            </a:lvl1pPr>
          </a:lstStyle>
          <a:p>
            <a:r>
              <a:rPr lang="en-US"/>
              <a:t>Click to Edit </a:t>
            </a:r>
            <a:br>
              <a:rPr lang="en-US"/>
            </a:br>
            <a:r>
              <a:rPr lang="en-US"/>
              <a:t>Master Title Style</a:t>
            </a:r>
          </a:p>
        </p:txBody>
      </p:sp>
      <p:sp>
        <p:nvSpPr>
          <p:cNvPr id="16" name="Text Placeholder 2">
            <a:extLst>
              <a:ext uri="{FF2B5EF4-FFF2-40B4-BE49-F238E27FC236}">
                <a16:creationId xmlns:a16="http://schemas.microsoft.com/office/drawing/2014/main" id="{EB11F352-68B1-E94D-BDA4-4BF8BDFDDFC2}"/>
              </a:ext>
            </a:extLst>
          </p:cNvPr>
          <p:cNvSpPr>
            <a:spLocks noGrp="1"/>
          </p:cNvSpPr>
          <p:nvPr>
            <p:ph type="body" idx="1"/>
          </p:nvPr>
        </p:nvSpPr>
        <p:spPr>
          <a:xfrm>
            <a:off x="345518" y="3082566"/>
            <a:ext cx="6498619" cy="518474"/>
          </a:xfrm>
        </p:spPr>
        <p:txBody>
          <a:bodyPr lIns="91440" tIns="182880" rIns="91440" bIns="0" anchor="b">
            <a:normAutofit/>
          </a:bodyPr>
          <a:lstStyle>
            <a:lvl1pPr marL="0" indent="0">
              <a:lnSpc>
                <a:spcPct val="8000"/>
              </a:lnSpc>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7" name="Picture 16" descr="A picture containing drawing&#10;&#10;Description automatically generated">
            <a:extLst>
              <a:ext uri="{FF2B5EF4-FFF2-40B4-BE49-F238E27FC236}">
                <a16:creationId xmlns:a16="http://schemas.microsoft.com/office/drawing/2014/main" id="{51598343-E152-0147-8B57-7005EC5B9E8C}"/>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0802051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d_Section">
    <p:bg>
      <p:bgPr>
        <a:solidFill>
          <a:srgbClr val="EC1300"/>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212975595"/>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Red_Interior_1">
    <p:bg>
      <p:bgPr>
        <a:solidFill>
          <a:srgbClr val="EC13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8" name="Picture 7" descr="A picture containing drawing&#10;&#10;Description automatically generated">
            <a:extLst>
              <a:ext uri="{FF2B5EF4-FFF2-40B4-BE49-F238E27FC236}">
                <a16:creationId xmlns:a16="http://schemas.microsoft.com/office/drawing/2014/main" id="{6E93EBCD-ED32-234B-8C6D-919854DDD6A0}"/>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2702681418"/>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hite_Section">
    <p:bg>
      <p:bgPr>
        <a:solidFill>
          <a:schemeClr val="tx1"/>
        </a:solidFill>
        <a:effectLst/>
      </p:bgPr>
    </p:bg>
    <p:spTree>
      <p:nvGrpSpPr>
        <p:cNvPr id="1" name=""/>
        <p:cNvGrpSpPr/>
        <p:nvPr/>
      </p:nvGrpSpPr>
      <p:grpSpPr>
        <a:xfrm>
          <a:off x="0" y="0"/>
          <a:ext cx="0" cy="0"/>
          <a:chOff x="0" y="0"/>
          <a:chExt cx="0" cy="0"/>
        </a:xfrm>
      </p:grpSpPr>
      <p:sp>
        <p:nvSpPr>
          <p:cNvPr id="16"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rgbClr val="EC1300"/>
              </a:solidFill>
            </a:endParaRPr>
          </a:p>
        </p:txBody>
      </p:sp>
      <p:sp>
        <p:nvSpPr>
          <p:cNvPr id="7" name="Slide Number Placeholder 7">
            <a:extLst>
              <a:ext uri="{FF2B5EF4-FFF2-40B4-BE49-F238E27FC236}">
                <a16:creationId xmlns:a16="http://schemas.microsoft.com/office/drawing/2014/main" id="{3B04723E-B9ED-AF42-8F82-D0DDD7D53592}"/>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8" name="Title 1">
            <a:extLst>
              <a:ext uri="{FF2B5EF4-FFF2-40B4-BE49-F238E27FC236}">
                <a16:creationId xmlns:a16="http://schemas.microsoft.com/office/drawing/2014/main" id="{0372F446-E03A-7F4E-AE26-53AA6F86CDA1}"/>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9" name="Text Placeholder 2">
            <a:extLst>
              <a:ext uri="{FF2B5EF4-FFF2-40B4-BE49-F238E27FC236}">
                <a16:creationId xmlns:a16="http://schemas.microsoft.com/office/drawing/2014/main" id="{9D9DAE8B-D105-7742-8A54-2DB98CD7724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0" name="Picture 9" descr="A picture containing drawing&#10;&#10;Description automatically generated">
            <a:extLst>
              <a:ext uri="{FF2B5EF4-FFF2-40B4-BE49-F238E27FC236}">
                <a16:creationId xmlns:a16="http://schemas.microsoft.com/office/drawing/2014/main" id="{6199BB9A-CEBB-9549-B665-0FC796771F41}"/>
              </a:ext>
            </a:extLst>
          </p:cNvPr>
          <p:cNvPicPr>
            <a:picLocks noChangeAspect="1"/>
          </p:cNvPicPr>
          <p:nvPr userDrawn="1"/>
        </p:nvPicPr>
        <p:blipFill>
          <a:blip r:embed="rId2"/>
          <a:stretch>
            <a:fillRect/>
          </a:stretch>
        </p:blipFill>
        <p:spPr>
          <a:xfrm>
            <a:off x="345517" y="374846"/>
            <a:ext cx="1323025" cy="271854"/>
          </a:xfrm>
          <a:prstGeom prst="rect">
            <a:avLst/>
          </a:prstGeom>
        </p:spPr>
      </p:pic>
    </p:spTree>
    <p:extLst>
      <p:ext uri="{BB962C8B-B14F-4D97-AF65-F5344CB8AC3E}">
        <p14:creationId xmlns:p14="http://schemas.microsoft.com/office/powerpoint/2010/main" val="4118909612"/>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White_Interior_1">
    <p:bg>
      <p:bgPr>
        <a:solidFill>
          <a:schemeClr val="tx1"/>
        </a:solidFill>
        <a:effectLst/>
      </p:bgPr>
    </p:bg>
    <p:spTree>
      <p:nvGrpSpPr>
        <p:cNvPr id="1" name=""/>
        <p:cNvGrpSpPr/>
        <p:nvPr/>
      </p:nvGrpSpPr>
      <p:grpSpPr>
        <a:xfrm>
          <a:off x="0" y="0"/>
          <a:ext cx="0" cy="0"/>
          <a:chOff x="0" y="0"/>
          <a:chExt cx="0" cy="0"/>
        </a:xfrm>
      </p:grpSpPr>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6" name="Title 1">
            <a:extLst>
              <a:ext uri="{FF2B5EF4-FFF2-40B4-BE49-F238E27FC236}">
                <a16:creationId xmlns:a16="http://schemas.microsoft.com/office/drawing/2014/main" id="{B310368C-1F9E-B848-A206-A296572738DD}"/>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47B2426-AC7E-0149-90A6-FD97FCA931A2}"/>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02AFABEE-5FA5-0848-8144-8390A1B44738}"/>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203599305"/>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y_Section">
    <p:bg>
      <p:bgPr>
        <a:solidFill>
          <a:srgbClr val="E6E6E6"/>
        </a:solidFill>
        <a:effectLst/>
      </p:bgPr>
    </p:bg>
    <p:spTree>
      <p:nvGrpSpPr>
        <p:cNvPr id="1" name=""/>
        <p:cNvGrpSpPr/>
        <p:nvPr/>
      </p:nvGrpSpPr>
      <p:grpSpPr>
        <a:xfrm>
          <a:off x="0" y="0"/>
          <a:ext cx="0" cy="0"/>
          <a:chOff x="0" y="0"/>
          <a:chExt cx="0" cy="0"/>
        </a:xfrm>
      </p:grpSpPr>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pic>
        <p:nvPicPr>
          <p:cNvPr id="10" name="Picture 9" descr="A picture containing drawing&#10;&#10;Description automatically generated">
            <a:extLst>
              <a:ext uri="{FF2B5EF4-FFF2-40B4-BE49-F238E27FC236}">
                <a16:creationId xmlns:a16="http://schemas.microsoft.com/office/drawing/2014/main" id="{B054F1E5-DAEB-0E42-A6E3-54E2AA515E2C}"/>
              </a:ext>
            </a:extLst>
          </p:cNvPr>
          <p:cNvPicPr>
            <a:picLocks noChangeAspect="1"/>
          </p:cNvPicPr>
          <p:nvPr userDrawn="1"/>
        </p:nvPicPr>
        <p:blipFill>
          <a:blip r:embed="rId2"/>
          <a:stretch>
            <a:fillRect/>
          </a:stretch>
        </p:blipFill>
        <p:spPr>
          <a:xfrm>
            <a:off x="345517" y="374846"/>
            <a:ext cx="1323025" cy="271854"/>
          </a:xfrm>
          <a:prstGeom prst="rect">
            <a:avLst/>
          </a:prstGeom>
        </p:spPr>
      </p:pic>
      <p:sp>
        <p:nvSpPr>
          <p:cNvPr id="15" name="Title 1">
            <a:extLst>
              <a:ext uri="{FF2B5EF4-FFF2-40B4-BE49-F238E27FC236}">
                <a16:creationId xmlns:a16="http://schemas.microsoft.com/office/drawing/2014/main" id="{C3288175-F580-7D43-81BE-7FBFB4B83DA0}"/>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rgbClr val="EC1300"/>
                </a:solidFill>
              </a:defRPr>
            </a:lvl1pPr>
          </a:lstStyle>
          <a:p>
            <a:r>
              <a:rPr lang="en-US"/>
              <a:t>Section </a:t>
            </a:r>
            <a:br>
              <a:rPr lang="en-US"/>
            </a:br>
            <a:r>
              <a:rPr lang="en-US"/>
              <a:t>Page Title</a:t>
            </a:r>
          </a:p>
        </p:txBody>
      </p:sp>
      <p:sp>
        <p:nvSpPr>
          <p:cNvPr id="16" name="Text Placeholder 2">
            <a:extLst>
              <a:ext uri="{FF2B5EF4-FFF2-40B4-BE49-F238E27FC236}">
                <a16:creationId xmlns:a16="http://schemas.microsoft.com/office/drawing/2014/main" id="{0D4E251D-BFBC-AE4A-BAA5-69497CE0A88F}"/>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rgbClr val="EC13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spTree>
    <p:extLst>
      <p:ext uri="{BB962C8B-B14F-4D97-AF65-F5344CB8AC3E}">
        <p14:creationId xmlns:p14="http://schemas.microsoft.com/office/powerpoint/2010/main" val="149430211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y_Interior_2">
    <p:bg>
      <p:bgPr>
        <a:solidFill>
          <a:srgbClr val="E6E6E6"/>
        </a:solidFill>
        <a:effectLst/>
      </p:bgPr>
    </p:bg>
    <p:spTree>
      <p:nvGrpSpPr>
        <p:cNvPr id="1" name=""/>
        <p:cNvGrpSpPr/>
        <p:nvPr/>
      </p:nvGrpSpPr>
      <p:grpSpPr>
        <a:xfrm>
          <a:off x="0" y="0"/>
          <a:ext cx="0" cy="0"/>
          <a:chOff x="0" y="0"/>
          <a:chExt cx="0" cy="0"/>
        </a:xfrm>
      </p:grpSpPr>
      <p:sp>
        <p:nvSpPr>
          <p:cNvPr id="11" name="Slide Number Placeholder 7">
            <a:extLst>
              <a:ext uri="{FF2B5EF4-FFF2-40B4-BE49-F238E27FC236}">
                <a16:creationId xmlns:a16="http://schemas.microsoft.com/office/drawing/2014/main" id="{E83C8F9E-8AA2-E641-B7D1-A9EFACF75374}"/>
              </a:ext>
            </a:extLst>
          </p:cNvPr>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solidFill>
                  <a:srgbClr val="EC1300"/>
                </a:solidFill>
              </a:rPr>
              <a:pPr/>
              <a:t>‹#›</a:t>
            </a:fld>
            <a:endParaRPr lang="en-US">
              <a:solidFill>
                <a:srgbClr val="EC1300"/>
              </a:solidFill>
            </a:endParaRPr>
          </a:p>
        </p:txBody>
      </p:sp>
      <p:sp>
        <p:nvSpPr>
          <p:cNvPr id="12" name="Title 1">
            <a:extLst>
              <a:ext uri="{FF2B5EF4-FFF2-40B4-BE49-F238E27FC236}">
                <a16:creationId xmlns:a16="http://schemas.microsoft.com/office/drawing/2014/main" id="{F2FB2457-2C0A-A640-A4D6-B2180523C314}"/>
              </a:ext>
            </a:extLst>
          </p:cNvPr>
          <p:cNvSpPr>
            <a:spLocks noGrp="1"/>
          </p:cNvSpPr>
          <p:nvPr>
            <p:ph type="title" hasCustomPrompt="1"/>
          </p:nvPr>
        </p:nvSpPr>
        <p:spPr>
          <a:xfrm>
            <a:off x="457200" y="343913"/>
            <a:ext cx="6518635" cy="507651"/>
          </a:xfrm>
        </p:spPr>
        <p:txBody>
          <a:bodyPr>
            <a:noAutofit/>
          </a:bodyPr>
          <a:lstStyle>
            <a:lvl1pPr algn="l">
              <a:defRPr sz="2800" b="1">
                <a:solidFill>
                  <a:srgbClr val="EC1300"/>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9ED155D2-36F5-E145-B07D-D446B345FF75}"/>
              </a:ext>
            </a:extLst>
          </p:cNvPr>
          <p:cNvSpPr>
            <a:spLocks noGrp="1"/>
          </p:cNvSpPr>
          <p:nvPr>
            <p:ph idx="1"/>
          </p:nvPr>
        </p:nvSpPr>
        <p:spPr>
          <a:xfrm>
            <a:off x="457200" y="988486"/>
            <a:ext cx="6518635" cy="3394472"/>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4DF2F237-486F-814F-A05A-967357B6188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3543070027"/>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ck_Section">
    <p:bg>
      <p:bgPr>
        <a:solidFill>
          <a:schemeClr val="bg1"/>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345518" y="1310326"/>
            <a:ext cx="6498619" cy="1470582"/>
          </a:xfrm>
        </p:spPr>
        <p:txBody>
          <a:bodyPr anchor="t">
            <a:noAutofit/>
          </a:bodyPr>
          <a:lstStyle>
            <a:lvl1pPr algn="l">
              <a:lnSpc>
                <a:spcPct val="90000"/>
              </a:lnSpc>
              <a:defRPr sz="45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345518" y="2819083"/>
            <a:ext cx="6498619" cy="518474"/>
          </a:xfrm>
        </p:spPr>
        <p:txBody>
          <a:bodyPr lIns="91440" tIns="182880" rIns="91440" bIns="0" anchor="b">
            <a:normAutofit/>
          </a:bodyPr>
          <a:lstStyle>
            <a:lvl1pPr marL="0" indent="0">
              <a:lnSpc>
                <a:spcPct val="8000"/>
              </a:lnSpc>
              <a:buNone/>
              <a:defRPr sz="3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345518" y="374846"/>
            <a:ext cx="1323025" cy="271854"/>
          </a:xfrm>
          <a:prstGeom prst="rect">
            <a:avLst/>
          </a:prstGeom>
        </p:spPr>
      </p:pic>
    </p:spTree>
    <p:extLst>
      <p:ext uri="{BB962C8B-B14F-4D97-AF65-F5344CB8AC3E}">
        <p14:creationId xmlns:p14="http://schemas.microsoft.com/office/powerpoint/2010/main" val="3238278669"/>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Black_Interior_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3913"/>
            <a:ext cx="6518635" cy="507651"/>
          </a:xfrm>
        </p:spPr>
        <p:txBody>
          <a:bodyPr>
            <a:noAutofit/>
          </a:bodyPr>
          <a:lstStyle>
            <a:lvl1pPr algn="l">
              <a:defRPr sz="2800" b="1"/>
            </a:lvl1pPr>
          </a:lstStyle>
          <a:p>
            <a:r>
              <a:rPr lang="en-US"/>
              <a:t>Click to Edit Master Title Style</a:t>
            </a:r>
          </a:p>
        </p:txBody>
      </p:sp>
      <p:sp>
        <p:nvSpPr>
          <p:cNvPr id="3" name="Content Placeholder 2"/>
          <p:cNvSpPr>
            <a:spLocks noGrp="1"/>
          </p:cNvSpPr>
          <p:nvPr>
            <p:ph idx="1"/>
          </p:nvPr>
        </p:nvSpPr>
        <p:spPr>
          <a:xfrm>
            <a:off x="457200" y="988486"/>
            <a:ext cx="6518635" cy="3394472"/>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6" name="Picture 5" descr="A picture containing drawing&#10;&#10;Description automatically generated">
            <a:extLst>
              <a:ext uri="{FF2B5EF4-FFF2-40B4-BE49-F238E27FC236}">
                <a16:creationId xmlns:a16="http://schemas.microsoft.com/office/drawing/2014/main" id="{2CD2B19E-4426-2047-9C35-BE9DFF430047}"/>
              </a:ext>
            </a:extLst>
          </p:cNvPr>
          <p:cNvPicPr>
            <a:picLocks noChangeAspect="1"/>
          </p:cNvPicPr>
          <p:nvPr userDrawn="1"/>
        </p:nvPicPr>
        <p:blipFill>
          <a:blip r:embed="rId2"/>
          <a:stretch>
            <a:fillRect/>
          </a:stretch>
        </p:blipFill>
        <p:spPr>
          <a:xfrm>
            <a:off x="457200" y="4739229"/>
            <a:ext cx="1323025" cy="271854"/>
          </a:xfrm>
          <a:prstGeom prst="rect">
            <a:avLst/>
          </a:prstGeom>
        </p:spPr>
      </p:pic>
    </p:spTree>
    <p:extLst>
      <p:ext uri="{BB962C8B-B14F-4D97-AF65-F5344CB8AC3E}">
        <p14:creationId xmlns:p14="http://schemas.microsoft.com/office/powerpoint/2010/main" val="1551848113"/>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White_Interior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normAutofit/>
          </a:bodyPr>
          <a:lstStyle>
            <a:lvl1pPr marL="0" indent="0">
              <a:buNone/>
              <a:defRPr sz="2000" b="1">
                <a:solidFill>
                  <a:srgbClr val="EC13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sp>
        <p:nvSpPr>
          <p:cNvPr id="10" name="Title 1">
            <a:extLst>
              <a:ext uri="{FF2B5EF4-FFF2-40B4-BE49-F238E27FC236}">
                <a16:creationId xmlns:a16="http://schemas.microsoft.com/office/drawing/2014/main" id="{1BEF4FBF-511C-E144-924B-587CF87EC0EF}"/>
              </a:ext>
            </a:extLst>
          </p:cNvPr>
          <p:cNvSpPr txBox="1">
            <a:spLocks/>
          </p:cNvSpPr>
          <p:nvPr userDrawn="1"/>
        </p:nvSpPr>
        <p:spPr>
          <a:xfrm>
            <a:off x="457200" y="548878"/>
            <a:ext cx="8229600" cy="507651"/>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1" kern="1200">
                <a:solidFill>
                  <a:srgbClr val="EC1300"/>
                </a:solidFill>
                <a:latin typeface="Arial"/>
                <a:ea typeface="+mj-ea"/>
                <a:cs typeface="Arial"/>
              </a:defRPr>
            </a:lvl1pPr>
          </a:lstStyle>
          <a:p>
            <a:r>
              <a:rPr lang="en-US"/>
              <a:t>Click to Edit Master Title Style</a:t>
            </a:r>
          </a:p>
        </p:txBody>
      </p:sp>
      <p:pic>
        <p:nvPicPr>
          <p:cNvPr id="9" name="Picture 8" descr="A picture containing drawing&#10;&#10;Description automatically generated">
            <a:extLst>
              <a:ext uri="{FF2B5EF4-FFF2-40B4-BE49-F238E27FC236}">
                <a16:creationId xmlns:a16="http://schemas.microsoft.com/office/drawing/2014/main" id="{0F7ECD0A-9624-EE49-BB61-52D889102D5D}"/>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35612186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hite_Interior_3">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457200" y="267358"/>
            <a:ext cx="4779084" cy="43328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itle 1"/>
          <p:cNvSpPr>
            <a:spLocks noGrp="1"/>
          </p:cNvSpPr>
          <p:nvPr>
            <p:ph type="title" hasCustomPrompt="1"/>
          </p:nvPr>
        </p:nvSpPr>
        <p:spPr>
          <a:xfrm>
            <a:off x="5403399" y="267358"/>
            <a:ext cx="3283401" cy="1094495"/>
          </a:xfrm>
        </p:spPr>
        <p:txBody>
          <a:bodyPr>
            <a:noAutofit/>
          </a:bodyPr>
          <a:lstStyle>
            <a:lvl1pPr algn="l">
              <a:defRPr sz="2800" b="1">
                <a:solidFill>
                  <a:srgbClr val="EC1300"/>
                </a:solidFill>
              </a:defRPr>
            </a:lvl1pPr>
          </a:lstStyle>
          <a:p>
            <a:r>
              <a:rPr lang="en-US"/>
              <a:t>Click to Edit Master Title Style</a:t>
            </a:r>
          </a:p>
        </p:txBody>
      </p:sp>
      <p:sp>
        <p:nvSpPr>
          <p:cNvPr id="8" name="Content Placeholder 2"/>
          <p:cNvSpPr>
            <a:spLocks noGrp="1"/>
          </p:cNvSpPr>
          <p:nvPr>
            <p:ph idx="12"/>
          </p:nvPr>
        </p:nvSpPr>
        <p:spPr>
          <a:xfrm>
            <a:off x="5403398" y="1562371"/>
            <a:ext cx="3283402" cy="3037817"/>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9" name="Picture 8" descr="A picture containing drawing&#10;&#10;Description automatically generated">
            <a:extLst>
              <a:ext uri="{FF2B5EF4-FFF2-40B4-BE49-F238E27FC236}">
                <a16:creationId xmlns:a16="http://schemas.microsoft.com/office/drawing/2014/main" id="{7E5E1BFE-9ACF-314F-A5A1-DA31F4AE1375}"/>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9351898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White_Interior_4">
    <p:spTree>
      <p:nvGrpSpPr>
        <p:cNvPr id="1" name=""/>
        <p:cNvGrpSpPr/>
        <p:nvPr/>
      </p:nvGrpSpPr>
      <p:grpSpPr>
        <a:xfrm>
          <a:off x="0" y="0"/>
          <a:ext cx="0" cy="0"/>
          <a:chOff x="0" y="0"/>
          <a:chExt cx="0" cy="0"/>
        </a:xfrm>
      </p:grpSpPr>
      <p:sp>
        <p:nvSpPr>
          <p:cNvPr id="2" name="Title 1"/>
          <p:cNvSpPr>
            <a:spLocks noGrp="1"/>
          </p:cNvSpPr>
          <p:nvPr>
            <p:ph type="title"/>
          </p:nvPr>
        </p:nvSpPr>
        <p:spPr>
          <a:xfrm>
            <a:off x="2654300" y="3600450"/>
            <a:ext cx="6286500" cy="425054"/>
          </a:xfrm>
        </p:spPr>
        <p:txBody>
          <a:bodyPr anchor="b"/>
          <a:lstStyle>
            <a:lvl1pPr algn="l">
              <a:defRPr sz="2000" b="1">
                <a:solidFill>
                  <a:srgbClr val="EC1300"/>
                </a:solidFill>
              </a:defRPr>
            </a:lvl1pPr>
          </a:lstStyle>
          <a:p>
            <a:r>
              <a:rPr lang="en-US"/>
              <a:t>Click to edit Master title style</a:t>
            </a:r>
          </a:p>
        </p:txBody>
      </p:sp>
      <p:sp>
        <p:nvSpPr>
          <p:cNvPr id="3" name="Picture Placeholder 2"/>
          <p:cNvSpPr>
            <a:spLocks noGrp="1"/>
          </p:cNvSpPr>
          <p:nvPr>
            <p:ph type="pic" idx="1"/>
          </p:nvPr>
        </p:nvSpPr>
        <p:spPr>
          <a:xfrm>
            <a:off x="279400" y="459581"/>
            <a:ext cx="8661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654300" y="4025503"/>
            <a:ext cx="62865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Slide Number Placeholder 7"/>
          <p:cNvSpPr txBox="1">
            <a:spLocks/>
          </p:cNvSpPr>
          <p:nvPr userDrawn="1"/>
        </p:nvSpPr>
        <p:spPr>
          <a:xfrm>
            <a:off x="6705600" y="4740051"/>
            <a:ext cx="2133600" cy="273844"/>
          </a:xfrm>
          <a:prstGeom prst="rect">
            <a:avLst/>
          </a:prstGeom>
        </p:spPr>
        <p:txBody>
          <a:bodyPr vert="horz" lIns="91440" tIns="45720" rIns="91440" bIns="4572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mtClean="0"/>
              <a:pPr/>
              <a:t>‹#›</a:t>
            </a:fld>
            <a:endParaRPr lang="en-US"/>
          </a:p>
        </p:txBody>
      </p:sp>
      <p:pic>
        <p:nvPicPr>
          <p:cNvPr id="7" name="Picture 6" descr="A picture containing drawing&#10;&#10;Description automatically generated">
            <a:extLst>
              <a:ext uri="{FF2B5EF4-FFF2-40B4-BE49-F238E27FC236}">
                <a16:creationId xmlns:a16="http://schemas.microsoft.com/office/drawing/2014/main" id="{E21BE1D2-3076-AD4A-9281-ECA963C20121}"/>
              </a:ext>
            </a:extLst>
          </p:cNvPr>
          <p:cNvPicPr>
            <a:picLocks noChangeAspect="1"/>
          </p:cNvPicPr>
          <p:nvPr userDrawn="1"/>
        </p:nvPicPr>
        <p:blipFill>
          <a:blip r:embed="rId2"/>
          <a:stretch>
            <a:fillRect/>
          </a:stretch>
        </p:blipFill>
        <p:spPr>
          <a:xfrm>
            <a:off x="457200" y="4740051"/>
            <a:ext cx="1323025" cy="271854"/>
          </a:xfrm>
          <a:prstGeom prst="rect">
            <a:avLst/>
          </a:prstGeom>
        </p:spPr>
      </p:pic>
    </p:spTree>
    <p:extLst>
      <p:ext uri="{BB962C8B-B14F-4D97-AF65-F5344CB8AC3E}">
        <p14:creationId xmlns:p14="http://schemas.microsoft.com/office/powerpoint/2010/main" val="465554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Red_Title">
  <p:cSld name="Red_Title">
    <p:bg>
      <p:bgPr>
        <a:solidFill>
          <a:srgbClr val="EC1300"/>
        </a:solidFill>
        <a:effectLst/>
      </p:bgPr>
    </p:bg>
    <p:spTree>
      <p:nvGrpSpPr>
        <p:cNvPr id="1" name="Shape 19"/>
        <p:cNvGrpSpPr/>
        <p:nvPr/>
      </p:nvGrpSpPr>
      <p:grpSpPr>
        <a:xfrm>
          <a:off x="0" y="0"/>
          <a:ext cx="0" cy="0"/>
          <a:chOff x="0" y="0"/>
          <a:chExt cx="0" cy="0"/>
        </a:xfrm>
      </p:grpSpPr>
      <p:sp>
        <p:nvSpPr>
          <p:cNvPr id="20" name="Google Shape;20;p54"/>
          <p:cNvSpPr txBox="1">
            <a:spLocks noGrp="1"/>
          </p:cNvSpPr>
          <p:nvPr>
            <p:ph type="title"/>
          </p:nvPr>
        </p:nvSpPr>
        <p:spPr>
          <a:xfrm>
            <a:off x="345518" y="1310325"/>
            <a:ext cx="6498619" cy="16685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5400"/>
              <a:buFont typeface="Arial"/>
              <a:buNone/>
              <a:defRPr sz="54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4"/>
          <p:cNvSpPr txBox="1">
            <a:spLocks noGrp="1"/>
          </p:cNvSpPr>
          <p:nvPr>
            <p:ph type="body" idx="1"/>
          </p:nvPr>
        </p:nvSpPr>
        <p:spPr>
          <a:xfrm>
            <a:off x="345518" y="3082566"/>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720"/>
              </a:spcBef>
              <a:spcAft>
                <a:spcPts val="0"/>
              </a:spcAft>
              <a:buClr>
                <a:srgbClr val="F5F5F5"/>
              </a:buClr>
              <a:buSzPts val="3600"/>
              <a:buNone/>
              <a:defRPr sz="3600">
                <a:solidFill>
                  <a:srgbClr val="F5F5F5"/>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22" name="Google Shape;22;p54"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17137057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ck_Title">
  <p:cSld name="Black_Title">
    <p:bg>
      <p:bgPr>
        <a:solidFill>
          <a:schemeClr val="dk1"/>
        </a:solidFill>
        <a:effectLst/>
      </p:bgPr>
    </p:bg>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345518" y="1310325"/>
            <a:ext cx="6498619" cy="16685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5400"/>
              <a:buFont typeface="Arial"/>
              <a:buNone/>
              <a:defRPr sz="54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5"/>
          <p:cNvSpPr txBox="1">
            <a:spLocks noGrp="1"/>
          </p:cNvSpPr>
          <p:nvPr>
            <p:ph type="body" idx="1"/>
          </p:nvPr>
        </p:nvSpPr>
        <p:spPr>
          <a:xfrm>
            <a:off x="345518" y="3082566"/>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720"/>
              </a:spcBef>
              <a:spcAft>
                <a:spcPts val="0"/>
              </a:spcAft>
              <a:buClr>
                <a:schemeClr val="lt1"/>
              </a:buClr>
              <a:buSzPts val="3600"/>
              <a:buNone/>
              <a:defRPr sz="3600">
                <a:solidFill>
                  <a:schemeClr val="lt1"/>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30" name="Google Shape;30;p55"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25203362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Red_Section">
  <p:cSld name="Red_Section">
    <p:bg>
      <p:bgPr>
        <a:solidFill>
          <a:srgbClr val="EC1300"/>
        </a:solidFill>
        <a:effectLst/>
      </p:bgPr>
    </p:bg>
    <p:spTree>
      <p:nvGrpSpPr>
        <p:cNvPr id="1" name="Shape 31"/>
        <p:cNvGrpSpPr/>
        <p:nvPr/>
      </p:nvGrpSpPr>
      <p:grpSpPr>
        <a:xfrm>
          <a:off x="0" y="0"/>
          <a:ext cx="0" cy="0"/>
          <a:chOff x="0" y="0"/>
          <a:chExt cx="0" cy="0"/>
        </a:xfrm>
      </p:grpSpPr>
      <p:sp>
        <p:nvSpPr>
          <p:cNvPr id="32" name="Google Shape;32;p56"/>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sp>
        <p:nvSpPr>
          <p:cNvPr id="33" name="Google Shape;33;p56"/>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6"/>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chemeClr val="lt1"/>
              </a:buClr>
              <a:buSzPts val="3000"/>
              <a:buNone/>
              <a:defRPr sz="3000">
                <a:solidFill>
                  <a:schemeClr val="lt1"/>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35" name="Google Shape;35;p56"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42089115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Gray_Section">
  <p:cSld name="Gray_Section">
    <p:bg>
      <p:bgPr>
        <a:solidFill>
          <a:srgbClr val="E6E6E6"/>
        </a:solidFill>
        <a:effectLst/>
      </p:bgPr>
    </p:bg>
    <p:spTree>
      <p:nvGrpSpPr>
        <p:cNvPr id="1" name="Shape 52"/>
        <p:cNvGrpSpPr/>
        <p:nvPr/>
      </p:nvGrpSpPr>
      <p:grpSpPr>
        <a:xfrm>
          <a:off x="0" y="0"/>
          <a:ext cx="0" cy="0"/>
          <a:chOff x="0" y="0"/>
          <a:chExt cx="0" cy="0"/>
        </a:xfrm>
      </p:grpSpPr>
      <p:sp>
        <p:nvSpPr>
          <p:cNvPr id="53" name="Google Shape;53;p58"/>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pic>
        <p:nvPicPr>
          <p:cNvPr id="54" name="Google Shape;54;p58" descr="A picture containing drawing&#10;&#10;Description automatically generated"/>
          <p:cNvPicPr preferRelativeResize="0"/>
          <p:nvPr/>
        </p:nvPicPr>
        <p:blipFill rotWithShape="1">
          <a:blip r:embed="rId2">
            <a:alphaModFix/>
          </a:blip>
          <a:srcRect/>
          <a:stretch/>
        </p:blipFill>
        <p:spPr>
          <a:xfrm>
            <a:off x="345517" y="374846"/>
            <a:ext cx="1323025" cy="271854"/>
          </a:xfrm>
          <a:prstGeom prst="rect">
            <a:avLst/>
          </a:prstGeom>
          <a:noFill/>
          <a:ln>
            <a:noFill/>
          </a:ln>
        </p:spPr>
      </p:pic>
      <p:sp>
        <p:nvSpPr>
          <p:cNvPr id="55" name="Google Shape;55;p58"/>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EC1300"/>
              </a:buClr>
              <a:buSzPts val="4500"/>
              <a:buFont typeface="Arial"/>
              <a:buNone/>
              <a:defRPr sz="4500" b="1" cap="none">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8"/>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rgbClr val="EC1300"/>
              </a:buClr>
              <a:buSzPts val="3000"/>
              <a:buNone/>
              <a:defRPr sz="3000">
                <a:solidFill>
                  <a:srgbClr val="EC1300"/>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spTree>
    <p:extLst>
      <p:ext uri="{BB962C8B-B14F-4D97-AF65-F5344CB8AC3E}">
        <p14:creationId xmlns:p14="http://schemas.microsoft.com/office/powerpoint/2010/main" val="31124576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Gray_Interior_2">
  <p:cSld name="Gray_Interior_2">
    <p:bg>
      <p:bgPr>
        <a:solidFill>
          <a:srgbClr val="E6E6E6"/>
        </a:solidFill>
        <a:effectLst/>
      </p:bgPr>
    </p:bg>
    <p:spTree>
      <p:nvGrpSpPr>
        <p:cNvPr id="1" name="Shape 57"/>
        <p:cNvGrpSpPr/>
        <p:nvPr/>
      </p:nvGrpSpPr>
      <p:grpSpPr>
        <a:xfrm>
          <a:off x="0" y="0"/>
          <a:ext cx="0" cy="0"/>
          <a:chOff x="0" y="0"/>
          <a:chExt cx="0" cy="0"/>
        </a:xfrm>
      </p:grpSpPr>
      <p:sp>
        <p:nvSpPr>
          <p:cNvPr id="58" name="Google Shape;58;p59"/>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sp>
        <p:nvSpPr>
          <p:cNvPr id="59" name="Google Shape;59;p59"/>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9"/>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solidFill>
                  <a:schemeClr val="dk1"/>
                </a:solidFill>
              </a:defRPr>
            </a:lvl1pPr>
            <a:lvl2pPr marL="914400" lvl="1" indent="-381000" algn="l">
              <a:lnSpc>
                <a:spcPct val="100000"/>
              </a:lnSpc>
              <a:spcBef>
                <a:spcPts val="480"/>
              </a:spcBef>
              <a:spcAft>
                <a:spcPts val="0"/>
              </a:spcAft>
              <a:buClr>
                <a:schemeClr val="dk1"/>
              </a:buClr>
              <a:buSzPts val="2400"/>
              <a:buChar char="–"/>
              <a:defRPr sz="2400">
                <a:solidFill>
                  <a:schemeClr val="dk1"/>
                </a:solidFill>
              </a:defRPr>
            </a:lvl2pPr>
            <a:lvl3pPr marL="1371600" lvl="2" indent="-381000" algn="l">
              <a:lnSpc>
                <a:spcPct val="100000"/>
              </a:lnSpc>
              <a:spcBef>
                <a:spcPts val="480"/>
              </a:spcBef>
              <a:spcAft>
                <a:spcPts val="0"/>
              </a:spcAft>
              <a:buClr>
                <a:schemeClr val="dk1"/>
              </a:buClr>
              <a:buSzPts val="2400"/>
              <a:buChar char="•"/>
              <a:defRPr sz="2400">
                <a:solidFill>
                  <a:schemeClr val="dk1"/>
                </a:solidFill>
              </a:defRPr>
            </a:lvl3pPr>
            <a:lvl4pPr marL="1828800" lvl="3" indent="-381000" algn="l">
              <a:lnSpc>
                <a:spcPct val="100000"/>
              </a:lnSpc>
              <a:spcBef>
                <a:spcPts val="480"/>
              </a:spcBef>
              <a:spcAft>
                <a:spcPts val="0"/>
              </a:spcAft>
              <a:buClr>
                <a:schemeClr val="dk1"/>
              </a:buClr>
              <a:buSzPts val="2400"/>
              <a:buChar char="–"/>
              <a:defRPr sz="2400">
                <a:solidFill>
                  <a:schemeClr val="dk1"/>
                </a:solidFill>
              </a:defRPr>
            </a:lvl4pPr>
            <a:lvl5pPr marL="2286000" lvl="4" indent="-381000" algn="l">
              <a:lnSpc>
                <a:spcPct val="100000"/>
              </a:lnSpc>
              <a:spcBef>
                <a:spcPts val="480"/>
              </a:spcBef>
              <a:spcAft>
                <a:spcPts val="0"/>
              </a:spcAft>
              <a:buClr>
                <a:schemeClr val="dk1"/>
              </a:buClr>
              <a:buSzPts val="2400"/>
              <a:buChar char="»"/>
              <a:defRPr sz="2400">
                <a:solidFill>
                  <a:schemeClr val="dk1"/>
                </a:solidFil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pic>
        <p:nvPicPr>
          <p:cNvPr id="61" name="Google Shape;61;p59"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13876936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ack_Section">
  <p:cSld name="Black_Section">
    <p:bg>
      <p:bgPr>
        <a:solidFill>
          <a:schemeClr val="dk1"/>
        </a:solidFill>
        <a:effectLst/>
      </p:bgPr>
    </p:bg>
    <p:spTree>
      <p:nvGrpSpPr>
        <p:cNvPr id="1" name="Shape 62"/>
        <p:cNvGrpSpPr/>
        <p:nvPr/>
      </p:nvGrpSpPr>
      <p:grpSpPr>
        <a:xfrm>
          <a:off x="0" y="0"/>
          <a:ext cx="0" cy="0"/>
          <a:chOff x="0" y="0"/>
          <a:chExt cx="0" cy="0"/>
        </a:xfrm>
      </p:grpSpPr>
      <p:sp>
        <p:nvSpPr>
          <p:cNvPr id="63" name="Google Shape;63;p60"/>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sp>
        <p:nvSpPr>
          <p:cNvPr id="64" name="Google Shape;64;p60"/>
          <p:cNvSpPr txBox="1">
            <a:spLocks noGrp="1"/>
          </p:cNvSpPr>
          <p:nvPr>
            <p:ph type="title"/>
          </p:nvPr>
        </p:nvSpPr>
        <p:spPr>
          <a:xfrm>
            <a:off x="345518" y="1310326"/>
            <a:ext cx="6498619" cy="1470582"/>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0"/>
          <p:cNvSpPr txBox="1">
            <a:spLocks noGrp="1"/>
          </p:cNvSpPr>
          <p:nvPr>
            <p:ph type="body" idx="1"/>
          </p:nvPr>
        </p:nvSpPr>
        <p:spPr>
          <a:xfrm>
            <a:off x="345518" y="2819083"/>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600"/>
              </a:spcBef>
              <a:spcAft>
                <a:spcPts val="0"/>
              </a:spcAft>
              <a:buClr>
                <a:schemeClr val="lt1"/>
              </a:buClr>
              <a:buSzPts val="3000"/>
              <a:buNone/>
              <a:defRPr sz="3000">
                <a:solidFill>
                  <a:schemeClr val="lt1"/>
                </a:solidFill>
              </a:defRPr>
            </a:lvl1pPr>
            <a:lvl2pPr marL="914400" lvl="1" indent="-228600" algn="l">
              <a:lnSpc>
                <a:spcPct val="100000"/>
              </a:lnSpc>
              <a:spcBef>
                <a:spcPts val="360"/>
              </a:spcBef>
              <a:spcAft>
                <a:spcPts val="0"/>
              </a:spcAft>
              <a:buClr>
                <a:srgbClr val="F5F5F5"/>
              </a:buClr>
              <a:buSzPts val="1800"/>
              <a:buNone/>
              <a:defRPr sz="1800">
                <a:solidFill>
                  <a:srgbClr val="F5F5F5"/>
                </a:solidFill>
              </a:defRPr>
            </a:lvl2pPr>
            <a:lvl3pPr marL="1371600" lvl="2" indent="-228600" algn="l">
              <a:lnSpc>
                <a:spcPct val="100000"/>
              </a:lnSpc>
              <a:spcBef>
                <a:spcPts val="320"/>
              </a:spcBef>
              <a:spcAft>
                <a:spcPts val="0"/>
              </a:spcAft>
              <a:buClr>
                <a:srgbClr val="F5F5F5"/>
              </a:buClr>
              <a:buSzPts val="1600"/>
              <a:buNone/>
              <a:defRPr sz="1600">
                <a:solidFill>
                  <a:srgbClr val="F5F5F5"/>
                </a:solidFill>
              </a:defRPr>
            </a:lvl3pPr>
            <a:lvl4pPr marL="1828800" lvl="3" indent="-228600" algn="l">
              <a:lnSpc>
                <a:spcPct val="100000"/>
              </a:lnSpc>
              <a:spcBef>
                <a:spcPts val="280"/>
              </a:spcBef>
              <a:spcAft>
                <a:spcPts val="0"/>
              </a:spcAft>
              <a:buClr>
                <a:srgbClr val="F5F5F5"/>
              </a:buClr>
              <a:buSzPts val="1400"/>
              <a:buNone/>
              <a:defRPr sz="1400">
                <a:solidFill>
                  <a:srgbClr val="F5F5F5"/>
                </a:solidFill>
              </a:defRPr>
            </a:lvl4pPr>
            <a:lvl5pPr marL="2286000" lvl="4" indent="-228600" algn="l">
              <a:lnSpc>
                <a:spcPct val="100000"/>
              </a:lnSpc>
              <a:spcBef>
                <a:spcPts val="280"/>
              </a:spcBef>
              <a:spcAft>
                <a:spcPts val="0"/>
              </a:spcAft>
              <a:buClr>
                <a:srgbClr val="F5F5F5"/>
              </a:buClr>
              <a:buSzPts val="1400"/>
              <a:buNone/>
              <a:defRPr sz="1400">
                <a:solidFill>
                  <a:srgbClr val="F5F5F5"/>
                </a:solidFill>
              </a:defRPr>
            </a:lvl5pPr>
            <a:lvl6pPr marL="2743200" lvl="5" indent="-228600" algn="l">
              <a:lnSpc>
                <a:spcPct val="100000"/>
              </a:lnSpc>
              <a:spcBef>
                <a:spcPts val="280"/>
              </a:spcBef>
              <a:spcAft>
                <a:spcPts val="0"/>
              </a:spcAft>
              <a:buClr>
                <a:srgbClr val="F5F5F5"/>
              </a:buClr>
              <a:buSzPts val="1400"/>
              <a:buNone/>
              <a:defRPr sz="1400">
                <a:solidFill>
                  <a:srgbClr val="F5F5F5"/>
                </a:solidFill>
              </a:defRPr>
            </a:lvl6pPr>
            <a:lvl7pPr marL="3200400" lvl="6" indent="-228600" algn="l">
              <a:lnSpc>
                <a:spcPct val="100000"/>
              </a:lnSpc>
              <a:spcBef>
                <a:spcPts val="280"/>
              </a:spcBef>
              <a:spcAft>
                <a:spcPts val="0"/>
              </a:spcAft>
              <a:buClr>
                <a:srgbClr val="F5F5F5"/>
              </a:buClr>
              <a:buSzPts val="1400"/>
              <a:buNone/>
              <a:defRPr sz="1400">
                <a:solidFill>
                  <a:srgbClr val="F5F5F5"/>
                </a:solidFill>
              </a:defRPr>
            </a:lvl7pPr>
            <a:lvl8pPr marL="3657600" lvl="7" indent="-228600" algn="l">
              <a:lnSpc>
                <a:spcPct val="100000"/>
              </a:lnSpc>
              <a:spcBef>
                <a:spcPts val="280"/>
              </a:spcBef>
              <a:spcAft>
                <a:spcPts val="0"/>
              </a:spcAft>
              <a:buClr>
                <a:srgbClr val="F5F5F5"/>
              </a:buClr>
              <a:buSzPts val="1400"/>
              <a:buNone/>
              <a:defRPr sz="1400">
                <a:solidFill>
                  <a:srgbClr val="F5F5F5"/>
                </a:solidFill>
              </a:defRPr>
            </a:lvl8pPr>
            <a:lvl9pPr marL="4114800" lvl="8" indent="-228600" algn="l">
              <a:lnSpc>
                <a:spcPct val="100000"/>
              </a:lnSpc>
              <a:spcBef>
                <a:spcPts val="280"/>
              </a:spcBef>
              <a:spcAft>
                <a:spcPts val="0"/>
              </a:spcAft>
              <a:buClr>
                <a:srgbClr val="F5F5F5"/>
              </a:buClr>
              <a:buSzPts val="1400"/>
              <a:buNone/>
              <a:defRPr sz="1400">
                <a:solidFill>
                  <a:srgbClr val="F5F5F5"/>
                </a:solidFill>
              </a:defRPr>
            </a:lvl9pPr>
          </a:lstStyle>
          <a:p>
            <a:endParaRPr/>
          </a:p>
        </p:txBody>
      </p:sp>
      <p:pic>
        <p:nvPicPr>
          <p:cNvPr id="66" name="Google Shape;66;p60" descr="A picture containing drawing&#10;&#10;Description automatically generated"/>
          <p:cNvPicPr preferRelativeResize="0"/>
          <p:nvPr/>
        </p:nvPicPr>
        <p:blipFill rotWithShape="1">
          <a:blip r:embed="rId2">
            <a:alphaModFix/>
          </a:blip>
          <a:srcRect/>
          <a:stretch/>
        </p:blipFill>
        <p:spPr>
          <a:xfrm>
            <a:off x="345518" y="374846"/>
            <a:ext cx="1323025" cy="271854"/>
          </a:xfrm>
          <a:prstGeom prst="rect">
            <a:avLst/>
          </a:prstGeom>
          <a:noFill/>
          <a:ln>
            <a:noFill/>
          </a:ln>
        </p:spPr>
      </p:pic>
    </p:spTree>
    <p:extLst>
      <p:ext uri="{BB962C8B-B14F-4D97-AF65-F5344CB8AC3E}">
        <p14:creationId xmlns:p14="http://schemas.microsoft.com/office/powerpoint/2010/main" val="28469828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ck_Interior_1">
  <p:cSld name="Black_Interior_1">
    <p:bg>
      <p:bgPr>
        <a:solidFill>
          <a:schemeClr val="dk1"/>
        </a:solidFill>
        <a:effectLst/>
      </p:bgPr>
    </p:bg>
    <p:spTree>
      <p:nvGrpSpPr>
        <p:cNvPr id="1" name="Shape 67"/>
        <p:cNvGrpSpPr/>
        <p:nvPr/>
      </p:nvGrpSpPr>
      <p:grpSpPr>
        <a:xfrm>
          <a:off x="0" y="0"/>
          <a:ext cx="0" cy="0"/>
          <a:chOff x="0" y="0"/>
          <a:chExt cx="0" cy="0"/>
        </a:xfrm>
      </p:grpSpPr>
      <p:sp>
        <p:nvSpPr>
          <p:cNvPr id="68" name="Google Shape;68;p61"/>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2800"/>
              <a:buFont typeface="Arial"/>
              <a:buNone/>
              <a:defRPr sz="28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61"/>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81000" algn="l">
              <a:lnSpc>
                <a:spcPct val="100000"/>
              </a:lnSpc>
              <a:spcBef>
                <a:spcPts val="480"/>
              </a:spcBef>
              <a:spcAft>
                <a:spcPts val="0"/>
              </a:spcAft>
              <a:buClr>
                <a:schemeClr val="lt1"/>
              </a:buClr>
              <a:buSzPts val="2400"/>
              <a:buChar char="–"/>
              <a:defRPr sz="2400"/>
            </a:lvl2pPr>
            <a:lvl3pPr marL="1371600" lvl="2" indent="-381000" algn="l">
              <a:lnSpc>
                <a:spcPct val="100000"/>
              </a:lnSpc>
              <a:spcBef>
                <a:spcPts val="480"/>
              </a:spcBef>
              <a:spcAft>
                <a:spcPts val="0"/>
              </a:spcAft>
              <a:buClr>
                <a:schemeClr val="lt1"/>
              </a:buClr>
              <a:buSzPts val="2400"/>
              <a:buChar char="•"/>
              <a:defRPr sz="2400"/>
            </a:lvl3pPr>
            <a:lvl4pPr marL="1828800" lvl="3" indent="-381000" algn="l">
              <a:lnSpc>
                <a:spcPct val="100000"/>
              </a:lnSpc>
              <a:spcBef>
                <a:spcPts val="480"/>
              </a:spcBef>
              <a:spcAft>
                <a:spcPts val="0"/>
              </a:spcAft>
              <a:buClr>
                <a:schemeClr val="lt1"/>
              </a:buClr>
              <a:buSzPts val="2400"/>
              <a:buChar char="–"/>
              <a:defRPr sz="2400"/>
            </a:lvl4pPr>
            <a:lvl5pPr marL="2286000" lvl="4" indent="-381000" algn="l">
              <a:lnSpc>
                <a:spcPct val="100000"/>
              </a:lnSpc>
              <a:spcBef>
                <a:spcPts val="480"/>
              </a:spcBef>
              <a:spcAft>
                <a:spcPts val="0"/>
              </a:spcAft>
              <a:buClr>
                <a:schemeClr val="lt1"/>
              </a:buClr>
              <a:buSzPts val="2400"/>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0" name="Google Shape;70;p61"/>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F5F5F5"/>
              </a:buClr>
              <a:buSzPts val="900"/>
              <a:buFont typeface="Arial"/>
              <a:buNone/>
            </a:pPr>
            <a:fld id="{00000000-1234-1234-1234-123412341234}" type="slidenum">
              <a:rPr lang="en-US" sz="900" b="0" i="0" u="none" strike="noStrike" cap="none">
                <a:solidFill>
                  <a:srgbClr val="F5F5F5"/>
                </a:solidFill>
                <a:latin typeface="Arial"/>
                <a:ea typeface="Arial"/>
                <a:cs typeface="Arial"/>
                <a:sym typeface="Arial"/>
              </a:rPr>
              <a:t>‹#›</a:t>
            </a:fld>
            <a:endParaRPr sz="900" b="0" i="0" u="none" strike="noStrike" cap="none" dirty="0">
              <a:solidFill>
                <a:srgbClr val="F5F5F5"/>
              </a:solidFill>
              <a:latin typeface="Arial"/>
              <a:ea typeface="Arial"/>
              <a:cs typeface="Arial"/>
              <a:sym typeface="Arial"/>
            </a:endParaRPr>
          </a:p>
        </p:txBody>
      </p:sp>
      <p:pic>
        <p:nvPicPr>
          <p:cNvPr id="71" name="Google Shape;71;p61" descr="A picture containing drawing&#10;&#10;Description automatically generated"/>
          <p:cNvPicPr preferRelativeResize="0"/>
          <p:nvPr/>
        </p:nvPicPr>
        <p:blipFill rotWithShape="1">
          <a:blip r:embed="rId2">
            <a:alphaModFix/>
          </a:blip>
          <a:srcRect/>
          <a:stretch/>
        </p:blipFill>
        <p:spPr>
          <a:xfrm>
            <a:off x="457200" y="4739229"/>
            <a:ext cx="1323025" cy="271854"/>
          </a:xfrm>
          <a:prstGeom prst="rect">
            <a:avLst/>
          </a:prstGeom>
          <a:noFill/>
          <a:ln>
            <a:noFill/>
          </a:ln>
        </p:spPr>
      </p:pic>
    </p:spTree>
    <p:extLst>
      <p:ext uri="{BB962C8B-B14F-4D97-AF65-F5344CB8AC3E}">
        <p14:creationId xmlns:p14="http://schemas.microsoft.com/office/powerpoint/2010/main" val="7622231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White_Interior_2">
  <p:cSld name="White_Interior_2">
    <p:spTree>
      <p:nvGrpSpPr>
        <p:cNvPr id="1" name="Shape 72"/>
        <p:cNvGrpSpPr/>
        <p:nvPr/>
      </p:nvGrpSpPr>
      <p:grpSpPr>
        <a:xfrm>
          <a:off x="0" y="0"/>
          <a:ext cx="0" cy="0"/>
          <a:chOff x="0" y="0"/>
          <a:chExt cx="0" cy="0"/>
        </a:xfrm>
      </p:grpSpPr>
      <p:sp>
        <p:nvSpPr>
          <p:cNvPr id="73" name="Google Shape;73;p62"/>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EC1300"/>
              </a:buClr>
              <a:buSzPts val="2000"/>
              <a:buNone/>
              <a:defRPr sz="2000" b="1">
                <a:solidFill>
                  <a:srgbClr val="EC1300"/>
                </a:solidFil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74" name="Google Shape;74;p62"/>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75" name="Google Shape;75;p62"/>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EC1300"/>
              </a:buClr>
              <a:buSzPts val="2000"/>
              <a:buNone/>
              <a:defRPr sz="2000" b="1">
                <a:solidFill>
                  <a:srgbClr val="EC1300"/>
                </a:solidFill>
              </a:defRPr>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76" name="Google Shape;76;p62"/>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77" name="Google Shape;77;p62"/>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sp>
        <p:nvSpPr>
          <p:cNvPr id="78" name="Google Shape;78;p62"/>
          <p:cNvSpPr txBox="1"/>
          <p:nvPr/>
        </p:nvSpPr>
        <p:spPr>
          <a:xfrm>
            <a:off x="457200" y="548878"/>
            <a:ext cx="8229600" cy="50765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EC1300"/>
              </a:buClr>
              <a:buSzPts val="2800"/>
              <a:buFont typeface="Arial"/>
              <a:buNone/>
            </a:pPr>
            <a:r>
              <a:rPr lang="en-US" sz="2800" b="1" i="0" u="none" strike="noStrike" cap="none" dirty="0">
                <a:solidFill>
                  <a:srgbClr val="EC1300"/>
                </a:solidFill>
                <a:latin typeface="Arial"/>
                <a:ea typeface="Arial"/>
                <a:cs typeface="Arial"/>
                <a:sym typeface="Arial"/>
              </a:rPr>
              <a:t>Click to Edit Master Title Style</a:t>
            </a:r>
            <a:endParaRPr sz="1400" b="0" i="0" u="none" strike="noStrike" cap="none" dirty="0">
              <a:solidFill>
                <a:srgbClr val="000000"/>
              </a:solidFill>
              <a:latin typeface="Arial"/>
              <a:ea typeface="Arial"/>
              <a:cs typeface="Arial"/>
              <a:sym typeface="Arial"/>
            </a:endParaRPr>
          </a:p>
        </p:txBody>
      </p:sp>
      <p:pic>
        <p:nvPicPr>
          <p:cNvPr id="79" name="Google Shape;79;p62"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20515644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White_Interior_3">
  <p:cSld name="White_Interior_3">
    <p:spTree>
      <p:nvGrpSpPr>
        <p:cNvPr id="1" name="Shape 80"/>
        <p:cNvGrpSpPr/>
        <p:nvPr/>
      </p:nvGrpSpPr>
      <p:grpSpPr>
        <a:xfrm>
          <a:off x="0" y="0"/>
          <a:ext cx="0" cy="0"/>
          <a:chOff x="0" y="0"/>
          <a:chExt cx="0" cy="0"/>
        </a:xfrm>
      </p:grpSpPr>
      <p:sp>
        <p:nvSpPr>
          <p:cNvPr id="81" name="Google Shape;81;p63"/>
          <p:cNvSpPr>
            <a:spLocks noGrp="1"/>
          </p:cNvSpPr>
          <p:nvPr>
            <p:ph type="pic" idx="2"/>
          </p:nvPr>
        </p:nvSpPr>
        <p:spPr>
          <a:xfrm>
            <a:off x="457200" y="267358"/>
            <a:ext cx="4779084" cy="4332830"/>
          </a:xfrm>
          <a:prstGeom prst="rect">
            <a:avLst/>
          </a:prstGeom>
          <a:noFill/>
          <a:ln>
            <a:noFill/>
          </a:ln>
        </p:spPr>
      </p:sp>
      <p:sp>
        <p:nvSpPr>
          <p:cNvPr id="82" name="Google Shape;82;p63"/>
          <p:cNvSpPr txBox="1">
            <a:spLocks noGrp="1"/>
          </p:cNvSpPr>
          <p:nvPr>
            <p:ph type="title"/>
          </p:nvPr>
        </p:nvSpPr>
        <p:spPr>
          <a:xfrm>
            <a:off x="5403399" y="267358"/>
            <a:ext cx="3283401" cy="109449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3"/>
          <p:cNvSpPr txBox="1">
            <a:spLocks noGrp="1"/>
          </p:cNvSpPr>
          <p:nvPr>
            <p:ph type="body" idx="1"/>
          </p:nvPr>
        </p:nvSpPr>
        <p:spPr>
          <a:xfrm>
            <a:off x="5403398" y="1562371"/>
            <a:ext cx="3283402" cy="3037817"/>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42900" algn="l">
              <a:lnSpc>
                <a:spcPct val="100000"/>
              </a:lnSpc>
              <a:spcBef>
                <a:spcPts val="360"/>
              </a:spcBef>
              <a:spcAft>
                <a:spcPts val="0"/>
              </a:spcAft>
              <a:buClr>
                <a:schemeClr val="dk1"/>
              </a:buClr>
              <a:buSzPts val="1800"/>
              <a:buChar char="–"/>
              <a:defRPr sz="1800"/>
            </a:lvl2pPr>
            <a:lvl3pPr marL="1371600" lvl="2" indent="-342900" algn="l">
              <a:lnSpc>
                <a:spcPct val="100000"/>
              </a:lnSpc>
              <a:spcBef>
                <a:spcPts val="360"/>
              </a:spcBef>
              <a:spcAft>
                <a:spcPts val="0"/>
              </a:spcAft>
              <a:buClr>
                <a:schemeClr val="dk1"/>
              </a:buClr>
              <a:buSzPts val="1800"/>
              <a:buChar char="•"/>
              <a:defRPr sz="18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63"/>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pic>
        <p:nvPicPr>
          <p:cNvPr id="85" name="Google Shape;85;p63"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29799203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White_Interior_4" type="picTx">
  <p:cSld name="White_Interior_4">
    <p:spTree>
      <p:nvGrpSpPr>
        <p:cNvPr id="1" name="Shape 86"/>
        <p:cNvGrpSpPr/>
        <p:nvPr/>
      </p:nvGrpSpPr>
      <p:grpSpPr>
        <a:xfrm>
          <a:off x="0" y="0"/>
          <a:ext cx="0" cy="0"/>
          <a:chOff x="0" y="0"/>
          <a:chExt cx="0" cy="0"/>
        </a:xfrm>
      </p:grpSpPr>
      <p:sp>
        <p:nvSpPr>
          <p:cNvPr id="87" name="Google Shape;87;p64"/>
          <p:cNvSpPr txBox="1">
            <a:spLocks noGrp="1"/>
          </p:cNvSpPr>
          <p:nvPr>
            <p:ph type="title"/>
          </p:nvPr>
        </p:nvSpPr>
        <p:spPr>
          <a:xfrm>
            <a:off x="2654300" y="3600450"/>
            <a:ext cx="6286500" cy="42505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EC1300"/>
              </a:buClr>
              <a:buSzPts val="2000"/>
              <a:buFont typeface="Arial"/>
              <a:buNone/>
              <a:defRPr sz="20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4"/>
          <p:cNvSpPr>
            <a:spLocks noGrp="1"/>
          </p:cNvSpPr>
          <p:nvPr>
            <p:ph type="pic" idx="2"/>
          </p:nvPr>
        </p:nvSpPr>
        <p:spPr>
          <a:xfrm>
            <a:off x="279400" y="459581"/>
            <a:ext cx="8661400" cy="3086100"/>
          </a:xfrm>
          <a:prstGeom prst="rect">
            <a:avLst/>
          </a:prstGeom>
          <a:noFill/>
          <a:ln>
            <a:noFill/>
          </a:ln>
        </p:spPr>
      </p:sp>
      <p:sp>
        <p:nvSpPr>
          <p:cNvPr id="89" name="Google Shape;89;p64"/>
          <p:cNvSpPr txBox="1">
            <a:spLocks noGrp="1"/>
          </p:cNvSpPr>
          <p:nvPr>
            <p:ph type="body" idx="1"/>
          </p:nvPr>
        </p:nvSpPr>
        <p:spPr>
          <a:xfrm>
            <a:off x="2654300" y="4025503"/>
            <a:ext cx="62865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90" name="Google Shape;90;p64"/>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900"/>
              <a:buFont typeface="Arial"/>
              <a:buNone/>
            </a:pPr>
            <a:fld id="{00000000-1234-1234-1234-123412341234}" type="slidenum">
              <a:rPr lang="en-US" sz="900" b="0" i="0" u="none" strike="noStrike" cap="none">
                <a:solidFill>
                  <a:srgbClr val="888888"/>
                </a:solidFill>
                <a:latin typeface="Arial"/>
                <a:ea typeface="Arial"/>
                <a:cs typeface="Arial"/>
                <a:sym typeface="Arial"/>
              </a:rPr>
              <a:t>‹#›</a:t>
            </a:fld>
            <a:endParaRPr sz="900" b="0" i="0" u="none" strike="noStrike" cap="none" dirty="0">
              <a:solidFill>
                <a:srgbClr val="888888"/>
              </a:solidFill>
              <a:latin typeface="Arial"/>
              <a:ea typeface="Arial"/>
              <a:cs typeface="Arial"/>
              <a:sym typeface="Arial"/>
            </a:endParaRPr>
          </a:p>
        </p:txBody>
      </p:sp>
      <p:pic>
        <p:nvPicPr>
          <p:cNvPr id="91" name="Google Shape;91;p64"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31545817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2"/>
        <p:cNvGrpSpPr/>
        <p:nvPr/>
      </p:nvGrpSpPr>
      <p:grpSpPr>
        <a:xfrm>
          <a:off x="0" y="0"/>
          <a:ext cx="0" cy="0"/>
          <a:chOff x="0" y="0"/>
          <a:chExt cx="0" cy="0"/>
        </a:xfrm>
      </p:grpSpPr>
    </p:spTree>
    <p:extLst>
      <p:ext uri="{BB962C8B-B14F-4D97-AF65-F5344CB8AC3E}">
        <p14:creationId xmlns:p14="http://schemas.microsoft.com/office/powerpoint/2010/main" val="25776788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White_Title">
  <p:cSld name="White_Title">
    <p:spTree>
      <p:nvGrpSpPr>
        <p:cNvPr id="1" name="Shape 14"/>
        <p:cNvGrpSpPr/>
        <p:nvPr/>
      </p:nvGrpSpPr>
      <p:grpSpPr>
        <a:xfrm>
          <a:off x="0" y="0"/>
          <a:ext cx="0" cy="0"/>
          <a:chOff x="0" y="0"/>
          <a:chExt cx="0" cy="0"/>
        </a:xfrm>
      </p:grpSpPr>
      <p:sp>
        <p:nvSpPr>
          <p:cNvPr id="15" name="Google Shape;15;p45"/>
          <p:cNvSpPr txBox="1">
            <a:spLocks noGrp="1"/>
          </p:cNvSpPr>
          <p:nvPr>
            <p:ph type="title"/>
          </p:nvPr>
        </p:nvSpPr>
        <p:spPr>
          <a:xfrm>
            <a:off x="345518" y="1310325"/>
            <a:ext cx="6498619" cy="16685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EC1300"/>
              </a:buClr>
              <a:buSzPts val="5400"/>
              <a:buFont typeface="Arial"/>
              <a:buNone/>
              <a:defRPr sz="5400" b="1" cap="none">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5"/>
          <p:cNvSpPr txBox="1">
            <a:spLocks noGrp="1"/>
          </p:cNvSpPr>
          <p:nvPr>
            <p:ph type="body" idx="1"/>
          </p:nvPr>
        </p:nvSpPr>
        <p:spPr>
          <a:xfrm>
            <a:off x="345518" y="3082566"/>
            <a:ext cx="6498619" cy="518474"/>
          </a:xfrm>
          <a:prstGeom prst="rect">
            <a:avLst/>
          </a:prstGeom>
          <a:noFill/>
          <a:ln>
            <a:noFill/>
          </a:ln>
        </p:spPr>
        <p:txBody>
          <a:bodyPr spcFirstLastPara="1" wrap="square" lIns="91425" tIns="182875" rIns="91425" bIns="0" anchor="b" anchorCtr="0">
            <a:normAutofit/>
          </a:bodyPr>
          <a:lstStyle>
            <a:lvl1pPr marL="457200" lvl="0" indent="-228600" algn="l">
              <a:lnSpc>
                <a:spcPct val="8000"/>
              </a:lnSpc>
              <a:spcBef>
                <a:spcPts val="720"/>
              </a:spcBef>
              <a:spcAft>
                <a:spcPts val="0"/>
              </a:spcAft>
              <a:buClr>
                <a:srgbClr val="EC1300"/>
              </a:buClr>
              <a:buSzPts val="3600"/>
              <a:buNone/>
              <a:defRPr sz="3600">
                <a:solidFill>
                  <a:srgbClr val="EC1300"/>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17" name="Google Shape;17;p45" descr="A picture containing drawing&#10;&#10;Description automatically generated"/>
          <p:cNvPicPr preferRelativeResize="0"/>
          <p:nvPr/>
        </p:nvPicPr>
        <p:blipFill rotWithShape="1">
          <a:blip r:embed="rId2">
            <a:alphaModFix/>
          </a:blip>
          <a:srcRect/>
          <a:stretch/>
        </p:blipFill>
        <p:spPr>
          <a:xfrm>
            <a:off x="345517" y="374846"/>
            <a:ext cx="1323025" cy="271854"/>
          </a:xfrm>
          <a:prstGeom prst="rect">
            <a:avLst/>
          </a:prstGeom>
          <a:noFill/>
          <a:ln>
            <a:noFill/>
          </a:ln>
        </p:spPr>
      </p:pic>
    </p:spTree>
    <p:extLst>
      <p:ext uri="{BB962C8B-B14F-4D97-AF65-F5344CB8AC3E}">
        <p14:creationId xmlns:p14="http://schemas.microsoft.com/office/powerpoint/2010/main" val="16644777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White_Interior_1">
  <p:cSld name="White_Interior_1">
    <p:bg>
      <p:bgPr>
        <a:solidFill>
          <a:schemeClr val="lt1"/>
        </a:solidFill>
        <a:effectLst/>
      </p:bgPr>
    </p:bg>
    <p:spTree>
      <p:nvGrpSpPr>
        <p:cNvPr id="1" name="Shape 47"/>
        <p:cNvGrpSpPr/>
        <p:nvPr/>
      </p:nvGrpSpPr>
      <p:grpSpPr>
        <a:xfrm>
          <a:off x="0" y="0"/>
          <a:ext cx="0" cy="0"/>
          <a:chOff x="0" y="0"/>
          <a:chExt cx="0" cy="0"/>
        </a:xfrm>
      </p:grpSpPr>
      <p:sp>
        <p:nvSpPr>
          <p:cNvPr id="48" name="Google Shape;48;p49"/>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EC1300"/>
              </a:buClr>
              <a:buSzPts val="900"/>
              <a:buFont typeface="Arial"/>
              <a:buNone/>
            </a:pPr>
            <a:fld id="{00000000-1234-1234-1234-123412341234}" type="slidenum">
              <a:rPr lang="en-US" sz="900" b="0" i="0" u="none" strike="noStrike" cap="none">
                <a:solidFill>
                  <a:srgbClr val="EC1300"/>
                </a:solidFill>
                <a:latin typeface="Arial"/>
                <a:ea typeface="Arial"/>
                <a:cs typeface="Arial"/>
                <a:sym typeface="Arial"/>
              </a:rPr>
              <a:t>‹#›</a:t>
            </a:fld>
            <a:endParaRPr sz="900" b="0" i="0" u="none" strike="noStrike" cap="none" dirty="0">
              <a:solidFill>
                <a:srgbClr val="EC1300"/>
              </a:solidFill>
              <a:latin typeface="Arial"/>
              <a:ea typeface="Arial"/>
              <a:cs typeface="Arial"/>
              <a:sym typeface="Arial"/>
            </a:endParaRPr>
          </a:p>
        </p:txBody>
      </p:sp>
      <p:sp>
        <p:nvSpPr>
          <p:cNvPr id="49" name="Google Shape;49;p49"/>
          <p:cNvSpPr txBox="1">
            <a:spLocks noGrp="1"/>
          </p:cNvSpPr>
          <p:nvPr>
            <p:ph type="title"/>
          </p:nvPr>
        </p:nvSpPr>
        <p:spPr>
          <a:xfrm>
            <a:off x="457200" y="343913"/>
            <a:ext cx="6518635" cy="5076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EC1300"/>
              </a:buClr>
              <a:buSzPts val="2800"/>
              <a:buFont typeface="Arial"/>
              <a:buNone/>
              <a:defRPr sz="28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9"/>
          <p:cNvSpPr txBox="1">
            <a:spLocks noGrp="1"/>
          </p:cNvSpPr>
          <p:nvPr>
            <p:ph type="body" idx="1"/>
          </p:nvPr>
        </p:nvSpPr>
        <p:spPr>
          <a:xfrm>
            <a:off x="457200" y="988486"/>
            <a:ext cx="6518635" cy="339447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solidFill>
                  <a:schemeClr val="dk1"/>
                </a:solidFill>
              </a:defRPr>
            </a:lvl1pPr>
            <a:lvl2pPr marL="914400" lvl="1" indent="-381000" algn="l">
              <a:lnSpc>
                <a:spcPct val="100000"/>
              </a:lnSpc>
              <a:spcBef>
                <a:spcPts val="480"/>
              </a:spcBef>
              <a:spcAft>
                <a:spcPts val="0"/>
              </a:spcAft>
              <a:buClr>
                <a:schemeClr val="dk1"/>
              </a:buClr>
              <a:buSzPts val="2400"/>
              <a:buChar char="–"/>
              <a:defRPr sz="2400">
                <a:solidFill>
                  <a:schemeClr val="dk1"/>
                </a:solidFill>
              </a:defRPr>
            </a:lvl2pPr>
            <a:lvl3pPr marL="1371600" lvl="2" indent="-381000" algn="l">
              <a:lnSpc>
                <a:spcPct val="100000"/>
              </a:lnSpc>
              <a:spcBef>
                <a:spcPts val="480"/>
              </a:spcBef>
              <a:spcAft>
                <a:spcPts val="0"/>
              </a:spcAft>
              <a:buClr>
                <a:schemeClr val="dk1"/>
              </a:buClr>
              <a:buSzPts val="2400"/>
              <a:buChar char="•"/>
              <a:defRPr sz="2400">
                <a:solidFill>
                  <a:schemeClr val="dk1"/>
                </a:solidFill>
              </a:defRPr>
            </a:lvl3pPr>
            <a:lvl4pPr marL="1828800" lvl="3" indent="-381000" algn="l">
              <a:lnSpc>
                <a:spcPct val="100000"/>
              </a:lnSpc>
              <a:spcBef>
                <a:spcPts val="480"/>
              </a:spcBef>
              <a:spcAft>
                <a:spcPts val="0"/>
              </a:spcAft>
              <a:buClr>
                <a:schemeClr val="dk1"/>
              </a:buClr>
              <a:buSzPts val="2400"/>
              <a:buChar char="–"/>
              <a:defRPr sz="2400">
                <a:solidFill>
                  <a:schemeClr val="dk1"/>
                </a:solidFill>
              </a:defRPr>
            </a:lvl4pPr>
            <a:lvl5pPr marL="2286000" lvl="4" indent="-381000" algn="l">
              <a:lnSpc>
                <a:spcPct val="100000"/>
              </a:lnSpc>
              <a:spcBef>
                <a:spcPts val="480"/>
              </a:spcBef>
              <a:spcAft>
                <a:spcPts val="0"/>
              </a:spcAft>
              <a:buClr>
                <a:schemeClr val="dk1"/>
              </a:buClr>
              <a:buSzPts val="2400"/>
              <a:buChar char="»"/>
              <a:defRPr sz="2400">
                <a:solidFill>
                  <a:schemeClr val="dk1"/>
                </a:solidFil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pic>
        <p:nvPicPr>
          <p:cNvPr id="51" name="Google Shape;51;p49"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19930242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White_Interior_1" userDrawn="1">
  <p:cSld name="1_White_Interior_1">
    <p:bg>
      <p:bgPr>
        <a:solidFill>
          <a:schemeClr val="lt1"/>
        </a:solidFill>
        <a:effectLst/>
      </p:bgPr>
    </p:bg>
    <p:spTree>
      <p:nvGrpSpPr>
        <p:cNvPr id="1" name="Shape 104"/>
        <p:cNvGrpSpPr/>
        <p:nvPr/>
      </p:nvGrpSpPr>
      <p:grpSpPr>
        <a:xfrm>
          <a:off x="0" y="0"/>
          <a:ext cx="0" cy="0"/>
          <a:chOff x="0" y="0"/>
          <a:chExt cx="0" cy="0"/>
        </a:xfrm>
      </p:grpSpPr>
      <p:sp>
        <p:nvSpPr>
          <p:cNvPr id="105" name="Google Shape;105;p50"/>
          <p:cNvSpPr txBox="1"/>
          <p:nvPr/>
        </p:nvSpPr>
        <p:spPr>
          <a:xfrm>
            <a:off x="6705600" y="4740051"/>
            <a:ext cx="2133600" cy="273844"/>
          </a:xfrm>
          <a:prstGeom prst="rect">
            <a:avLst/>
          </a:prstGeom>
          <a:noFill/>
          <a:ln>
            <a:noFill/>
          </a:ln>
        </p:spPr>
        <p:txBody>
          <a:bodyPr spcFirstLastPara="1" wrap="square" lIns="91425" tIns="45700" rIns="91425" bIns="45700" anchor="ctr" anchorCtr="0">
            <a:noAutofit/>
          </a:bodyPr>
          <a:lstStyle/>
          <a:p>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fld id="{00000000-1234-1234-1234-123412341234}" type="slidenum">
              <a:rPr kumimoji="0" lang="en-US" sz="900" b="0" i="0" u="none" strike="noStrike" kern="1200" cap="none" spc="0" normalizeH="0" baseline="0" noProof="0">
                <a:ln>
                  <a:noFill/>
                </a:ln>
                <a:solidFill>
                  <a:srgbClr val="EC1300"/>
                </a:solidFill>
                <a:effectLst/>
                <a:uLnTx/>
                <a:uFillTx/>
                <a:latin typeface="Arial"/>
                <a:ea typeface="Arial"/>
                <a:cs typeface="Arial"/>
                <a:sym typeface="Arial"/>
              </a:rPr>
              <a:pPr marL="0" marR="0" lvl="0" indent="0" algn="r" defTabSz="457200" rtl="0" eaLnBrk="1" fontAlgn="auto" latinLnBrk="0" hangingPunct="1">
                <a:lnSpc>
                  <a:spcPct val="100000"/>
                </a:lnSpc>
                <a:spcBef>
                  <a:spcPts val="0"/>
                </a:spcBef>
                <a:spcAft>
                  <a:spcPts val="0"/>
                </a:spcAft>
                <a:buClr>
                  <a:srgbClr val="EC1300"/>
                </a:buClr>
                <a:buSzPts val="900"/>
                <a:buFont typeface="Arial"/>
                <a:buNone/>
                <a:tabLst/>
                <a:defRPr/>
              </a:pPr>
              <a:t>‹#›</a:t>
            </a:fld>
            <a:endParaRPr kumimoji="0" sz="900" b="0" i="0" u="none" strike="noStrike" kern="1200" cap="none" spc="0" normalizeH="0" baseline="0" noProof="0">
              <a:ln>
                <a:noFill/>
              </a:ln>
              <a:solidFill>
                <a:srgbClr val="EC1300"/>
              </a:solidFill>
              <a:effectLst/>
              <a:uLnTx/>
              <a:uFillTx/>
              <a:latin typeface="Arial"/>
              <a:ea typeface="Arial"/>
              <a:cs typeface="Arial"/>
              <a:sym typeface="Arial"/>
            </a:endParaRPr>
          </a:p>
        </p:txBody>
      </p:sp>
      <p:sp>
        <p:nvSpPr>
          <p:cNvPr id="106" name="Google Shape;106;p50"/>
          <p:cNvSpPr txBox="1">
            <a:spLocks noGrp="1"/>
          </p:cNvSpPr>
          <p:nvPr>
            <p:ph type="title"/>
          </p:nvPr>
        </p:nvSpPr>
        <p:spPr>
          <a:xfrm>
            <a:off x="342900" y="343913"/>
            <a:ext cx="8458200" cy="507651"/>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rgbClr val="EC1300"/>
              </a:buClr>
              <a:buSzPts val="2800"/>
              <a:buFont typeface="Arial"/>
              <a:buNone/>
              <a:defRPr sz="2400" b="1">
                <a:solidFill>
                  <a:srgbClr val="EC13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8" name="Google Shape;108;p50" descr="A picture containing drawing&#10;&#10;Description automatically generated"/>
          <p:cNvPicPr preferRelativeResize="0"/>
          <p:nvPr/>
        </p:nvPicPr>
        <p:blipFill rotWithShape="1">
          <a:blip r:embed="rId2">
            <a:alphaModFix/>
          </a:blip>
          <a:srcRect/>
          <a:stretch/>
        </p:blipFill>
        <p:spPr>
          <a:xfrm>
            <a:off x="457200" y="4740051"/>
            <a:ext cx="1323025" cy="271854"/>
          </a:xfrm>
          <a:prstGeom prst="rect">
            <a:avLst/>
          </a:prstGeom>
          <a:noFill/>
          <a:ln>
            <a:noFill/>
          </a:ln>
        </p:spPr>
      </p:pic>
    </p:spTree>
    <p:extLst>
      <p:ext uri="{BB962C8B-B14F-4D97-AF65-F5344CB8AC3E}">
        <p14:creationId xmlns:p14="http://schemas.microsoft.com/office/powerpoint/2010/main" val="39604209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guide id="4" pos="2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ags" Target="../tags/tag1.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image" Target="../media/image5.e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oleObject" Target="../embeddings/oleObject1.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oleObject" Target="../embeddings/oleObject2.bin"/><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ags" Target="../tags/tag2.xml"/><Relationship Id="rId2" Type="http://schemas.openxmlformats.org/officeDocument/2006/relationships/slideLayout" Target="../slideLayouts/slideLayout34.xml"/><Relationship Id="rId16" Type="http://schemas.openxmlformats.org/officeDocument/2006/relationships/theme" Target="../theme/theme3.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image" Target="../media/image6.emf"/><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oleObject" Target="../embeddings/oleObject2.bin"/><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ags" Target="../tags/tag3.xml"/><Relationship Id="rId2" Type="http://schemas.openxmlformats.org/officeDocument/2006/relationships/slideLayout" Target="../slideLayouts/slideLayout49.xml"/><Relationship Id="rId16" Type="http://schemas.openxmlformats.org/officeDocument/2006/relationships/theme" Target="../theme/theme4.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image" Target="../media/image6.emf"/><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theme" Target="../theme/theme5.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4"/>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4"/>
          <p:cNvSpPr txBox="1">
            <a:spLocks noGrp="1"/>
          </p:cNvSpPr>
          <p:nvPr>
            <p:ph type="ftr" idx="11"/>
          </p:nvPr>
        </p:nvSpPr>
        <p:spPr>
          <a:xfrm>
            <a:off x="2133600" y="4763864"/>
            <a:ext cx="58928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13" name="Google Shape;13;p44"/>
          <p:cNvSpPr txBox="1">
            <a:spLocks noGrp="1"/>
          </p:cNvSpPr>
          <p:nvPr>
            <p:ph type="sldNum" idx="12"/>
          </p:nvPr>
        </p:nvSpPr>
        <p:spPr>
          <a:xfrm>
            <a:off x="8153400" y="4767263"/>
            <a:ext cx="533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443891630"/>
      </p:ext>
    </p:extLst>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770" r:id="rId12"/>
    <p:sldLayoutId id="2147483771" r:id="rId13"/>
    <p:sldLayoutId id="2147483787" r:id="rId14"/>
    <p:sldLayoutId id="2147483788" r:id="rId15"/>
    <p:sldLayoutId id="2147483789"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D1533641-6E04-B862-0DFB-AC85DAD0BA87}"/>
              </a:ext>
            </a:extLst>
          </p:cNvPr>
          <p:cNvGraphicFramePr>
            <a:graphicFrameLocks noChangeAspect="1"/>
          </p:cNvGraphicFramePr>
          <p:nvPr userDrawn="1">
            <p:custDataLst>
              <p:tags r:id="rId18"/>
            </p:custDataLst>
            <p:extLst>
              <p:ext uri="{D42A27DB-BD31-4B8C-83A1-F6EECF244321}">
                <p14:modId xmlns:p14="http://schemas.microsoft.com/office/powerpoint/2010/main" val="23913785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81" imgH="483" progId="TCLayout.ActiveDocument.1">
                  <p:embed/>
                </p:oleObj>
              </mc:Choice>
              <mc:Fallback>
                <p:oleObj name="think-cell Slide" r:id="rId19" imgW="481" imgH="483" progId="TCLayout.ActiveDocument.1">
                  <p:embed/>
                  <p:pic>
                    <p:nvPicPr>
                      <p:cNvPr id="13" name="think-cell data - do not delete" hidden="1">
                        <a:extLst>
                          <a:ext uri="{FF2B5EF4-FFF2-40B4-BE49-F238E27FC236}">
                            <a16:creationId xmlns:a16="http://schemas.microsoft.com/office/drawing/2014/main" id="{D1533641-6E04-B862-0DFB-AC85DAD0BA87}"/>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133600" y="4763864"/>
            <a:ext cx="5892800" cy="273844"/>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8" name="Slide Number Placeholder 7"/>
          <p:cNvSpPr>
            <a:spLocks noGrp="1"/>
          </p:cNvSpPr>
          <p:nvPr>
            <p:ph type="sldNum" sz="quarter" idx="4"/>
          </p:nvPr>
        </p:nvSpPr>
        <p:spPr>
          <a:xfrm>
            <a:off x="8153400" y="4767263"/>
            <a:ext cx="533400" cy="273844"/>
          </a:xfrm>
          <a:prstGeom prst="rect">
            <a:avLst/>
          </a:prstGeom>
        </p:spPr>
        <p:txBody>
          <a:bodyPr vert="horz" lIns="91440" tIns="45720" rIns="91440" bIns="45720" rtlCol="0" anchor="ctr"/>
          <a:lstStyle>
            <a:lvl1pPr marL="0" indent="0" algn="r">
              <a:buFont typeface="Arial"/>
              <a:buNone/>
              <a:defRPr sz="900">
                <a:solidFill>
                  <a:schemeClr val="tx1">
                    <a:tint val="75000"/>
                  </a:schemeClr>
                </a:solidFill>
              </a:defRPr>
            </a:lvl1pPr>
          </a:lstStyle>
          <a:p>
            <a:fld id="{F228EE48-FF1E-A440-BFD0-EB736DD00FF4}" type="slidenum">
              <a:rPr lang="en-US" smtClean="0"/>
              <a:pPr/>
              <a:t>‹#›</a:t>
            </a:fld>
            <a:endParaRPr lang="en-US"/>
          </a:p>
        </p:txBody>
      </p:sp>
    </p:spTree>
    <p:extLst>
      <p:ext uri="{BB962C8B-B14F-4D97-AF65-F5344CB8AC3E}">
        <p14:creationId xmlns:p14="http://schemas.microsoft.com/office/powerpoint/2010/main" val="32515196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hf hdr="0" ftr="0" dt="0"/>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Calibri" panose="020F050202020403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Calibri" panose="020F050202020403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Calibri" panose="020F050202020403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FC71BDC-96D2-BCB3-8E05-7338D46F894B}"/>
              </a:ext>
            </a:extLst>
          </p:cNvPr>
          <p:cNvGraphicFramePr>
            <a:graphicFrameLocks noChangeAspect="1"/>
          </p:cNvGraphicFramePr>
          <p:nvPr userDrawn="1">
            <p:custDataLst>
              <p:tags r:id="rId17"/>
            </p:custDataLst>
            <p:extLst>
              <p:ext uri="{D42A27DB-BD31-4B8C-83A1-F6EECF244321}">
                <p14:modId xmlns:p14="http://schemas.microsoft.com/office/powerpoint/2010/main" val="3721557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425" imgH="424" progId="TCLayout.ActiveDocument.1">
                  <p:embed/>
                </p:oleObj>
              </mc:Choice>
              <mc:Fallback>
                <p:oleObj name="think-cell Slide" r:id="rId18" imgW="425" imgH="424" progId="TCLayout.ActiveDocument.1">
                  <p:embed/>
                  <p:pic>
                    <p:nvPicPr>
                      <p:cNvPr id="6" name="think-cell data - do not delete" hidden="1">
                        <a:extLst>
                          <a:ext uri="{FF2B5EF4-FFF2-40B4-BE49-F238E27FC236}">
                            <a16:creationId xmlns:a16="http://schemas.microsoft.com/office/drawing/2014/main" id="{1FC71BDC-96D2-BCB3-8E05-7338D46F894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133600" y="4763864"/>
            <a:ext cx="5892800" cy="273844"/>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8" name="Slide Number Placeholder 7"/>
          <p:cNvSpPr>
            <a:spLocks noGrp="1"/>
          </p:cNvSpPr>
          <p:nvPr>
            <p:ph type="sldNum" sz="quarter" idx="4"/>
          </p:nvPr>
        </p:nvSpPr>
        <p:spPr>
          <a:xfrm>
            <a:off x="8153400" y="4767263"/>
            <a:ext cx="533400" cy="273844"/>
          </a:xfrm>
          <a:prstGeom prst="rect">
            <a:avLst/>
          </a:prstGeom>
        </p:spPr>
        <p:txBody>
          <a:bodyPr vert="horz" lIns="91440" tIns="45720" rIns="91440" bIns="45720" rtlCol="0" anchor="ctr"/>
          <a:lstStyle>
            <a:lvl1pPr marL="0" indent="0" algn="r">
              <a:buFont typeface="Arial"/>
              <a:buNone/>
              <a:defRPr sz="900">
                <a:solidFill>
                  <a:schemeClr val="tx1">
                    <a:tint val="75000"/>
                  </a:schemeClr>
                </a:solidFill>
              </a:defRPr>
            </a:lvl1pPr>
          </a:lstStyle>
          <a:p>
            <a:fld id="{F228EE48-FF1E-A440-BFD0-EB736DD00FF4}" type="slidenum">
              <a:rPr lang="en-US" smtClean="0"/>
              <a:pPr/>
              <a:t>‹#›</a:t>
            </a:fld>
            <a:endParaRPr lang="en-US"/>
          </a:p>
        </p:txBody>
      </p:sp>
    </p:spTree>
    <p:extLst>
      <p:ext uri="{BB962C8B-B14F-4D97-AF65-F5344CB8AC3E}">
        <p14:creationId xmlns:p14="http://schemas.microsoft.com/office/powerpoint/2010/main" val="88570176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Lst>
  <p:hf hdr="0" ftr="0" dt="0"/>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Calibri" panose="020F050202020403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Calibri" panose="020F050202020403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Calibri" panose="020F050202020403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FC71BDC-96D2-BCB3-8E05-7338D46F894B}"/>
              </a:ext>
            </a:extLst>
          </p:cNvPr>
          <p:cNvGraphicFramePr>
            <a:graphicFrameLocks noChangeAspect="1"/>
          </p:cNvGraphicFramePr>
          <p:nvPr userDrawn="1">
            <p:custDataLst>
              <p:tags r:id="rId17"/>
            </p:custDataLst>
            <p:extLst>
              <p:ext uri="{D42A27DB-BD31-4B8C-83A1-F6EECF244321}">
                <p14:modId xmlns:p14="http://schemas.microsoft.com/office/powerpoint/2010/main" val="3721557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425" imgH="424" progId="TCLayout.ActiveDocument.1">
                  <p:embed/>
                </p:oleObj>
              </mc:Choice>
              <mc:Fallback>
                <p:oleObj name="think-cell Slide" r:id="rId18" imgW="425" imgH="424" progId="TCLayout.ActiveDocument.1">
                  <p:embed/>
                  <p:pic>
                    <p:nvPicPr>
                      <p:cNvPr id="6" name="think-cell data - do not delete" hidden="1">
                        <a:extLst>
                          <a:ext uri="{FF2B5EF4-FFF2-40B4-BE49-F238E27FC236}">
                            <a16:creationId xmlns:a16="http://schemas.microsoft.com/office/drawing/2014/main" id="{1FC71BDC-96D2-BCB3-8E05-7338D46F894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133600" y="4763864"/>
            <a:ext cx="5892800" cy="273844"/>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8" name="Slide Number Placeholder 7"/>
          <p:cNvSpPr>
            <a:spLocks noGrp="1"/>
          </p:cNvSpPr>
          <p:nvPr>
            <p:ph type="sldNum" sz="quarter" idx="4"/>
          </p:nvPr>
        </p:nvSpPr>
        <p:spPr>
          <a:xfrm>
            <a:off x="8153400" y="4767263"/>
            <a:ext cx="533400" cy="273844"/>
          </a:xfrm>
          <a:prstGeom prst="rect">
            <a:avLst/>
          </a:prstGeom>
        </p:spPr>
        <p:txBody>
          <a:bodyPr vert="horz" lIns="91440" tIns="45720" rIns="91440" bIns="45720" rtlCol="0" anchor="ctr"/>
          <a:lstStyle>
            <a:lvl1pPr marL="0" indent="0" algn="r">
              <a:buFont typeface="Arial"/>
              <a:buNone/>
              <a:defRPr sz="900">
                <a:solidFill>
                  <a:schemeClr val="tx1">
                    <a:tint val="75000"/>
                  </a:schemeClr>
                </a:solidFill>
              </a:defRPr>
            </a:lvl1pPr>
          </a:lstStyle>
          <a:p>
            <a:fld id="{F228EE48-FF1E-A440-BFD0-EB736DD00FF4}" type="slidenum">
              <a:rPr lang="en-US" smtClean="0"/>
              <a:pPr/>
              <a:t>‹#›</a:t>
            </a:fld>
            <a:endParaRPr lang="en-US"/>
          </a:p>
        </p:txBody>
      </p:sp>
    </p:spTree>
    <p:extLst>
      <p:ext uri="{BB962C8B-B14F-4D97-AF65-F5344CB8AC3E}">
        <p14:creationId xmlns:p14="http://schemas.microsoft.com/office/powerpoint/2010/main" val="133926394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Lst>
  <p:hf hdr="0" ftr="0" dt="0"/>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Calibri" panose="020F050202020403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Calibri" panose="020F050202020403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Calibri" panose="020F050202020403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Calibri" panose="020F05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4"/>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4"/>
          <p:cNvSpPr txBox="1">
            <a:spLocks noGrp="1"/>
          </p:cNvSpPr>
          <p:nvPr>
            <p:ph type="ftr" idx="11"/>
          </p:nvPr>
        </p:nvSpPr>
        <p:spPr>
          <a:xfrm>
            <a:off x="2133600" y="4763864"/>
            <a:ext cx="58928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dirty="0"/>
          </a:p>
        </p:txBody>
      </p:sp>
      <p:sp>
        <p:nvSpPr>
          <p:cNvPr id="13" name="Google Shape;13;p44"/>
          <p:cNvSpPr txBox="1">
            <a:spLocks noGrp="1"/>
          </p:cNvSpPr>
          <p:nvPr>
            <p:ph type="sldNum" idx="12"/>
          </p:nvPr>
        </p:nvSpPr>
        <p:spPr>
          <a:xfrm>
            <a:off x="8153400" y="4767263"/>
            <a:ext cx="533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450507143"/>
      </p:ext>
    </p:extLst>
  </p:cSld>
  <p:clrMap bg1="lt1" tx1="dk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4.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5.xml"/><Relationship Id="rId1" Type="http://schemas.openxmlformats.org/officeDocument/2006/relationships/tags" Target="../tags/tag4.xml"/><Relationship Id="rId6" Type="http://schemas.openxmlformats.org/officeDocument/2006/relationships/image" Target="../media/image8.jpeg"/><Relationship Id="rId5" Type="http://schemas.openxmlformats.org/officeDocument/2006/relationships/image" Target="../media/image6.e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4.xml"/><Relationship Id="rId7" Type="http://schemas.openxmlformats.org/officeDocument/2006/relationships/image" Target="../media/image9.svg"/><Relationship Id="rId2" Type="http://schemas.openxmlformats.org/officeDocument/2006/relationships/slideLayout" Target="../slideLayouts/slideLayout75.xml"/><Relationship Id="rId1" Type="http://schemas.openxmlformats.org/officeDocument/2006/relationships/tags" Target="../tags/tag5.xml"/><Relationship Id="rId6" Type="http://schemas.openxmlformats.org/officeDocument/2006/relationships/hyperlink" Target="https://www.aarp.org/pri/topics/livable-communities/housing/2024-home-community-preferences/" TargetMode="External"/><Relationship Id="rId5" Type="http://schemas.openxmlformats.org/officeDocument/2006/relationships/image" Target="../media/image6.emf"/><Relationship Id="rId4" Type="http://schemas.openxmlformats.org/officeDocument/2006/relationships/oleObject" Target="../embeddings/oleObject4.bin"/><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hyperlink" Target="https://www.aarp.org/pri/topics/livable-communities/housing/housing-for-all-ages/" TargetMode="External"/><Relationship Id="rId2" Type="http://schemas.openxmlformats.org/officeDocument/2006/relationships/notesSlide" Target="../notesSlides/notesSlide5.xml"/><Relationship Id="rId1" Type="http://schemas.openxmlformats.org/officeDocument/2006/relationships/slideLayout" Target="../slideLayouts/slideLayout75.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76.xml"/></Relationships>
</file>

<file path=ppt/slides/_rels/slide10.xml.rels><?xml version="1.0" encoding="UTF-8" standalone="yes"?>
<Relationships xmlns="http://schemas.openxmlformats.org/package/2006/relationships"><Relationship Id="rId3" Type="http://schemas.openxmlformats.org/officeDocument/2006/relationships/hyperlink" Target="https://www.aarp.org/livable-communities/housing/info-2021/adu-model-state-act-and-local-ordinance.html" TargetMode="External"/><Relationship Id="rId2" Type="http://schemas.openxmlformats.org/officeDocument/2006/relationships/notesSlide" Target="../notesSlides/notesSlide7.xml"/><Relationship Id="rId1" Type="http://schemas.openxmlformats.org/officeDocument/2006/relationships/slideLayout" Target="../slideLayouts/slideLayout75.xml"/><Relationship Id="rId5" Type="http://schemas.openxmlformats.org/officeDocument/2006/relationships/image" Target="../media/image20.jpg"/><Relationship Id="rId4" Type="http://schemas.openxmlformats.org/officeDocument/2006/relationships/hyperlink" Target="https://www.aarp.org/livable-communities/housing/info-2019/accessory-dwelling-units-guide-download.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hyperlink" Target="https://www.aarp.org/livable-communities/housing/info-2019/accessory-dwelling-units-adus/" TargetMode="External"/><Relationship Id="rId2" Type="http://schemas.openxmlformats.org/officeDocument/2006/relationships/notesSlide" Target="../notesSlides/notesSlide8.xml"/><Relationship Id="rId1" Type="http://schemas.openxmlformats.org/officeDocument/2006/relationships/slideLayout" Target="../slideLayouts/slideLayout76.xml"/><Relationship Id="rId6" Type="http://schemas.openxmlformats.org/officeDocument/2006/relationships/hyperlink" Target="https://www.missingmiddlearlington.net/housing-types"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5.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jp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www.aarp.org/home-family/your-home/info-2021/home-and-community-preferences-survey.html" TargetMode="External"/><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hyperlink" Target="https://www.mercatus.org/research/policy-briefs/taxonomy-state-accessory-dwelling-unit-laws-2025" TargetMode="External"/><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1.xml"/><Relationship Id="rId1" Type="http://schemas.openxmlformats.org/officeDocument/2006/relationships/slideLayout" Target="../slideLayouts/slideLayout32.xml"/><Relationship Id="rId5" Type="http://schemas.openxmlformats.org/officeDocument/2006/relationships/image" Target="../media/image36.svg"/><Relationship Id="rId4" Type="http://schemas.openxmlformats.org/officeDocument/2006/relationships/image" Target="../media/image35.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jpg"/><Relationship Id="rId7" Type="http://schemas.openxmlformats.org/officeDocument/2006/relationships/image" Target="../media/image40.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www.aarp.org/livable-communities/housing/info-2019/accessory-dwelling-units-adus.html"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Layout" Target="../slideLayouts/slideLayout13.xml"/><Relationship Id="rId6" Type="http://schemas.openxmlformats.org/officeDocument/2006/relationships/hyperlink" Target="https://www.arlnow.com/2022/05/02/new-missing-middle-draft-calls-for-legalizing-multifamily-housing-countywide/" TargetMode="External"/><Relationship Id="rId5" Type="http://schemas.openxmlformats.org/officeDocument/2006/relationships/hyperlink" Target="https://www.missingmiddlearlington.net/housing-types" TargetMode="External"/><Relationship Id="rId4" Type="http://schemas.openxmlformats.org/officeDocument/2006/relationships/image" Target="../media/image43.jpg"/></Relationships>
</file>

<file path=ppt/slides/_rels/slide2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png"/><Relationship Id="rId7" Type="http://schemas.openxmlformats.org/officeDocument/2006/relationships/image" Target="../media/image49.jp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jp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hyperlink" Target="https://www.aarp.org/livable-communitie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slideLayout" Target="../slideLayouts/slideLayout12.xml"/><Relationship Id="rId4" Type="http://schemas.openxmlformats.org/officeDocument/2006/relationships/image" Target="../media/image54.svg"/></Relationships>
</file>

<file path=ppt/slides/_rels/slide2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svg"/><Relationship Id="rId1" Type="http://schemas.openxmlformats.org/officeDocument/2006/relationships/slideLayout" Target="../slideLayouts/slideLayout12.xml"/><Relationship Id="rId6" Type="http://schemas.openxmlformats.org/officeDocument/2006/relationships/image" Target="../media/image59.svg"/><Relationship Id="rId5" Type="http://schemas.openxmlformats.org/officeDocument/2006/relationships/image" Target="../media/image58.svg"/><Relationship Id="rId10" Type="http://schemas.openxmlformats.org/officeDocument/2006/relationships/hyperlink" Target="https://www.aarp.org/pri/topics/livable-communities/transportation/transit-oriented-development/?CMP=RDRCT-PRI-OTHER" TargetMode="External"/><Relationship Id="rId4" Type="http://schemas.openxmlformats.org/officeDocument/2006/relationships/image" Target="../media/image57.svg"/><Relationship Id="rId9" Type="http://schemas.openxmlformats.org/officeDocument/2006/relationships/hyperlink" Target="http://www.aarp.org/homesneartrans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aarp.org/livable-communities/getting-around/info-2017/transit-oriented-development-senior-housing-denver.html" TargetMode="External"/><Relationship Id="rId3" Type="http://schemas.openxmlformats.org/officeDocument/2006/relationships/image" Target="../media/image62.jpg"/><Relationship Id="rId7" Type="http://schemas.openxmlformats.org/officeDocument/2006/relationships/hyperlink" Target="https://www.missingmiddlearlington.net/housing-types" TargetMode="External"/><Relationship Id="rId2" Type="http://schemas.openxmlformats.org/officeDocument/2006/relationships/image" Target="../media/image46.png"/><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64.jpg"/><Relationship Id="rId4" Type="http://schemas.openxmlformats.org/officeDocument/2006/relationships/image" Target="../media/image63.jpg"/><Relationship Id="rId9" Type="http://schemas.openxmlformats.org/officeDocument/2006/relationships/hyperlink" Target="https://trimet.org/to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12.xml"/><Relationship Id="rId4" Type="http://schemas.openxmlformats.org/officeDocument/2006/relationships/image" Target="../media/image67.svg"/></Relationships>
</file>

<file path=ppt/slides/_rels/slide27.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hyperlink" Target="https://www.aarp.org/pri/topics/livable-communities/housing/universal-design/"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71.svg"/><Relationship Id="rId5" Type="http://schemas.openxmlformats.org/officeDocument/2006/relationships/image" Target="../media/image70.svg"/><Relationship Id="rId4" Type="http://schemas.openxmlformats.org/officeDocument/2006/relationships/image" Target="../media/image69.svg"/></Relationships>
</file>

<file path=ppt/slides/_rels/slide28.xml.rels><?xml version="1.0" encoding="UTF-8" standalone="yes"?>
<Relationships xmlns="http://schemas.openxmlformats.org/package/2006/relationships"><Relationship Id="rId8" Type="http://schemas.openxmlformats.org/officeDocument/2006/relationships/hyperlink" Target="https://www.aarp.org/livable-communities/housing/info-2023/video-universal-design.html" TargetMode="External"/><Relationship Id="rId3" Type="http://schemas.openxmlformats.org/officeDocument/2006/relationships/image" Target="../media/image73.jpg"/><Relationship Id="rId7" Type="http://schemas.openxmlformats.org/officeDocument/2006/relationships/hyperlink" Target="https://hcldr.wordpress.com/2014/05/16/home-care/" TargetMode="External"/><Relationship Id="rId2" Type="http://schemas.openxmlformats.org/officeDocument/2006/relationships/image" Target="../media/image72.svg"/><Relationship Id="rId1" Type="http://schemas.openxmlformats.org/officeDocument/2006/relationships/slideLayout" Target="../slideLayouts/slideLayout13.xml"/><Relationship Id="rId6" Type="http://schemas.openxmlformats.org/officeDocument/2006/relationships/image" Target="../media/image74.jpg"/><Relationship Id="rId5" Type="http://schemas.openxmlformats.org/officeDocument/2006/relationships/hyperlink" Target="https://www.aarp.org/pri/topics/livable-communities/housing/universal-design/" TargetMode="External"/><Relationship Id="rId4" Type="http://schemas.openxmlformats.org/officeDocument/2006/relationships/hyperlink" Target="https://www.missingmiddlearlington.net/housing-types" TargetMode="External"/><Relationship Id="rId9" Type="http://schemas.openxmlformats.org/officeDocument/2006/relationships/image" Target="../media/image75.jpg"/></Relationships>
</file>

<file path=ppt/slides/_rels/slide29.xml.rels><?xml version="1.0" encoding="UTF-8" standalone="yes"?>
<Relationships xmlns="http://schemas.openxmlformats.org/package/2006/relationships"><Relationship Id="rId8" Type="http://schemas.openxmlformats.org/officeDocument/2006/relationships/hyperlink" Target="https://www.phoenix.gov/administration/departments/pdd/tools-resources/codes-ordinance/building-code.html" TargetMode="External"/><Relationship Id="rId3" Type="http://schemas.openxmlformats.org/officeDocument/2006/relationships/hyperlink" Target="https://princegeorgescountymd.legistar.com/LegislationDetail.aspx?ID=6263479&amp;GUID=6CD26E3A-6428-4C08-870A-0B2229D31B45" TargetMode="External"/><Relationship Id="rId7" Type="http://schemas.openxmlformats.org/officeDocument/2006/relationships/hyperlink" Target="https://council.nyc.gov/crystal-hudson/legislation2223/"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hyperlink" Target="https://nyc.legistar1.com/nyc/attachments/12a68b01-176f-4d40-9de7-5a513158ea9f.pdf" TargetMode="External"/><Relationship Id="rId5" Type="http://schemas.openxmlformats.org/officeDocument/2006/relationships/hyperlink" Target="https://www.cityofsacramento.gov/content/dam/portal/cdd/Planning/Housing/universal-design-ordinance/Universal%20Design%20Ordinance.pdf" TargetMode="External"/><Relationship Id="rId4" Type="http://schemas.openxmlformats.org/officeDocument/2006/relationships/hyperlink" Target="https://princegeorgescountymd.legistar.com/PersonDetail.aspx?ID=208086&amp;GUID=87CDF4E3-5534-46F9-9892-E5095A7513C8"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46.png"/><Relationship Id="rId7" Type="http://schemas.openxmlformats.org/officeDocument/2006/relationships/image" Target="../media/image78.svg"/><Relationship Id="rId12"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7.png"/><Relationship Id="rId11" Type="http://schemas.openxmlformats.org/officeDocument/2006/relationships/image" Target="../media/image80.png"/><Relationship Id="rId5" Type="http://schemas.openxmlformats.org/officeDocument/2006/relationships/image" Target="../media/image76.png"/><Relationship Id="rId10" Type="http://schemas.openxmlformats.org/officeDocument/2006/relationships/hyperlink" Target="http://www.aarp.org/HomeFitModelOrdinance" TargetMode="External"/><Relationship Id="rId4" Type="http://schemas.openxmlformats.org/officeDocument/2006/relationships/hyperlink" Target="https://www.aarp.org/livable-communities/housing/info-2020/homefit-guide-download.html" TargetMode="External"/><Relationship Id="rId9" Type="http://schemas.openxmlformats.org/officeDocument/2006/relationships/hyperlink" Target="http://www.aarp.org/HomeFi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shutterstock.com/image-photo/saving-money-home-loan-mortgage-property-1318396043" TargetMode="External"/><Relationship Id="rId2" Type="http://schemas.openxmlformats.org/officeDocument/2006/relationships/image" Target="../media/image82.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13.xml"/><Relationship Id="rId4" Type="http://schemas.openxmlformats.org/officeDocument/2006/relationships/hyperlink" Target="https://www.shutterstock.com/image-photo/saving-money-home-loan-mortgage-property-1318396043"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21.xml"/><Relationship Id="rId7" Type="http://schemas.openxmlformats.org/officeDocument/2006/relationships/image" Target="../media/image84.jpg"/><Relationship Id="rId2" Type="http://schemas.openxmlformats.org/officeDocument/2006/relationships/slideLayout" Target="../slideLayouts/slideLayout13.xml"/><Relationship Id="rId1" Type="http://schemas.openxmlformats.org/officeDocument/2006/relationships/tags" Target="../tags/tag6.xml"/><Relationship Id="rId6" Type="http://schemas.openxmlformats.org/officeDocument/2006/relationships/hyperlink" Target="https://www.aarp.org/content/dam/aarp/money/scams-and-fraud/2026/legislative-guide-to-residential-real-estate-wholesaling-022026.pdf" TargetMode="External"/><Relationship Id="rId11" Type="http://schemas.openxmlformats.org/officeDocument/2006/relationships/image" Target="../media/image87.svg"/><Relationship Id="rId5" Type="http://schemas.openxmlformats.org/officeDocument/2006/relationships/image" Target="../media/image6.emf"/><Relationship Id="rId10" Type="http://schemas.openxmlformats.org/officeDocument/2006/relationships/image" Target="../media/image86.png"/><Relationship Id="rId4" Type="http://schemas.openxmlformats.org/officeDocument/2006/relationships/oleObject" Target="../embeddings/oleObject3.bin"/><Relationship Id="rId9" Type="http://schemas.openxmlformats.org/officeDocument/2006/relationships/image" Target="../media/image85.svg"/></Relationships>
</file>

<file path=ppt/slides/_rels/slide3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16.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100.png"/><Relationship Id="rId1" Type="http://schemas.openxmlformats.org/officeDocument/2006/relationships/slideLayout" Target="../slideLayouts/slideLayout16.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3.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3A04B-A2B9-1F1C-D636-C46FFCF524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0C9F760-B0AB-26A4-3DD4-A4DEF3F48477}"/>
              </a:ext>
            </a:extLst>
          </p:cNvPr>
          <p:cNvSpPr/>
          <p:nvPr/>
        </p:nvSpPr>
        <p:spPr>
          <a:xfrm>
            <a:off x="0" y="1"/>
            <a:ext cx="9144000" cy="3169919"/>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8" name="Picture 7" descr="A picture containing drawing&#10;&#10;Description automatically generated">
            <a:extLst>
              <a:ext uri="{FF2B5EF4-FFF2-40B4-BE49-F238E27FC236}">
                <a16:creationId xmlns:a16="http://schemas.microsoft.com/office/drawing/2014/main" id="{64675FE6-2714-75D7-FA25-CFCCA7704E98}"/>
              </a:ext>
            </a:extLst>
          </p:cNvPr>
          <p:cNvPicPr>
            <a:picLocks noChangeAspect="1"/>
          </p:cNvPicPr>
          <p:nvPr/>
        </p:nvPicPr>
        <p:blipFill>
          <a:blip r:embed="rId3"/>
          <a:stretch>
            <a:fillRect/>
          </a:stretch>
        </p:blipFill>
        <p:spPr>
          <a:xfrm>
            <a:off x="345518" y="374846"/>
            <a:ext cx="1323025" cy="271854"/>
          </a:xfrm>
          <a:prstGeom prst="rect">
            <a:avLst/>
          </a:prstGeom>
        </p:spPr>
      </p:pic>
      <p:sp>
        <p:nvSpPr>
          <p:cNvPr id="4" name="Rectangle 3">
            <a:extLst>
              <a:ext uri="{FF2B5EF4-FFF2-40B4-BE49-F238E27FC236}">
                <a16:creationId xmlns:a16="http://schemas.microsoft.com/office/drawing/2014/main" id="{2438F1E4-8EF1-2BCE-859D-1D271C8D0A70}"/>
              </a:ext>
            </a:extLst>
          </p:cNvPr>
          <p:cNvSpPr/>
          <p:nvPr/>
        </p:nvSpPr>
        <p:spPr>
          <a:xfrm>
            <a:off x="358774" y="3063240"/>
            <a:ext cx="8426451" cy="133731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6" name="Google Shape;191;p1">
            <a:extLst>
              <a:ext uri="{FF2B5EF4-FFF2-40B4-BE49-F238E27FC236}">
                <a16:creationId xmlns:a16="http://schemas.microsoft.com/office/drawing/2014/main" id="{D2AC97A9-92C3-D3C6-5454-11BCF2012F4E}"/>
              </a:ext>
            </a:extLst>
          </p:cNvPr>
          <p:cNvSpPr txBox="1"/>
          <p:nvPr/>
        </p:nvSpPr>
        <p:spPr>
          <a:xfrm>
            <a:off x="760890" y="1292757"/>
            <a:ext cx="6749754" cy="8771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500" b="1" i="0" u="none" strike="noStrike" kern="0" cap="none" spc="0" normalizeH="0" baseline="0" noProof="0" dirty="0">
                <a:ln>
                  <a:noFill/>
                </a:ln>
                <a:solidFill>
                  <a:srgbClr val="F2F2F2"/>
                </a:solidFill>
                <a:effectLst/>
                <a:uLnTx/>
                <a:uFillTx/>
                <a:latin typeface="Arial"/>
                <a:ea typeface="Arial"/>
                <a:cs typeface="Arial"/>
                <a:sym typeface="Arial"/>
              </a:rPr>
              <a:t>AARP Housing Advocacy</a:t>
            </a:r>
          </a:p>
          <a:p>
            <a:pPr lvl="0">
              <a:buSzPts val="3600"/>
              <a:defRPr/>
            </a:pPr>
            <a:r>
              <a:rPr lang="en-US" sz="1200" b="1" dirty="0">
                <a:solidFill>
                  <a:srgbClr val="F2F2F2"/>
                </a:solidFill>
              </a:rPr>
              <a:t>NJAAW 2026 Age Friendly Summit</a:t>
            </a:r>
          </a:p>
          <a:p>
            <a:pPr lvl="0">
              <a:buSzPts val="3600"/>
              <a:defRPr/>
            </a:pPr>
            <a:r>
              <a:rPr lang="en-US" sz="1000" b="1" dirty="0">
                <a:solidFill>
                  <a:srgbClr val="F2F2F2"/>
                </a:solidFill>
              </a:rPr>
              <a:t>September 16, 2026</a:t>
            </a:r>
            <a:endParaRPr kumimoji="0" lang="en-US" sz="1000" b="1"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0" name="Group 9">
            <a:extLst>
              <a:ext uri="{FF2B5EF4-FFF2-40B4-BE49-F238E27FC236}">
                <a16:creationId xmlns:a16="http://schemas.microsoft.com/office/drawing/2014/main" id="{A927D329-80D1-7188-CE48-802B3C7C5537}"/>
              </a:ext>
            </a:extLst>
          </p:cNvPr>
          <p:cNvGrpSpPr/>
          <p:nvPr/>
        </p:nvGrpSpPr>
        <p:grpSpPr>
          <a:xfrm>
            <a:off x="7618098" y="1528157"/>
            <a:ext cx="760306" cy="760306"/>
            <a:chOff x="614365" y="1581494"/>
            <a:chExt cx="760306" cy="760306"/>
          </a:xfrm>
        </p:grpSpPr>
        <p:sp>
          <p:nvSpPr>
            <p:cNvPr id="7" name="Oval 6">
              <a:extLst>
                <a:ext uri="{FF2B5EF4-FFF2-40B4-BE49-F238E27FC236}">
                  <a16:creationId xmlns:a16="http://schemas.microsoft.com/office/drawing/2014/main" id="{79B6B8AB-5473-5703-F419-1F666A42A547}"/>
                </a:ext>
              </a:extLst>
            </p:cNvPr>
            <p:cNvSpPr/>
            <p:nvPr/>
          </p:nvSpPr>
          <p:spPr>
            <a:xfrm>
              <a:off x="614365" y="1581494"/>
              <a:ext cx="760306" cy="760306"/>
            </a:xfrm>
            <a:prstGeom prst="ellipse">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9" name="Google Shape;614;p18">
              <a:extLst>
                <a:ext uri="{FF2B5EF4-FFF2-40B4-BE49-F238E27FC236}">
                  <a16:creationId xmlns:a16="http://schemas.microsoft.com/office/drawing/2014/main" id="{C929E69D-FA02-2F4C-03DD-347C2CB7942D}"/>
                </a:ext>
              </a:extLst>
            </p:cNvPr>
            <p:cNvSpPr/>
            <p:nvPr/>
          </p:nvSpPr>
          <p:spPr>
            <a:xfrm>
              <a:off x="814337" y="1806072"/>
              <a:ext cx="360362" cy="311150"/>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41313"/>
                </a:solidFill>
                <a:effectLst/>
                <a:uLnTx/>
                <a:uFillTx/>
                <a:latin typeface="Calibri"/>
                <a:ea typeface="Calibri"/>
                <a:cs typeface="Calibri"/>
                <a:sym typeface="Calibri"/>
              </a:endParaRPr>
            </a:p>
          </p:txBody>
        </p:sp>
      </p:grpSp>
      <p:grpSp>
        <p:nvGrpSpPr>
          <p:cNvPr id="21" name="Group 20">
            <a:extLst>
              <a:ext uri="{FF2B5EF4-FFF2-40B4-BE49-F238E27FC236}">
                <a16:creationId xmlns:a16="http://schemas.microsoft.com/office/drawing/2014/main" id="{DE212783-358B-C9A1-9992-7334CEFEAC65}"/>
              </a:ext>
            </a:extLst>
          </p:cNvPr>
          <p:cNvGrpSpPr/>
          <p:nvPr/>
        </p:nvGrpSpPr>
        <p:grpSpPr>
          <a:xfrm>
            <a:off x="760891" y="3431813"/>
            <a:ext cx="3726654" cy="600164"/>
            <a:chOff x="760891" y="3447957"/>
            <a:chExt cx="3726654" cy="600164"/>
          </a:xfrm>
        </p:grpSpPr>
        <p:sp>
          <p:nvSpPr>
            <p:cNvPr id="12" name="TextBox 11">
              <a:extLst>
                <a:ext uri="{FF2B5EF4-FFF2-40B4-BE49-F238E27FC236}">
                  <a16:creationId xmlns:a16="http://schemas.microsoft.com/office/drawing/2014/main" id="{5EDE57D5-7246-BE81-195D-FF638C7F51DA}"/>
                </a:ext>
              </a:extLst>
            </p:cNvPr>
            <p:cNvSpPr txBox="1"/>
            <p:nvPr/>
          </p:nvSpPr>
          <p:spPr>
            <a:xfrm>
              <a:off x="1523641" y="3447957"/>
              <a:ext cx="2963904" cy="600164"/>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600"/>
                </a:spcAft>
                <a:buClr>
                  <a:srgbClr val="EC1300"/>
                </a:buClr>
                <a:buSzPts val="2000"/>
                <a:buFont typeface="Arial"/>
                <a:buNone/>
                <a:tabLst/>
                <a:defRPr/>
              </a:pPr>
              <a:r>
                <a:rPr kumimoji="0" lang="en-US" sz="2000" b="1" i="0" u="none" strike="noStrike" kern="0" cap="none" spc="0" normalizeH="0" baseline="0" noProof="0" dirty="0">
                  <a:ln>
                    <a:noFill/>
                  </a:ln>
                  <a:solidFill>
                    <a:srgbClr val="141313"/>
                  </a:solidFill>
                  <a:effectLst/>
                  <a:uLnTx/>
                  <a:uFillTx/>
                  <a:latin typeface="Arial"/>
                  <a:ea typeface="Arial"/>
                  <a:cs typeface="Arial"/>
                  <a:sym typeface="Arial"/>
                </a:rPr>
                <a:t>Samar Jha</a:t>
              </a:r>
              <a:endParaRPr kumimoji="0" lang="en-US" sz="2000" b="0" i="0" u="none" strike="noStrike" kern="0" cap="none" spc="0" normalizeH="0" baseline="0" noProof="0" dirty="0">
                <a:ln>
                  <a:noFill/>
                </a:ln>
                <a:solidFill>
                  <a:srgbClr val="141313"/>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141313"/>
                </a:buClr>
                <a:buSzPts val="1400"/>
                <a:buFont typeface="Arial"/>
                <a:buNone/>
                <a:tabLst/>
                <a:defRPr/>
              </a:pPr>
              <a:r>
                <a:rPr kumimoji="0" lang="en-US" sz="1400" b="1" i="0" u="none" strike="noStrike" kern="0" cap="none" spc="0" normalizeH="0" baseline="0" noProof="0" dirty="0">
                  <a:ln>
                    <a:noFill/>
                  </a:ln>
                  <a:solidFill>
                    <a:srgbClr val="141313"/>
                  </a:solidFill>
                  <a:effectLst/>
                  <a:uLnTx/>
                  <a:uFillTx/>
                  <a:latin typeface="Arial"/>
                  <a:ea typeface="Arial"/>
                  <a:cs typeface="Arial"/>
                  <a:sym typeface="Arial"/>
                </a:rPr>
                <a:t>Government Affairs Director </a:t>
              </a:r>
              <a:endParaRPr kumimoji="0" lang="en-US" sz="1400" b="0" i="0" u="none" strike="noStrike" kern="0" cap="none" spc="0" normalizeH="0" baseline="0" noProof="0" dirty="0">
                <a:ln>
                  <a:noFill/>
                </a:ln>
                <a:solidFill>
                  <a:srgbClr val="141313"/>
                </a:solidFill>
                <a:effectLst/>
                <a:uLnTx/>
                <a:uFillTx/>
                <a:latin typeface="Arial"/>
                <a:ea typeface="Arial"/>
                <a:cs typeface="Arial"/>
                <a:sym typeface="Arial"/>
              </a:endParaRPr>
            </a:p>
          </p:txBody>
        </p:sp>
        <p:grpSp>
          <p:nvGrpSpPr>
            <p:cNvPr id="14" name="Group 13">
              <a:extLst>
                <a:ext uri="{FF2B5EF4-FFF2-40B4-BE49-F238E27FC236}">
                  <a16:creationId xmlns:a16="http://schemas.microsoft.com/office/drawing/2014/main" id="{30252278-D1B2-8D53-E466-BFF24047ACC1}"/>
                </a:ext>
              </a:extLst>
            </p:cNvPr>
            <p:cNvGrpSpPr/>
            <p:nvPr/>
          </p:nvGrpSpPr>
          <p:grpSpPr>
            <a:xfrm>
              <a:off x="760891" y="3507260"/>
              <a:ext cx="481558" cy="481558"/>
              <a:chOff x="3972447" y="1581494"/>
              <a:chExt cx="481558" cy="481558"/>
            </a:xfrm>
          </p:grpSpPr>
          <p:sp>
            <p:nvSpPr>
              <p:cNvPr id="15" name="Oval 14">
                <a:extLst>
                  <a:ext uri="{FF2B5EF4-FFF2-40B4-BE49-F238E27FC236}">
                    <a16:creationId xmlns:a16="http://schemas.microsoft.com/office/drawing/2014/main" id="{28C6F34D-FF58-6374-B50B-887AA81C8213}"/>
                  </a:ext>
                </a:extLst>
              </p:cNvPr>
              <p:cNvSpPr/>
              <p:nvPr/>
            </p:nvSpPr>
            <p:spPr>
              <a:xfrm>
                <a:off x="3972447" y="1581494"/>
                <a:ext cx="481558" cy="48155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17" name="Graphic 16" descr="User with solid fill">
                <a:extLst>
                  <a:ext uri="{FF2B5EF4-FFF2-40B4-BE49-F238E27FC236}">
                    <a16:creationId xmlns:a16="http://schemas.microsoft.com/office/drawing/2014/main" id="{75BEB273-11A1-DA59-83FE-0FAC9EF70A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89983" y="1699031"/>
                <a:ext cx="246486" cy="246484"/>
              </a:xfrm>
              <a:prstGeom prst="rect">
                <a:avLst/>
              </a:prstGeom>
            </p:spPr>
          </p:pic>
        </p:grpSp>
      </p:grpSp>
      <p:cxnSp>
        <p:nvCxnSpPr>
          <p:cNvPr id="32" name="Straight Connector 31">
            <a:extLst>
              <a:ext uri="{FF2B5EF4-FFF2-40B4-BE49-F238E27FC236}">
                <a16:creationId xmlns:a16="http://schemas.microsoft.com/office/drawing/2014/main" id="{169E3BE0-8FD5-AD6B-3607-16B5CC2FCA58}"/>
              </a:ext>
            </a:extLst>
          </p:cNvPr>
          <p:cNvCxnSpPr>
            <a:cxnSpLocks/>
          </p:cNvCxnSpPr>
          <p:nvPr/>
        </p:nvCxnSpPr>
        <p:spPr>
          <a:xfrm>
            <a:off x="4768322" y="3461465"/>
            <a:ext cx="0" cy="540861"/>
          </a:xfrm>
          <a:prstGeom prst="line">
            <a:avLst/>
          </a:prstGeom>
          <a:ln>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F982F69-4282-43FC-828D-277683438BE4}"/>
              </a:ext>
            </a:extLst>
          </p:cNvPr>
          <p:cNvSpPr txBox="1"/>
          <p:nvPr/>
        </p:nvSpPr>
        <p:spPr>
          <a:xfrm>
            <a:off x="5049099" y="3480231"/>
            <a:ext cx="3329305" cy="49244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600"/>
              </a:spcAft>
              <a:buClr>
                <a:srgbClr val="EC1300"/>
              </a:buClr>
              <a:buSzPts val="2000"/>
              <a:buFont typeface="Arial"/>
              <a:buNone/>
              <a:tabLst/>
              <a:defRPr/>
            </a:pPr>
            <a:r>
              <a:rPr kumimoji="0" lang="en-US" sz="1600" b="0" i="1" u="none" strike="noStrike" kern="0" cap="none" spc="0" normalizeH="0" baseline="0" noProof="0" dirty="0">
                <a:ln>
                  <a:noFill/>
                </a:ln>
                <a:solidFill>
                  <a:srgbClr val="141313"/>
                </a:solidFill>
                <a:effectLst/>
                <a:uLnTx/>
                <a:uFillTx/>
                <a:latin typeface="Arial"/>
                <a:ea typeface="Arial"/>
                <a:cs typeface="Arial"/>
                <a:sym typeface="Arial"/>
              </a:rPr>
              <a:t>Livable Communities, Government Affairs, AARP</a:t>
            </a:r>
          </a:p>
        </p:txBody>
      </p:sp>
      <p:sp>
        <p:nvSpPr>
          <p:cNvPr id="34" name="Right Triangle 33">
            <a:extLst>
              <a:ext uri="{FF2B5EF4-FFF2-40B4-BE49-F238E27FC236}">
                <a16:creationId xmlns:a16="http://schemas.microsoft.com/office/drawing/2014/main" id="{6A9608DE-2B6F-AED6-939E-121F572191E1}"/>
              </a:ext>
            </a:extLst>
          </p:cNvPr>
          <p:cNvSpPr/>
          <p:nvPr/>
        </p:nvSpPr>
        <p:spPr>
          <a:xfrm rot="10800000" flipH="1" flipV="1">
            <a:off x="8785225" y="3063240"/>
            <a:ext cx="103505" cy="106680"/>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cxnSp>
        <p:nvCxnSpPr>
          <p:cNvPr id="35" name="Google Shape;194;p1">
            <a:extLst>
              <a:ext uri="{FF2B5EF4-FFF2-40B4-BE49-F238E27FC236}">
                <a16:creationId xmlns:a16="http://schemas.microsoft.com/office/drawing/2014/main" id="{A1423397-F9E5-A91C-0A9A-8BFD0C6D23A1}"/>
              </a:ext>
            </a:extLst>
          </p:cNvPr>
          <p:cNvCxnSpPr>
            <a:cxnSpLocks/>
          </p:cNvCxnSpPr>
          <p:nvPr/>
        </p:nvCxnSpPr>
        <p:spPr>
          <a:xfrm>
            <a:off x="358775" y="4400550"/>
            <a:ext cx="8426450" cy="0"/>
          </a:xfrm>
          <a:prstGeom prst="straightConnector1">
            <a:avLst/>
          </a:prstGeom>
          <a:noFill/>
          <a:ln w="15875" cap="flat" cmpd="sng">
            <a:solidFill>
              <a:schemeClr val="bg2">
                <a:lumMod val="75000"/>
              </a:schemeClr>
            </a:solidFill>
            <a:prstDash val="solid"/>
            <a:round/>
            <a:headEnd type="none" w="sm" len="sm"/>
            <a:tailEnd type="none" w="sm" len="sm"/>
          </a:ln>
        </p:spPr>
      </p:cxnSp>
    </p:spTree>
    <p:extLst>
      <p:ext uri="{BB962C8B-B14F-4D97-AF65-F5344CB8AC3E}">
        <p14:creationId xmlns:p14="http://schemas.microsoft.com/office/powerpoint/2010/main" val="3303114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B6A87D59-1676-B361-5201-21E61914CD7F}"/>
            </a:ext>
          </a:extLst>
        </p:cNvPr>
        <p:cNvGrpSpPr/>
        <p:nvPr/>
      </p:nvGrpSpPr>
      <p:grpSpPr>
        <a:xfrm>
          <a:off x="0" y="0"/>
          <a:ext cx="0" cy="0"/>
          <a:chOff x="0" y="0"/>
          <a:chExt cx="0" cy="0"/>
        </a:xfrm>
      </p:grpSpPr>
      <p:sp>
        <p:nvSpPr>
          <p:cNvPr id="3" name="Google Shape;253;p3">
            <a:extLst>
              <a:ext uri="{FF2B5EF4-FFF2-40B4-BE49-F238E27FC236}">
                <a16:creationId xmlns:a16="http://schemas.microsoft.com/office/drawing/2014/main" id="{BE9AB550-ADB3-23EA-04B4-DB52287F3B83}"/>
              </a:ext>
            </a:extLst>
          </p:cNvPr>
          <p:cNvSpPr/>
          <p:nvPr/>
        </p:nvSpPr>
        <p:spPr>
          <a:xfrm>
            <a:off x="0" y="0"/>
            <a:ext cx="9144000" cy="1359017"/>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a typeface="+mn-ea"/>
              <a:cs typeface="+mn-cs"/>
            </a:endParaRPr>
          </a:p>
        </p:txBody>
      </p:sp>
      <p:sp>
        <p:nvSpPr>
          <p:cNvPr id="10" name="Google Shape;254;p3">
            <a:extLst>
              <a:ext uri="{FF2B5EF4-FFF2-40B4-BE49-F238E27FC236}">
                <a16:creationId xmlns:a16="http://schemas.microsoft.com/office/drawing/2014/main" id="{DE688E68-EE8C-8407-80B5-4D75EE26040F}"/>
              </a:ext>
            </a:extLst>
          </p:cNvPr>
          <p:cNvSpPr txBox="1"/>
          <p:nvPr/>
        </p:nvSpPr>
        <p:spPr>
          <a:xfrm>
            <a:off x="358775" y="874794"/>
            <a:ext cx="7645553" cy="215444"/>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r>
              <a:rPr kumimoji="0" lang="en-US" sz="1400" b="0" i="0" u="none" strike="noStrike" kern="0" cap="none" spc="0" normalizeH="0" baseline="0" noProof="0" dirty="0">
                <a:ln>
                  <a:noFill/>
                </a:ln>
                <a:solidFill>
                  <a:srgbClr val="F2F2F2"/>
                </a:solidFill>
                <a:effectLst/>
                <a:uLnTx/>
                <a:uFillTx/>
                <a:latin typeface="Arial"/>
                <a:ea typeface="Arial"/>
                <a:cs typeface="Arial"/>
                <a:sym typeface="Arial"/>
              </a:rPr>
              <a:t>There are several contributing factors impacting the lack of affordable housing, including:</a:t>
            </a:r>
            <a:endParaRPr kumimoji="0" sz="1400" b="0" i="0" u="none" strike="noStrike" kern="0" cap="none" spc="0" normalizeH="0" baseline="0" noProof="0" dirty="0">
              <a:ln>
                <a:noFill/>
              </a:ln>
              <a:solidFill>
                <a:srgbClr val="F2F2F2"/>
              </a:solidFill>
              <a:effectLst/>
              <a:uLnTx/>
              <a:uFillTx/>
              <a:latin typeface="Arial"/>
              <a:cs typeface="Arial"/>
              <a:sym typeface="Arial"/>
            </a:endParaRPr>
          </a:p>
        </p:txBody>
      </p:sp>
      <p:sp>
        <p:nvSpPr>
          <p:cNvPr id="20" name="Google Shape;296;p3">
            <a:extLst>
              <a:ext uri="{FF2B5EF4-FFF2-40B4-BE49-F238E27FC236}">
                <a16:creationId xmlns:a16="http://schemas.microsoft.com/office/drawing/2014/main" id="{BD698885-28E3-BEE0-CD94-D5ED3EA78E25}"/>
              </a:ext>
            </a:extLst>
          </p:cNvPr>
          <p:cNvSpPr txBox="1"/>
          <p:nvPr/>
        </p:nvSpPr>
        <p:spPr>
          <a:xfrm>
            <a:off x="358775" y="409554"/>
            <a:ext cx="8414537" cy="369332"/>
          </a:xfrm>
          <a:prstGeom prst="rect">
            <a:avLst/>
          </a:prstGeom>
          <a:noFill/>
          <a:ln>
            <a:noFill/>
          </a:ln>
        </p:spPr>
        <p:txBody>
          <a:bodyPr spcFirstLastPara="1" wrap="square" lIns="0" tIns="0" rIns="0" bIns="0" anchor="t" anchorCtr="0">
            <a:spAutoFit/>
          </a:bodyPr>
          <a:lstStyle/>
          <a:p>
            <a:pPr marL="0" marR="0" lvl="0" indent="0"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F2F2F2"/>
                </a:solidFill>
                <a:effectLst/>
                <a:uLnTx/>
                <a:uFillTx/>
                <a:latin typeface="Arial"/>
                <a:ea typeface="Arial"/>
                <a:cs typeface="Arial"/>
                <a:sym typeface="Arial"/>
              </a:rPr>
              <a:t>Factors Impacting Affordable Housing</a:t>
            </a:r>
            <a:endParaRPr kumimoji="0" sz="1400" b="0" i="0" u="none" strike="noStrike" kern="0" cap="none" spc="0" normalizeH="0" baseline="0" noProof="0" dirty="0">
              <a:ln>
                <a:noFill/>
              </a:ln>
              <a:solidFill>
                <a:srgbClr val="F2F2F2"/>
              </a:solidFill>
              <a:effectLst/>
              <a:uLnTx/>
              <a:uFillTx/>
              <a:latin typeface="Arial"/>
              <a:cs typeface="Arial"/>
              <a:sym typeface="Arial"/>
            </a:endParaRPr>
          </a:p>
        </p:txBody>
      </p:sp>
      <p:sp>
        <p:nvSpPr>
          <p:cNvPr id="11" name="Rectangle 10">
            <a:extLst>
              <a:ext uri="{FF2B5EF4-FFF2-40B4-BE49-F238E27FC236}">
                <a16:creationId xmlns:a16="http://schemas.microsoft.com/office/drawing/2014/main" id="{5CA9D837-4834-1B54-FCAF-B2A8A5240843}"/>
              </a:ext>
            </a:extLst>
          </p:cNvPr>
          <p:cNvSpPr/>
          <p:nvPr/>
        </p:nvSpPr>
        <p:spPr>
          <a:xfrm>
            <a:off x="358774" y="1239838"/>
            <a:ext cx="8426452" cy="31686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endParaRPr lang="en-US" sz="1000" dirty="0">
              <a:solidFill>
                <a:schemeClr val="tx1"/>
              </a:solidFill>
            </a:endParaRPr>
          </a:p>
        </p:txBody>
      </p:sp>
      <p:grpSp>
        <p:nvGrpSpPr>
          <p:cNvPr id="288" name="Group 287">
            <a:extLst>
              <a:ext uri="{FF2B5EF4-FFF2-40B4-BE49-F238E27FC236}">
                <a16:creationId xmlns:a16="http://schemas.microsoft.com/office/drawing/2014/main" id="{B7834408-9A8C-9892-AF5C-46F7778B8F1F}"/>
              </a:ext>
            </a:extLst>
          </p:cNvPr>
          <p:cNvGrpSpPr/>
          <p:nvPr/>
        </p:nvGrpSpPr>
        <p:grpSpPr>
          <a:xfrm>
            <a:off x="561679" y="1354755"/>
            <a:ext cx="7964339" cy="169277"/>
            <a:chOff x="561679" y="1354755"/>
            <a:chExt cx="7964339" cy="169277"/>
          </a:xfrm>
        </p:grpSpPr>
        <p:grpSp>
          <p:nvGrpSpPr>
            <p:cNvPr id="287" name="Group 286">
              <a:extLst>
                <a:ext uri="{FF2B5EF4-FFF2-40B4-BE49-F238E27FC236}">
                  <a16:creationId xmlns:a16="http://schemas.microsoft.com/office/drawing/2014/main" id="{2D14EDD1-DABA-BF36-97FA-64BC1AB6C21D}"/>
                </a:ext>
              </a:extLst>
            </p:cNvPr>
            <p:cNvGrpSpPr/>
            <p:nvPr/>
          </p:nvGrpSpPr>
          <p:grpSpPr>
            <a:xfrm>
              <a:off x="561679" y="1362449"/>
              <a:ext cx="4947634" cy="153888"/>
              <a:chOff x="561679" y="1354755"/>
              <a:chExt cx="4947634" cy="153888"/>
            </a:xfrm>
          </p:grpSpPr>
          <p:sp>
            <p:nvSpPr>
              <p:cNvPr id="13" name="TextBox 12">
                <a:extLst>
                  <a:ext uri="{FF2B5EF4-FFF2-40B4-BE49-F238E27FC236}">
                    <a16:creationId xmlns:a16="http://schemas.microsoft.com/office/drawing/2014/main" id="{E0CA017B-1432-FD2E-5C87-11CB7F4B3D82}"/>
                  </a:ext>
                </a:extLst>
              </p:cNvPr>
              <p:cNvSpPr txBox="1"/>
              <p:nvPr/>
            </p:nvSpPr>
            <p:spPr>
              <a:xfrm>
                <a:off x="823584" y="1354755"/>
                <a:ext cx="4685729" cy="153888"/>
              </a:xfrm>
              <a:prstGeom prst="rect">
                <a:avLst/>
              </a:prstGeom>
              <a:noFill/>
            </p:spPr>
            <p:txBody>
              <a:bodyPr wrap="square" lIns="0" tIns="0" rIns="0" bIns="0" anchor="ctr">
                <a:spAutoFit/>
              </a:bodyPr>
              <a:lstStyle/>
              <a:p>
                <a:r>
                  <a:rPr lang="en-US" sz="1000" b="0" dirty="0">
                    <a:solidFill>
                      <a:schemeClr val="tx1"/>
                    </a:solidFill>
                  </a:rPr>
                  <a:t>Land use regulations (zoning) that limit the types of housing that can be built.</a:t>
                </a:r>
              </a:p>
            </p:txBody>
          </p:sp>
          <p:grpSp>
            <p:nvGrpSpPr>
              <p:cNvPr id="21" name="Group 20">
                <a:extLst>
                  <a:ext uri="{FF2B5EF4-FFF2-40B4-BE49-F238E27FC236}">
                    <a16:creationId xmlns:a16="http://schemas.microsoft.com/office/drawing/2014/main" id="{EC57C633-E993-5F26-0D30-459CBE006806}"/>
                  </a:ext>
                </a:extLst>
              </p:cNvPr>
              <p:cNvGrpSpPr/>
              <p:nvPr/>
            </p:nvGrpSpPr>
            <p:grpSpPr>
              <a:xfrm>
                <a:off x="561679" y="1359699"/>
                <a:ext cx="144000" cy="144000"/>
                <a:chOff x="8119469" y="1472793"/>
                <a:chExt cx="375201" cy="375201"/>
              </a:xfrm>
            </p:grpSpPr>
            <p:sp>
              <p:nvSpPr>
                <p:cNvPr id="17" name="Oval 16">
                  <a:extLst>
                    <a:ext uri="{FF2B5EF4-FFF2-40B4-BE49-F238E27FC236}">
                      <a16:creationId xmlns:a16="http://schemas.microsoft.com/office/drawing/2014/main" id="{976D111B-CAA4-E3D6-B300-7182A97CDFF0}"/>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19" name="Google Shape;614;p18">
                  <a:extLst>
                    <a:ext uri="{FF2B5EF4-FFF2-40B4-BE49-F238E27FC236}">
                      <a16:creationId xmlns:a16="http://schemas.microsoft.com/office/drawing/2014/main" id="{21BC6C5A-1933-F934-5C6C-0A67F1D31225}"/>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22" name="TextBox 21">
              <a:extLst>
                <a:ext uri="{FF2B5EF4-FFF2-40B4-BE49-F238E27FC236}">
                  <a16:creationId xmlns:a16="http://schemas.microsoft.com/office/drawing/2014/main" id="{4719186D-24F0-FF7C-A08A-C7506B7B4F46}"/>
                </a:ext>
              </a:extLst>
            </p:cNvPr>
            <p:cNvSpPr txBox="1"/>
            <p:nvPr/>
          </p:nvSpPr>
          <p:spPr>
            <a:xfrm>
              <a:off x="8323347" y="1354755"/>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01</a:t>
              </a:r>
            </a:p>
          </p:txBody>
        </p:sp>
      </p:grpSp>
      <p:grpSp>
        <p:nvGrpSpPr>
          <p:cNvPr id="289" name="Group 288">
            <a:extLst>
              <a:ext uri="{FF2B5EF4-FFF2-40B4-BE49-F238E27FC236}">
                <a16:creationId xmlns:a16="http://schemas.microsoft.com/office/drawing/2014/main" id="{130D7BAF-335A-9562-2692-14A73F6AA9CE}"/>
              </a:ext>
            </a:extLst>
          </p:cNvPr>
          <p:cNvGrpSpPr/>
          <p:nvPr/>
        </p:nvGrpSpPr>
        <p:grpSpPr>
          <a:xfrm>
            <a:off x="561679" y="1645215"/>
            <a:ext cx="7964339" cy="169277"/>
            <a:chOff x="561679" y="1645215"/>
            <a:chExt cx="7964339" cy="169277"/>
          </a:xfrm>
        </p:grpSpPr>
        <p:grpSp>
          <p:nvGrpSpPr>
            <p:cNvPr id="286" name="Group 285">
              <a:extLst>
                <a:ext uri="{FF2B5EF4-FFF2-40B4-BE49-F238E27FC236}">
                  <a16:creationId xmlns:a16="http://schemas.microsoft.com/office/drawing/2014/main" id="{4E4E58DF-758D-9383-5743-69EA76CFD1CC}"/>
                </a:ext>
              </a:extLst>
            </p:cNvPr>
            <p:cNvGrpSpPr/>
            <p:nvPr/>
          </p:nvGrpSpPr>
          <p:grpSpPr>
            <a:xfrm>
              <a:off x="561679" y="1652909"/>
              <a:ext cx="4947634" cy="153888"/>
              <a:chOff x="561679" y="1648756"/>
              <a:chExt cx="4947634" cy="153888"/>
            </a:xfrm>
          </p:grpSpPr>
          <p:sp>
            <p:nvSpPr>
              <p:cNvPr id="35" name="TextBox 34">
                <a:extLst>
                  <a:ext uri="{FF2B5EF4-FFF2-40B4-BE49-F238E27FC236}">
                    <a16:creationId xmlns:a16="http://schemas.microsoft.com/office/drawing/2014/main" id="{D8DDC386-A4D2-1D83-B62B-D7BDEC362467}"/>
                  </a:ext>
                </a:extLst>
              </p:cNvPr>
              <p:cNvSpPr txBox="1"/>
              <p:nvPr/>
            </p:nvSpPr>
            <p:spPr>
              <a:xfrm>
                <a:off x="823584" y="1648756"/>
                <a:ext cx="4685729" cy="153888"/>
              </a:xfrm>
              <a:prstGeom prst="rect">
                <a:avLst/>
              </a:prstGeom>
              <a:noFill/>
            </p:spPr>
            <p:txBody>
              <a:bodyPr wrap="square" lIns="0" tIns="0" rIns="0" bIns="0" anchor="ctr">
                <a:spAutoFit/>
              </a:bodyPr>
              <a:lstStyle/>
              <a:p>
                <a:r>
                  <a:rPr lang="en-US" sz="1000" b="0" dirty="0">
                    <a:solidFill>
                      <a:schemeClr val="tx1"/>
                    </a:solidFill>
                  </a:rPr>
                  <a:t>The amount of land zoned to allow rental housing, and housing at higher densities</a:t>
                </a:r>
              </a:p>
            </p:txBody>
          </p:sp>
          <p:grpSp>
            <p:nvGrpSpPr>
              <p:cNvPr id="36" name="Group 35">
                <a:extLst>
                  <a:ext uri="{FF2B5EF4-FFF2-40B4-BE49-F238E27FC236}">
                    <a16:creationId xmlns:a16="http://schemas.microsoft.com/office/drawing/2014/main" id="{C232A965-456D-7239-6D1D-A3DAD324B2C2}"/>
                  </a:ext>
                </a:extLst>
              </p:cNvPr>
              <p:cNvGrpSpPr/>
              <p:nvPr/>
            </p:nvGrpSpPr>
            <p:grpSpPr>
              <a:xfrm>
                <a:off x="561679" y="1653700"/>
                <a:ext cx="144000" cy="144000"/>
                <a:chOff x="8119469" y="1472793"/>
                <a:chExt cx="375201" cy="375201"/>
              </a:xfrm>
            </p:grpSpPr>
            <p:sp>
              <p:nvSpPr>
                <p:cNvPr id="38" name="Oval 37">
                  <a:extLst>
                    <a:ext uri="{FF2B5EF4-FFF2-40B4-BE49-F238E27FC236}">
                      <a16:creationId xmlns:a16="http://schemas.microsoft.com/office/drawing/2014/main" id="{EA129EE3-6EEA-AA03-74BB-4BDDD7A21CDA}"/>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46" name="Google Shape;614;p18">
                  <a:extLst>
                    <a:ext uri="{FF2B5EF4-FFF2-40B4-BE49-F238E27FC236}">
                      <a16:creationId xmlns:a16="http://schemas.microsoft.com/office/drawing/2014/main" id="{46F2EEFA-917A-8E17-2EBF-BE3D752CDAF9}"/>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37" name="TextBox 36">
              <a:extLst>
                <a:ext uri="{FF2B5EF4-FFF2-40B4-BE49-F238E27FC236}">
                  <a16:creationId xmlns:a16="http://schemas.microsoft.com/office/drawing/2014/main" id="{D59825EF-B2C3-EAC5-7007-F070B053081C}"/>
                </a:ext>
              </a:extLst>
            </p:cNvPr>
            <p:cNvSpPr txBox="1"/>
            <p:nvPr/>
          </p:nvSpPr>
          <p:spPr>
            <a:xfrm>
              <a:off x="8323347" y="1645215"/>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02</a:t>
              </a:r>
            </a:p>
          </p:txBody>
        </p:sp>
      </p:grpSp>
      <p:grpSp>
        <p:nvGrpSpPr>
          <p:cNvPr id="290" name="Group 289">
            <a:extLst>
              <a:ext uri="{FF2B5EF4-FFF2-40B4-BE49-F238E27FC236}">
                <a16:creationId xmlns:a16="http://schemas.microsoft.com/office/drawing/2014/main" id="{857A81A1-E8E5-6A3A-58E0-C7BBA5883501}"/>
              </a:ext>
            </a:extLst>
          </p:cNvPr>
          <p:cNvGrpSpPr/>
          <p:nvPr/>
        </p:nvGrpSpPr>
        <p:grpSpPr>
          <a:xfrm>
            <a:off x="561679" y="1935675"/>
            <a:ext cx="7964339" cy="169277"/>
            <a:chOff x="561679" y="1935675"/>
            <a:chExt cx="7964339" cy="169277"/>
          </a:xfrm>
        </p:grpSpPr>
        <p:grpSp>
          <p:nvGrpSpPr>
            <p:cNvPr id="285" name="Group 284">
              <a:extLst>
                <a:ext uri="{FF2B5EF4-FFF2-40B4-BE49-F238E27FC236}">
                  <a16:creationId xmlns:a16="http://schemas.microsoft.com/office/drawing/2014/main" id="{C6E7F7FB-BDEE-E01B-FB2D-95AF7BA43BAF}"/>
                </a:ext>
              </a:extLst>
            </p:cNvPr>
            <p:cNvGrpSpPr/>
            <p:nvPr/>
          </p:nvGrpSpPr>
          <p:grpSpPr>
            <a:xfrm>
              <a:off x="561679" y="1943369"/>
              <a:ext cx="4947634" cy="153888"/>
              <a:chOff x="561679" y="1942757"/>
              <a:chExt cx="4947634" cy="153888"/>
            </a:xfrm>
          </p:grpSpPr>
          <p:sp>
            <p:nvSpPr>
              <p:cNvPr id="60" name="TextBox 59">
                <a:extLst>
                  <a:ext uri="{FF2B5EF4-FFF2-40B4-BE49-F238E27FC236}">
                    <a16:creationId xmlns:a16="http://schemas.microsoft.com/office/drawing/2014/main" id="{A55AB6CF-67CC-02D2-9309-922639CA4F9F}"/>
                  </a:ext>
                </a:extLst>
              </p:cNvPr>
              <p:cNvSpPr txBox="1"/>
              <p:nvPr/>
            </p:nvSpPr>
            <p:spPr>
              <a:xfrm>
                <a:off x="823584" y="1942757"/>
                <a:ext cx="4685729" cy="153888"/>
              </a:xfrm>
              <a:prstGeom prst="rect">
                <a:avLst/>
              </a:prstGeom>
              <a:noFill/>
            </p:spPr>
            <p:txBody>
              <a:bodyPr wrap="square" lIns="0" tIns="0" rIns="0" bIns="0" anchor="ctr">
                <a:spAutoFit/>
              </a:bodyPr>
              <a:lstStyle/>
              <a:p>
                <a:r>
                  <a:rPr lang="en-US" sz="1000" b="0" dirty="0">
                    <a:solidFill>
                      <a:schemeClr val="tx1"/>
                    </a:solidFill>
                  </a:rPr>
                  <a:t>Increases in construction and development costs</a:t>
                </a:r>
              </a:p>
            </p:txBody>
          </p:sp>
          <p:grpSp>
            <p:nvGrpSpPr>
              <p:cNvPr id="61" name="Group 60">
                <a:extLst>
                  <a:ext uri="{FF2B5EF4-FFF2-40B4-BE49-F238E27FC236}">
                    <a16:creationId xmlns:a16="http://schemas.microsoft.com/office/drawing/2014/main" id="{EDD67330-D9F0-FA54-D019-55F54CE04258}"/>
                  </a:ext>
                </a:extLst>
              </p:cNvPr>
              <p:cNvGrpSpPr/>
              <p:nvPr/>
            </p:nvGrpSpPr>
            <p:grpSpPr>
              <a:xfrm>
                <a:off x="561679" y="1947701"/>
                <a:ext cx="144000" cy="144000"/>
                <a:chOff x="8119469" y="1472793"/>
                <a:chExt cx="375201" cy="375201"/>
              </a:xfrm>
            </p:grpSpPr>
            <p:sp>
              <p:nvSpPr>
                <p:cNvPr id="63" name="Oval 62">
                  <a:extLst>
                    <a:ext uri="{FF2B5EF4-FFF2-40B4-BE49-F238E27FC236}">
                      <a16:creationId xmlns:a16="http://schemas.microsoft.com/office/drawing/2014/main" id="{1A5B7BF8-3947-0051-7729-9895D3FB2A51}"/>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192" name="Google Shape;614;p18">
                  <a:extLst>
                    <a:ext uri="{FF2B5EF4-FFF2-40B4-BE49-F238E27FC236}">
                      <a16:creationId xmlns:a16="http://schemas.microsoft.com/office/drawing/2014/main" id="{9F0860C3-D3AA-42CF-046A-8797FE5CF34D}"/>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62" name="TextBox 61">
              <a:extLst>
                <a:ext uri="{FF2B5EF4-FFF2-40B4-BE49-F238E27FC236}">
                  <a16:creationId xmlns:a16="http://schemas.microsoft.com/office/drawing/2014/main" id="{082CE4EB-1459-15AC-D0A2-6B2DA1FD881F}"/>
                </a:ext>
              </a:extLst>
            </p:cNvPr>
            <p:cNvSpPr txBox="1"/>
            <p:nvPr/>
          </p:nvSpPr>
          <p:spPr>
            <a:xfrm>
              <a:off x="8323347" y="1935675"/>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03</a:t>
              </a:r>
            </a:p>
          </p:txBody>
        </p:sp>
      </p:grpSp>
      <p:grpSp>
        <p:nvGrpSpPr>
          <p:cNvPr id="291" name="Group 290">
            <a:extLst>
              <a:ext uri="{FF2B5EF4-FFF2-40B4-BE49-F238E27FC236}">
                <a16:creationId xmlns:a16="http://schemas.microsoft.com/office/drawing/2014/main" id="{C5346861-143D-6DCC-BC7C-CB50148448E8}"/>
              </a:ext>
            </a:extLst>
          </p:cNvPr>
          <p:cNvGrpSpPr/>
          <p:nvPr/>
        </p:nvGrpSpPr>
        <p:grpSpPr>
          <a:xfrm>
            <a:off x="561679" y="2226135"/>
            <a:ext cx="7964339" cy="307777"/>
            <a:chOff x="561679" y="2226135"/>
            <a:chExt cx="7964339" cy="307777"/>
          </a:xfrm>
        </p:grpSpPr>
        <p:grpSp>
          <p:nvGrpSpPr>
            <p:cNvPr id="284" name="Group 283">
              <a:extLst>
                <a:ext uri="{FF2B5EF4-FFF2-40B4-BE49-F238E27FC236}">
                  <a16:creationId xmlns:a16="http://schemas.microsoft.com/office/drawing/2014/main" id="{F4CC7779-53E0-5F85-E34D-A0B1400F9202}"/>
                </a:ext>
              </a:extLst>
            </p:cNvPr>
            <p:cNvGrpSpPr/>
            <p:nvPr/>
          </p:nvGrpSpPr>
          <p:grpSpPr>
            <a:xfrm>
              <a:off x="561679" y="2226135"/>
              <a:ext cx="7402894" cy="307777"/>
              <a:chOff x="561679" y="2229270"/>
              <a:chExt cx="7402894" cy="307777"/>
            </a:xfrm>
          </p:grpSpPr>
          <p:sp>
            <p:nvSpPr>
              <p:cNvPr id="195" name="TextBox 194">
                <a:extLst>
                  <a:ext uri="{FF2B5EF4-FFF2-40B4-BE49-F238E27FC236}">
                    <a16:creationId xmlns:a16="http://schemas.microsoft.com/office/drawing/2014/main" id="{28A0F9BD-70D9-019E-1F13-4DA2AF4C8919}"/>
                  </a:ext>
                </a:extLst>
              </p:cNvPr>
              <p:cNvSpPr txBox="1"/>
              <p:nvPr/>
            </p:nvSpPr>
            <p:spPr>
              <a:xfrm>
                <a:off x="823584" y="2229270"/>
                <a:ext cx="7140989" cy="307777"/>
              </a:xfrm>
              <a:prstGeom prst="rect">
                <a:avLst/>
              </a:prstGeom>
              <a:noFill/>
            </p:spPr>
            <p:txBody>
              <a:bodyPr wrap="square" lIns="0" tIns="0" rIns="0" bIns="0" anchor="ctr">
                <a:spAutoFit/>
              </a:bodyPr>
              <a:lstStyle/>
              <a:p>
                <a:r>
                  <a:rPr lang="en-US" sz="1000" b="0" dirty="0">
                    <a:solidFill>
                      <a:schemeClr val="tx1"/>
                    </a:solidFill>
                  </a:rPr>
                  <a:t>Lack of financing and capital available for homeowners and builders looking to invest in workforce, </a:t>
                </a:r>
                <a:br>
                  <a:rPr lang="en-US" sz="1000" b="0" dirty="0">
                    <a:solidFill>
                      <a:schemeClr val="tx1"/>
                    </a:solidFill>
                  </a:rPr>
                </a:br>
                <a:r>
                  <a:rPr lang="en-US" sz="1000" b="0" dirty="0">
                    <a:solidFill>
                      <a:schemeClr val="tx1"/>
                    </a:solidFill>
                  </a:rPr>
                  <a:t>affordable, and low-income housing</a:t>
                </a:r>
              </a:p>
            </p:txBody>
          </p:sp>
          <p:grpSp>
            <p:nvGrpSpPr>
              <p:cNvPr id="196" name="Group 195">
                <a:extLst>
                  <a:ext uri="{FF2B5EF4-FFF2-40B4-BE49-F238E27FC236}">
                    <a16:creationId xmlns:a16="http://schemas.microsoft.com/office/drawing/2014/main" id="{367244DC-7744-CBE2-B403-D5444A6E739D}"/>
                  </a:ext>
                </a:extLst>
              </p:cNvPr>
              <p:cNvGrpSpPr/>
              <p:nvPr/>
            </p:nvGrpSpPr>
            <p:grpSpPr>
              <a:xfrm>
                <a:off x="561679" y="2311158"/>
                <a:ext cx="144000" cy="144000"/>
                <a:chOff x="8119469" y="1472793"/>
                <a:chExt cx="375201" cy="375201"/>
              </a:xfrm>
            </p:grpSpPr>
            <p:sp>
              <p:nvSpPr>
                <p:cNvPr id="198" name="Oval 197">
                  <a:extLst>
                    <a:ext uri="{FF2B5EF4-FFF2-40B4-BE49-F238E27FC236}">
                      <a16:creationId xmlns:a16="http://schemas.microsoft.com/office/drawing/2014/main" id="{7112C917-6CBB-35D2-C019-4E7EB7EFF03F}"/>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199" name="Google Shape;614;p18">
                  <a:extLst>
                    <a:ext uri="{FF2B5EF4-FFF2-40B4-BE49-F238E27FC236}">
                      <a16:creationId xmlns:a16="http://schemas.microsoft.com/office/drawing/2014/main" id="{522C2A5E-1B7E-9037-B045-53030960777B}"/>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197" name="TextBox 196">
              <a:extLst>
                <a:ext uri="{FF2B5EF4-FFF2-40B4-BE49-F238E27FC236}">
                  <a16:creationId xmlns:a16="http://schemas.microsoft.com/office/drawing/2014/main" id="{9E489553-46C8-4618-BED9-F968732CD82C}"/>
                </a:ext>
              </a:extLst>
            </p:cNvPr>
            <p:cNvSpPr txBox="1"/>
            <p:nvPr/>
          </p:nvSpPr>
          <p:spPr>
            <a:xfrm>
              <a:off x="8323347" y="2295385"/>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04</a:t>
              </a:r>
            </a:p>
          </p:txBody>
        </p:sp>
      </p:grpSp>
      <p:grpSp>
        <p:nvGrpSpPr>
          <p:cNvPr id="292" name="Group 291">
            <a:extLst>
              <a:ext uri="{FF2B5EF4-FFF2-40B4-BE49-F238E27FC236}">
                <a16:creationId xmlns:a16="http://schemas.microsoft.com/office/drawing/2014/main" id="{974E82EE-2447-A977-F6AB-319007104A84}"/>
              </a:ext>
            </a:extLst>
          </p:cNvPr>
          <p:cNvGrpSpPr/>
          <p:nvPr/>
        </p:nvGrpSpPr>
        <p:grpSpPr>
          <a:xfrm>
            <a:off x="561679" y="2645074"/>
            <a:ext cx="7964339" cy="179298"/>
            <a:chOff x="561679" y="2645074"/>
            <a:chExt cx="7964339" cy="179298"/>
          </a:xfrm>
        </p:grpSpPr>
        <p:grpSp>
          <p:nvGrpSpPr>
            <p:cNvPr id="283" name="Group 282">
              <a:extLst>
                <a:ext uri="{FF2B5EF4-FFF2-40B4-BE49-F238E27FC236}">
                  <a16:creationId xmlns:a16="http://schemas.microsoft.com/office/drawing/2014/main" id="{F30AE6A8-5432-4848-72C5-F05C13DA8850}"/>
                </a:ext>
              </a:extLst>
            </p:cNvPr>
            <p:cNvGrpSpPr/>
            <p:nvPr/>
          </p:nvGrpSpPr>
          <p:grpSpPr>
            <a:xfrm>
              <a:off x="561679" y="2670484"/>
              <a:ext cx="5922434" cy="153888"/>
              <a:chOff x="561679" y="2652768"/>
              <a:chExt cx="5922434" cy="153888"/>
            </a:xfrm>
          </p:grpSpPr>
          <p:sp>
            <p:nvSpPr>
              <p:cNvPr id="202" name="TextBox 201">
                <a:extLst>
                  <a:ext uri="{FF2B5EF4-FFF2-40B4-BE49-F238E27FC236}">
                    <a16:creationId xmlns:a16="http://schemas.microsoft.com/office/drawing/2014/main" id="{D1F9072C-535F-938F-6FFA-38F979F58008}"/>
                  </a:ext>
                </a:extLst>
              </p:cNvPr>
              <p:cNvSpPr txBox="1"/>
              <p:nvPr/>
            </p:nvSpPr>
            <p:spPr>
              <a:xfrm>
                <a:off x="823584" y="2652768"/>
                <a:ext cx="5660529" cy="153888"/>
              </a:xfrm>
              <a:prstGeom prst="rect">
                <a:avLst/>
              </a:prstGeom>
              <a:noFill/>
            </p:spPr>
            <p:txBody>
              <a:bodyPr wrap="square" lIns="0" tIns="0" rIns="0" bIns="0" anchor="ctr">
                <a:spAutoFit/>
              </a:bodyPr>
              <a:lstStyle/>
              <a:p>
                <a:r>
                  <a:rPr lang="en-US" sz="1000" b="0" dirty="0">
                    <a:solidFill>
                      <a:schemeClr val="tx1"/>
                    </a:solidFill>
                  </a:rPr>
                  <a:t>Lack of government funds earmarked for housing</a:t>
                </a:r>
              </a:p>
            </p:txBody>
          </p:sp>
          <p:grpSp>
            <p:nvGrpSpPr>
              <p:cNvPr id="203" name="Group 202">
                <a:extLst>
                  <a:ext uri="{FF2B5EF4-FFF2-40B4-BE49-F238E27FC236}">
                    <a16:creationId xmlns:a16="http://schemas.microsoft.com/office/drawing/2014/main" id="{34196D29-F672-FCE1-19FE-C27A0E9A8A83}"/>
                  </a:ext>
                </a:extLst>
              </p:cNvPr>
              <p:cNvGrpSpPr/>
              <p:nvPr/>
            </p:nvGrpSpPr>
            <p:grpSpPr>
              <a:xfrm>
                <a:off x="561679" y="2657712"/>
                <a:ext cx="144000" cy="144000"/>
                <a:chOff x="8119469" y="1472793"/>
                <a:chExt cx="375201" cy="375201"/>
              </a:xfrm>
            </p:grpSpPr>
            <p:sp>
              <p:nvSpPr>
                <p:cNvPr id="205" name="Oval 204">
                  <a:extLst>
                    <a:ext uri="{FF2B5EF4-FFF2-40B4-BE49-F238E27FC236}">
                      <a16:creationId xmlns:a16="http://schemas.microsoft.com/office/drawing/2014/main" id="{E3C17879-4A16-2D9D-C1BD-F6F1AEE014C9}"/>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06" name="Google Shape;614;p18">
                  <a:extLst>
                    <a:ext uri="{FF2B5EF4-FFF2-40B4-BE49-F238E27FC236}">
                      <a16:creationId xmlns:a16="http://schemas.microsoft.com/office/drawing/2014/main" id="{AE4DE007-27F2-C6FD-5BE1-1613F2DD7975}"/>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204" name="TextBox 203">
              <a:extLst>
                <a:ext uri="{FF2B5EF4-FFF2-40B4-BE49-F238E27FC236}">
                  <a16:creationId xmlns:a16="http://schemas.microsoft.com/office/drawing/2014/main" id="{EC6D7045-8AB2-07B5-020B-EA7EE51CC71A}"/>
                </a:ext>
              </a:extLst>
            </p:cNvPr>
            <p:cNvSpPr txBox="1"/>
            <p:nvPr/>
          </p:nvSpPr>
          <p:spPr>
            <a:xfrm>
              <a:off x="8323347" y="2645074"/>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05</a:t>
              </a:r>
            </a:p>
          </p:txBody>
        </p:sp>
      </p:grpSp>
      <p:grpSp>
        <p:nvGrpSpPr>
          <p:cNvPr id="293" name="Group 292">
            <a:extLst>
              <a:ext uri="{FF2B5EF4-FFF2-40B4-BE49-F238E27FC236}">
                <a16:creationId xmlns:a16="http://schemas.microsoft.com/office/drawing/2014/main" id="{BF4F70D3-C8E3-07CE-44D3-8A4C5723345D}"/>
              </a:ext>
            </a:extLst>
          </p:cNvPr>
          <p:cNvGrpSpPr/>
          <p:nvPr/>
        </p:nvGrpSpPr>
        <p:grpSpPr>
          <a:xfrm>
            <a:off x="561679" y="2942315"/>
            <a:ext cx="7964339" cy="169277"/>
            <a:chOff x="561679" y="2942315"/>
            <a:chExt cx="7964339" cy="169277"/>
          </a:xfrm>
        </p:grpSpPr>
        <p:grpSp>
          <p:nvGrpSpPr>
            <p:cNvPr id="282" name="Group 281">
              <a:extLst>
                <a:ext uri="{FF2B5EF4-FFF2-40B4-BE49-F238E27FC236}">
                  <a16:creationId xmlns:a16="http://schemas.microsoft.com/office/drawing/2014/main" id="{DCFC0130-5965-9867-9E11-6466E59575C4}"/>
                </a:ext>
              </a:extLst>
            </p:cNvPr>
            <p:cNvGrpSpPr/>
            <p:nvPr/>
          </p:nvGrpSpPr>
          <p:grpSpPr>
            <a:xfrm>
              <a:off x="561679" y="2950009"/>
              <a:ext cx="5922434" cy="153888"/>
              <a:chOff x="561679" y="2946769"/>
              <a:chExt cx="5922434" cy="153888"/>
            </a:xfrm>
          </p:grpSpPr>
          <p:sp>
            <p:nvSpPr>
              <p:cNvPr id="222" name="TextBox 221">
                <a:extLst>
                  <a:ext uri="{FF2B5EF4-FFF2-40B4-BE49-F238E27FC236}">
                    <a16:creationId xmlns:a16="http://schemas.microsoft.com/office/drawing/2014/main" id="{99470B43-ECD2-A1CD-0723-71DD657946BC}"/>
                  </a:ext>
                </a:extLst>
              </p:cNvPr>
              <p:cNvSpPr txBox="1"/>
              <p:nvPr/>
            </p:nvSpPr>
            <p:spPr>
              <a:xfrm>
                <a:off x="823584" y="2946769"/>
                <a:ext cx="5660529" cy="153888"/>
              </a:xfrm>
              <a:prstGeom prst="rect">
                <a:avLst/>
              </a:prstGeom>
              <a:noFill/>
            </p:spPr>
            <p:txBody>
              <a:bodyPr wrap="square" lIns="0" tIns="0" rIns="0" bIns="0" anchor="ctr">
                <a:spAutoFit/>
              </a:bodyPr>
              <a:lstStyle/>
              <a:p>
                <a:r>
                  <a:rPr lang="en-US" sz="1000" b="0" dirty="0">
                    <a:solidFill>
                      <a:schemeClr val="tx1"/>
                    </a:solidFill>
                  </a:rPr>
                  <a:t>The growth of institutional investment in housing (following recent foreclosures)</a:t>
                </a:r>
              </a:p>
            </p:txBody>
          </p:sp>
          <p:grpSp>
            <p:nvGrpSpPr>
              <p:cNvPr id="223" name="Group 222">
                <a:extLst>
                  <a:ext uri="{FF2B5EF4-FFF2-40B4-BE49-F238E27FC236}">
                    <a16:creationId xmlns:a16="http://schemas.microsoft.com/office/drawing/2014/main" id="{A880CC46-6E9C-733A-D715-B24FACAB2148}"/>
                  </a:ext>
                </a:extLst>
              </p:cNvPr>
              <p:cNvGrpSpPr/>
              <p:nvPr/>
            </p:nvGrpSpPr>
            <p:grpSpPr>
              <a:xfrm>
                <a:off x="561679" y="2951713"/>
                <a:ext cx="144000" cy="144000"/>
                <a:chOff x="8119469" y="1472793"/>
                <a:chExt cx="375201" cy="375201"/>
              </a:xfrm>
            </p:grpSpPr>
            <p:sp>
              <p:nvSpPr>
                <p:cNvPr id="225" name="Oval 224">
                  <a:extLst>
                    <a:ext uri="{FF2B5EF4-FFF2-40B4-BE49-F238E27FC236}">
                      <a16:creationId xmlns:a16="http://schemas.microsoft.com/office/drawing/2014/main" id="{F7F8AB65-D11C-2BB2-F549-192B3F1CF43F}"/>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26" name="Google Shape;614;p18">
                  <a:extLst>
                    <a:ext uri="{FF2B5EF4-FFF2-40B4-BE49-F238E27FC236}">
                      <a16:creationId xmlns:a16="http://schemas.microsoft.com/office/drawing/2014/main" id="{CFF6D9A3-069D-F30F-F034-C24C2BDD5401}"/>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a:spcBef>
                      <a:spcPts val="0"/>
                    </a:spcBef>
                    <a:spcAft>
                      <a:spcPts val="0"/>
                    </a:spcAft>
                    <a:buNone/>
                  </a:pPr>
                  <a:endParaRPr sz="1000">
                    <a:solidFill>
                      <a:schemeClr val="dk1"/>
                    </a:solidFill>
                    <a:latin typeface="Calibri"/>
                    <a:ea typeface="Calibri"/>
                    <a:cs typeface="Calibri"/>
                    <a:sym typeface="Calibri"/>
                  </a:endParaRPr>
                </a:p>
              </p:txBody>
            </p:sp>
          </p:grpSp>
        </p:grpSp>
        <p:sp>
          <p:nvSpPr>
            <p:cNvPr id="224" name="TextBox 223">
              <a:extLst>
                <a:ext uri="{FF2B5EF4-FFF2-40B4-BE49-F238E27FC236}">
                  <a16:creationId xmlns:a16="http://schemas.microsoft.com/office/drawing/2014/main" id="{3463812A-5F1A-1BA5-4223-4D5717C085AA}"/>
                </a:ext>
              </a:extLst>
            </p:cNvPr>
            <p:cNvSpPr txBox="1"/>
            <p:nvPr/>
          </p:nvSpPr>
          <p:spPr>
            <a:xfrm>
              <a:off x="8323347" y="2942315"/>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06</a:t>
              </a:r>
            </a:p>
          </p:txBody>
        </p:sp>
      </p:grpSp>
      <p:grpSp>
        <p:nvGrpSpPr>
          <p:cNvPr id="294" name="Group 293">
            <a:extLst>
              <a:ext uri="{FF2B5EF4-FFF2-40B4-BE49-F238E27FC236}">
                <a16:creationId xmlns:a16="http://schemas.microsoft.com/office/drawing/2014/main" id="{4FAA13F5-5E4E-827E-B705-060833DCDD21}"/>
              </a:ext>
            </a:extLst>
          </p:cNvPr>
          <p:cNvGrpSpPr/>
          <p:nvPr/>
        </p:nvGrpSpPr>
        <p:grpSpPr>
          <a:xfrm>
            <a:off x="561679" y="3234546"/>
            <a:ext cx="7964339" cy="169277"/>
            <a:chOff x="561679" y="3234546"/>
            <a:chExt cx="7964339" cy="169277"/>
          </a:xfrm>
        </p:grpSpPr>
        <p:grpSp>
          <p:nvGrpSpPr>
            <p:cNvPr id="281" name="Group 280">
              <a:extLst>
                <a:ext uri="{FF2B5EF4-FFF2-40B4-BE49-F238E27FC236}">
                  <a16:creationId xmlns:a16="http://schemas.microsoft.com/office/drawing/2014/main" id="{1C0B257B-78CE-EEFB-0900-6A06D43B03C7}"/>
                </a:ext>
              </a:extLst>
            </p:cNvPr>
            <p:cNvGrpSpPr/>
            <p:nvPr/>
          </p:nvGrpSpPr>
          <p:grpSpPr>
            <a:xfrm>
              <a:off x="561679" y="3242240"/>
              <a:ext cx="5922434" cy="153888"/>
              <a:chOff x="561679" y="3240771"/>
              <a:chExt cx="5922434" cy="153888"/>
            </a:xfrm>
          </p:grpSpPr>
          <p:sp>
            <p:nvSpPr>
              <p:cNvPr id="229" name="TextBox 228">
                <a:extLst>
                  <a:ext uri="{FF2B5EF4-FFF2-40B4-BE49-F238E27FC236}">
                    <a16:creationId xmlns:a16="http://schemas.microsoft.com/office/drawing/2014/main" id="{FD47E54C-F381-CFE6-2329-109A5E964BF6}"/>
                  </a:ext>
                </a:extLst>
              </p:cNvPr>
              <p:cNvSpPr txBox="1"/>
              <p:nvPr/>
            </p:nvSpPr>
            <p:spPr>
              <a:xfrm>
                <a:off x="823584" y="3240771"/>
                <a:ext cx="5660529" cy="153888"/>
              </a:xfrm>
              <a:prstGeom prst="rect">
                <a:avLst/>
              </a:prstGeom>
              <a:noFill/>
            </p:spPr>
            <p:txBody>
              <a:bodyPr wrap="square" lIns="0" tIns="0" rIns="0" bIns="0" anchor="ctr">
                <a:spAutoFit/>
              </a:bodyPr>
              <a:lstStyle/>
              <a:p>
                <a:r>
                  <a:rPr lang="en-US" sz="1000" b="0" dirty="0">
                    <a:solidFill>
                      <a:schemeClr val="tx1"/>
                    </a:solidFill>
                  </a:rPr>
                  <a:t>Allowing institutional investors to take over foreclosed property, (only to sell it for a higher price)</a:t>
                </a:r>
              </a:p>
            </p:txBody>
          </p:sp>
          <p:grpSp>
            <p:nvGrpSpPr>
              <p:cNvPr id="230" name="Group 229">
                <a:extLst>
                  <a:ext uri="{FF2B5EF4-FFF2-40B4-BE49-F238E27FC236}">
                    <a16:creationId xmlns:a16="http://schemas.microsoft.com/office/drawing/2014/main" id="{13930A1C-25A6-3A7F-A48B-17CC6C427042}"/>
                  </a:ext>
                </a:extLst>
              </p:cNvPr>
              <p:cNvGrpSpPr/>
              <p:nvPr/>
            </p:nvGrpSpPr>
            <p:grpSpPr>
              <a:xfrm>
                <a:off x="561679" y="3245715"/>
                <a:ext cx="144000" cy="144000"/>
                <a:chOff x="8119469" y="1472793"/>
                <a:chExt cx="375201" cy="375201"/>
              </a:xfrm>
            </p:grpSpPr>
            <p:sp>
              <p:nvSpPr>
                <p:cNvPr id="232" name="Oval 231">
                  <a:extLst>
                    <a:ext uri="{FF2B5EF4-FFF2-40B4-BE49-F238E27FC236}">
                      <a16:creationId xmlns:a16="http://schemas.microsoft.com/office/drawing/2014/main" id="{866E72FF-4EB1-121F-4DD2-1D58687A58F6}"/>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33" name="Google Shape;614;p18">
                  <a:extLst>
                    <a:ext uri="{FF2B5EF4-FFF2-40B4-BE49-F238E27FC236}">
                      <a16:creationId xmlns:a16="http://schemas.microsoft.com/office/drawing/2014/main" id="{85FDF788-658A-1718-6BF2-5B8536A27BC2}"/>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231" name="TextBox 230">
              <a:extLst>
                <a:ext uri="{FF2B5EF4-FFF2-40B4-BE49-F238E27FC236}">
                  <a16:creationId xmlns:a16="http://schemas.microsoft.com/office/drawing/2014/main" id="{1C3F1FBB-A59B-9F07-39D4-056363285DF5}"/>
                </a:ext>
              </a:extLst>
            </p:cNvPr>
            <p:cNvSpPr txBox="1"/>
            <p:nvPr/>
          </p:nvSpPr>
          <p:spPr>
            <a:xfrm>
              <a:off x="8323347" y="3234546"/>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07</a:t>
              </a:r>
            </a:p>
          </p:txBody>
        </p:sp>
      </p:grpSp>
      <p:grpSp>
        <p:nvGrpSpPr>
          <p:cNvPr id="295" name="Group 294">
            <a:extLst>
              <a:ext uri="{FF2B5EF4-FFF2-40B4-BE49-F238E27FC236}">
                <a16:creationId xmlns:a16="http://schemas.microsoft.com/office/drawing/2014/main" id="{DE0C7FE4-FD3C-3F5C-3BAA-E6497B168B32}"/>
              </a:ext>
            </a:extLst>
          </p:cNvPr>
          <p:cNvGrpSpPr/>
          <p:nvPr/>
        </p:nvGrpSpPr>
        <p:grpSpPr>
          <a:xfrm>
            <a:off x="561679" y="3527077"/>
            <a:ext cx="7964339" cy="169277"/>
            <a:chOff x="561679" y="3527077"/>
            <a:chExt cx="7964339" cy="169277"/>
          </a:xfrm>
        </p:grpSpPr>
        <p:grpSp>
          <p:nvGrpSpPr>
            <p:cNvPr id="280" name="Group 279">
              <a:extLst>
                <a:ext uri="{FF2B5EF4-FFF2-40B4-BE49-F238E27FC236}">
                  <a16:creationId xmlns:a16="http://schemas.microsoft.com/office/drawing/2014/main" id="{A30851DD-1725-E210-7C92-951D989CA2C1}"/>
                </a:ext>
              </a:extLst>
            </p:cNvPr>
            <p:cNvGrpSpPr/>
            <p:nvPr/>
          </p:nvGrpSpPr>
          <p:grpSpPr>
            <a:xfrm>
              <a:off x="561679" y="3534771"/>
              <a:ext cx="5922434" cy="153888"/>
              <a:chOff x="561679" y="3534771"/>
              <a:chExt cx="5922434" cy="153888"/>
            </a:xfrm>
          </p:grpSpPr>
          <p:sp>
            <p:nvSpPr>
              <p:cNvPr id="236" name="TextBox 235">
                <a:extLst>
                  <a:ext uri="{FF2B5EF4-FFF2-40B4-BE49-F238E27FC236}">
                    <a16:creationId xmlns:a16="http://schemas.microsoft.com/office/drawing/2014/main" id="{938CC06A-424A-C347-C828-2C6D82FF5D4C}"/>
                  </a:ext>
                </a:extLst>
              </p:cNvPr>
              <p:cNvSpPr txBox="1"/>
              <p:nvPr/>
            </p:nvSpPr>
            <p:spPr>
              <a:xfrm>
                <a:off x="823584" y="3534771"/>
                <a:ext cx="5660529" cy="153888"/>
              </a:xfrm>
              <a:prstGeom prst="rect">
                <a:avLst/>
              </a:prstGeom>
              <a:noFill/>
            </p:spPr>
            <p:txBody>
              <a:bodyPr wrap="square" lIns="0" tIns="0" rIns="0" bIns="0" anchor="ctr">
                <a:spAutoFit/>
              </a:bodyPr>
              <a:lstStyle/>
              <a:p>
                <a:r>
                  <a:rPr lang="en-US" sz="1000" b="0" dirty="0">
                    <a:solidFill>
                      <a:schemeClr val="tx1"/>
                    </a:solidFill>
                  </a:rPr>
                  <a:t>Transfer taxes, development impact fees, and other soft costs</a:t>
                </a:r>
              </a:p>
            </p:txBody>
          </p:sp>
          <p:grpSp>
            <p:nvGrpSpPr>
              <p:cNvPr id="237" name="Group 236">
                <a:extLst>
                  <a:ext uri="{FF2B5EF4-FFF2-40B4-BE49-F238E27FC236}">
                    <a16:creationId xmlns:a16="http://schemas.microsoft.com/office/drawing/2014/main" id="{E403C935-10B8-E489-3175-6D45AAC479FD}"/>
                  </a:ext>
                </a:extLst>
              </p:cNvPr>
              <p:cNvGrpSpPr/>
              <p:nvPr/>
            </p:nvGrpSpPr>
            <p:grpSpPr>
              <a:xfrm>
                <a:off x="561679" y="3539715"/>
                <a:ext cx="144000" cy="144000"/>
                <a:chOff x="8119469" y="1472793"/>
                <a:chExt cx="375201" cy="375201"/>
              </a:xfrm>
            </p:grpSpPr>
            <p:sp>
              <p:nvSpPr>
                <p:cNvPr id="239" name="Oval 238">
                  <a:extLst>
                    <a:ext uri="{FF2B5EF4-FFF2-40B4-BE49-F238E27FC236}">
                      <a16:creationId xmlns:a16="http://schemas.microsoft.com/office/drawing/2014/main" id="{27AE7F9C-D1BF-E533-FF47-DA1F3DF4A4B4}"/>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40" name="Google Shape;614;p18">
                  <a:extLst>
                    <a:ext uri="{FF2B5EF4-FFF2-40B4-BE49-F238E27FC236}">
                      <a16:creationId xmlns:a16="http://schemas.microsoft.com/office/drawing/2014/main" id="{569FE6AA-6F16-A616-35A8-7A3D864396F0}"/>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238" name="TextBox 237">
              <a:extLst>
                <a:ext uri="{FF2B5EF4-FFF2-40B4-BE49-F238E27FC236}">
                  <a16:creationId xmlns:a16="http://schemas.microsoft.com/office/drawing/2014/main" id="{56818BA5-2991-1D37-198A-76D3E6760618}"/>
                </a:ext>
              </a:extLst>
            </p:cNvPr>
            <p:cNvSpPr txBox="1"/>
            <p:nvPr/>
          </p:nvSpPr>
          <p:spPr>
            <a:xfrm>
              <a:off x="8323347" y="3527077"/>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08</a:t>
              </a:r>
            </a:p>
          </p:txBody>
        </p:sp>
      </p:grpSp>
      <p:grpSp>
        <p:nvGrpSpPr>
          <p:cNvPr id="296" name="Group 295">
            <a:extLst>
              <a:ext uri="{FF2B5EF4-FFF2-40B4-BE49-F238E27FC236}">
                <a16:creationId xmlns:a16="http://schemas.microsoft.com/office/drawing/2014/main" id="{8E7AA01C-EE6B-A3DF-96AB-2C999096732A}"/>
              </a:ext>
            </a:extLst>
          </p:cNvPr>
          <p:cNvGrpSpPr/>
          <p:nvPr/>
        </p:nvGrpSpPr>
        <p:grpSpPr>
          <a:xfrm>
            <a:off x="561679" y="3821078"/>
            <a:ext cx="7964339" cy="169277"/>
            <a:chOff x="561679" y="3821078"/>
            <a:chExt cx="7964339" cy="169277"/>
          </a:xfrm>
        </p:grpSpPr>
        <p:grpSp>
          <p:nvGrpSpPr>
            <p:cNvPr id="279" name="Group 278">
              <a:extLst>
                <a:ext uri="{FF2B5EF4-FFF2-40B4-BE49-F238E27FC236}">
                  <a16:creationId xmlns:a16="http://schemas.microsoft.com/office/drawing/2014/main" id="{F2DBF420-BD03-90DD-32B4-CB23EE006F69}"/>
                </a:ext>
              </a:extLst>
            </p:cNvPr>
            <p:cNvGrpSpPr/>
            <p:nvPr/>
          </p:nvGrpSpPr>
          <p:grpSpPr>
            <a:xfrm>
              <a:off x="561679" y="3828772"/>
              <a:ext cx="5922434" cy="153888"/>
              <a:chOff x="561679" y="3828772"/>
              <a:chExt cx="5922434" cy="153888"/>
            </a:xfrm>
          </p:grpSpPr>
          <p:sp>
            <p:nvSpPr>
              <p:cNvPr id="243" name="TextBox 242">
                <a:extLst>
                  <a:ext uri="{FF2B5EF4-FFF2-40B4-BE49-F238E27FC236}">
                    <a16:creationId xmlns:a16="http://schemas.microsoft.com/office/drawing/2014/main" id="{880F3841-F97C-C033-3474-661F1F512946}"/>
                  </a:ext>
                </a:extLst>
              </p:cNvPr>
              <p:cNvSpPr txBox="1"/>
              <p:nvPr/>
            </p:nvSpPr>
            <p:spPr>
              <a:xfrm>
                <a:off x="823584" y="3828772"/>
                <a:ext cx="5660529" cy="153888"/>
              </a:xfrm>
              <a:prstGeom prst="rect">
                <a:avLst/>
              </a:prstGeom>
              <a:noFill/>
            </p:spPr>
            <p:txBody>
              <a:bodyPr wrap="square" lIns="0" tIns="0" rIns="0" bIns="0" anchor="ctr">
                <a:spAutoFit/>
              </a:bodyPr>
              <a:lstStyle/>
              <a:p>
                <a:r>
                  <a:rPr lang="en-US" sz="1000" b="0" dirty="0">
                    <a:solidFill>
                      <a:schemeClr val="tx1"/>
                    </a:solidFill>
                  </a:rPr>
                  <a:t>Increasing property taxes</a:t>
                </a:r>
              </a:p>
            </p:txBody>
          </p:sp>
          <p:grpSp>
            <p:nvGrpSpPr>
              <p:cNvPr id="244" name="Group 243">
                <a:extLst>
                  <a:ext uri="{FF2B5EF4-FFF2-40B4-BE49-F238E27FC236}">
                    <a16:creationId xmlns:a16="http://schemas.microsoft.com/office/drawing/2014/main" id="{36F4D576-3E9A-8FE1-95B1-828E838FC5C1}"/>
                  </a:ext>
                </a:extLst>
              </p:cNvPr>
              <p:cNvGrpSpPr/>
              <p:nvPr/>
            </p:nvGrpSpPr>
            <p:grpSpPr>
              <a:xfrm>
                <a:off x="561679" y="3833716"/>
                <a:ext cx="144000" cy="144000"/>
                <a:chOff x="8119469" y="1472793"/>
                <a:chExt cx="375201" cy="375201"/>
              </a:xfrm>
            </p:grpSpPr>
            <p:sp>
              <p:nvSpPr>
                <p:cNvPr id="246" name="Oval 245">
                  <a:extLst>
                    <a:ext uri="{FF2B5EF4-FFF2-40B4-BE49-F238E27FC236}">
                      <a16:creationId xmlns:a16="http://schemas.microsoft.com/office/drawing/2014/main" id="{99F68519-6AE3-15EA-641F-2FB8105CBCA2}"/>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47" name="Google Shape;614;p18">
                  <a:extLst>
                    <a:ext uri="{FF2B5EF4-FFF2-40B4-BE49-F238E27FC236}">
                      <a16:creationId xmlns:a16="http://schemas.microsoft.com/office/drawing/2014/main" id="{D17C3644-D459-CE69-4959-E7996780F620}"/>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a:spcBef>
                      <a:spcPts val="0"/>
                    </a:spcBef>
                    <a:spcAft>
                      <a:spcPts val="0"/>
                    </a:spcAft>
                    <a:buNone/>
                  </a:pPr>
                  <a:endParaRPr sz="1000">
                    <a:solidFill>
                      <a:schemeClr val="dk1"/>
                    </a:solidFill>
                    <a:latin typeface="Calibri"/>
                    <a:ea typeface="Calibri"/>
                    <a:cs typeface="Calibri"/>
                    <a:sym typeface="Calibri"/>
                  </a:endParaRPr>
                </a:p>
              </p:txBody>
            </p:sp>
          </p:grpSp>
        </p:grpSp>
        <p:sp>
          <p:nvSpPr>
            <p:cNvPr id="245" name="TextBox 244">
              <a:extLst>
                <a:ext uri="{FF2B5EF4-FFF2-40B4-BE49-F238E27FC236}">
                  <a16:creationId xmlns:a16="http://schemas.microsoft.com/office/drawing/2014/main" id="{347A65A1-572A-1C67-BECE-098DB311D38E}"/>
                </a:ext>
              </a:extLst>
            </p:cNvPr>
            <p:cNvSpPr txBox="1"/>
            <p:nvPr/>
          </p:nvSpPr>
          <p:spPr>
            <a:xfrm>
              <a:off x="8323347" y="3821078"/>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09</a:t>
              </a:r>
            </a:p>
          </p:txBody>
        </p:sp>
      </p:grpSp>
      <p:cxnSp>
        <p:nvCxnSpPr>
          <p:cNvPr id="25" name="Straight Connector 24">
            <a:extLst>
              <a:ext uri="{FF2B5EF4-FFF2-40B4-BE49-F238E27FC236}">
                <a16:creationId xmlns:a16="http://schemas.microsoft.com/office/drawing/2014/main" id="{3D477C92-C730-10AE-B581-E55A7C52970D}"/>
              </a:ext>
            </a:extLst>
          </p:cNvPr>
          <p:cNvCxnSpPr>
            <a:cxnSpLocks/>
          </p:cNvCxnSpPr>
          <p:nvPr/>
        </p:nvCxnSpPr>
        <p:spPr>
          <a:xfrm>
            <a:off x="561679" y="1576929"/>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62D5116-3976-9489-A920-E21C29C06984}"/>
              </a:ext>
            </a:extLst>
          </p:cNvPr>
          <p:cNvCxnSpPr>
            <a:cxnSpLocks/>
          </p:cNvCxnSpPr>
          <p:nvPr/>
        </p:nvCxnSpPr>
        <p:spPr>
          <a:xfrm>
            <a:off x="561679" y="1867389"/>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3DC1ED7-3BC2-198E-835A-D2B5E6F6D82F}"/>
              </a:ext>
            </a:extLst>
          </p:cNvPr>
          <p:cNvCxnSpPr>
            <a:cxnSpLocks/>
          </p:cNvCxnSpPr>
          <p:nvPr/>
        </p:nvCxnSpPr>
        <p:spPr>
          <a:xfrm>
            <a:off x="561679" y="2157849"/>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1B98373C-F5A6-DF9B-7B17-8601E9A458C7}"/>
              </a:ext>
            </a:extLst>
          </p:cNvPr>
          <p:cNvCxnSpPr>
            <a:cxnSpLocks/>
          </p:cNvCxnSpPr>
          <p:nvPr/>
        </p:nvCxnSpPr>
        <p:spPr>
          <a:xfrm>
            <a:off x="561679" y="260219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568DD1A8-17EB-2B05-2CA5-3BF0D8EE5BC6}"/>
              </a:ext>
            </a:extLst>
          </p:cNvPr>
          <p:cNvCxnSpPr>
            <a:cxnSpLocks/>
          </p:cNvCxnSpPr>
          <p:nvPr/>
        </p:nvCxnSpPr>
        <p:spPr>
          <a:xfrm>
            <a:off x="561679" y="289265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C54759B5-18B4-835F-506B-5CFCAADFF026}"/>
              </a:ext>
            </a:extLst>
          </p:cNvPr>
          <p:cNvCxnSpPr>
            <a:cxnSpLocks/>
          </p:cNvCxnSpPr>
          <p:nvPr/>
        </p:nvCxnSpPr>
        <p:spPr>
          <a:xfrm>
            <a:off x="561679" y="318311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8B975B81-37E9-762E-811D-795BA97AD1F7}"/>
              </a:ext>
            </a:extLst>
          </p:cNvPr>
          <p:cNvCxnSpPr>
            <a:cxnSpLocks/>
          </p:cNvCxnSpPr>
          <p:nvPr/>
        </p:nvCxnSpPr>
        <p:spPr>
          <a:xfrm>
            <a:off x="561679" y="347357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84C56E7-7344-13DD-295D-7CDF0B604037}"/>
              </a:ext>
            </a:extLst>
          </p:cNvPr>
          <p:cNvCxnSpPr>
            <a:cxnSpLocks/>
          </p:cNvCxnSpPr>
          <p:nvPr/>
        </p:nvCxnSpPr>
        <p:spPr>
          <a:xfrm>
            <a:off x="561679" y="376403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A298FAB8-6EF3-9E65-2DE5-4946D9C63118}"/>
              </a:ext>
            </a:extLst>
          </p:cNvPr>
          <p:cNvCxnSpPr>
            <a:cxnSpLocks/>
          </p:cNvCxnSpPr>
          <p:nvPr/>
        </p:nvCxnSpPr>
        <p:spPr>
          <a:xfrm>
            <a:off x="561679" y="4054498"/>
            <a:ext cx="7952718"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nvGrpSpPr>
          <p:cNvPr id="297" name="Group 296">
            <a:extLst>
              <a:ext uri="{FF2B5EF4-FFF2-40B4-BE49-F238E27FC236}">
                <a16:creationId xmlns:a16="http://schemas.microsoft.com/office/drawing/2014/main" id="{89F712E3-C443-2BE4-3AA0-FAFCF46A0EF4}"/>
              </a:ext>
            </a:extLst>
          </p:cNvPr>
          <p:cNvGrpSpPr/>
          <p:nvPr/>
        </p:nvGrpSpPr>
        <p:grpSpPr>
          <a:xfrm>
            <a:off x="561679" y="4115086"/>
            <a:ext cx="7964339" cy="169277"/>
            <a:chOff x="561679" y="4115086"/>
            <a:chExt cx="7964339" cy="169277"/>
          </a:xfrm>
        </p:grpSpPr>
        <p:grpSp>
          <p:nvGrpSpPr>
            <p:cNvPr id="278" name="Group 277">
              <a:extLst>
                <a:ext uri="{FF2B5EF4-FFF2-40B4-BE49-F238E27FC236}">
                  <a16:creationId xmlns:a16="http://schemas.microsoft.com/office/drawing/2014/main" id="{226B5A30-549A-9BB4-7939-6220B0C19332}"/>
                </a:ext>
              </a:extLst>
            </p:cNvPr>
            <p:cNvGrpSpPr/>
            <p:nvPr/>
          </p:nvGrpSpPr>
          <p:grpSpPr>
            <a:xfrm>
              <a:off x="561679" y="4122780"/>
              <a:ext cx="5922434" cy="153888"/>
              <a:chOff x="561679" y="4122780"/>
              <a:chExt cx="5922434" cy="153888"/>
            </a:xfrm>
          </p:grpSpPr>
          <p:sp>
            <p:nvSpPr>
              <p:cNvPr id="250" name="TextBox 249">
                <a:extLst>
                  <a:ext uri="{FF2B5EF4-FFF2-40B4-BE49-F238E27FC236}">
                    <a16:creationId xmlns:a16="http://schemas.microsoft.com/office/drawing/2014/main" id="{252E047D-8EE9-B325-731F-FB9E2ED12CD1}"/>
                  </a:ext>
                </a:extLst>
              </p:cNvPr>
              <p:cNvSpPr txBox="1"/>
              <p:nvPr/>
            </p:nvSpPr>
            <p:spPr>
              <a:xfrm>
                <a:off x="823584" y="4122780"/>
                <a:ext cx="5660529" cy="153888"/>
              </a:xfrm>
              <a:prstGeom prst="rect">
                <a:avLst/>
              </a:prstGeom>
              <a:noFill/>
            </p:spPr>
            <p:txBody>
              <a:bodyPr wrap="square" lIns="0" tIns="0" rIns="0" bIns="0" anchor="ctr">
                <a:spAutoFit/>
              </a:bodyPr>
              <a:lstStyle/>
              <a:p>
                <a:r>
                  <a:rPr lang="en-US" sz="1000" b="0" dirty="0">
                    <a:solidFill>
                      <a:schemeClr val="tx1"/>
                    </a:solidFill>
                  </a:rPr>
                  <a:t>Urgent repair issues and home health hazards</a:t>
                </a:r>
              </a:p>
            </p:txBody>
          </p:sp>
          <p:grpSp>
            <p:nvGrpSpPr>
              <p:cNvPr id="251" name="Group 250">
                <a:extLst>
                  <a:ext uri="{FF2B5EF4-FFF2-40B4-BE49-F238E27FC236}">
                    <a16:creationId xmlns:a16="http://schemas.microsoft.com/office/drawing/2014/main" id="{33EA9091-AB47-F904-3A3D-169A14B1E673}"/>
                  </a:ext>
                </a:extLst>
              </p:cNvPr>
              <p:cNvGrpSpPr/>
              <p:nvPr/>
            </p:nvGrpSpPr>
            <p:grpSpPr>
              <a:xfrm>
                <a:off x="561679" y="4132668"/>
                <a:ext cx="144000" cy="144000"/>
                <a:chOff x="8119469" y="1472793"/>
                <a:chExt cx="375201" cy="375201"/>
              </a:xfrm>
            </p:grpSpPr>
            <p:sp>
              <p:nvSpPr>
                <p:cNvPr id="253" name="Oval 252">
                  <a:extLst>
                    <a:ext uri="{FF2B5EF4-FFF2-40B4-BE49-F238E27FC236}">
                      <a16:creationId xmlns:a16="http://schemas.microsoft.com/office/drawing/2014/main" id="{3C72FB53-00F4-93E7-B8E5-BC528136D364}"/>
                    </a:ext>
                  </a:extLst>
                </p:cNvPr>
                <p:cNvSpPr/>
                <p:nvPr/>
              </p:nvSpPr>
              <p:spPr>
                <a:xfrm>
                  <a:off x="8119469" y="1472793"/>
                  <a:ext cx="375201" cy="375201"/>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00" b="1" dirty="0"/>
                </a:p>
              </p:txBody>
            </p:sp>
            <p:sp>
              <p:nvSpPr>
                <p:cNvPr id="254" name="Google Shape;614;p18">
                  <a:extLst>
                    <a:ext uri="{FF2B5EF4-FFF2-40B4-BE49-F238E27FC236}">
                      <a16:creationId xmlns:a16="http://schemas.microsoft.com/office/drawing/2014/main" id="{C8F0BF81-90CE-26E5-D788-171DF0D5A7FC}"/>
                    </a:ext>
                  </a:extLst>
                </p:cNvPr>
                <p:cNvSpPr/>
                <p:nvPr/>
              </p:nvSpPr>
              <p:spPr>
                <a:xfrm>
                  <a:off x="8224968" y="1589504"/>
                  <a:ext cx="164202" cy="141778"/>
                </a:xfrm>
                <a:custGeom>
                  <a:avLst/>
                  <a:gdLst/>
                  <a:ahLst/>
                  <a:cxnLst/>
                  <a:rect l="l" t="t" r="r" b="b"/>
                  <a:pathLst>
                    <a:path w="96" h="82" extrusionOk="0">
                      <a:moveTo>
                        <a:pt x="95" y="15"/>
                      </a:moveTo>
                      <a:cubicBezTo>
                        <a:pt x="81" y="1"/>
                        <a:pt x="81" y="1"/>
                        <a:pt x="81" y="1"/>
                      </a:cubicBezTo>
                      <a:cubicBezTo>
                        <a:pt x="81" y="0"/>
                        <a:pt x="79" y="0"/>
                        <a:pt x="79" y="1"/>
                      </a:cubicBezTo>
                      <a:cubicBezTo>
                        <a:pt x="30" y="49"/>
                        <a:pt x="30" y="49"/>
                        <a:pt x="30" y="49"/>
                      </a:cubicBezTo>
                      <a:cubicBezTo>
                        <a:pt x="17" y="37"/>
                        <a:pt x="17" y="37"/>
                        <a:pt x="17" y="37"/>
                      </a:cubicBezTo>
                      <a:cubicBezTo>
                        <a:pt x="17" y="36"/>
                        <a:pt x="15" y="36"/>
                        <a:pt x="15" y="37"/>
                      </a:cubicBezTo>
                      <a:cubicBezTo>
                        <a:pt x="1" y="51"/>
                        <a:pt x="1" y="51"/>
                        <a:pt x="1" y="51"/>
                      </a:cubicBezTo>
                      <a:cubicBezTo>
                        <a:pt x="0" y="51"/>
                        <a:pt x="0" y="53"/>
                        <a:pt x="1" y="53"/>
                      </a:cubicBezTo>
                      <a:cubicBezTo>
                        <a:pt x="29" y="81"/>
                        <a:pt x="29" y="81"/>
                        <a:pt x="29" y="81"/>
                      </a:cubicBezTo>
                      <a:cubicBezTo>
                        <a:pt x="29" y="82"/>
                        <a:pt x="29" y="82"/>
                        <a:pt x="30" y="82"/>
                      </a:cubicBezTo>
                      <a:cubicBezTo>
                        <a:pt x="31" y="82"/>
                        <a:pt x="31" y="82"/>
                        <a:pt x="31" y="81"/>
                      </a:cubicBezTo>
                      <a:cubicBezTo>
                        <a:pt x="95" y="17"/>
                        <a:pt x="95" y="17"/>
                        <a:pt x="95" y="17"/>
                      </a:cubicBezTo>
                      <a:cubicBezTo>
                        <a:pt x="96" y="17"/>
                        <a:pt x="96" y="15"/>
                        <a:pt x="95" y="15"/>
                      </a:cubicBezTo>
                      <a:close/>
                    </a:path>
                  </a:pathLst>
                </a:custGeom>
                <a:solidFill>
                  <a:schemeClr val="bg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grpSp>
        </p:grpSp>
        <p:sp>
          <p:nvSpPr>
            <p:cNvPr id="252" name="TextBox 251">
              <a:extLst>
                <a:ext uri="{FF2B5EF4-FFF2-40B4-BE49-F238E27FC236}">
                  <a16:creationId xmlns:a16="http://schemas.microsoft.com/office/drawing/2014/main" id="{85C40C04-4F09-4366-992C-8EB5F551F7B0}"/>
                </a:ext>
              </a:extLst>
            </p:cNvPr>
            <p:cNvSpPr txBox="1"/>
            <p:nvPr/>
          </p:nvSpPr>
          <p:spPr>
            <a:xfrm>
              <a:off x="8323347" y="4115086"/>
              <a:ext cx="202671" cy="169277"/>
            </a:xfrm>
            <a:prstGeom prst="rect">
              <a:avLst/>
            </a:prstGeom>
            <a:noFill/>
          </p:spPr>
          <p:txBody>
            <a:bodyPr wrap="square" lIns="0" tIns="0" rIns="0" bIns="0" anchor="ctr">
              <a:spAutoFit/>
            </a:bodyPr>
            <a:lstStyle/>
            <a:p>
              <a:pPr algn="r"/>
              <a:r>
                <a:rPr lang="en-US" sz="1100" b="1" i="1" dirty="0">
                  <a:solidFill>
                    <a:schemeClr val="bg1">
                      <a:lumMod val="90000"/>
                    </a:schemeClr>
                  </a:solidFill>
                </a:rPr>
                <a:t>10</a:t>
              </a:r>
            </a:p>
          </p:txBody>
        </p:sp>
      </p:grpSp>
    </p:spTree>
    <p:extLst>
      <p:ext uri="{BB962C8B-B14F-4D97-AF65-F5344CB8AC3E}">
        <p14:creationId xmlns:p14="http://schemas.microsoft.com/office/powerpoint/2010/main" val="221980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A86DC-B127-1D4D-5864-D890A327C73F}"/>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11A86A5-9E92-0417-6C91-9204EFD43C4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3" name="think-cell data - do not delete" hidden="1">
                        <a:extLst>
                          <a:ext uri="{FF2B5EF4-FFF2-40B4-BE49-F238E27FC236}">
                            <a16:creationId xmlns:a16="http://schemas.microsoft.com/office/drawing/2014/main" id="{211A86A5-9E92-0417-6C91-9204EFD43C4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4">
            <a:extLst>
              <a:ext uri="{FF2B5EF4-FFF2-40B4-BE49-F238E27FC236}">
                <a16:creationId xmlns:a16="http://schemas.microsoft.com/office/drawing/2014/main" id="{B5EFA9DC-BE30-2F27-64D4-9CD88EF50595}"/>
              </a:ext>
            </a:extLst>
          </p:cNvPr>
          <p:cNvSpPr txBox="1">
            <a:spLocks/>
          </p:cNvSpPr>
          <p:nvPr/>
        </p:nvSpPr>
        <p:spPr>
          <a:xfrm>
            <a:off x="342900" y="413072"/>
            <a:ext cx="8458200" cy="369332"/>
          </a:xfrm>
          <a:prstGeom prst="rect">
            <a:avLst/>
          </a:prstGeom>
          <a:noFill/>
          <a:ln>
            <a:noFill/>
          </a:ln>
        </p:spPr>
        <p:txBody>
          <a:bodyPr spcFirstLastPara="1" vert="horz" wrap="square" lIns="0" tIns="0" rIns="0" bIns="0" rtlCol="0" anchor="ctr" anchorCtr="0">
            <a:spAutoFit/>
          </a:bodyPr>
          <a:lstStyle>
            <a:lvl1pPr lvl="0" algn="l" defTabSz="457200" rtl="0" eaLnBrk="1" latinLnBrk="0" hangingPunct="1">
              <a:lnSpc>
                <a:spcPct val="100000"/>
              </a:lnSpc>
              <a:spcBef>
                <a:spcPts val="0"/>
              </a:spcBef>
              <a:spcAft>
                <a:spcPts val="0"/>
              </a:spcAft>
              <a:buClr>
                <a:srgbClr val="EC1300"/>
              </a:buClr>
              <a:buSzPts val="2800"/>
              <a:buFont typeface="Arial"/>
              <a:buNone/>
              <a:defRPr sz="2400" b="1" kern="1200">
                <a:solidFill>
                  <a:srgbClr val="EC1300"/>
                </a:solidFill>
                <a:latin typeface="Arial"/>
                <a:ea typeface="+mj-ea"/>
                <a:cs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marL="0" marR="0" lvl="0" indent="0" algn="l" defTabSz="4572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1200" cap="none" spc="0" normalizeH="0" baseline="0" noProof="0" dirty="0">
                <a:ln>
                  <a:noFill/>
                </a:ln>
                <a:solidFill>
                  <a:srgbClr val="EC1300"/>
                </a:solidFill>
                <a:effectLst/>
                <a:uLnTx/>
                <a:uFillTx/>
                <a:latin typeface="Arial"/>
                <a:ea typeface="+mj-ea"/>
                <a:cs typeface="Arial"/>
                <a:sym typeface="Arial"/>
              </a:rPr>
              <a:t>Chicken Coop Story </a:t>
            </a:r>
          </a:p>
        </p:txBody>
      </p:sp>
      <p:sp>
        <p:nvSpPr>
          <p:cNvPr id="9" name="TextBox 8">
            <a:extLst>
              <a:ext uri="{FF2B5EF4-FFF2-40B4-BE49-F238E27FC236}">
                <a16:creationId xmlns:a16="http://schemas.microsoft.com/office/drawing/2014/main" id="{75846E3A-6F18-B3D6-9B05-D57947C7796C}"/>
              </a:ext>
            </a:extLst>
          </p:cNvPr>
          <p:cNvSpPr txBox="1"/>
          <p:nvPr/>
        </p:nvSpPr>
        <p:spPr>
          <a:xfrm>
            <a:off x="5589993" y="0"/>
            <a:ext cx="3554007" cy="5143500"/>
          </a:xfrm>
          <a:prstGeom prst="rect">
            <a:avLst/>
          </a:prstGeom>
          <a:solidFill>
            <a:srgbClr val="EC1300"/>
          </a:solidFill>
        </p:spPr>
        <p:txBody>
          <a:bodyPr wrap="square" lIns="144000" tIns="36000" rIns="144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41313"/>
              </a:solidFill>
              <a:effectLst/>
              <a:uLnTx/>
              <a:uFillTx/>
              <a:latin typeface="Arial"/>
              <a:ea typeface="+mn-ea"/>
              <a:cs typeface="Arial"/>
              <a:sym typeface="Arial"/>
            </a:endParaRPr>
          </a:p>
        </p:txBody>
      </p:sp>
      <p:sp>
        <p:nvSpPr>
          <p:cNvPr id="17" name="Rectangle 16">
            <a:extLst>
              <a:ext uri="{FF2B5EF4-FFF2-40B4-BE49-F238E27FC236}">
                <a16:creationId xmlns:a16="http://schemas.microsoft.com/office/drawing/2014/main" id="{3AF36F4F-C6A3-4263-833A-625ACB091FF6}"/>
              </a:ext>
            </a:extLst>
          </p:cNvPr>
          <p:cNvSpPr/>
          <p:nvPr/>
        </p:nvSpPr>
        <p:spPr>
          <a:xfrm>
            <a:off x="358774" y="1239838"/>
            <a:ext cx="5414147" cy="12766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grpSp>
        <p:nvGrpSpPr>
          <p:cNvPr id="2" name="Group 1">
            <a:extLst>
              <a:ext uri="{FF2B5EF4-FFF2-40B4-BE49-F238E27FC236}">
                <a16:creationId xmlns:a16="http://schemas.microsoft.com/office/drawing/2014/main" id="{ABA9D209-B95E-4368-D013-98A5489DF5D3}"/>
              </a:ext>
            </a:extLst>
          </p:cNvPr>
          <p:cNvGrpSpPr/>
          <p:nvPr/>
        </p:nvGrpSpPr>
        <p:grpSpPr>
          <a:xfrm>
            <a:off x="564201" y="1438286"/>
            <a:ext cx="4441661" cy="879734"/>
            <a:chOff x="564201" y="1475473"/>
            <a:chExt cx="4441661" cy="879734"/>
          </a:xfrm>
        </p:grpSpPr>
        <p:pic>
          <p:nvPicPr>
            <p:cNvPr id="19" name="Picture 18" descr="A person with curly hair wearing glasses&#10;&#10;Description automatically generated">
              <a:extLst>
                <a:ext uri="{FF2B5EF4-FFF2-40B4-BE49-F238E27FC236}">
                  <a16:creationId xmlns:a16="http://schemas.microsoft.com/office/drawing/2014/main" id="{81030FE2-63DF-27D4-E047-890D1D7B13B5}"/>
                </a:ext>
              </a:extLst>
            </p:cNvPr>
            <p:cNvPicPr>
              <a:picLocks noChangeAspect="1"/>
            </p:cNvPicPr>
            <p:nvPr/>
          </p:nvPicPr>
          <p:blipFill>
            <a:blip r:embed="rId6" cstate="screen">
              <a:extLst>
                <a:ext uri="{28A0092B-C50C-407E-A947-70E740481C1C}">
                  <a14:useLocalDpi xmlns:a14="http://schemas.microsoft.com/office/drawing/2010/main"/>
                </a:ext>
              </a:extLst>
            </a:blip>
            <a:srcRect l="375" t="3227" r="375" b="22636"/>
            <a:stretch/>
          </p:blipFill>
          <p:spPr>
            <a:xfrm>
              <a:off x="564201" y="1475473"/>
              <a:ext cx="879736" cy="879734"/>
            </a:xfrm>
            <a:custGeom>
              <a:avLst/>
              <a:gdLst>
                <a:gd name="connsiteX0" fmla="*/ 1363288 w 2726576"/>
                <a:gd name="connsiteY0" fmla="*/ 0 h 2726576"/>
                <a:gd name="connsiteX1" fmla="*/ 2726576 w 2726576"/>
                <a:gd name="connsiteY1" fmla="*/ 1363288 h 2726576"/>
                <a:gd name="connsiteX2" fmla="*/ 1363288 w 2726576"/>
                <a:gd name="connsiteY2" fmla="*/ 2726576 h 2726576"/>
                <a:gd name="connsiteX3" fmla="*/ 0 w 2726576"/>
                <a:gd name="connsiteY3" fmla="*/ 1363288 h 2726576"/>
                <a:gd name="connsiteX4" fmla="*/ 1363288 w 2726576"/>
                <a:gd name="connsiteY4" fmla="*/ 0 h 2726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6576" h="2726576">
                  <a:moveTo>
                    <a:pt x="1363288" y="0"/>
                  </a:moveTo>
                  <a:cubicBezTo>
                    <a:pt x="2116211" y="0"/>
                    <a:pt x="2726576" y="610365"/>
                    <a:pt x="2726576" y="1363288"/>
                  </a:cubicBezTo>
                  <a:cubicBezTo>
                    <a:pt x="2726576" y="2116211"/>
                    <a:pt x="2116211" y="2726576"/>
                    <a:pt x="1363288" y="2726576"/>
                  </a:cubicBezTo>
                  <a:cubicBezTo>
                    <a:pt x="610365" y="2726576"/>
                    <a:pt x="0" y="2116211"/>
                    <a:pt x="0" y="1363288"/>
                  </a:cubicBezTo>
                  <a:cubicBezTo>
                    <a:pt x="0" y="610365"/>
                    <a:pt x="610365" y="0"/>
                    <a:pt x="1363288" y="0"/>
                  </a:cubicBezTo>
                  <a:close/>
                </a:path>
              </a:pathLst>
            </a:custGeom>
            <a:ln w="63500">
              <a:noFill/>
            </a:ln>
          </p:spPr>
        </p:pic>
        <p:grpSp>
          <p:nvGrpSpPr>
            <p:cNvPr id="20" name="Group 19">
              <a:extLst>
                <a:ext uri="{FF2B5EF4-FFF2-40B4-BE49-F238E27FC236}">
                  <a16:creationId xmlns:a16="http://schemas.microsoft.com/office/drawing/2014/main" id="{E0EE97CE-6702-2254-29D4-F92DA7DAE400}"/>
                </a:ext>
              </a:extLst>
            </p:cNvPr>
            <p:cNvGrpSpPr/>
            <p:nvPr/>
          </p:nvGrpSpPr>
          <p:grpSpPr>
            <a:xfrm>
              <a:off x="1654942" y="1606264"/>
              <a:ext cx="3350920" cy="618152"/>
              <a:chOff x="358773" y="3405892"/>
              <a:chExt cx="3350920" cy="618152"/>
            </a:xfrm>
          </p:grpSpPr>
          <p:sp>
            <p:nvSpPr>
              <p:cNvPr id="21" name="TextBox 20">
                <a:extLst>
                  <a:ext uri="{FF2B5EF4-FFF2-40B4-BE49-F238E27FC236}">
                    <a16:creationId xmlns:a16="http://schemas.microsoft.com/office/drawing/2014/main" id="{7F44255A-77EE-F5B2-1E21-C05DB50123A3}"/>
                  </a:ext>
                </a:extLst>
              </p:cNvPr>
              <p:cNvSpPr txBox="1"/>
              <p:nvPr/>
            </p:nvSpPr>
            <p:spPr>
              <a:xfrm>
                <a:off x="358773" y="3405892"/>
                <a:ext cx="1608049" cy="169277"/>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100000"/>
                  </a:lnSpc>
                  <a:spcBef>
                    <a:spcPts val="0"/>
                  </a:spcBef>
                  <a:spcAft>
                    <a:spcPts val="1200"/>
                  </a:spcAft>
                  <a:buClr>
                    <a:srgbClr val="EC1300"/>
                  </a:buClr>
                  <a:buSzPts val="2800"/>
                  <a:buFontTx/>
                  <a:buNone/>
                  <a:tabLst/>
                  <a:defRPr/>
                </a:pPr>
                <a:r>
                  <a:rPr kumimoji="0" lang="en-US" sz="1100" b="0" i="0" u="none" strike="noStrike" kern="1200" cap="none" spc="0" normalizeH="0" baseline="0" noProof="0" dirty="0">
                    <a:ln>
                      <a:noFill/>
                    </a:ln>
                    <a:solidFill>
                      <a:srgbClr val="EC1300"/>
                    </a:solidFill>
                    <a:effectLst/>
                    <a:uLnTx/>
                    <a:uFillTx/>
                    <a:latin typeface="Arial"/>
                    <a:ea typeface="+mn-ea"/>
                    <a:cs typeface="Arial"/>
                    <a:sym typeface="Arial"/>
                  </a:rPr>
                  <a:t>AARP FOUNDER: </a:t>
                </a:r>
              </a:p>
            </p:txBody>
          </p:sp>
          <p:sp>
            <p:nvSpPr>
              <p:cNvPr id="22" name="TextBox 21">
                <a:extLst>
                  <a:ext uri="{FF2B5EF4-FFF2-40B4-BE49-F238E27FC236}">
                    <a16:creationId xmlns:a16="http://schemas.microsoft.com/office/drawing/2014/main" id="{D35615AC-946F-6CA2-B4A0-845F0F9F1669}"/>
                  </a:ext>
                </a:extLst>
              </p:cNvPr>
              <p:cNvSpPr txBox="1"/>
              <p:nvPr/>
            </p:nvSpPr>
            <p:spPr>
              <a:xfrm>
                <a:off x="358773" y="3654712"/>
                <a:ext cx="3350920" cy="369332"/>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100000"/>
                  </a:lnSpc>
                  <a:spcBef>
                    <a:spcPts val="0"/>
                  </a:spcBef>
                  <a:spcAft>
                    <a:spcPts val="0"/>
                  </a:spcAft>
                  <a:buClr>
                    <a:srgbClr val="EC1300"/>
                  </a:buClr>
                  <a:buSzPts val="2800"/>
                  <a:buFontTx/>
                  <a:buNone/>
                  <a:tabLst/>
                  <a:defRPr/>
                </a:pPr>
                <a:r>
                  <a:rPr kumimoji="0" lang="en-US" sz="2400" b="1" i="0" u="none" strike="noStrike" kern="1200" cap="none" spc="0" normalizeH="0" baseline="0" noProof="0" dirty="0">
                    <a:ln>
                      <a:noFill/>
                    </a:ln>
                    <a:solidFill>
                      <a:srgbClr val="141313"/>
                    </a:solidFill>
                    <a:effectLst/>
                    <a:uLnTx/>
                    <a:uFillTx/>
                    <a:latin typeface="Arial"/>
                    <a:ea typeface="+mn-ea"/>
                    <a:cs typeface="Arial"/>
                    <a:sym typeface="Arial"/>
                  </a:rPr>
                  <a:t>Dr. Ethel Percy Andrus</a:t>
                </a:r>
              </a:p>
            </p:txBody>
          </p:sp>
        </p:grpSp>
      </p:grpSp>
      <p:sp>
        <p:nvSpPr>
          <p:cNvPr id="26" name="Google Shape;379;p18">
            <a:extLst>
              <a:ext uri="{FF2B5EF4-FFF2-40B4-BE49-F238E27FC236}">
                <a16:creationId xmlns:a16="http://schemas.microsoft.com/office/drawing/2014/main" id="{210AB257-F909-C8C3-BCEC-3878BD2ECFC5}"/>
              </a:ext>
            </a:extLst>
          </p:cNvPr>
          <p:cNvSpPr txBox="1"/>
          <p:nvPr/>
        </p:nvSpPr>
        <p:spPr>
          <a:xfrm>
            <a:off x="6131697" y="1546008"/>
            <a:ext cx="1986103"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2F2F2"/>
              </a:buClr>
              <a:buSzPts val="1400"/>
              <a:buFontTx/>
              <a:buNone/>
              <a:tabLst/>
              <a:defRPr/>
            </a:pPr>
            <a:r>
              <a:rPr kumimoji="0" lang="en-US" sz="2400" b="1" i="0" u="none" strike="noStrike" kern="0" cap="none" spc="0" normalizeH="0" baseline="0" noProof="0" dirty="0">
                <a:ln>
                  <a:noFill/>
                </a:ln>
                <a:solidFill>
                  <a:srgbClr val="F2F2F2"/>
                </a:solidFill>
                <a:effectLst/>
                <a:uLnTx/>
                <a:uFillTx/>
                <a:latin typeface="Arial"/>
                <a:ea typeface="+mn-ea"/>
                <a:cs typeface="Arial"/>
                <a:sym typeface="Arial"/>
              </a:rPr>
              <a:t>Chicken Coop Story:</a:t>
            </a:r>
          </a:p>
        </p:txBody>
      </p:sp>
      <p:sp>
        <p:nvSpPr>
          <p:cNvPr id="27" name="Google Shape;379;p18">
            <a:extLst>
              <a:ext uri="{FF2B5EF4-FFF2-40B4-BE49-F238E27FC236}">
                <a16:creationId xmlns:a16="http://schemas.microsoft.com/office/drawing/2014/main" id="{ED3C219D-40F5-AFA4-2FF5-217DBB9121A8}"/>
              </a:ext>
            </a:extLst>
          </p:cNvPr>
          <p:cNvSpPr txBox="1"/>
          <p:nvPr/>
        </p:nvSpPr>
        <p:spPr>
          <a:xfrm>
            <a:off x="6131697" y="2800025"/>
            <a:ext cx="2653528" cy="120032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2F2F2"/>
              </a:buClr>
              <a:buSzPts val="1400"/>
              <a:buFontTx/>
              <a:buNone/>
              <a:tabLst/>
              <a:defRPr/>
            </a:pPr>
            <a:r>
              <a:rPr kumimoji="0" lang="en-US" sz="1300" b="0" i="1" u="none" strike="noStrike" kern="0" cap="none" spc="0" normalizeH="0" baseline="0" noProof="0" dirty="0">
                <a:ln>
                  <a:noFill/>
                </a:ln>
                <a:solidFill>
                  <a:srgbClr val="F2F2F2"/>
                </a:solidFill>
                <a:effectLst/>
                <a:uLnTx/>
                <a:uFillTx/>
                <a:latin typeface="Arial"/>
                <a:ea typeface="+mn-ea"/>
                <a:cs typeface="Arial"/>
                <a:sym typeface="Arial"/>
              </a:rPr>
              <a:t>“I knocked on the sagging door of </a:t>
            </a:r>
            <a:br>
              <a:rPr kumimoji="0" lang="en-US" sz="1300" b="0" i="1" u="none" strike="noStrike" kern="0" cap="none" spc="0" normalizeH="0" baseline="0" noProof="0" dirty="0">
                <a:ln>
                  <a:noFill/>
                </a:ln>
                <a:solidFill>
                  <a:srgbClr val="F2F2F2"/>
                </a:solidFill>
                <a:effectLst/>
                <a:uLnTx/>
                <a:uFillTx/>
                <a:latin typeface="Arial"/>
                <a:ea typeface="+mn-ea"/>
                <a:cs typeface="Arial"/>
                <a:sym typeface="Arial"/>
              </a:rPr>
            </a:br>
            <a:r>
              <a:rPr kumimoji="0" lang="en-US" sz="1300" b="0" i="1" u="none" strike="noStrike" kern="0" cap="none" spc="0" normalizeH="0" baseline="0" noProof="0" dirty="0">
                <a:ln>
                  <a:noFill/>
                </a:ln>
                <a:solidFill>
                  <a:srgbClr val="F2F2F2"/>
                </a:solidFill>
                <a:effectLst/>
                <a:uLnTx/>
                <a:uFillTx/>
                <a:latin typeface="Arial"/>
                <a:ea typeface="+mn-ea"/>
                <a:cs typeface="Arial"/>
                <a:sym typeface="Arial"/>
              </a:rPr>
              <a:t>the windowless shed and assured the answering voice that I had come to say ‘Howdy’ — one teacher to another — and I asked if I might </a:t>
            </a:r>
            <a:br>
              <a:rPr kumimoji="0" lang="en-US" sz="1300" b="0" i="1" u="none" strike="noStrike" kern="0" cap="none" spc="0" normalizeH="0" baseline="0" noProof="0" dirty="0">
                <a:ln>
                  <a:noFill/>
                </a:ln>
                <a:solidFill>
                  <a:srgbClr val="F2F2F2"/>
                </a:solidFill>
                <a:effectLst/>
                <a:uLnTx/>
                <a:uFillTx/>
                <a:latin typeface="Arial"/>
                <a:ea typeface="+mn-ea"/>
                <a:cs typeface="Arial"/>
                <a:sym typeface="Arial"/>
              </a:rPr>
            </a:br>
            <a:r>
              <a:rPr kumimoji="0" lang="en-US" sz="1300" b="0" i="1" u="none" strike="noStrike" kern="0" cap="none" spc="0" normalizeH="0" baseline="0" noProof="0" dirty="0">
                <a:ln>
                  <a:noFill/>
                </a:ln>
                <a:solidFill>
                  <a:srgbClr val="F2F2F2"/>
                </a:solidFill>
                <a:effectLst/>
                <a:uLnTx/>
                <a:uFillTx/>
                <a:latin typeface="Arial"/>
                <a:ea typeface="+mn-ea"/>
                <a:cs typeface="Arial"/>
                <a:sym typeface="Arial"/>
              </a:rPr>
              <a:t>not come in.”</a:t>
            </a:r>
          </a:p>
        </p:txBody>
      </p:sp>
      <p:cxnSp>
        <p:nvCxnSpPr>
          <p:cNvPr id="28" name="Straight Connector 27">
            <a:extLst>
              <a:ext uri="{FF2B5EF4-FFF2-40B4-BE49-F238E27FC236}">
                <a16:creationId xmlns:a16="http://schemas.microsoft.com/office/drawing/2014/main" id="{208A09B4-877C-1C0C-D5D3-FA6F55D3D84A}"/>
              </a:ext>
            </a:extLst>
          </p:cNvPr>
          <p:cNvCxnSpPr>
            <a:cxnSpLocks/>
          </p:cNvCxnSpPr>
          <p:nvPr/>
        </p:nvCxnSpPr>
        <p:spPr>
          <a:xfrm flipH="1">
            <a:off x="6131698" y="2516470"/>
            <a:ext cx="2653528"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FE1C1312-2C3A-5739-A6AF-B6FAE22AD88A}"/>
              </a:ext>
            </a:extLst>
          </p:cNvPr>
          <p:cNvGrpSpPr/>
          <p:nvPr/>
        </p:nvGrpSpPr>
        <p:grpSpPr>
          <a:xfrm flipH="1">
            <a:off x="6131697" y="738868"/>
            <a:ext cx="617412" cy="489978"/>
            <a:chOff x="5773643" y="1275951"/>
            <a:chExt cx="626121" cy="496890"/>
          </a:xfrm>
          <a:solidFill>
            <a:srgbClr val="FFFFFF">
              <a:alpha val="50196"/>
            </a:srgbClr>
          </a:solidFill>
        </p:grpSpPr>
        <p:sp>
          <p:nvSpPr>
            <p:cNvPr id="32" name="Freeform: Shape 31">
              <a:extLst>
                <a:ext uri="{FF2B5EF4-FFF2-40B4-BE49-F238E27FC236}">
                  <a16:creationId xmlns:a16="http://schemas.microsoft.com/office/drawing/2014/main" id="{F0AC39AE-0602-C8AE-EE5E-6306637FD961}"/>
                </a:ext>
              </a:extLst>
            </p:cNvPr>
            <p:cNvSpPr/>
            <p:nvPr/>
          </p:nvSpPr>
          <p:spPr>
            <a:xfrm>
              <a:off x="6149316" y="1275951"/>
              <a:ext cx="250448" cy="496890"/>
            </a:xfrm>
            <a:custGeom>
              <a:avLst/>
              <a:gdLst>
                <a:gd name="csX0" fmla="*/ 250449 w 250448"/>
                <a:gd name="csY0" fmla="*/ 496890 h 496890"/>
                <a:gd name="csX1" fmla="*/ 250449 w 250448"/>
                <a:gd name="csY1" fmla="*/ 246442 h 496890"/>
                <a:gd name="csX2" fmla="*/ 107568 w 250448"/>
                <a:gd name="csY2" fmla="*/ 246442 h 496890"/>
                <a:gd name="csX3" fmla="*/ 250449 w 250448"/>
                <a:gd name="csY3" fmla="*/ 107443 h 496890"/>
                <a:gd name="csX4" fmla="*/ 250449 w 250448"/>
                <a:gd name="csY4" fmla="*/ 0 h 496890"/>
                <a:gd name="csX5" fmla="*/ 0 w 250448"/>
                <a:gd name="csY5" fmla="*/ 246442 h 496890"/>
                <a:gd name="csX6" fmla="*/ 0 w 250448"/>
                <a:gd name="csY6" fmla="*/ 246442 h 496890"/>
                <a:gd name="csX7" fmla="*/ 0 w 250448"/>
                <a:gd name="csY7" fmla="*/ 496890 h 496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0448" h="496890">
                  <a:moveTo>
                    <a:pt x="250449" y="496890"/>
                  </a:moveTo>
                  <a:lnTo>
                    <a:pt x="250449" y="246442"/>
                  </a:lnTo>
                  <a:lnTo>
                    <a:pt x="107568" y="246442"/>
                  </a:lnTo>
                  <a:cubicBezTo>
                    <a:pt x="109737" y="169079"/>
                    <a:pt x="173056" y="107480"/>
                    <a:pt x="250449" y="107443"/>
                  </a:cubicBezTo>
                  <a:lnTo>
                    <a:pt x="250449" y="0"/>
                  </a:lnTo>
                  <a:cubicBezTo>
                    <a:pt x="113680" y="-18"/>
                    <a:pt x="2189" y="109690"/>
                    <a:pt x="0" y="246442"/>
                  </a:cubicBezTo>
                  <a:lnTo>
                    <a:pt x="0" y="246442"/>
                  </a:lnTo>
                  <a:lnTo>
                    <a:pt x="0" y="496890"/>
                  </a:lnTo>
                  <a:close/>
                </a:path>
              </a:pathLst>
            </a:custGeom>
            <a:grpFill/>
            <a:ln w="12502"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Freeform: Shape 32">
              <a:extLst>
                <a:ext uri="{FF2B5EF4-FFF2-40B4-BE49-F238E27FC236}">
                  <a16:creationId xmlns:a16="http://schemas.microsoft.com/office/drawing/2014/main" id="{DA640169-AAC5-F243-5BA1-E568F3CA30A6}"/>
                </a:ext>
              </a:extLst>
            </p:cNvPr>
            <p:cNvSpPr/>
            <p:nvPr/>
          </p:nvSpPr>
          <p:spPr>
            <a:xfrm>
              <a:off x="5773643" y="1275951"/>
              <a:ext cx="250448" cy="496890"/>
            </a:xfrm>
            <a:custGeom>
              <a:avLst/>
              <a:gdLst>
                <a:gd name="csX0" fmla="*/ 250449 w 250448"/>
                <a:gd name="csY0" fmla="*/ 496890 h 496890"/>
                <a:gd name="csX1" fmla="*/ 250449 w 250448"/>
                <a:gd name="csY1" fmla="*/ 246442 h 496890"/>
                <a:gd name="csX2" fmla="*/ 107568 w 250448"/>
                <a:gd name="csY2" fmla="*/ 246442 h 496890"/>
                <a:gd name="csX3" fmla="*/ 250449 w 250448"/>
                <a:gd name="csY3" fmla="*/ 107443 h 496890"/>
                <a:gd name="csX4" fmla="*/ 250449 w 250448"/>
                <a:gd name="csY4" fmla="*/ 0 h 496890"/>
                <a:gd name="csX5" fmla="*/ 0 w 250448"/>
                <a:gd name="csY5" fmla="*/ 246442 h 496890"/>
                <a:gd name="csX6" fmla="*/ 0 w 250448"/>
                <a:gd name="csY6" fmla="*/ 246442 h 496890"/>
                <a:gd name="csX7" fmla="*/ 0 w 250448"/>
                <a:gd name="csY7" fmla="*/ 496890 h 496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0448" h="496890">
                  <a:moveTo>
                    <a:pt x="250449" y="496890"/>
                  </a:moveTo>
                  <a:lnTo>
                    <a:pt x="250449" y="246442"/>
                  </a:lnTo>
                  <a:lnTo>
                    <a:pt x="107568" y="246442"/>
                  </a:lnTo>
                  <a:cubicBezTo>
                    <a:pt x="109737" y="169079"/>
                    <a:pt x="173056" y="107480"/>
                    <a:pt x="250449" y="107443"/>
                  </a:cubicBezTo>
                  <a:lnTo>
                    <a:pt x="250449" y="0"/>
                  </a:lnTo>
                  <a:cubicBezTo>
                    <a:pt x="113680" y="-18"/>
                    <a:pt x="2189" y="109690"/>
                    <a:pt x="0" y="246442"/>
                  </a:cubicBezTo>
                  <a:lnTo>
                    <a:pt x="0" y="246442"/>
                  </a:lnTo>
                  <a:lnTo>
                    <a:pt x="0" y="496890"/>
                  </a:lnTo>
                  <a:close/>
                </a:path>
              </a:pathLst>
            </a:custGeom>
            <a:grpFill/>
            <a:ln w="12502"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TextBox 3">
            <a:extLst>
              <a:ext uri="{FF2B5EF4-FFF2-40B4-BE49-F238E27FC236}">
                <a16:creationId xmlns:a16="http://schemas.microsoft.com/office/drawing/2014/main" id="{766C8166-EDAA-D18F-8188-4C934C8078D2}"/>
              </a:ext>
            </a:extLst>
          </p:cNvPr>
          <p:cNvSpPr txBox="1"/>
          <p:nvPr/>
        </p:nvSpPr>
        <p:spPr>
          <a:xfrm>
            <a:off x="564201" y="2728534"/>
            <a:ext cx="4667017" cy="721709"/>
          </a:xfrm>
          <a:prstGeom prst="rect">
            <a:avLst/>
          </a:prstGeom>
          <a:noFill/>
        </p:spPr>
        <p:txBody>
          <a:bodyPr wrap="square" lIns="0" tIns="0" rIns="0" bIns="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Arial"/>
                <a:ea typeface="+mn-ea"/>
                <a:cs typeface="Arial"/>
                <a:sym typeface="Arial"/>
              </a:rPr>
              <a:t>Andrus founded a separate organization, the National Retired Teachers Association (NRTA) in 1947.</a:t>
            </a:r>
          </a:p>
        </p:txBody>
      </p:sp>
      <p:sp>
        <p:nvSpPr>
          <p:cNvPr id="5" name="TextBox 4">
            <a:extLst>
              <a:ext uri="{FF2B5EF4-FFF2-40B4-BE49-F238E27FC236}">
                <a16:creationId xmlns:a16="http://schemas.microsoft.com/office/drawing/2014/main" id="{65B573AC-E97A-8F17-C83C-E952BE9EDD09}"/>
              </a:ext>
            </a:extLst>
          </p:cNvPr>
          <p:cNvSpPr txBox="1"/>
          <p:nvPr/>
        </p:nvSpPr>
        <p:spPr>
          <a:xfrm>
            <a:off x="564201" y="3624841"/>
            <a:ext cx="4667017" cy="375513"/>
          </a:xfrm>
          <a:prstGeom prst="rect">
            <a:avLst/>
          </a:prstGeom>
          <a:noFill/>
        </p:spPr>
        <p:txBody>
          <a:bodyPr wrap="square" lIns="0" tIns="0" rIns="0" bIns="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141313"/>
                </a:solidFill>
                <a:effectLst/>
                <a:uLnTx/>
                <a:uFillTx/>
                <a:latin typeface="Arial"/>
                <a:ea typeface="+mn-ea"/>
                <a:cs typeface="Arial"/>
                <a:sym typeface="Arial"/>
              </a:rPr>
              <a:t>Subsequently, AARP was founded in 1958.</a:t>
            </a:r>
          </a:p>
        </p:txBody>
      </p:sp>
      <p:sp>
        <p:nvSpPr>
          <p:cNvPr id="7" name="Right Triangle 6">
            <a:extLst>
              <a:ext uri="{FF2B5EF4-FFF2-40B4-BE49-F238E27FC236}">
                <a16:creationId xmlns:a16="http://schemas.microsoft.com/office/drawing/2014/main" id="{5CB6FDC1-1A6E-EC3F-23CE-88076FFE7E69}"/>
              </a:ext>
            </a:extLst>
          </p:cNvPr>
          <p:cNvSpPr/>
          <p:nvPr/>
        </p:nvSpPr>
        <p:spPr>
          <a:xfrm rot="5400000" flipH="1">
            <a:off x="5589993" y="1055883"/>
            <a:ext cx="183955" cy="183955"/>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cxnSp>
        <p:nvCxnSpPr>
          <p:cNvPr id="8" name="Google Shape;194;p1">
            <a:extLst>
              <a:ext uri="{FF2B5EF4-FFF2-40B4-BE49-F238E27FC236}">
                <a16:creationId xmlns:a16="http://schemas.microsoft.com/office/drawing/2014/main" id="{AE80F0E8-9B68-351A-9CAC-CDC8B305A4E5}"/>
              </a:ext>
            </a:extLst>
          </p:cNvPr>
          <p:cNvCxnSpPr>
            <a:cxnSpLocks/>
          </p:cNvCxnSpPr>
          <p:nvPr/>
        </p:nvCxnSpPr>
        <p:spPr>
          <a:xfrm>
            <a:off x="358775" y="1239838"/>
            <a:ext cx="0" cy="1276631"/>
          </a:xfrm>
          <a:prstGeom prst="straightConnector1">
            <a:avLst/>
          </a:prstGeom>
          <a:noFill/>
          <a:ln w="15875" cap="flat" cmpd="sng">
            <a:solidFill>
              <a:schemeClr val="bg2">
                <a:lumMod val="75000"/>
              </a:schemeClr>
            </a:solidFill>
            <a:prstDash val="solid"/>
            <a:round/>
            <a:headEnd type="none" w="sm" len="sm"/>
            <a:tailEnd type="none" w="sm" len="sm"/>
          </a:ln>
        </p:spPr>
      </p:cxnSp>
      <p:cxnSp>
        <p:nvCxnSpPr>
          <p:cNvPr id="15" name="Straight Connector 14">
            <a:extLst>
              <a:ext uri="{FF2B5EF4-FFF2-40B4-BE49-F238E27FC236}">
                <a16:creationId xmlns:a16="http://schemas.microsoft.com/office/drawing/2014/main" id="{71EB6996-FD37-5833-709E-74077FA6DA49}"/>
              </a:ext>
            </a:extLst>
          </p:cNvPr>
          <p:cNvCxnSpPr>
            <a:cxnSpLocks/>
          </p:cNvCxnSpPr>
          <p:nvPr/>
        </p:nvCxnSpPr>
        <p:spPr>
          <a:xfrm>
            <a:off x="564201" y="3537542"/>
            <a:ext cx="466701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543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7">
          <a:extLst>
            <a:ext uri="{FF2B5EF4-FFF2-40B4-BE49-F238E27FC236}">
              <a16:creationId xmlns:a16="http://schemas.microsoft.com/office/drawing/2014/main" id="{DB5B9213-935F-7514-930D-19E78495E0E7}"/>
            </a:ext>
          </a:extLst>
        </p:cNvPr>
        <p:cNvGrpSpPr/>
        <p:nvPr/>
      </p:nvGrpSpPr>
      <p:grpSpPr>
        <a:xfrm>
          <a:off x="0" y="0"/>
          <a:ext cx="0" cy="0"/>
          <a:chOff x="0" y="0"/>
          <a:chExt cx="0" cy="0"/>
        </a:xfrm>
      </p:grpSpPr>
      <p:sp>
        <p:nvSpPr>
          <p:cNvPr id="9" name="Google Shape;253;p3">
            <a:extLst>
              <a:ext uri="{FF2B5EF4-FFF2-40B4-BE49-F238E27FC236}">
                <a16:creationId xmlns:a16="http://schemas.microsoft.com/office/drawing/2014/main" id="{4193518D-9DF6-CC28-07E0-4A13D8E907C1}"/>
              </a:ext>
            </a:extLst>
          </p:cNvPr>
          <p:cNvSpPr/>
          <p:nvPr/>
        </p:nvSpPr>
        <p:spPr>
          <a:xfrm>
            <a:off x="2527511" y="3143357"/>
            <a:ext cx="1920241" cy="1264549"/>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0" name="Google Shape;253;p3">
            <a:extLst>
              <a:ext uri="{FF2B5EF4-FFF2-40B4-BE49-F238E27FC236}">
                <a16:creationId xmlns:a16="http://schemas.microsoft.com/office/drawing/2014/main" id="{C4B484D9-4A85-9B86-DF99-7DC4550BE869}"/>
              </a:ext>
            </a:extLst>
          </p:cNvPr>
          <p:cNvSpPr/>
          <p:nvPr/>
        </p:nvSpPr>
        <p:spPr>
          <a:xfrm>
            <a:off x="4696248" y="3143357"/>
            <a:ext cx="1920241" cy="1264549"/>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1" name="Google Shape;253;p3">
            <a:extLst>
              <a:ext uri="{FF2B5EF4-FFF2-40B4-BE49-F238E27FC236}">
                <a16:creationId xmlns:a16="http://schemas.microsoft.com/office/drawing/2014/main" id="{FA23DBE5-9B3F-0C32-69E0-4829B5886E7A}"/>
              </a:ext>
            </a:extLst>
          </p:cNvPr>
          <p:cNvSpPr/>
          <p:nvPr/>
        </p:nvSpPr>
        <p:spPr>
          <a:xfrm>
            <a:off x="6864984" y="3143357"/>
            <a:ext cx="1920241" cy="1264549"/>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8" name="Google Shape;253;p3">
            <a:extLst>
              <a:ext uri="{FF2B5EF4-FFF2-40B4-BE49-F238E27FC236}">
                <a16:creationId xmlns:a16="http://schemas.microsoft.com/office/drawing/2014/main" id="{588AE5E4-AEC4-4B6F-20C5-434979D3F76F}"/>
              </a:ext>
            </a:extLst>
          </p:cNvPr>
          <p:cNvSpPr/>
          <p:nvPr/>
        </p:nvSpPr>
        <p:spPr>
          <a:xfrm>
            <a:off x="358774" y="3143357"/>
            <a:ext cx="1920241" cy="1264549"/>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graphicFrame>
        <p:nvGraphicFramePr>
          <p:cNvPr id="2" name="think-cell data - do not delete" hidden="1">
            <a:extLst>
              <a:ext uri="{FF2B5EF4-FFF2-40B4-BE49-F238E27FC236}">
                <a16:creationId xmlns:a16="http://schemas.microsoft.com/office/drawing/2014/main" id="{303A9E41-3FE6-EF6D-DF54-026F4543336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2" name="think-cell data - do not delete" hidden="1">
                        <a:extLst>
                          <a:ext uri="{FF2B5EF4-FFF2-40B4-BE49-F238E27FC236}">
                            <a16:creationId xmlns:a16="http://schemas.microsoft.com/office/drawing/2014/main" id="{303A9E41-3FE6-EF6D-DF54-026F4543336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18" name="Google Shape;718;p34">
            <a:extLst>
              <a:ext uri="{FF2B5EF4-FFF2-40B4-BE49-F238E27FC236}">
                <a16:creationId xmlns:a16="http://schemas.microsoft.com/office/drawing/2014/main" id="{2BD6D82C-6951-FE22-2B47-778C99232758}"/>
              </a:ext>
            </a:extLst>
          </p:cNvPr>
          <p:cNvSpPr txBox="1"/>
          <p:nvPr/>
        </p:nvSpPr>
        <p:spPr>
          <a:xfrm>
            <a:off x="352628" y="382788"/>
            <a:ext cx="7984193" cy="276999"/>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800"/>
              <a:buFont typeface="Arial"/>
              <a:buNone/>
              <a:tabLst/>
              <a:defRPr/>
            </a:pPr>
            <a:endParaRPr kumimoji="0" sz="1800" b="1" i="0" u="none" strike="noStrike" kern="1200" cap="none" spc="0" normalizeH="0" baseline="0" noProof="0">
              <a:ln>
                <a:noFill/>
              </a:ln>
              <a:solidFill>
                <a:srgbClr val="F2F2F2"/>
              </a:solidFill>
              <a:effectLst/>
              <a:uLnTx/>
              <a:uFillTx/>
              <a:latin typeface="Arial Black"/>
              <a:ea typeface="Arial Black"/>
              <a:cs typeface="Arial Black"/>
              <a:sym typeface="Arial Black"/>
            </a:endParaRPr>
          </a:p>
        </p:txBody>
      </p:sp>
      <p:sp>
        <p:nvSpPr>
          <p:cNvPr id="724" name="Google Shape;724;p34">
            <a:extLst>
              <a:ext uri="{FF2B5EF4-FFF2-40B4-BE49-F238E27FC236}">
                <a16:creationId xmlns:a16="http://schemas.microsoft.com/office/drawing/2014/main" id="{D9B7BBFF-AC5C-50A1-612F-BFFD29B25073}"/>
              </a:ext>
            </a:extLst>
          </p:cNvPr>
          <p:cNvSpPr txBox="1">
            <a:spLocks noGrp="1"/>
          </p:cNvSpPr>
          <p:nvPr>
            <p:ph type="title"/>
          </p:nvPr>
        </p:nvSpPr>
        <p:spPr>
          <a:xfrm>
            <a:off x="358775" y="343913"/>
            <a:ext cx="8432597" cy="507651"/>
          </a:xfrm>
          <a:noFill/>
          <a:ln>
            <a:noFill/>
          </a:ln>
        </p:spPr>
        <p:txBody>
          <a:bodyPr spcFirstLastPara="1" wrap="square" lIns="0" tIns="45700" rIns="91425" bIns="45700" anchor="ctr" anchorCtr="0">
            <a:noAutofit/>
          </a:bodyPr>
          <a:lstStyle/>
          <a:p>
            <a:pPr lvl="0"/>
            <a:r>
              <a:rPr lang="en-US" sz="2400" dirty="0"/>
              <a:t>What People 50+ Think About Where They Will Live</a:t>
            </a:r>
          </a:p>
        </p:txBody>
      </p:sp>
      <p:sp>
        <p:nvSpPr>
          <p:cNvPr id="752" name="Google Shape;719;p34">
            <a:extLst>
              <a:ext uri="{FF2B5EF4-FFF2-40B4-BE49-F238E27FC236}">
                <a16:creationId xmlns:a16="http://schemas.microsoft.com/office/drawing/2014/main" id="{5BC29ECD-0E2F-4E8B-AF85-216C47C6BB9E}"/>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457200" rtl="0" eaLnBrk="1" fontAlgn="auto" latinLnBrk="0" hangingPunct="1">
              <a:lnSpc>
                <a:spcPct val="100000"/>
              </a:lnSpc>
              <a:spcBef>
                <a:spcPts val="0"/>
              </a:spcBef>
              <a:spcAft>
                <a:spcPts val="0"/>
              </a:spcAft>
              <a:buClrTx/>
              <a:buSzPts val="800"/>
              <a:buFontTx/>
              <a:buNone/>
              <a:tabLst/>
              <a:defRPr/>
            </a:pPr>
            <a:r>
              <a:rPr kumimoji="0" lang="en-US" sz="600" b="1" i="0" u="none" strike="noStrike" kern="1200" cap="none" spc="0" normalizeH="0" baseline="0" noProof="0" dirty="0">
                <a:ln>
                  <a:noFill/>
                </a:ln>
                <a:solidFill>
                  <a:srgbClr val="141313"/>
                </a:solidFill>
                <a:effectLst/>
                <a:uLnTx/>
                <a:uFillTx/>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Source</a:t>
            </a:r>
            <a:r>
              <a:rPr kumimoji="0" lang="en-US" sz="600" b="1" i="0" u="none" strike="noStrike" kern="1200" cap="none" spc="0" normalizeH="0" baseline="0" noProof="0" dirty="0">
                <a:ln>
                  <a:noFill/>
                </a:ln>
                <a:solidFill>
                  <a:srgbClr val="141313"/>
                </a:solidFill>
                <a:effectLst/>
                <a:uLnTx/>
                <a:uFillTx/>
                <a:latin typeface="Arial"/>
                <a:ea typeface="Arial"/>
                <a:cs typeface="Arial"/>
                <a:sym typeface="Arial"/>
              </a:rPr>
              <a:t>: </a:t>
            </a:r>
            <a:r>
              <a:rPr kumimoji="0" lang="en-US" sz="600" b="0" i="0" u="none" strike="noStrike" kern="1200" cap="none" spc="0" normalizeH="0" baseline="0" noProof="0" dirty="0">
                <a:ln>
                  <a:noFill/>
                </a:ln>
                <a:solidFill>
                  <a:srgbClr val="D52B1E"/>
                </a:solidFill>
                <a:effectLst/>
                <a:uLnTx/>
                <a:uFillTx/>
                <a:latin typeface="Arial"/>
                <a:ea typeface="Arial"/>
                <a:cs typeface="Arial"/>
                <a:sym typeface="Arial"/>
                <a:hlinkClick r:id="rId6">
                  <a:extLst>
                    <a:ext uri="{A12FA001-AC4F-418D-AE19-62706E023703}">
                      <ahyp:hlinkClr xmlns:ahyp="http://schemas.microsoft.com/office/drawing/2018/hyperlinkcolor" val="tx"/>
                    </a:ext>
                  </a:extLst>
                </a:hlinkClick>
              </a:rPr>
              <a:t>2024 AARP Home and Community Preferences Survey: A National Survey of Adults Age 18+</a:t>
            </a:r>
            <a:endParaRPr kumimoji="0" lang="en-US" sz="600" b="0" i="0" u="none" strike="noStrike" kern="1200" cap="none" spc="0" normalizeH="0" baseline="0" noProof="0" dirty="0">
              <a:ln>
                <a:noFill/>
              </a:ln>
              <a:solidFill>
                <a:srgbClr val="D52B1E"/>
              </a:solidFill>
              <a:effectLst/>
              <a:uLnTx/>
              <a:uFillTx/>
              <a:latin typeface="Arial"/>
              <a:ea typeface="Arial"/>
              <a:cs typeface="Arial"/>
              <a:sym typeface="Arial"/>
            </a:endParaRPr>
          </a:p>
        </p:txBody>
      </p:sp>
      <p:sp>
        <p:nvSpPr>
          <p:cNvPr id="3" name="Rectangle 2">
            <a:extLst>
              <a:ext uri="{FF2B5EF4-FFF2-40B4-BE49-F238E27FC236}">
                <a16:creationId xmlns:a16="http://schemas.microsoft.com/office/drawing/2014/main" id="{6F0CC39A-530D-6E6A-B3A0-EE99A5357F6A}"/>
              </a:ext>
            </a:extLst>
          </p:cNvPr>
          <p:cNvSpPr/>
          <p:nvPr/>
        </p:nvSpPr>
        <p:spPr>
          <a:xfrm>
            <a:off x="358775" y="1239838"/>
            <a:ext cx="1920240" cy="19035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141313"/>
                </a:solidFill>
                <a:effectLst/>
                <a:uLnTx/>
                <a:uFillTx/>
                <a:latin typeface="Arial"/>
                <a:ea typeface="+mn-ea"/>
                <a:cs typeface="+mn-cs"/>
                <a:sym typeface="Arial"/>
              </a:rPr>
              <a:t>51%</a:t>
            </a:r>
          </a:p>
        </p:txBody>
      </p:sp>
      <p:sp>
        <p:nvSpPr>
          <p:cNvPr id="4" name="Oval 3">
            <a:extLst>
              <a:ext uri="{FF2B5EF4-FFF2-40B4-BE49-F238E27FC236}">
                <a16:creationId xmlns:a16="http://schemas.microsoft.com/office/drawing/2014/main" id="{B666BB48-1D16-37CC-9573-D62D98E7DC3C}"/>
              </a:ext>
            </a:extLst>
          </p:cNvPr>
          <p:cNvSpPr/>
          <p:nvPr/>
        </p:nvSpPr>
        <p:spPr>
          <a:xfrm>
            <a:off x="552091" y="1492252"/>
            <a:ext cx="639048" cy="63904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5" name="Graphic 4">
            <a:extLst>
              <a:ext uri="{FF2B5EF4-FFF2-40B4-BE49-F238E27FC236}">
                <a16:creationId xmlns:a16="http://schemas.microsoft.com/office/drawing/2014/main" id="{A5BAC73E-1889-3999-7FE0-3A4F2B2687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7709" y="1637870"/>
            <a:ext cx="347812" cy="347812"/>
          </a:xfrm>
          <a:prstGeom prst="rect">
            <a:avLst/>
          </a:prstGeom>
        </p:spPr>
      </p:pic>
      <p:sp>
        <p:nvSpPr>
          <p:cNvPr id="6" name="TextBox 5">
            <a:extLst>
              <a:ext uri="{FF2B5EF4-FFF2-40B4-BE49-F238E27FC236}">
                <a16:creationId xmlns:a16="http://schemas.microsoft.com/office/drawing/2014/main" id="{A6C39B4E-8EE5-868E-7A90-9CA59F3D2D08}"/>
              </a:ext>
            </a:extLst>
          </p:cNvPr>
          <p:cNvSpPr txBox="1"/>
          <p:nvPr/>
        </p:nvSpPr>
        <p:spPr>
          <a:xfrm>
            <a:off x="552091" y="3349664"/>
            <a:ext cx="1533608" cy="553998"/>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t>Believe they will </a:t>
            </a:r>
            <a:r>
              <a:rPr kumimoji="0" lang="en-US" sz="1200" b="1" i="0" u="none" strike="noStrike" kern="1200" cap="none" spc="0" normalizeH="0" baseline="0" noProof="0" dirty="0">
                <a:ln>
                  <a:noFill/>
                </a:ln>
                <a:solidFill>
                  <a:srgbClr val="F2F2F2"/>
                </a:solidFill>
                <a:effectLst/>
                <a:uLnTx/>
                <a:uFillTx/>
                <a:latin typeface="Arial"/>
                <a:ea typeface="Arial"/>
                <a:cs typeface="Arial"/>
                <a:sym typeface="Arial"/>
              </a:rPr>
              <a:t>move</a:t>
            </a:r>
            <a: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t> to allow them to </a:t>
            </a:r>
            <a:r>
              <a:rPr kumimoji="0" lang="en-US" sz="1200" b="1" i="0" u="none" strike="noStrike" kern="1200" cap="none" spc="0" normalizeH="0" baseline="0" noProof="0" dirty="0">
                <a:ln>
                  <a:noFill/>
                </a:ln>
                <a:solidFill>
                  <a:srgbClr val="F2F2F2"/>
                </a:solidFill>
                <a:effectLst/>
                <a:uLnTx/>
                <a:uFillTx/>
                <a:latin typeface="Arial"/>
                <a:ea typeface="Arial"/>
                <a:cs typeface="Arial"/>
                <a:sym typeface="Arial"/>
              </a:rPr>
              <a:t>age independently</a:t>
            </a:r>
            <a:endParaRPr kumimoji="0" lang="en-US" sz="1200" b="0" i="0" u="none" strike="noStrike" kern="1200" cap="none" spc="0" normalizeH="0" baseline="0" noProof="0" dirty="0">
              <a:ln>
                <a:noFill/>
              </a:ln>
              <a:solidFill>
                <a:srgbClr val="F2F2F2"/>
              </a:solidFill>
              <a:effectLst/>
              <a:uLnTx/>
              <a:uFillTx/>
              <a:latin typeface="Arial"/>
              <a:ea typeface="Arial"/>
              <a:cs typeface="Arial"/>
              <a:sym typeface="Arial"/>
            </a:endParaRPr>
          </a:p>
        </p:txBody>
      </p:sp>
      <p:sp>
        <p:nvSpPr>
          <p:cNvPr id="13" name="Rectangle 12">
            <a:extLst>
              <a:ext uri="{FF2B5EF4-FFF2-40B4-BE49-F238E27FC236}">
                <a16:creationId xmlns:a16="http://schemas.microsoft.com/office/drawing/2014/main" id="{AE0DBCFC-AAD2-5FFF-9F3B-908F5E4F440B}"/>
              </a:ext>
            </a:extLst>
          </p:cNvPr>
          <p:cNvSpPr/>
          <p:nvPr/>
        </p:nvSpPr>
        <p:spPr>
          <a:xfrm>
            <a:off x="2527512" y="1239838"/>
            <a:ext cx="1920240" cy="19035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141313"/>
                </a:solidFill>
                <a:effectLst/>
                <a:uLnTx/>
                <a:uFillTx/>
                <a:latin typeface="Arial"/>
                <a:ea typeface="+mn-ea"/>
                <a:cs typeface="+mn-cs"/>
                <a:sym typeface="Arial"/>
              </a:rPr>
              <a:t>75%</a:t>
            </a:r>
          </a:p>
        </p:txBody>
      </p:sp>
      <p:sp>
        <p:nvSpPr>
          <p:cNvPr id="17" name="Oval 16">
            <a:extLst>
              <a:ext uri="{FF2B5EF4-FFF2-40B4-BE49-F238E27FC236}">
                <a16:creationId xmlns:a16="http://schemas.microsoft.com/office/drawing/2014/main" id="{779726A6-6D03-6A35-66F2-BE020D35B868}"/>
              </a:ext>
            </a:extLst>
          </p:cNvPr>
          <p:cNvSpPr/>
          <p:nvPr/>
        </p:nvSpPr>
        <p:spPr>
          <a:xfrm>
            <a:off x="2720828" y="1492252"/>
            <a:ext cx="639048" cy="63904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18" name="Graphic 17">
            <a:extLst>
              <a:ext uri="{FF2B5EF4-FFF2-40B4-BE49-F238E27FC236}">
                <a16:creationId xmlns:a16="http://schemas.microsoft.com/office/drawing/2014/main" id="{859BBB0F-84E5-28CF-2928-4F9F1B223A8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877699" y="1649123"/>
            <a:ext cx="325307" cy="325307"/>
          </a:xfrm>
          <a:prstGeom prst="rect">
            <a:avLst/>
          </a:prstGeom>
        </p:spPr>
      </p:pic>
      <p:sp>
        <p:nvSpPr>
          <p:cNvPr id="19" name="TextBox 18">
            <a:extLst>
              <a:ext uri="{FF2B5EF4-FFF2-40B4-BE49-F238E27FC236}">
                <a16:creationId xmlns:a16="http://schemas.microsoft.com/office/drawing/2014/main" id="{5CB005FE-5F10-EE05-3564-997C4E1D9D37}"/>
              </a:ext>
            </a:extLst>
          </p:cNvPr>
          <p:cNvSpPr txBox="1"/>
          <p:nvPr/>
        </p:nvSpPr>
        <p:spPr>
          <a:xfrm>
            <a:off x="2720828" y="3349664"/>
            <a:ext cx="1533608" cy="369332"/>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t>Want to stay in </a:t>
            </a:r>
            <a:b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br>
            <a: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t>their </a:t>
            </a:r>
            <a:r>
              <a:rPr kumimoji="0" lang="en-US" sz="1200" b="1" i="0" u="none" strike="noStrike" kern="1200" cap="none" spc="0" normalizeH="0" baseline="0" noProof="0" dirty="0">
                <a:ln>
                  <a:noFill/>
                </a:ln>
                <a:solidFill>
                  <a:srgbClr val="F2F2F2"/>
                </a:solidFill>
                <a:effectLst/>
                <a:uLnTx/>
                <a:uFillTx/>
                <a:latin typeface="Arial"/>
                <a:ea typeface="Arial"/>
                <a:cs typeface="Arial"/>
                <a:sym typeface="Arial"/>
              </a:rPr>
              <a:t>homes</a:t>
            </a:r>
            <a:endParaRPr kumimoji="0" lang="en-US" sz="1200" b="0" i="0" u="none" strike="noStrike" kern="1200" cap="none" spc="0" normalizeH="0" baseline="0" noProof="0" dirty="0">
              <a:ln>
                <a:noFill/>
              </a:ln>
              <a:solidFill>
                <a:srgbClr val="F2F2F2"/>
              </a:solidFill>
              <a:effectLst/>
              <a:uLnTx/>
              <a:uFillTx/>
              <a:latin typeface="Arial"/>
              <a:ea typeface="Arial"/>
              <a:cs typeface="Arial"/>
              <a:sym typeface="Arial"/>
            </a:endParaRPr>
          </a:p>
        </p:txBody>
      </p:sp>
      <p:sp>
        <p:nvSpPr>
          <p:cNvPr id="22" name="Rectangle 21">
            <a:extLst>
              <a:ext uri="{FF2B5EF4-FFF2-40B4-BE49-F238E27FC236}">
                <a16:creationId xmlns:a16="http://schemas.microsoft.com/office/drawing/2014/main" id="{90D03F73-30EF-BC7C-5717-A3198BCA92EE}"/>
              </a:ext>
            </a:extLst>
          </p:cNvPr>
          <p:cNvSpPr/>
          <p:nvPr/>
        </p:nvSpPr>
        <p:spPr>
          <a:xfrm>
            <a:off x="4696249" y="1239838"/>
            <a:ext cx="1920240" cy="19035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141313"/>
                </a:solidFill>
                <a:effectLst/>
                <a:uLnTx/>
                <a:uFillTx/>
                <a:latin typeface="Arial"/>
                <a:ea typeface="+mn-ea"/>
                <a:cs typeface="+mn-cs"/>
                <a:sym typeface="Arial"/>
              </a:rPr>
              <a:t>73%</a:t>
            </a:r>
          </a:p>
        </p:txBody>
      </p:sp>
      <p:sp>
        <p:nvSpPr>
          <p:cNvPr id="23" name="Oval 22">
            <a:extLst>
              <a:ext uri="{FF2B5EF4-FFF2-40B4-BE49-F238E27FC236}">
                <a16:creationId xmlns:a16="http://schemas.microsoft.com/office/drawing/2014/main" id="{A52FD982-F174-6171-FA0A-D650DEB4896C}"/>
              </a:ext>
            </a:extLst>
          </p:cNvPr>
          <p:cNvSpPr/>
          <p:nvPr/>
        </p:nvSpPr>
        <p:spPr>
          <a:xfrm>
            <a:off x="4889565" y="1492252"/>
            <a:ext cx="639048" cy="63904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24" name="Graphic 23">
            <a:extLst>
              <a:ext uri="{FF2B5EF4-FFF2-40B4-BE49-F238E27FC236}">
                <a16:creationId xmlns:a16="http://schemas.microsoft.com/office/drawing/2014/main" id="{57D929F7-DEDF-D08D-BD89-3F877F8CFF0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30676" y="1611378"/>
            <a:ext cx="347812" cy="347812"/>
          </a:xfrm>
          <a:prstGeom prst="rect">
            <a:avLst/>
          </a:prstGeom>
        </p:spPr>
      </p:pic>
      <p:sp>
        <p:nvSpPr>
          <p:cNvPr id="25" name="TextBox 24">
            <a:extLst>
              <a:ext uri="{FF2B5EF4-FFF2-40B4-BE49-F238E27FC236}">
                <a16:creationId xmlns:a16="http://schemas.microsoft.com/office/drawing/2014/main" id="{3EC25641-C020-6747-5AF0-8725D3D18EE1}"/>
              </a:ext>
            </a:extLst>
          </p:cNvPr>
          <p:cNvSpPr txBox="1"/>
          <p:nvPr/>
        </p:nvSpPr>
        <p:spPr>
          <a:xfrm>
            <a:off x="4889565" y="3349664"/>
            <a:ext cx="1533608" cy="369332"/>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F2F2F2"/>
                </a:solidFill>
                <a:effectLst/>
                <a:uLnTx/>
                <a:uFillTx/>
                <a:latin typeface="Arial"/>
                <a:ea typeface="Arial"/>
                <a:cs typeface="Arial"/>
                <a:sym typeface="Arial"/>
              </a:rPr>
              <a:t>Stay in their </a:t>
            </a:r>
            <a:r>
              <a:rPr kumimoji="0" lang="en-US" sz="1200" b="1" i="0" u="none" strike="noStrike" kern="1200" cap="none" spc="0" normalizeH="0" baseline="0" noProof="0" dirty="0">
                <a:ln>
                  <a:noFill/>
                </a:ln>
                <a:solidFill>
                  <a:srgbClr val="F2F2F2"/>
                </a:solidFill>
                <a:effectLst/>
                <a:uLnTx/>
                <a:uFillTx/>
                <a:latin typeface="Arial"/>
                <a:ea typeface="Arial"/>
                <a:cs typeface="Arial"/>
                <a:sym typeface="Arial"/>
              </a:rPr>
              <a:t>communities</a:t>
            </a:r>
          </a:p>
        </p:txBody>
      </p:sp>
      <p:sp>
        <p:nvSpPr>
          <p:cNvPr id="28" name="Rectangle 27">
            <a:extLst>
              <a:ext uri="{FF2B5EF4-FFF2-40B4-BE49-F238E27FC236}">
                <a16:creationId xmlns:a16="http://schemas.microsoft.com/office/drawing/2014/main" id="{D4C377C0-B442-8D80-D89F-C78E89D16C52}"/>
              </a:ext>
            </a:extLst>
          </p:cNvPr>
          <p:cNvSpPr/>
          <p:nvPr/>
        </p:nvSpPr>
        <p:spPr>
          <a:xfrm>
            <a:off x="6864985" y="1239838"/>
            <a:ext cx="1920240" cy="19035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141313"/>
                </a:solidFill>
                <a:effectLst/>
                <a:uLnTx/>
                <a:uFillTx/>
                <a:latin typeface="Arial"/>
                <a:ea typeface="+mn-ea"/>
                <a:cs typeface="+mn-cs"/>
                <a:sym typeface="Arial"/>
              </a:rPr>
              <a:t>44%</a:t>
            </a:r>
          </a:p>
        </p:txBody>
      </p:sp>
      <p:sp>
        <p:nvSpPr>
          <p:cNvPr id="29" name="Oval 28">
            <a:extLst>
              <a:ext uri="{FF2B5EF4-FFF2-40B4-BE49-F238E27FC236}">
                <a16:creationId xmlns:a16="http://schemas.microsoft.com/office/drawing/2014/main" id="{51F8B05D-9237-BC51-BC63-CA8951A4BE9F}"/>
              </a:ext>
            </a:extLst>
          </p:cNvPr>
          <p:cNvSpPr/>
          <p:nvPr/>
        </p:nvSpPr>
        <p:spPr>
          <a:xfrm>
            <a:off x="7058301" y="1492252"/>
            <a:ext cx="639048" cy="63904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30" name="Graphic 20">
            <a:extLst>
              <a:ext uri="{FF2B5EF4-FFF2-40B4-BE49-F238E27FC236}">
                <a16:creationId xmlns:a16="http://schemas.microsoft.com/office/drawing/2014/main" id="{38C170E2-7317-BA3E-4D71-B5C4A1B62A31}"/>
              </a:ext>
            </a:extLst>
          </p:cNvPr>
          <p:cNvGrpSpPr/>
          <p:nvPr/>
        </p:nvGrpSpPr>
        <p:grpSpPr>
          <a:xfrm>
            <a:off x="7201334" y="1681711"/>
            <a:ext cx="352982" cy="260130"/>
            <a:chOff x="7647345" y="1488979"/>
            <a:chExt cx="355519" cy="262000"/>
          </a:xfrm>
          <a:solidFill>
            <a:srgbClr val="EC1300"/>
          </a:solidFill>
        </p:grpSpPr>
        <p:sp>
          <p:nvSpPr>
            <p:cNvPr id="31" name="Freeform: Shape 30">
              <a:extLst>
                <a:ext uri="{FF2B5EF4-FFF2-40B4-BE49-F238E27FC236}">
                  <a16:creationId xmlns:a16="http://schemas.microsoft.com/office/drawing/2014/main" id="{ACA9C20E-5A2C-C4C5-6AB6-611EBF23F7EF}"/>
                </a:ext>
              </a:extLst>
            </p:cNvPr>
            <p:cNvSpPr/>
            <p:nvPr/>
          </p:nvSpPr>
          <p:spPr>
            <a:xfrm>
              <a:off x="7722186" y="1489003"/>
              <a:ext cx="112275" cy="93563"/>
            </a:xfrm>
            <a:custGeom>
              <a:avLst/>
              <a:gdLst>
                <a:gd name="csX0" fmla="*/ 9356 w 112275"/>
                <a:gd name="csY0" fmla="*/ 93563 h 93563"/>
                <a:gd name="csX1" fmla="*/ 18713 w 112275"/>
                <a:gd name="csY1" fmla="*/ 84207 h 93563"/>
                <a:gd name="csX2" fmla="*/ 18713 w 112275"/>
                <a:gd name="csY2" fmla="*/ 46781 h 93563"/>
                <a:gd name="csX3" fmla="*/ 28069 w 112275"/>
                <a:gd name="csY3" fmla="*/ 37425 h 93563"/>
                <a:gd name="csX4" fmla="*/ 80332 w 112275"/>
                <a:gd name="csY4" fmla="*/ 37425 h 93563"/>
                <a:gd name="csX5" fmla="*/ 77592 w 112275"/>
                <a:gd name="csY5" fmla="*/ 40167 h 93563"/>
                <a:gd name="csX6" fmla="*/ 77591 w 112275"/>
                <a:gd name="csY6" fmla="*/ 53396 h 93563"/>
                <a:gd name="csX7" fmla="*/ 90822 w 112275"/>
                <a:gd name="csY7" fmla="*/ 53396 h 93563"/>
                <a:gd name="csX8" fmla="*/ 109534 w 112275"/>
                <a:gd name="csY8" fmla="*/ 34684 h 93563"/>
                <a:gd name="csX9" fmla="*/ 109534 w 112275"/>
                <a:gd name="csY9" fmla="*/ 21454 h 93563"/>
                <a:gd name="csX10" fmla="*/ 90822 w 112275"/>
                <a:gd name="csY10" fmla="*/ 2741 h 93563"/>
                <a:gd name="csX11" fmla="*/ 77592 w 112275"/>
                <a:gd name="csY11" fmla="*/ 2741 h 93563"/>
                <a:gd name="csX12" fmla="*/ 77592 w 112275"/>
                <a:gd name="csY12" fmla="*/ 15971 h 93563"/>
                <a:gd name="csX13" fmla="*/ 80332 w 112275"/>
                <a:gd name="csY13" fmla="*/ 18713 h 93563"/>
                <a:gd name="csX14" fmla="*/ 28069 w 112275"/>
                <a:gd name="csY14" fmla="*/ 18713 h 93563"/>
                <a:gd name="csX15" fmla="*/ 0 w 112275"/>
                <a:gd name="csY15" fmla="*/ 46781 h 93563"/>
                <a:gd name="csX16" fmla="*/ 0 w 112275"/>
                <a:gd name="csY16" fmla="*/ 84207 h 93563"/>
                <a:gd name="csX17" fmla="*/ 9356 w 112275"/>
                <a:gd name="csY17" fmla="*/ 93563 h 93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12275" h="93563">
                  <a:moveTo>
                    <a:pt x="9356" y="93563"/>
                  </a:moveTo>
                  <a:cubicBezTo>
                    <a:pt x="14523" y="93563"/>
                    <a:pt x="18713" y="89378"/>
                    <a:pt x="18713" y="84207"/>
                  </a:cubicBezTo>
                  <a:lnTo>
                    <a:pt x="18713" y="46781"/>
                  </a:lnTo>
                  <a:cubicBezTo>
                    <a:pt x="18713" y="41619"/>
                    <a:pt x="22911" y="37425"/>
                    <a:pt x="28069" y="37425"/>
                  </a:cubicBezTo>
                  <a:lnTo>
                    <a:pt x="80332" y="37425"/>
                  </a:lnTo>
                  <a:lnTo>
                    <a:pt x="77592" y="40167"/>
                  </a:lnTo>
                  <a:cubicBezTo>
                    <a:pt x="73936" y="43820"/>
                    <a:pt x="73936" y="49741"/>
                    <a:pt x="77591" y="53396"/>
                  </a:cubicBezTo>
                  <a:cubicBezTo>
                    <a:pt x="81064" y="56869"/>
                    <a:pt x="87125" y="57094"/>
                    <a:pt x="90822" y="53396"/>
                  </a:cubicBezTo>
                  <a:lnTo>
                    <a:pt x="109534" y="34684"/>
                  </a:lnTo>
                  <a:cubicBezTo>
                    <a:pt x="113190" y="31029"/>
                    <a:pt x="113190" y="25108"/>
                    <a:pt x="109534" y="21454"/>
                  </a:cubicBezTo>
                  <a:lnTo>
                    <a:pt x="90822" y="2741"/>
                  </a:lnTo>
                  <a:cubicBezTo>
                    <a:pt x="87167" y="-914"/>
                    <a:pt x="81246" y="-914"/>
                    <a:pt x="77592" y="2741"/>
                  </a:cubicBezTo>
                  <a:cubicBezTo>
                    <a:pt x="73936" y="6396"/>
                    <a:pt x="73936" y="12317"/>
                    <a:pt x="77592" y="15971"/>
                  </a:cubicBezTo>
                  <a:lnTo>
                    <a:pt x="80332" y="18713"/>
                  </a:lnTo>
                  <a:lnTo>
                    <a:pt x="28069" y="18713"/>
                  </a:lnTo>
                  <a:cubicBezTo>
                    <a:pt x="12591" y="18713"/>
                    <a:pt x="0" y="31303"/>
                    <a:pt x="0" y="46781"/>
                  </a:cubicBezTo>
                  <a:lnTo>
                    <a:pt x="0" y="84207"/>
                  </a:lnTo>
                  <a:cubicBezTo>
                    <a:pt x="0" y="89378"/>
                    <a:pt x="4190" y="93563"/>
                    <a:pt x="9356" y="93563"/>
                  </a:cubicBezTo>
                  <a:close/>
                </a:path>
              </a:pathLst>
            </a:cu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Freeform: Shape 31">
              <a:extLst>
                <a:ext uri="{FF2B5EF4-FFF2-40B4-BE49-F238E27FC236}">
                  <a16:creationId xmlns:a16="http://schemas.microsoft.com/office/drawing/2014/main" id="{27752178-E53D-1AAA-99F1-A1F5DAFEE211}"/>
                </a:ext>
              </a:extLst>
            </p:cNvPr>
            <p:cNvSpPr/>
            <p:nvPr/>
          </p:nvSpPr>
          <p:spPr>
            <a:xfrm>
              <a:off x="7815748" y="1657416"/>
              <a:ext cx="112275" cy="93562"/>
            </a:xfrm>
            <a:custGeom>
              <a:avLst/>
              <a:gdLst>
                <a:gd name="csX0" fmla="*/ 102920 w 112275"/>
                <a:gd name="csY0" fmla="*/ 0 h 93562"/>
                <a:gd name="csX1" fmla="*/ 93563 w 112275"/>
                <a:gd name="csY1" fmla="*/ 9356 h 93562"/>
                <a:gd name="csX2" fmla="*/ 93563 w 112275"/>
                <a:gd name="csY2" fmla="*/ 46782 h 93562"/>
                <a:gd name="csX3" fmla="*/ 84207 w 112275"/>
                <a:gd name="csY3" fmla="*/ 56138 h 93562"/>
                <a:gd name="csX4" fmla="*/ 31944 w 112275"/>
                <a:gd name="csY4" fmla="*/ 56138 h 93562"/>
                <a:gd name="csX5" fmla="*/ 34684 w 112275"/>
                <a:gd name="csY5" fmla="*/ 53396 h 93562"/>
                <a:gd name="csX6" fmla="*/ 34685 w 112275"/>
                <a:gd name="csY6" fmla="*/ 40167 h 93562"/>
                <a:gd name="csX7" fmla="*/ 21454 w 112275"/>
                <a:gd name="csY7" fmla="*/ 40167 h 93562"/>
                <a:gd name="csX8" fmla="*/ 2742 w 112275"/>
                <a:gd name="csY8" fmla="*/ 58879 h 93562"/>
                <a:gd name="csX9" fmla="*/ 2742 w 112275"/>
                <a:gd name="csY9" fmla="*/ 72109 h 93562"/>
                <a:gd name="csX10" fmla="*/ 21454 w 112275"/>
                <a:gd name="csY10" fmla="*/ 90822 h 93562"/>
                <a:gd name="csX11" fmla="*/ 34684 w 112275"/>
                <a:gd name="csY11" fmla="*/ 90822 h 93562"/>
                <a:gd name="csX12" fmla="*/ 34684 w 112275"/>
                <a:gd name="csY12" fmla="*/ 77592 h 93562"/>
                <a:gd name="csX13" fmla="*/ 31944 w 112275"/>
                <a:gd name="csY13" fmla="*/ 74851 h 93562"/>
                <a:gd name="csX14" fmla="*/ 84207 w 112275"/>
                <a:gd name="csY14" fmla="*/ 74851 h 93562"/>
                <a:gd name="csX15" fmla="*/ 112276 w 112275"/>
                <a:gd name="csY15" fmla="*/ 46782 h 93562"/>
                <a:gd name="csX16" fmla="*/ 112276 w 112275"/>
                <a:gd name="csY16" fmla="*/ 9356 h 93562"/>
                <a:gd name="csX17" fmla="*/ 102920 w 112275"/>
                <a:gd name="csY17" fmla="*/ 0 h 93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12275" h="93562">
                  <a:moveTo>
                    <a:pt x="102920" y="0"/>
                  </a:moveTo>
                  <a:cubicBezTo>
                    <a:pt x="97753" y="0"/>
                    <a:pt x="93563" y="4185"/>
                    <a:pt x="93563" y="9356"/>
                  </a:cubicBezTo>
                  <a:lnTo>
                    <a:pt x="93563" y="46782"/>
                  </a:lnTo>
                  <a:cubicBezTo>
                    <a:pt x="93563" y="51944"/>
                    <a:pt x="89365" y="56138"/>
                    <a:pt x="84207" y="56138"/>
                  </a:cubicBezTo>
                  <a:lnTo>
                    <a:pt x="31944" y="56138"/>
                  </a:lnTo>
                  <a:lnTo>
                    <a:pt x="34684" y="53396"/>
                  </a:lnTo>
                  <a:cubicBezTo>
                    <a:pt x="38340" y="49742"/>
                    <a:pt x="38340" y="43822"/>
                    <a:pt x="34685" y="40167"/>
                  </a:cubicBezTo>
                  <a:cubicBezTo>
                    <a:pt x="31212" y="36693"/>
                    <a:pt x="25151" y="36469"/>
                    <a:pt x="21454" y="40167"/>
                  </a:cubicBezTo>
                  <a:lnTo>
                    <a:pt x="2742" y="58879"/>
                  </a:lnTo>
                  <a:cubicBezTo>
                    <a:pt x="-914" y="62534"/>
                    <a:pt x="-914" y="68455"/>
                    <a:pt x="2742" y="72109"/>
                  </a:cubicBezTo>
                  <a:lnTo>
                    <a:pt x="21454" y="90822"/>
                  </a:lnTo>
                  <a:cubicBezTo>
                    <a:pt x="25109" y="94476"/>
                    <a:pt x="31030" y="94476"/>
                    <a:pt x="34684" y="90822"/>
                  </a:cubicBezTo>
                  <a:cubicBezTo>
                    <a:pt x="38340" y="87167"/>
                    <a:pt x="38340" y="81246"/>
                    <a:pt x="34684" y="77592"/>
                  </a:cubicBezTo>
                  <a:lnTo>
                    <a:pt x="31944" y="74851"/>
                  </a:lnTo>
                  <a:lnTo>
                    <a:pt x="84207" y="74851"/>
                  </a:lnTo>
                  <a:cubicBezTo>
                    <a:pt x="99685" y="74851"/>
                    <a:pt x="112276" y="62260"/>
                    <a:pt x="112276" y="46782"/>
                  </a:cubicBezTo>
                  <a:lnTo>
                    <a:pt x="112276" y="9356"/>
                  </a:lnTo>
                  <a:cubicBezTo>
                    <a:pt x="112276" y="4185"/>
                    <a:pt x="108086" y="0"/>
                    <a:pt x="102920" y="0"/>
                  </a:cubicBezTo>
                  <a:close/>
                </a:path>
              </a:pathLst>
            </a:cu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Rectangle 32">
              <a:extLst>
                <a:ext uri="{FF2B5EF4-FFF2-40B4-BE49-F238E27FC236}">
                  <a16:creationId xmlns:a16="http://schemas.microsoft.com/office/drawing/2014/main" id="{B9323A59-FB3C-489D-6CCB-E2E471486CD8}"/>
                </a:ext>
              </a:extLst>
            </p:cNvPr>
            <p:cNvSpPr/>
            <p:nvPr/>
          </p:nvSpPr>
          <p:spPr>
            <a:xfrm>
              <a:off x="7899956" y="1601278"/>
              <a:ext cx="37425" cy="37425"/>
            </a:xfrm>
            <a:prstGeom prst="rect">
              <a:avLst/>
            </a:pr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Freeform: Shape 33">
              <a:extLst>
                <a:ext uri="{FF2B5EF4-FFF2-40B4-BE49-F238E27FC236}">
                  <a16:creationId xmlns:a16="http://schemas.microsoft.com/office/drawing/2014/main" id="{98E3CC65-6315-B2E9-D70D-9EB7D80D417B}"/>
                </a:ext>
              </a:extLst>
            </p:cNvPr>
            <p:cNvSpPr/>
            <p:nvPr/>
          </p:nvSpPr>
          <p:spPr>
            <a:xfrm>
              <a:off x="7834471" y="1488979"/>
              <a:ext cx="168393" cy="149724"/>
            </a:xfrm>
            <a:custGeom>
              <a:avLst/>
              <a:gdLst>
                <a:gd name="csX0" fmla="*/ 164661 w 168393"/>
                <a:gd name="csY0" fmla="*/ 58033 h 149724"/>
                <a:gd name="csX1" fmla="*/ 89811 w 168393"/>
                <a:gd name="csY1" fmla="*/ 1895 h 149724"/>
                <a:gd name="csX2" fmla="*/ 78583 w 168393"/>
                <a:gd name="csY2" fmla="*/ 1895 h 149724"/>
                <a:gd name="csX3" fmla="*/ 3733 w 168393"/>
                <a:gd name="csY3" fmla="*/ 58033 h 149724"/>
                <a:gd name="csX4" fmla="*/ 1861 w 168393"/>
                <a:gd name="csY4" fmla="*/ 71131 h 149724"/>
                <a:gd name="csX5" fmla="*/ 14960 w 168393"/>
                <a:gd name="csY5" fmla="*/ 73003 h 149724"/>
                <a:gd name="csX6" fmla="*/ 18703 w 168393"/>
                <a:gd name="csY6" fmla="*/ 70196 h 149724"/>
                <a:gd name="csX7" fmla="*/ 18703 w 168393"/>
                <a:gd name="csY7" fmla="*/ 140368 h 149724"/>
                <a:gd name="csX8" fmla="*/ 28059 w 168393"/>
                <a:gd name="csY8" fmla="*/ 149724 h 149724"/>
                <a:gd name="csX9" fmla="*/ 46772 w 168393"/>
                <a:gd name="csY9" fmla="*/ 149724 h 149724"/>
                <a:gd name="csX10" fmla="*/ 46772 w 168393"/>
                <a:gd name="csY10" fmla="*/ 102943 h 149724"/>
                <a:gd name="csX11" fmla="*/ 56128 w 168393"/>
                <a:gd name="csY11" fmla="*/ 93587 h 149724"/>
                <a:gd name="csX12" fmla="*/ 112266 w 168393"/>
                <a:gd name="csY12" fmla="*/ 93587 h 149724"/>
                <a:gd name="csX13" fmla="*/ 121622 w 168393"/>
                <a:gd name="csY13" fmla="*/ 102943 h 149724"/>
                <a:gd name="csX14" fmla="*/ 121622 w 168393"/>
                <a:gd name="csY14" fmla="*/ 149724 h 149724"/>
                <a:gd name="csX15" fmla="*/ 140335 w 168393"/>
                <a:gd name="csY15" fmla="*/ 149724 h 149724"/>
                <a:gd name="csX16" fmla="*/ 149691 w 168393"/>
                <a:gd name="csY16" fmla="*/ 140368 h 149724"/>
                <a:gd name="csX17" fmla="*/ 149691 w 168393"/>
                <a:gd name="csY17" fmla="*/ 70196 h 149724"/>
                <a:gd name="csX18" fmla="*/ 153434 w 168393"/>
                <a:gd name="csY18" fmla="*/ 73003 h 149724"/>
                <a:gd name="csX19" fmla="*/ 166532 w 168393"/>
                <a:gd name="csY19" fmla="*/ 71131 h 149724"/>
                <a:gd name="csX20" fmla="*/ 164661 w 168393"/>
                <a:gd name="csY20" fmla="*/ 58033 h 149724"/>
                <a:gd name="csX21" fmla="*/ 84197 w 168393"/>
                <a:gd name="csY21" fmla="*/ 65518 h 149724"/>
                <a:gd name="csX22" fmla="*/ 74841 w 168393"/>
                <a:gd name="csY22" fmla="*/ 56161 h 149724"/>
                <a:gd name="csX23" fmla="*/ 84197 w 168393"/>
                <a:gd name="csY23" fmla="*/ 46805 h 149724"/>
                <a:gd name="csX24" fmla="*/ 93553 w 168393"/>
                <a:gd name="csY24" fmla="*/ 56161 h 149724"/>
                <a:gd name="csX25" fmla="*/ 84197 w 168393"/>
                <a:gd name="csY25" fmla="*/ 65518 h 14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8393" h="149724">
                  <a:moveTo>
                    <a:pt x="164661" y="58033"/>
                  </a:moveTo>
                  <a:lnTo>
                    <a:pt x="89811" y="1895"/>
                  </a:lnTo>
                  <a:cubicBezTo>
                    <a:pt x="86442" y="-632"/>
                    <a:pt x="81951" y="-632"/>
                    <a:pt x="78583" y="1895"/>
                  </a:cubicBezTo>
                  <a:lnTo>
                    <a:pt x="3733" y="58033"/>
                  </a:lnTo>
                  <a:cubicBezTo>
                    <a:pt x="-384" y="61120"/>
                    <a:pt x="-1226" y="67015"/>
                    <a:pt x="1861" y="71131"/>
                  </a:cubicBezTo>
                  <a:cubicBezTo>
                    <a:pt x="4949" y="75248"/>
                    <a:pt x="10843" y="76090"/>
                    <a:pt x="14960" y="73003"/>
                  </a:cubicBezTo>
                  <a:lnTo>
                    <a:pt x="18703" y="70196"/>
                  </a:lnTo>
                  <a:lnTo>
                    <a:pt x="18703" y="140368"/>
                  </a:lnTo>
                  <a:cubicBezTo>
                    <a:pt x="18703" y="145514"/>
                    <a:pt x="22913" y="149724"/>
                    <a:pt x="28059" y="149724"/>
                  </a:cubicBezTo>
                  <a:lnTo>
                    <a:pt x="46772" y="149724"/>
                  </a:lnTo>
                  <a:lnTo>
                    <a:pt x="46772" y="102943"/>
                  </a:lnTo>
                  <a:cubicBezTo>
                    <a:pt x="46772" y="97772"/>
                    <a:pt x="50961" y="93587"/>
                    <a:pt x="56128" y="93587"/>
                  </a:cubicBezTo>
                  <a:lnTo>
                    <a:pt x="112266" y="93587"/>
                  </a:lnTo>
                  <a:cubicBezTo>
                    <a:pt x="117432" y="93587"/>
                    <a:pt x="121622" y="97772"/>
                    <a:pt x="121622" y="102943"/>
                  </a:cubicBezTo>
                  <a:lnTo>
                    <a:pt x="121622" y="149724"/>
                  </a:lnTo>
                  <a:lnTo>
                    <a:pt x="140335" y="149724"/>
                  </a:lnTo>
                  <a:cubicBezTo>
                    <a:pt x="145481" y="149724"/>
                    <a:pt x="149691" y="145514"/>
                    <a:pt x="149691" y="140368"/>
                  </a:cubicBezTo>
                  <a:lnTo>
                    <a:pt x="149691" y="70196"/>
                  </a:lnTo>
                  <a:lnTo>
                    <a:pt x="153434" y="73003"/>
                  </a:lnTo>
                  <a:cubicBezTo>
                    <a:pt x="157270" y="75903"/>
                    <a:pt x="163445" y="75248"/>
                    <a:pt x="166532" y="71131"/>
                  </a:cubicBezTo>
                  <a:cubicBezTo>
                    <a:pt x="169620" y="67015"/>
                    <a:pt x="168778" y="61120"/>
                    <a:pt x="164661" y="58033"/>
                  </a:cubicBezTo>
                  <a:close/>
                  <a:moveTo>
                    <a:pt x="84197" y="65518"/>
                  </a:moveTo>
                  <a:cubicBezTo>
                    <a:pt x="79029" y="65518"/>
                    <a:pt x="74841" y="61328"/>
                    <a:pt x="74841" y="56161"/>
                  </a:cubicBezTo>
                  <a:cubicBezTo>
                    <a:pt x="74841" y="50994"/>
                    <a:pt x="79029" y="46805"/>
                    <a:pt x="84197" y="46805"/>
                  </a:cubicBezTo>
                  <a:cubicBezTo>
                    <a:pt x="89364" y="46805"/>
                    <a:pt x="93553" y="50994"/>
                    <a:pt x="93553" y="56161"/>
                  </a:cubicBezTo>
                  <a:cubicBezTo>
                    <a:pt x="93553" y="61328"/>
                    <a:pt x="89364" y="65518"/>
                    <a:pt x="84197" y="65518"/>
                  </a:cubicBezTo>
                  <a:close/>
                </a:path>
              </a:pathLst>
            </a:cu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Rectangle 34">
              <a:extLst>
                <a:ext uri="{FF2B5EF4-FFF2-40B4-BE49-F238E27FC236}">
                  <a16:creationId xmlns:a16="http://schemas.microsoft.com/office/drawing/2014/main" id="{68C381B2-3FEA-5025-DD5B-4DCEF95481CF}"/>
                </a:ext>
              </a:extLst>
            </p:cNvPr>
            <p:cNvSpPr/>
            <p:nvPr/>
          </p:nvSpPr>
          <p:spPr>
            <a:xfrm>
              <a:off x="7712829" y="1713554"/>
              <a:ext cx="37425" cy="37425"/>
            </a:xfrm>
            <a:prstGeom prst="rect">
              <a:avLst/>
            </a:pr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Freeform: Shape 35">
              <a:extLst>
                <a:ext uri="{FF2B5EF4-FFF2-40B4-BE49-F238E27FC236}">
                  <a16:creationId xmlns:a16="http://schemas.microsoft.com/office/drawing/2014/main" id="{FF7984DC-EE84-9741-3D25-F2198A6F9209}"/>
                </a:ext>
              </a:extLst>
            </p:cNvPr>
            <p:cNvSpPr/>
            <p:nvPr/>
          </p:nvSpPr>
          <p:spPr>
            <a:xfrm>
              <a:off x="7647345" y="1601255"/>
              <a:ext cx="168393" cy="149724"/>
            </a:xfrm>
            <a:custGeom>
              <a:avLst/>
              <a:gdLst>
                <a:gd name="csX0" fmla="*/ 89810 w 168393"/>
                <a:gd name="csY0" fmla="*/ 1895 h 149724"/>
                <a:gd name="csX1" fmla="*/ 78583 w 168393"/>
                <a:gd name="csY1" fmla="*/ 1895 h 149724"/>
                <a:gd name="csX2" fmla="*/ 3733 w 168393"/>
                <a:gd name="csY2" fmla="*/ 58033 h 149724"/>
                <a:gd name="csX3" fmla="*/ 1861 w 168393"/>
                <a:gd name="csY3" fmla="*/ 71131 h 149724"/>
                <a:gd name="csX4" fmla="*/ 14960 w 168393"/>
                <a:gd name="csY4" fmla="*/ 73003 h 149724"/>
                <a:gd name="csX5" fmla="*/ 18702 w 168393"/>
                <a:gd name="csY5" fmla="*/ 70196 h 149724"/>
                <a:gd name="csX6" fmla="*/ 18702 w 168393"/>
                <a:gd name="csY6" fmla="*/ 140368 h 149724"/>
                <a:gd name="csX7" fmla="*/ 28059 w 168393"/>
                <a:gd name="csY7" fmla="*/ 149724 h 149724"/>
                <a:gd name="csX8" fmla="*/ 46771 w 168393"/>
                <a:gd name="csY8" fmla="*/ 149724 h 149724"/>
                <a:gd name="csX9" fmla="*/ 46771 w 168393"/>
                <a:gd name="csY9" fmla="*/ 102943 h 149724"/>
                <a:gd name="csX10" fmla="*/ 56128 w 168393"/>
                <a:gd name="csY10" fmla="*/ 93587 h 149724"/>
                <a:gd name="csX11" fmla="*/ 112266 w 168393"/>
                <a:gd name="csY11" fmla="*/ 93587 h 149724"/>
                <a:gd name="csX12" fmla="*/ 121622 w 168393"/>
                <a:gd name="csY12" fmla="*/ 102943 h 149724"/>
                <a:gd name="csX13" fmla="*/ 121622 w 168393"/>
                <a:gd name="csY13" fmla="*/ 149724 h 149724"/>
                <a:gd name="csX14" fmla="*/ 140335 w 168393"/>
                <a:gd name="csY14" fmla="*/ 149724 h 149724"/>
                <a:gd name="csX15" fmla="*/ 149691 w 168393"/>
                <a:gd name="csY15" fmla="*/ 140368 h 149724"/>
                <a:gd name="csX16" fmla="*/ 149691 w 168393"/>
                <a:gd name="csY16" fmla="*/ 70196 h 149724"/>
                <a:gd name="csX17" fmla="*/ 153433 w 168393"/>
                <a:gd name="csY17" fmla="*/ 73003 h 149724"/>
                <a:gd name="csX18" fmla="*/ 166532 w 168393"/>
                <a:gd name="csY18" fmla="*/ 71131 h 149724"/>
                <a:gd name="csX19" fmla="*/ 164661 w 168393"/>
                <a:gd name="csY19" fmla="*/ 58033 h 149724"/>
                <a:gd name="csX20" fmla="*/ 89810 w 168393"/>
                <a:gd name="csY20" fmla="*/ 1895 h 149724"/>
                <a:gd name="csX21" fmla="*/ 84197 w 168393"/>
                <a:gd name="csY21" fmla="*/ 65518 h 149724"/>
                <a:gd name="csX22" fmla="*/ 74840 w 168393"/>
                <a:gd name="csY22" fmla="*/ 56161 h 149724"/>
                <a:gd name="csX23" fmla="*/ 84197 w 168393"/>
                <a:gd name="csY23" fmla="*/ 46805 h 149724"/>
                <a:gd name="csX24" fmla="*/ 93553 w 168393"/>
                <a:gd name="csY24" fmla="*/ 56161 h 149724"/>
                <a:gd name="csX25" fmla="*/ 84197 w 168393"/>
                <a:gd name="csY25" fmla="*/ 65518 h 149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8393" h="149724">
                  <a:moveTo>
                    <a:pt x="89810" y="1895"/>
                  </a:moveTo>
                  <a:cubicBezTo>
                    <a:pt x="86442" y="-632"/>
                    <a:pt x="81951" y="-632"/>
                    <a:pt x="78583" y="1895"/>
                  </a:cubicBezTo>
                  <a:lnTo>
                    <a:pt x="3733" y="58033"/>
                  </a:lnTo>
                  <a:cubicBezTo>
                    <a:pt x="-384" y="61120"/>
                    <a:pt x="-1226" y="67015"/>
                    <a:pt x="1861" y="71131"/>
                  </a:cubicBezTo>
                  <a:cubicBezTo>
                    <a:pt x="4949" y="75248"/>
                    <a:pt x="10843" y="76090"/>
                    <a:pt x="14960" y="73003"/>
                  </a:cubicBezTo>
                  <a:lnTo>
                    <a:pt x="18702" y="70196"/>
                  </a:lnTo>
                  <a:lnTo>
                    <a:pt x="18702" y="140368"/>
                  </a:lnTo>
                  <a:cubicBezTo>
                    <a:pt x="18702" y="145514"/>
                    <a:pt x="22913" y="149724"/>
                    <a:pt x="28059" y="149724"/>
                  </a:cubicBezTo>
                  <a:lnTo>
                    <a:pt x="46771" y="149724"/>
                  </a:lnTo>
                  <a:lnTo>
                    <a:pt x="46771" y="102943"/>
                  </a:lnTo>
                  <a:cubicBezTo>
                    <a:pt x="46771" y="97772"/>
                    <a:pt x="50961" y="93587"/>
                    <a:pt x="56128" y="93587"/>
                  </a:cubicBezTo>
                  <a:lnTo>
                    <a:pt x="112266" y="93587"/>
                  </a:lnTo>
                  <a:cubicBezTo>
                    <a:pt x="117432" y="93587"/>
                    <a:pt x="121622" y="97772"/>
                    <a:pt x="121622" y="102943"/>
                  </a:cubicBezTo>
                  <a:lnTo>
                    <a:pt x="121622" y="149724"/>
                  </a:lnTo>
                  <a:lnTo>
                    <a:pt x="140335" y="149724"/>
                  </a:lnTo>
                  <a:cubicBezTo>
                    <a:pt x="145481" y="149724"/>
                    <a:pt x="149691" y="145514"/>
                    <a:pt x="149691" y="140368"/>
                  </a:cubicBezTo>
                  <a:lnTo>
                    <a:pt x="149691" y="70196"/>
                  </a:lnTo>
                  <a:lnTo>
                    <a:pt x="153433" y="73003"/>
                  </a:lnTo>
                  <a:cubicBezTo>
                    <a:pt x="157269" y="75903"/>
                    <a:pt x="163445" y="75248"/>
                    <a:pt x="166532" y="71131"/>
                  </a:cubicBezTo>
                  <a:cubicBezTo>
                    <a:pt x="169620" y="67015"/>
                    <a:pt x="168778" y="61120"/>
                    <a:pt x="164661" y="58033"/>
                  </a:cubicBezTo>
                  <a:lnTo>
                    <a:pt x="89810" y="1895"/>
                  </a:lnTo>
                  <a:close/>
                  <a:moveTo>
                    <a:pt x="84197" y="65518"/>
                  </a:moveTo>
                  <a:cubicBezTo>
                    <a:pt x="79029" y="65518"/>
                    <a:pt x="74840" y="61328"/>
                    <a:pt x="74840" y="56161"/>
                  </a:cubicBezTo>
                  <a:cubicBezTo>
                    <a:pt x="74840" y="50994"/>
                    <a:pt x="79029" y="46805"/>
                    <a:pt x="84197" y="46805"/>
                  </a:cubicBezTo>
                  <a:cubicBezTo>
                    <a:pt x="89364" y="46805"/>
                    <a:pt x="93553" y="50994"/>
                    <a:pt x="93553" y="56161"/>
                  </a:cubicBezTo>
                  <a:cubicBezTo>
                    <a:pt x="93553" y="61328"/>
                    <a:pt x="89364" y="65518"/>
                    <a:pt x="84197" y="65518"/>
                  </a:cubicBezTo>
                  <a:close/>
                </a:path>
              </a:pathLst>
            </a:custGeom>
            <a:solidFill>
              <a:srgbClr val="EC1300"/>
            </a:solidFill>
            <a:ln w="93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7" name="TextBox 36">
            <a:extLst>
              <a:ext uri="{FF2B5EF4-FFF2-40B4-BE49-F238E27FC236}">
                <a16:creationId xmlns:a16="http://schemas.microsoft.com/office/drawing/2014/main" id="{1870CAF0-5701-C2FA-3EDC-F5CDB78824B9}"/>
              </a:ext>
            </a:extLst>
          </p:cNvPr>
          <p:cNvSpPr txBox="1"/>
          <p:nvPr/>
        </p:nvSpPr>
        <p:spPr>
          <a:xfrm>
            <a:off x="7058301" y="3349664"/>
            <a:ext cx="1533608"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1200" b="0" i="0" u="none" strike="noStrike" kern="0" cap="none" spc="0" normalizeH="0" baseline="0" noProof="0" dirty="0">
                <a:ln>
                  <a:noFill/>
                </a:ln>
                <a:solidFill>
                  <a:srgbClr val="F2F2F2"/>
                </a:solidFill>
                <a:effectLst/>
                <a:uLnTx/>
                <a:uFillTx/>
                <a:latin typeface="Arial"/>
                <a:ea typeface="+mn-ea"/>
                <a:cs typeface="Arial"/>
                <a:sym typeface="Arial"/>
              </a:rPr>
              <a:t>Expected to </a:t>
            </a:r>
            <a:r>
              <a:rPr kumimoji="0" lang="en-US" sz="1200" b="1" i="0" u="none" strike="noStrike" kern="0" cap="none" spc="0" normalizeH="0" baseline="0" noProof="0" dirty="0">
                <a:ln>
                  <a:noFill/>
                </a:ln>
                <a:solidFill>
                  <a:srgbClr val="F2F2F2"/>
                </a:solidFill>
                <a:effectLst/>
                <a:uLnTx/>
                <a:uFillTx/>
                <a:latin typeface="Arial"/>
                <a:ea typeface="+mn-ea"/>
                <a:cs typeface="Arial"/>
                <a:sym typeface="Arial"/>
              </a:rPr>
              <a:t>relocate</a:t>
            </a:r>
            <a:r>
              <a:rPr kumimoji="0" lang="en-US" sz="1200" b="0" i="0" u="none" strike="noStrike" kern="0" cap="none" spc="0" normalizeH="0" baseline="0" noProof="0" dirty="0">
                <a:ln>
                  <a:noFill/>
                </a:ln>
                <a:solidFill>
                  <a:srgbClr val="F2F2F2"/>
                </a:solidFill>
                <a:effectLst/>
                <a:uLnTx/>
                <a:uFillTx/>
                <a:latin typeface="Arial"/>
                <a:ea typeface="+mn-ea"/>
                <a:cs typeface="Arial"/>
                <a:sym typeface="Arial"/>
              </a:rPr>
              <a:t>, </a:t>
            </a:r>
            <a:r>
              <a:rPr kumimoji="0" lang="en-US" sz="1200" b="1" i="0" u="none" strike="noStrike" kern="0" cap="none" spc="0" normalizeH="0" baseline="0" noProof="0" dirty="0">
                <a:ln>
                  <a:noFill/>
                </a:ln>
                <a:solidFill>
                  <a:srgbClr val="F2F2F2"/>
                </a:solidFill>
                <a:effectLst/>
                <a:uLnTx/>
                <a:uFillTx/>
                <a:latin typeface="Arial"/>
                <a:ea typeface="+mn-ea"/>
                <a:cs typeface="Arial"/>
                <a:sym typeface="Arial"/>
              </a:rPr>
              <a:t>with housing costs </a:t>
            </a:r>
            <a:r>
              <a:rPr kumimoji="0" lang="en-US" sz="1200" b="0" i="0" u="none" strike="noStrike" kern="0" cap="none" spc="0" normalizeH="0" baseline="0" noProof="0" dirty="0">
                <a:ln>
                  <a:noFill/>
                </a:ln>
                <a:solidFill>
                  <a:srgbClr val="F2F2F2"/>
                </a:solidFill>
                <a:effectLst/>
                <a:uLnTx/>
                <a:uFillTx/>
                <a:latin typeface="Arial"/>
                <a:ea typeface="+mn-ea"/>
                <a:cs typeface="Arial"/>
                <a:sym typeface="Arial"/>
              </a:rPr>
              <a:t>being a primary motivator</a:t>
            </a:r>
          </a:p>
        </p:txBody>
      </p:sp>
      <p:cxnSp>
        <p:nvCxnSpPr>
          <p:cNvPr id="12" name="Google Shape;194;p1">
            <a:extLst>
              <a:ext uri="{FF2B5EF4-FFF2-40B4-BE49-F238E27FC236}">
                <a16:creationId xmlns:a16="http://schemas.microsoft.com/office/drawing/2014/main" id="{789345A5-F0CB-9BDD-4265-65EB6A08C5A9}"/>
              </a:ext>
            </a:extLst>
          </p:cNvPr>
          <p:cNvCxnSpPr>
            <a:cxnSpLocks/>
          </p:cNvCxnSpPr>
          <p:nvPr/>
        </p:nvCxnSpPr>
        <p:spPr>
          <a:xfrm>
            <a:off x="552091" y="4217197"/>
            <a:ext cx="261272" cy="0"/>
          </a:xfrm>
          <a:prstGeom prst="straightConnector1">
            <a:avLst/>
          </a:prstGeom>
          <a:noFill/>
          <a:ln w="15875" cap="flat" cmpd="sng">
            <a:solidFill>
              <a:srgbClr val="FFFFFF"/>
            </a:solidFill>
            <a:prstDash val="solid"/>
            <a:round/>
            <a:headEnd type="none" w="sm" len="sm"/>
            <a:tailEnd type="none" w="sm" len="sm"/>
          </a:ln>
        </p:spPr>
      </p:cxnSp>
      <p:cxnSp>
        <p:nvCxnSpPr>
          <p:cNvPr id="16" name="Google Shape;194;p1">
            <a:extLst>
              <a:ext uri="{FF2B5EF4-FFF2-40B4-BE49-F238E27FC236}">
                <a16:creationId xmlns:a16="http://schemas.microsoft.com/office/drawing/2014/main" id="{B2CFB493-04EE-2CAB-7383-2F0ACBDC998C}"/>
              </a:ext>
            </a:extLst>
          </p:cNvPr>
          <p:cNvCxnSpPr>
            <a:cxnSpLocks/>
          </p:cNvCxnSpPr>
          <p:nvPr/>
        </p:nvCxnSpPr>
        <p:spPr>
          <a:xfrm>
            <a:off x="2720828" y="4217197"/>
            <a:ext cx="261272" cy="0"/>
          </a:xfrm>
          <a:prstGeom prst="straightConnector1">
            <a:avLst/>
          </a:prstGeom>
          <a:noFill/>
          <a:ln w="15875" cap="flat" cmpd="sng">
            <a:solidFill>
              <a:srgbClr val="FFFFFF"/>
            </a:solidFill>
            <a:prstDash val="solid"/>
            <a:round/>
            <a:headEnd type="none" w="sm" len="sm"/>
            <a:tailEnd type="none" w="sm" len="sm"/>
          </a:ln>
        </p:spPr>
      </p:cxnSp>
      <p:cxnSp>
        <p:nvCxnSpPr>
          <p:cNvPr id="20" name="Google Shape;194;p1">
            <a:extLst>
              <a:ext uri="{FF2B5EF4-FFF2-40B4-BE49-F238E27FC236}">
                <a16:creationId xmlns:a16="http://schemas.microsoft.com/office/drawing/2014/main" id="{337EA86B-D13A-192A-50E4-7052C4E36139}"/>
              </a:ext>
            </a:extLst>
          </p:cNvPr>
          <p:cNvCxnSpPr>
            <a:cxnSpLocks/>
          </p:cNvCxnSpPr>
          <p:nvPr/>
        </p:nvCxnSpPr>
        <p:spPr>
          <a:xfrm>
            <a:off x="4889565" y="4217197"/>
            <a:ext cx="261272" cy="0"/>
          </a:xfrm>
          <a:prstGeom prst="straightConnector1">
            <a:avLst/>
          </a:prstGeom>
          <a:noFill/>
          <a:ln w="15875" cap="flat" cmpd="sng">
            <a:solidFill>
              <a:srgbClr val="FFFFFF"/>
            </a:solidFill>
            <a:prstDash val="solid"/>
            <a:round/>
            <a:headEnd type="none" w="sm" len="sm"/>
            <a:tailEnd type="none" w="sm" len="sm"/>
          </a:ln>
        </p:spPr>
      </p:cxnSp>
      <p:cxnSp>
        <p:nvCxnSpPr>
          <p:cNvPr id="26" name="Google Shape;194;p1">
            <a:extLst>
              <a:ext uri="{FF2B5EF4-FFF2-40B4-BE49-F238E27FC236}">
                <a16:creationId xmlns:a16="http://schemas.microsoft.com/office/drawing/2014/main" id="{A06F45DA-04A9-2608-D38B-25C3E027B8F1}"/>
              </a:ext>
            </a:extLst>
          </p:cNvPr>
          <p:cNvCxnSpPr>
            <a:cxnSpLocks/>
          </p:cNvCxnSpPr>
          <p:nvPr/>
        </p:nvCxnSpPr>
        <p:spPr>
          <a:xfrm>
            <a:off x="7058301" y="4217197"/>
            <a:ext cx="261272" cy="0"/>
          </a:xfrm>
          <a:prstGeom prst="straightConnector1">
            <a:avLst/>
          </a:prstGeom>
          <a:noFill/>
          <a:ln w="15875" cap="flat" cmpd="sng">
            <a:solidFill>
              <a:srgbClr val="FFFFFF"/>
            </a:solidFill>
            <a:prstDash val="solid"/>
            <a:round/>
            <a:headEnd type="none" w="sm" len="sm"/>
            <a:tailEnd type="none" w="sm" len="sm"/>
          </a:ln>
        </p:spPr>
      </p:cxnSp>
    </p:spTree>
    <p:extLst>
      <p:ext uri="{BB962C8B-B14F-4D97-AF65-F5344CB8AC3E}">
        <p14:creationId xmlns:p14="http://schemas.microsoft.com/office/powerpoint/2010/main" val="3681617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1B5FA-C743-142C-A02E-A30E8A6B815B}"/>
            </a:ext>
          </a:extLst>
        </p:cNvPr>
        <p:cNvGrpSpPr/>
        <p:nvPr/>
      </p:nvGrpSpPr>
      <p:grpSpPr>
        <a:xfrm>
          <a:off x="0" y="0"/>
          <a:ext cx="0" cy="0"/>
          <a:chOff x="0" y="0"/>
          <a:chExt cx="0" cy="0"/>
        </a:xfrm>
      </p:grpSpPr>
      <p:sp>
        <p:nvSpPr>
          <p:cNvPr id="1826" name="Rectangle 1825">
            <a:extLst>
              <a:ext uri="{FF2B5EF4-FFF2-40B4-BE49-F238E27FC236}">
                <a16:creationId xmlns:a16="http://schemas.microsoft.com/office/drawing/2014/main" id="{2EBABE42-CDE2-1472-87BE-068184A37861}"/>
              </a:ext>
            </a:extLst>
          </p:cNvPr>
          <p:cNvSpPr/>
          <p:nvPr/>
        </p:nvSpPr>
        <p:spPr>
          <a:xfrm>
            <a:off x="0" y="1380187"/>
            <a:ext cx="9144000" cy="30283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906" name="Google Shape;724;p34">
            <a:extLst>
              <a:ext uri="{FF2B5EF4-FFF2-40B4-BE49-F238E27FC236}">
                <a16:creationId xmlns:a16="http://schemas.microsoft.com/office/drawing/2014/main" id="{94693B82-53C5-7B95-4FAA-2B10750781CC}"/>
              </a:ext>
            </a:extLst>
          </p:cNvPr>
          <p:cNvSpPr txBox="1">
            <a:spLocks/>
          </p:cNvSpPr>
          <p:nvPr/>
        </p:nvSpPr>
        <p:spPr>
          <a:xfrm>
            <a:off x="358775" y="343913"/>
            <a:ext cx="8432597" cy="507651"/>
          </a:xfrm>
          <a:prstGeom prst="rect">
            <a:avLst/>
          </a:prstGeom>
          <a:noFill/>
          <a:ln>
            <a:noFill/>
          </a:ln>
        </p:spPr>
        <p:txBody>
          <a:bodyPr spcFirstLastPara="1" wrap="square" lIns="0"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8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cs typeface="Arial"/>
                <a:sym typeface="Arial"/>
              </a:rPr>
              <a:t>Lifecycle of Housing – Housing for All Ages </a:t>
            </a:r>
          </a:p>
        </p:txBody>
      </p:sp>
      <p:sp>
        <p:nvSpPr>
          <p:cNvPr id="2" name="Google Shape;274;p10">
            <a:extLst>
              <a:ext uri="{FF2B5EF4-FFF2-40B4-BE49-F238E27FC236}">
                <a16:creationId xmlns:a16="http://schemas.microsoft.com/office/drawing/2014/main" id="{67E74039-0302-E7DD-4828-CF0E4B4C6600}"/>
              </a:ext>
            </a:extLst>
          </p:cNvPr>
          <p:cNvSpPr txBox="1"/>
          <p:nvPr/>
        </p:nvSpPr>
        <p:spPr>
          <a:xfrm>
            <a:off x="358775" y="992765"/>
            <a:ext cx="8426450" cy="24622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800" b="0" i="0" u="none" strike="noStrike" kern="0" cap="none" spc="0" normalizeH="0" baseline="0" noProof="0" dirty="0">
                <a:ln>
                  <a:noFill/>
                </a:ln>
                <a:solidFill>
                  <a:srgbClr val="141313"/>
                </a:solidFill>
                <a:effectLst/>
                <a:uLnTx/>
                <a:uFillTx/>
                <a:latin typeface="Arial"/>
                <a:cs typeface="Arial"/>
                <a:sym typeface="Arial"/>
              </a:rPr>
              <a:t>This illustration shows different living scenarios, or stages, for one family. Individuals may experience one or more of these scenarios in their lifetime. However, everyone—single-person households, families with kids, single parents, adults without kids, older adults, and grandparents caring for children—needs housing options that fit their needs as they age.</a:t>
            </a:r>
          </a:p>
        </p:txBody>
      </p:sp>
      <p:grpSp>
        <p:nvGrpSpPr>
          <p:cNvPr id="1827" name="Group 1826">
            <a:extLst>
              <a:ext uri="{FF2B5EF4-FFF2-40B4-BE49-F238E27FC236}">
                <a16:creationId xmlns:a16="http://schemas.microsoft.com/office/drawing/2014/main" id="{647C21BF-D12D-1D14-11F8-0DD10638F7AC}"/>
              </a:ext>
            </a:extLst>
          </p:cNvPr>
          <p:cNvGrpSpPr/>
          <p:nvPr/>
        </p:nvGrpSpPr>
        <p:grpSpPr>
          <a:xfrm>
            <a:off x="358775" y="2307555"/>
            <a:ext cx="8426450" cy="255567"/>
            <a:chOff x="358775" y="2414743"/>
            <a:chExt cx="8426450" cy="255567"/>
          </a:xfrm>
        </p:grpSpPr>
        <p:sp>
          <p:nvSpPr>
            <p:cNvPr id="1088" name="TextBox 1087">
              <a:extLst>
                <a:ext uri="{FF2B5EF4-FFF2-40B4-BE49-F238E27FC236}">
                  <a16:creationId xmlns:a16="http://schemas.microsoft.com/office/drawing/2014/main" id="{6DEDC84E-23E1-26AA-7B0D-0B17DD9571FD}"/>
                </a:ext>
              </a:extLst>
            </p:cNvPr>
            <p:cNvSpPr txBox="1"/>
            <p:nvPr/>
          </p:nvSpPr>
          <p:spPr>
            <a:xfrm>
              <a:off x="358775" y="2414743"/>
              <a:ext cx="8426450" cy="255567"/>
            </a:xfrm>
            <a:prstGeom prst="rect">
              <a:avLst/>
            </a:prstGeom>
            <a:solidFill>
              <a:schemeClr val="bg2"/>
            </a:solidFill>
          </p:spPr>
          <p:txBody>
            <a:bodyPr wrap="square" lIns="72000" tIns="36000" rIns="72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2F2F2"/>
                  </a:solidFill>
                  <a:effectLst/>
                  <a:uLnTx/>
                  <a:uFillTx/>
                  <a:latin typeface="Arial"/>
                  <a:ea typeface="+mn-ea"/>
                  <a:cs typeface="Arial"/>
                  <a:sym typeface="Arial"/>
                </a:rPr>
                <a:t>Housing priorities may include:</a:t>
              </a:r>
            </a:p>
          </p:txBody>
        </p:sp>
        <p:sp>
          <p:nvSpPr>
            <p:cNvPr id="1089" name="Google Shape;637;p15">
              <a:extLst>
                <a:ext uri="{FF2B5EF4-FFF2-40B4-BE49-F238E27FC236}">
                  <a16:creationId xmlns:a16="http://schemas.microsoft.com/office/drawing/2014/main" id="{EB50FC72-19DE-99CB-39E1-E4DBB5E14D63}"/>
                </a:ext>
              </a:extLst>
            </p:cNvPr>
            <p:cNvSpPr/>
            <p:nvPr/>
          </p:nvSpPr>
          <p:spPr>
            <a:xfrm>
              <a:off x="8595955" y="2516379"/>
              <a:ext cx="92685" cy="52295"/>
            </a:xfrm>
            <a:custGeom>
              <a:avLst/>
              <a:gdLst/>
              <a:ahLst/>
              <a:cxnLst/>
              <a:rect l="l" t="t" r="r" b="b"/>
              <a:pathLst>
                <a:path w="218" h="123" extrusionOk="0">
                  <a:moveTo>
                    <a:pt x="0" y="0"/>
                  </a:moveTo>
                  <a:lnTo>
                    <a:pt x="109" y="123"/>
                  </a:lnTo>
                  <a:lnTo>
                    <a:pt x="218" y="0"/>
                  </a:lnTo>
                </a:path>
              </a:pathLst>
            </a:custGeom>
            <a:noFill/>
            <a:ln w="9525" cap="rnd"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2F2F2"/>
                </a:solidFill>
                <a:effectLst/>
                <a:uLnTx/>
                <a:uFillTx/>
                <a:latin typeface="Calibri"/>
                <a:ea typeface="Calibri"/>
                <a:cs typeface="Calibri"/>
                <a:sym typeface="Calibri"/>
              </a:endParaRPr>
            </a:p>
          </p:txBody>
        </p:sp>
      </p:grpSp>
      <p:sp>
        <p:nvSpPr>
          <p:cNvPr id="1090" name="Google Shape;750;p11">
            <a:extLst>
              <a:ext uri="{FF2B5EF4-FFF2-40B4-BE49-F238E27FC236}">
                <a16:creationId xmlns:a16="http://schemas.microsoft.com/office/drawing/2014/main" id="{56A0241B-0158-8630-00C8-3CE6B7BD48A8}"/>
              </a:ext>
            </a:extLst>
          </p:cNvPr>
          <p:cNvSpPr/>
          <p:nvPr/>
        </p:nvSpPr>
        <p:spPr>
          <a:xfrm>
            <a:off x="0" y="4157272"/>
            <a:ext cx="9144000" cy="255567"/>
          </a:xfrm>
          <a:prstGeom prst="rect">
            <a:avLst/>
          </a:prstGeom>
          <a:solidFill>
            <a:schemeClr val="bg1">
              <a:lumMod val="9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1299" name="Google Shape;274;p10">
            <a:extLst>
              <a:ext uri="{FF2B5EF4-FFF2-40B4-BE49-F238E27FC236}">
                <a16:creationId xmlns:a16="http://schemas.microsoft.com/office/drawing/2014/main" id="{AE88FEA0-CC93-C7E6-A46B-EFB64529B1D4}"/>
              </a:ext>
            </a:extLst>
          </p:cNvPr>
          <p:cNvSpPr txBox="1"/>
          <p:nvPr/>
        </p:nvSpPr>
        <p:spPr>
          <a:xfrm>
            <a:off x="358775" y="2675393"/>
            <a:ext cx="1510190" cy="64633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Well-connected location </a:t>
            </a:r>
            <a:r>
              <a:rPr kumimoji="0" lang="en-US" sz="700" b="0" i="0" u="none" strike="noStrike" kern="0" cap="none" spc="0" normalizeH="0" baseline="0" noProof="0">
                <a:ln>
                  <a:noFill/>
                </a:ln>
                <a:solidFill>
                  <a:srgbClr val="141313"/>
                </a:solidFill>
                <a:effectLst/>
                <a:uLnTx/>
                <a:uFillTx/>
                <a:latin typeface="Arial"/>
                <a:cs typeface="Arial"/>
                <a:sym typeface="Arial"/>
              </a:rPr>
              <a:t>with </a:t>
            </a:r>
            <a:br>
              <a:rPr kumimoji="0" lang="en-US" sz="700" b="0" i="0" u="none" strike="noStrike" kern="0" cap="none" spc="0" normalizeH="0" baseline="0" noProof="0">
                <a:ln>
                  <a:noFill/>
                </a:ln>
                <a:solidFill>
                  <a:srgbClr val="141313"/>
                </a:solidFill>
                <a:effectLst/>
                <a:uLnTx/>
                <a:uFillTx/>
                <a:latin typeface="Arial"/>
                <a:cs typeface="Arial"/>
                <a:sym typeface="Arial"/>
              </a:rPr>
            </a:br>
            <a:r>
              <a:rPr kumimoji="0" lang="en-US" sz="700" b="0" i="0" u="none" strike="noStrike" kern="0" cap="none" spc="0" normalizeH="0" baseline="0" noProof="0">
                <a:ln>
                  <a:noFill/>
                </a:ln>
                <a:solidFill>
                  <a:srgbClr val="141313"/>
                </a:solidFill>
                <a:effectLst/>
                <a:uLnTx/>
                <a:uFillTx/>
                <a:latin typeface="Arial"/>
                <a:cs typeface="Arial"/>
                <a:sym typeface="Arial"/>
              </a:rPr>
              <a:t>good </a:t>
            </a:r>
            <a:r>
              <a:rPr kumimoji="0" lang="en-US" sz="700" b="0" i="0" u="none" strike="noStrike" kern="0" cap="none" spc="0" normalizeH="0" baseline="0" noProof="0" dirty="0">
                <a:ln>
                  <a:noFill/>
                </a:ln>
                <a:solidFill>
                  <a:srgbClr val="141313"/>
                </a:solidFill>
                <a:effectLst/>
                <a:uLnTx/>
                <a:uFillTx/>
                <a:latin typeface="Arial"/>
                <a:cs typeface="Arial"/>
                <a:sym typeface="Arial"/>
              </a:rPr>
              <a:t>access to public </a:t>
            </a:r>
            <a:r>
              <a:rPr kumimoji="0" lang="en-US" sz="700" b="0" i="0" u="none" strike="noStrike" kern="0" cap="none" spc="0" normalizeH="0" baseline="0" noProof="0">
                <a:ln>
                  <a:noFill/>
                </a:ln>
                <a:solidFill>
                  <a:srgbClr val="141313"/>
                </a:solidFill>
                <a:effectLst/>
                <a:uLnTx/>
                <a:uFillTx/>
                <a:latin typeface="Arial"/>
                <a:cs typeface="Arial"/>
                <a:sym typeface="Arial"/>
              </a:rPr>
              <a:t>transit </a:t>
            </a:r>
            <a:br>
              <a:rPr kumimoji="0" lang="en-US" sz="700" b="0" i="0" u="none" strike="noStrike" kern="0" cap="none" spc="0" normalizeH="0" baseline="0" noProof="0">
                <a:ln>
                  <a:noFill/>
                </a:ln>
                <a:solidFill>
                  <a:srgbClr val="141313"/>
                </a:solidFill>
                <a:effectLst/>
                <a:uLnTx/>
                <a:uFillTx/>
                <a:latin typeface="Arial"/>
                <a:cs typeface="Arial"/>
                <a:sym typeface="Arial"/>
              </a:rPr>
            </a:br>
            <a:r>
              <a:rPr kumimoji="0" lang="en-US" sz="700" b="0" i="0" u="none" strike="noStrike" kern="0" cap="none" spc="0" normalizeH="0" baseline="0" noProof="0">
                <a:ln>
                  <a:noFill/>
                </a:ln>
                <a:solidFill>
                  <a:srgbClr val="141313"/>
                </a:solidFill>
                <a:effectLst/>
                <a:uLnTx/>
                <a:uFillTx/>
                <a:latin typeface="Arial"/>
                <a:cs typeface="Arial"/>
                <a:sym typeface="Arial"/>
              </a:rPr>
              <a:t>and </a:t>
            </a:r>
            <a:r>
              <a:rPr kumimoji="0" lang="en-US" sz="700" b="0" i="0" u="none" strike="noStrike" kern="0" cap="none" spc="0" normalizeH="0" baseline="0" noProof="0" dirty="0">
                <a:ln>
                  <a:noFill/>
                </a:ln>
                <a:solidFill>
                  <a:srgbClr val="141313"/>
                </a:solidFill>
                <a:effectLst/>
                <a:uLnTx/>
                <a:uFillTx/>
                <a:latin typeface="Arial"/>
                <a:cs typeface="Arial"/>
                <a:sym typeface="Arial"/>
              </a:rPr>
              <a:t>amenities</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Lower-cost housing, such as a small home or shared home with </a:t>
            </a:r>
            <a:br>
              <a:rPr kumimoji="0" lang="en-US" sz="700" b="0" i="0" u="none" strike="noStrike" kern="0" cap="none" spc="0" normalizeH="0" baseline="0" noProof="0" dirty="0">
                <a:ln>
                  <a:noFill/>
                </a:ln>
                <a:solidFill>
                  <a:srgbClr val="141313"/>
                </a:solidFill>
                <a:effectLst/>
                <a:uLnTx/>
                <a:uFillTx/>
                <a:latin typeface="Arial"/>
                <a:cs typeface="Arial"/>
                <a:sym typeface="Arial"/>
              </a:rPr>
            </a:br>
            <a:r>
              <a:rPr kumimoji="0" lang="en-US" sz="700" b="0" i="0" u="none" strike="noStrike" kern="0" cap="none" spc="0" normalizeH="0" baseline="0" noProof="0" dirty="0">
                <a:ln>
                  <a:noFill/>
                </a:ln>
                <a:solidFill>
                  <a:srgbClr val="141313"/>
                </a:solidFill>
                <a:effectLst/>
                <a:uLnTx/>
                <a:uFillTx/>
                <a:latin typeface="Arial"/>
                <a:cs typeface="Arial"/>
                <a:sym typeface="Arial"/>
              </a:rPr>
              <a:t>a private bedroom</a:t>
            </a:r>
          </a:p>
        </p:txBody>
      </p:sp>
      <p:sp>
        <p:nvSpPr>
          <p:cNvPr id="1300" name="Google Shape;274;p10">
            <a:extLst>
              <a:ext uri="{FF2B5EF4-FFF2-40B4-BE49-F238E27FC236}">
                <a16:creationId xmlns:a16="http://schemas.microsoft.com/office/drawing/2014/main" id="{298569B1-C1DE-1259-317D-8E7EB4AEF9DC}"/>
              </a:ext>
            </a:extLst>
          </p:cNvPr>
          <p:cNvSpPr txBox="1"/>
          <p:nvPr/>
        </p:nvSpPr>
        <p:spPr>
          <a:xfrm>
            <a:off x="2087839" y="2675393"/>
            <a:ext cx="1510190" cy="2154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Access to good schools and parks</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Enough bedrooms for the family</a:t>
            </a:r>
          </a:p>
        </p:txBody>
      </p:sp>
      <p:sp>
        <p:nvSpPr>
          <p:cNvPr id="1301" name="Google Shape;274;p10">
            <a:extLst>
              <a:ext uri="{FF2B5EF4-FFF2-40B4-BE49-F238E27FC236}">
                <a16:creationId xmlns:a16="http://schemas.microsoft.com/office/drawing/2014/main" id="{BB150FA0-ADE5-6BD5-020D-AC11D4CD8214}"/>
              </a:ext>
            </a:extLst>
          </p:cNvPr>
          <p:cNvSpPr txBox="1"/>
          <p:nvPr/>
        </p:nvSpPr>
        <p:spPr>
          <a:xfrm>
            <a:off x="3816903" y="2675393"/>
            <a:ext cx="1510190" cy="3231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Combination of private </a:t>
            </a:r>
            <a:r>
              <a:rPr kumimoji="0" lang="en-US" sz="700" b="0" i="0" u="none" strike="noStrike" kern="0" cap="none" spc="0" normalizeH="0" baseline="0" noProof="0">
                <a:ln>
                  <a:noFill/>
                </a:ln>
                <a:solidFill>
                  <a:srgbClr val="141313"/>
                </a:solidFill>
                <a:effectLst/>
                <a:uLnTx/>
                <a:uFillTx/>
                <a:latin typeface="Arial"/>
                <a:cs typeface="Arial"/>
                <a:sym typeface="Arial"/>
              </a:rPr>
              <a:t>and shared multigenerational </a:t>
            </a:r>
            <a:r>
              <a:rPr kumimoji="0" lang="en-US" sz="700" b="0" i="0" u="none" strike="noStrike" kern="0" cap="none" spc="0" normalizeH="0" baseline="0" noProof="0" dirty="0">
                <a:ln>
                  <a:noFill/>
                </a:ln>
                <a:solidFill>
                  <a:srgbClr val="141313"/>
                </a:solidFill>
                <a:effectLst/>
                <a:uLnTx/>
                <a:uFillTx/>
                <a:latin typeface="Arial"/>
                <a:cs typeface="Arial"/>
                <a:sym typeface="Arial"/>
              </a:rPr>
              <a:t>spaces</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Universal design features</a:t>
            </a:r>
          </a:p>
        </p:txBody>
      </p:sp>
      <p:sp>
        <p:nvSpPr>
          <p:cNvPr id="1302" name="Google Shape;274;p10">
            <a:extLst>
              <a:ext uri="{FF2B5EF4-FFF2-40B4-BE49-F238E27FC236}">
                <a16:creationId xmlns:a16="http://schemas.microsoft.com/office/drawing/2014/main" id="{A2F7096B-EF3F-8FC2-3DE7-EAA562A775D3}"/>
              </a:ext>
            </a:extLst>
          </p:cNvPr>
          <p:cNvSpPr txBox="1"/>
          <p:nvPr/>
        </p:nvSpPr>
        <p:spPr>
          <a:xfrm>
            <a:off x="5545967" y="2675393"/>
            <a:ext cx="1570450" cy="53860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Options to downsize in community</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Options for additional income</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Accessible homes in their community</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Proximity to family/adult children and community amenities</a:t>
            </a:r>
          </a:p>
        </p:txBody>
      </p:sp>
      <p:sp>
        <p:nvSpPr>
          <p:cNvPr id="1303" name="Google Shape;274;p10">
            <a:extLst>
              <a:ext uri="{FF2B5EF4-FFF2-40B4-BE49-F238E27FC236}">
                <a16:creationId xmlns:a16="http://schemas.microsoft.com/office/drawing/2014/main" id="{D23AC9FA-CA78-2616-477D-98081572E333}"/>
              </a:ext>
            </a:extLst>
          </p:cNvPr>
          <p:cNvSpPr txBox="1"/>
          <p:nvPr/>
        </p:nvSpPr>
        <p:spPr>
          <a:xfrm>
            <a:off x="7275035" y="2675393"/>
            <a:ext cx="1570450" cy="43088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Age in place</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Accessible homes in their community</a:t>
            </a:r>
          </a:p>
          <a:p>
            <a:pPr marL="108000" marR="0" lvl="0" indent="-108000" algn="l" defTabSz="914400" rtl="0" eaLnBrk="1" fontAlgn="auto" latinLnBrk="0" hangingPunct="1">
              <a:lnSpc>
                <a:spcPct val="100000"/>
              </a:lnSpc>
              <a:spcBef>
                <a:spcPts val="0"/>
              </a:spcBef>
              <a:spcAft>
                <a:spcPts val="0"/>
              </a:spcAft>
              <a:buClr>
                <a:srgbClr val="141313"/>
              </a:buClr>
              <a:buSzPct val="100000"/>
              <a:buFont typeface="Arial" panose="020B0604020202020204" pitchFamily="34" charset="0"/>
              <a:buChar char="•"/>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Proximity to family, health care and support services, and public transit</a:t>
            </a:r>
          </a:p>
        </p:txBody>
      </p:sp>
      <p:grpSp>
        <p:nvGrpSpPr>
          <p:cNvPr id="1820" name="Group 1819">
            <a:extLst>
              <a:ext uri="{FF2B5EF4-FFF2-40B4-BE49-F238E27FC236}">
                <a16:creationId xmlns:a16="http://schemas.microsoft.com/office/drawing/2014/main" id="{2E2B7FE1-7732-8658-79D1-A22B39D55674}"/>
              </a:ext>
            </a:extLst>
          </p:cNvPr>
          <p:cNvGrpSpPr/>
          <p:nvPr/>
        </p:nvGrpSpPr>
        <p:grpSpPr>
          <a:xfrm>
            <a:off x="306859" y="3495592"/>
            <a:ext cx="1605101" cy="1110657"/>
            <a:chOff x="358775" y="3457492"/>
            <a:chExt cx="1605101" cy="1110657"/>
          </a:xfrm>
        </p:grpSpPr>
        <p:grpSp>
          <p:nvGrpSpPr>
            <p:cNvPr id="1304" name="Group 1303">
              <a:extLst>
                <a:ext uri="{FF2B5EF4-FFF2-40B4-BE49-F238E27FC236}">
                  <a16:creationId xmlns:a16="http://schemas.microsoft.com/office/drawing/2014/main" id="{82FD7570-8F50-A379-7336-BCF6F24F378C}"/>
                </a:ext>
              </a:extLst>
            </p:cNvPr>
            <p:cNvGrpSpPr/>
            <p:nvPr/>
          </p:nvGrpSpPr>
          <p:grpSpPr>
            <a:xfrm>
              <a:off x="418552" y="3772979"/>
              <a:ext cx="418290" cy="604475"/>
              <a:chOff x="362468" y="3601667"/>
              <a:chExt cx="536837" cy="775788"/>
            </a:xfrm>
          </p:grpSpPr>
          <p:sp>
            <p:nvSpPr>
              <p:cNvPr id="1305" name="Freeform: Shape 1304">
                <a:extLst>
                  <a:ext uri="{FF2B5EF4-FFF2-40B4-BE49-F238E27FC236}">
                    <a16:creationId xmlns:a16="http://schemas.microsoft.com/office/drawing/2014/main" id="{A2A706E7-E1A1-F9B6-7F07-FEF26C4E042B}"/>
                  </a:ext>
                </a:extLst>
              </p:cNvPr>
              <p:cNvSpPr/>
              <p:nvPr/>
            </p:nvSpPr>
            <p:spPr>
              <a:xfrm>
                <a:off x="362468" y="3614973"/>
                <a:ext cx="536837" cy="762481"/>
              </a:xfrm>
              <a:custGeom>
                <a:avLst/>
                <a:gdLst>
                  <a:gd name="csX0" fmla="*/ 536837 w 536837"/>
                  <a:gd name="csY0" fmla="*/ 762482 h 762481"/>
                  <a:gd name="csX1" fmla="*/ 0 w 536837"/>
                  <a:gd name="csY1" fmla="*/ 762482 h 762481"/>
                  <a:gd name="csX2" fmla="*/ 0 w 536837"/>
                  <a:gd name="csY2" fmla="*/ 158574 h 762481"/>
                  <a:gd name="csX3" fmla="*/ 268419 w 536837"/>
                  <a:gd name="csY3" fmla="*/ 0 h 762481"/>
                  <a:gd name="csX4" fmla="*/ 536837 w 536837"/>
                  <a:gd name="csY4" fmla="*/ 158574 h 762481"/>
                  <a:gd name="csX5" fmla="*/ 536837 w 536837"/>
                  <a:gd name="csY5" fmla="*/ 762482 h 762481"/>
                </a:gdLst>
                <a:ahLst/>
                <a:cxnLst>
                  <a:cxn ang="0">
                    <a:pos x="csX0" y="csY0"/>
                  </a:cxn>
                  <a:cxn ang="0">
                    <a:pos x="csX1" y="csY1"/>
                  </a:cxn>
                  <a:cxn ang="0">
                    <a:pos x="csX2" y="csY2"/>
                  </a:cxn>
                  <a:cxn ang="0">
                    <a:pos x="csX3" y="csY3"/>
                  </a:cxn>
                  <a:cxn ang="0">
                    <a:pos x="csX4" y="csY4"/>
                  </a:cxn>
                  <a:cxn ang="0">
                    <a:pos x="csX5" y="csY5"/>
                  </a:cxn>
                </a:cxnLst>
                <a:rect l="l" t="t" r="r" b="b"/>
                <a:pathLst>
                  <a:path w="536837" h="762481">
                    <a:moveTo>
                      <a:pt x="536837" y="762482"/>
                    </a:moveTo>
                    <a:lnTo>
                      <a:pt x="0" y="762482"/>
                    </a:lnTo>
                    <a:lnTo>
                      <a:pt x="0" y="158574"/>
                    </a:lnTo>
                    <a:lnTo>
                      <a:pt x="268419" y="0"/>
                    </a:lnTo>
                    <a:lnTo>
                      <a:pt x="536837" y="158574"/>
                    </a:lnTo>
                    <a:lnTo>
                      <a:pt x="536837" y="762482"/>
                    </a:lnTo>
                    <a:close/>
                  </a:path>
                </a:pathLst>
              </a:custGeom>
              <a:solidFill>
                <a:srgbClr val="EB7B73"/>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06" name="Freeform: Shape 1305">
                <a:extLst>
                  <a:ext uri="{FF2B5EF4-FFF2-40B4-BE49-F238E27FC236}">
                    <a16:creationId xmlns:a16="http://schemas.microsoft.com/office/drawing/2014/main" id="{D0F8F9EB-8DD5-1EB9-2DF5-A4AB89B90555}"/>
                  </a:ext>
                </a:extLst>
              </p:cNvPr>
              <p:cNvSpPr/>
              <p:nvPr/>
            </p:nvSpPr>
            <p:spPr>
              <a:xfrm>
                <a:off x="436519" y="3639357"/>
                <a:ext cx="40186" cy="93140"/>
              </a:xfrm>
              <a:custGeom>
                <a:avLst/>
                <a:gdLst>
                  <a:gd name="csX0" fmla="*/ 208 w 40186"/>
                  <a:gd name="csY0" fmla="*/ 93141 h 93140"/>
                  <a:gd name="csX1" fmla="*/ 208 w 40186"/>
                  <a:gd name="csY1" fmla="*/ 0 h 93140"/>
                  <a:gd name="csX2" fmla="*/ 40187 w 40186"/>
                  <a:gd name="csY2" fmla="*/ 0 h 93140"/>
                  <a:gd name="csX3" fmla="*/ 40187 w 40186"/>
                  <a:gd name="csY3" fmla="*/ 68314 h 93140"/>
                  <a:gd name="csX4" fmla="*/ 208 w 40186"/>
                  <a:gd name="csY4" fmla="*/ 93141 h 93140"/>
                </a:gdLst>
                <a:ahLst/>
                <a:cxnLst>
                  <a:cxn ang="0">
                    <a:pos x="csX0" y="csY0"/>
                  </a:cxn>
                  <a:cxn ang="0">
                    <a:pos x="csX1" y="csY1"/>
                  </a:cxn>
                  <a:cxn ang="0">
                    <a:pos x="csX2" y="csY2"/>
                  </a:cxn>
                  <a:cxn ang="0">
                    <a:pos x="csX3" y="csY3"/>
                  </a:cxn>
                  <a:cxn ang="0">
                    <a:pos x="csX4" y="csY4"/>
                  </a:cxn>
                </a:cxnLst>
                <a:rect l="l" t="t" r="r" b="b"/>
                <a:pathLst>
                  <a:path w="40186" h="93140">
                    <a:moveTo>
                      <a:pt x="208" y="93141"/>
                    </a:moveTo>
                    <a:cubicBezTo>
                      <a:pt x="-260" y="91787"/>
                      <a:pt x="208" y="0"/>
                      <a:pt x="208" y="0"/>
                    </a:cubicBezTo>
                    <a:lnTo>
                      <a:pt x="40187" y="0"/>
                    </a:lnTo>
                    <a:lnTo>
                      <a:pt x="40187" y="68314"/>
                    </a:lnTo>
                    <a:lnTo>
                      <a:pt x="208" y="93141"/>
                    </a:lnTo>
                    <a:close/>
                  </a:path>
                </a:pathLst>
              </a:custGeom>
              <a:solidFill>
                <a:srgbClr val="EB7B73"/>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07" name="Freeform: Shape 1306">
                <a:extLst>
                  <a:ext uri="{FF2B5EF4-FFF2-40B4-BE49-F238E27FC236}">
                    <a16:creationId xmlns:a16="http://schemas.microsoft.com/office/drawing/2014/main" id="{D518D065-9031-2502-90D8-9014417A3463}"/>
                  </a:ext>
                </a:extLst>
              </p:cNvPr>
              <p:cNvSpPr/>
              <p:nvPr/>
            </p:nvSpPr>
            <p:spPr>
              <a:xfrm>
                <a:off x="362468" y="3601667"/>
                <a:ext cx="536837" cy="201827"/>
              </a:xfrm>
              <a:custGeom>
                <a:avLst/>
                <a:gdLst>
                  <a:gd name="csX0" fmla="*/ 0 w 536837"/>
                  <a:gd name="csY0" fmla="*/ 201828 h 201827"/>
                  <a:gd name="csX1" fmla="*/ 0 w 536837"/>
                  <a:gd name="csY1" fmla="*/ 172791 h 201827"/>
                  <a:gd name="csX2" fmla="*/ 265464 w 536837"/>
                  <a:gd name="csY2" fmla="*/ 13306 h 201827"/>
                  <a:gd name="csX3" fmla="*/ 265464 w 536837"/>
                  <a:gd name="csY3" fmla="*/ 0 h 201827"/>
                  <a:gd name="csX4" fmla="*/ 272887 w 536837"/>
                  <a:gd name="csY4" fmla="*/ 0 h 201827"/>
                  <a:gd name="csX5" fmla="*/ 272887 w 536837"/>
                  <a:gd name="csY5" fmla="*/ 13306 h 201827"/>
                  <a:gd name="csX6" fmla="*/ 536837 w 536837"/>
                  <a:gd name="csY6" fmla="*/ 171880 h 201827"/>
                  <a:gd name="csX7" fmla="*/ 536837 w 536837"/>
                  <a:gd name="csY7" fmla="*/ 200917 h 201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6837" h="201827">
                    <a:moveTo>
                      <a:pt x="0" y="201828"/>
                    </a:moveTo>
                    <a:lnTo>
                      <a:pt x="0" y="172791"/>
                    </a:lnTo>
                    <a:lnTo>
                      <a:pt x="265464" y="13306"/>
                    </a:lnTo>
                    <a:lnTo>
                      <a:pt x="265464" y="0"/>
                    </a:lnTo>
                    <a:lnTo>
                      <a:pt x="272887" y="0"/>
                    </a:lnTo>
                    <a:lnTo>
                      <a:pt x="272887" y="13306"/>
                    </a:lnTo>
                    <a:lnTo>
                      <a:pt x="536837" y="171880"/>
                    </a:lnTo>
                    <a:lnTo>
                      <a:pt x="536837" y="200917"/>
                    </a:lnTo>
                  </a:path>
                </a:pathLst>
              </a:custGeom>
              <a:noFill/>
              <a:ln w="73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08" name="Freeform: Shape 1307">
                <a:extLst>
                  <a:ext uri="{FF2B5EF4-FFF2-40B4-BE49-F238E27FC236}">
                    <a16:creationId xmlns:a16="http://schemas.microsoft.com/office/drawing/2014/main" id="{672E0F49-250E-2592-DBF8-45C02920A47F}"/>
                  </a:ext>
                </a:extLst>
              </p:cNvPr>
              <p:cNvSpPr/>
              <p:nvPr/>
            </p:nvSpPr>
            <p:spPr>
              <a:xfrm>
                <a:off x="435115" y="3639357"/>
                <a:ext cx="42046" cy="1230"/>
              </a:xfrm>
              <a:custGeom>
                <a:avLst/>
                <a:gdLst>
                  <a:gd name="csX0" fmla="*/ 0 w 42046"/>
                  <a:gd name="csY0" fmla="*/ 0 h 1230"/>
                  <a:gd name="csX1" fmla="*/ 42047 w 42046"/>
                  <a:gd name="csY1" fmla="*/ 0 h 1230"/>
                </a:gdLst>
                <a:ahLst/>
                <a:cxnLst>
                  <a:cxn ang="0">
                    <a:pos x="csX0" y="csY0"/>
                  </a:cxn>
                  <a:cxn ang="0">
                    <a:pos x="csX1" y="csY1"/>
                  </a:cxn>
                </a:cxnLst>
                <a:rect l="l" t="t" r="r" b="b"/>
                <a:pathLst>
                  <a:path w="42046" h="1230">
                    <a:moveTo>
                      <a:pt x="0" y="0"/>
                    </a:moveTo>
                    <a:lnTo>
                      <a:pt x="42047" y="0"/>
                    </a:lnTo>
                  </a:path>
                </a:pathLst>
              </a:custGeom>
              <a:ln w="73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09" name="Freeform: Shape 1308">
                <a:extLst>
                  <a:ext uri="{FF2B5EF4-FFF2-40B4-BE49-F238E27FC236}">
                    <a16:creationId xmlns:a16="http://schemas.microsoft.com/office/drawing/2014/main" id="{B4E779C4-5361-F6A7-4B24-E7ACF02CB40D}"/>
                  </a:ext>
                </a:extLst>
              </p:cNvPr>
              <p:cNvSpPr/>
              <p:nvPr/>
            </p:nvSpPr>
            <p:spPr>
              <a:xfrm>
                <a:off x="563828" y="4144080"/>
                <a:ext cx="134116" cy="233375"/>
              </a:xfrm>
              <a:custGeom>
                <a:avLst/>
                <a:gdLst>
                  <a:gd name="csX0" fmla="*/ 0 w 134116"/>
                  <a:gd name="csY0" fmla="*/ 542 h 233375"/>
                  <a:gd name="csX1" fmla="*/ 0 w 134116"/>
                  <a:gd name="csY1" fmla="*/ 233375 h 233375"/>
                  <a:gd name="csX2" fmla="*/ 134117 w 134116"/>
                  <a:gd name="csY2" fmla="*/ 233375 h 233375"/>
                  <a:gd name="csX3" fmla="*/ 134117 w 134116"/>
                  <a:gd name="csY3" fmla="*/ 0 h 233375"/>
                  <a:gd name="csX4" fmla="*/ 0 w 134116"/>
                  <a:gd name="csY4" fmla="*/ 542 h 233375"/>
                </a:gdLst>
                <a:ahLst/>
                <a:cxnLst>
                  <a:cxn ang="0">
                    <a:pos x="csX0" y="csY0"/>
                  </a:cxn>
                  <a:cxn ang="0">
                    <a:pos x="csX1" y="csY1"/>
                  </a:cxn>
                  <a:cxn ang="0">
                    <a:pos x="csX2" y="csY2"/>
                  </a:cxn>
                  <a:cxn ang="0">
                    <a:pos x="csX3" y="csY3"/>
                  </a:cxn>
                  <a:cxn ang="0">
                    <a:pos x="csX4" y="csY4"/>
                  </a:cxn>
                </a:cxnLst>
                <a:rect l="l" t="t" r="r" b="b"/>
                <a:pathLst>
                  <a:path w="134116" h="233375">
                    <a:moveTo>
                      <a:pt x="0" y="542"/>
                    </a:moveTo>
                    <a:lnTo>
                      <a:pt x="0" y="233375"/>
                    </a:lnTo>
                    <a:lnTo>
                      <a:pt x="134117" y="233375"/>
                    </a:lnTo>
                    <a:lnTo>
                      <a:pt x="134117" y="0"/>
                    </a:lnTo>
                    <a:lnTo>
                      <a:pt x="0" y="542"/>
                    </a:lnTo>
                    <a:close/>
                  </a:path>
                </a:pathLst>
              </a:custGeom>
              <a:solidFill>
                <a:srgbClr val="AC4F36"/>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0" name="Freeform: Shape 1309">
                <a:extLst>
                  <a:ext uri="{FF2B5EF4-FFF2-40B4-BE49-F238E27FC236}">
                    <a16:creationId xmlns:a16="http://schemas.microsoft.com/office/drawing/2014/main" id="{73CC392C-AD31-FA8B-385A-4E085AB9195D}"/>
                  </a:ext>
                </a:extLst>
              </p:cNvPr>
              <p:cNvSpPr/>
              <p:nvPr/>
            </p:nvSpPr>
            <p:spPr>
              <a:xfrm>
                <a:off x="362468" y="4280511"/>
                <a:ext cx="201360" cy="96944"/>
              </a:xfrm>
              <a:custGeom>
                <a:avLst/>
                <a:gdLst>
                  <a:gd name="csX0" fmla="*/ 0 w 201360"/>
                  <a:gd name="csY0" fmla="*/ 738 h 96944"/>
                  <a:gd name="csX1" fmla="*/ 0 w 201360"/>
                  <a:gd name="csY1" fmla="*/ 96944 h 96944"/>
                  <a:gd name="csX2" fmla="*/ 201360 w 201360"/>
                  <a:gd name="csY2" fmla="*/ 96944 h 96944"/>
                  <a:gd name="csX3" fmla="*/ 201360 w 201360"/>
                  <a:gd name="csY3" fmla="*/ 0 h 96944"/>
                  <a:gd name="csX4" fmla="*/ 0 w 201360"/>
                  <a:gd name="csY4" fmla="*/ 738 h 96944"/>
                </a:gdLst>
                <a:ahLst/>
                <a:cxnLst>
                  <a:cxn ang="0">
                    <a:pos x="csX0" y="csY0"/>
                  </a:cxn>
                  <a:cxn ang="0">
                    <a:pos x="csX1" y="csY1"/>
                  </a:cxn>
                  <a:cxn ang="0">
                    <a:pos x="csX2" y="csY2"/>
                  </a:cxn>
                  <a:cxn ang="0">
                    <a:pos x="csX3" y="csY3"/>
                  </a:cxn>
                  <a:cxn ang="0">
                    <a:pos x="csX4" y="csY4"/>
                  </a:cxn>
                </a:cxnLst>
                <a:rect l="l" t="t" r="r" b="b"/>
                <a:pathLst>
                  <a:path w="201360" h="96944">
                    <a:moveTo>
                      <a:pt x="0" y="738"/>
                    </a:moveTo>
                    <a:lnTo>
                      <a:pt x="0" y="96944"/>
                    </a:lnTo>
                    <a:lnTo>
                      <a:pt x="201360" y="96944"/>
                    </a:lnTo>
                    <a:lnTo>
                      <a:pt x="201360" y="0"/>
                    </a:lnTo>
                    <a:lnTo>
                      <a:pt x="0" y="738"/>
                    </a:lnTo>
                    <a:close/>
                  </a:path>
                </a:pathLst>
              </a:custGeom>
              <a:solidFill>
                <a:srgbClr val="EB7B73"/>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1" name="Freeform: Shape 1310">
                <a:extLst>
                  <a:ext uri="{FF2B5EF4-FFF2-40B4-BE49-F238E27FC236}">
                    <a16:creationId xmlns:a16="http://schemas.microsoft.com/office/drawing/2014/main" id="{4A14A76D-122A-6F43-2240-45A2EFE84511}"/>
                  </a:ext>
                </a:extLst>
              </p:cNvPr>
              <p:cNvSpPr/>
              <p:nvPr/>
            </p:nvSpPr>
            <p:spPr>
              <a:xfrm>
                <a:off x="697945" y="4280511"/>
                <a:ext cx="201360" cy="96944"/>
              </a:xfrm>
              <a:custGeom>
                <a:avLst/>
                <a:gdLst>
                  <a:gd name="csX0" fmla="*/ 0 w 201360"/>
                  <a:gd name="csY0" fmla="*/ 738 h 96944"/>
                  <a:gd name="csX1" fmla="*/ 0 w 201360"/>
                  <a:gd name="csY1" fmla="*/ 96944 h 96944"/>
                  <a:gd name="csX2" fmla="*/ 201360 w 201360"/>
                  <a:gd name="csY2" fmla="*/ 96944 h 96944"/>
                  <a:gd name="csX3" fmla="*/ 201360 w 201360"/>
                  <a:gd name="csY3" fmla="*/ 0 h 96944"/>
                  <a:gd name="csX4" fmla="*/ 0 w 201360"/>
                  <a:gd name="csY4" fmla="*/ 738 h 96944"/>
                </a:gdLst>
                <a:ahLst/>
                <a:cxnLst>
                  <a:cxn ang="0">
                    <a:pos x="csX0" y="csY0"/>
                  </a:cxn>
                  <a:cxn ang="0">
                    <a:pos x="csX1" y="csY1"/>
                  </a:cxn>
                  <a:cxn ang="0">
                    <a:pos x="csX2" y="csY2"/>
                  </a:cxn>
                  <a:cxn ang="0">
                    <a:pos x="csX3" y="csY3"/>
                  </a:cxn>
                  <a:cxn ang="0">
                    <a:pos x="csX4" y="csY4"/>
                  </a:cxn>
                </a:cxnLst>
                <a:rect l="l" t="t" r="r" b="b"/>
                <a:pathLst>
                  <a:path w="201360" h="96944">
                    <a:moveTo>
                      <a:pt x="0" y="738"/>
                    </a:moveTo>
                    <a:lnTo>
                      <a:pt x="0" y="96944"/>
                    </a:lnTo>
                    <a:lnTo>
                      <a:pt x="201360" y="96944"/>
                    </a:lnTo>
                    <a:lnTo>
                      <a:pt x="201360" y="0"/>
                    </a:lnTo>
                    <a:lnTo>
                      <a:pt x="0" y="738"/>
                    </a:lnTo>
                    <a:close/>
                  </a:path>
                </a:pathLst>
              </a:custGeom>
              <a:solidFill>
                <a:srgbClr val="EB7B73"/>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2" name="Freeform: Shape 1311">
                <a:extLst>
                  <a:ext uri="{FF2B5EF4-FFF2-40B4-BE49-F238E27FC236}">
                    <a16:creationId xmlns:a16="http://schemas.microsoft.com/office/drawing/2014/main" id="{B4196B75-FAB8-F245-AD1F-C6CEC71B05E0}"/>
                  </a:ext>
                </a:extLst>
              </p:cNvPr>
              <p:cNvSpPr/>
              <p:nvPr/>
            </p:nvSpPr>
            <p:spPr>
              <a:xfrm>
                <a:off x="417402" y="3829749"/>
                <a:ext cx="87047" cy="147779"/>
              </a:xfrm>
              <a:custGeom>
                <a:avLst/>
                <a:gdLst>
                  <a:gd name="csX0" fmla="*/ 21762 w 87047"/>
                  <a:gd name="csY0" fmla="*/ 0 h 147779"/>
                  <a:gd name="csX1" fmla="*/ 65286 w 87047"/>
                  <a:gd name="csY1" fmla="*/ 0 h 147779"/>
                  <a:gd name="csX2" fmla="*/ 87048 w 87047"/>
                  <a:gd name="csY2" fmla="*/ 21762 h 147779"/>
                  <a:gd name="csX3" fmla="*/ 87048 w 87047"/>
                  <a:gd name="csY3" fmla="*/ 147780 h 147779"/>
                  <a:gd name="csX4" fmla="*/ 0 w 87047"/>
                  <a:gd name="csY4" fmla="*/ 147780 h 147779"/>
                  <a:gd name="csX5" fmla="*/ 0 w 87047"/>
                  <a:gd name="csY5" fmla="*/ 21762 h 147779"/>
                  <a:gd name="csX6" fmla="*/ 21762 w 87047"/>
                  <a:gd name="csY6" fmla="*/ 0 h 1477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047" h="147779">
                    <a:moveTo>
                      <a:pt x="21762" y="0"/>
                    </a:moveTo>
                    <a:lnTo>
                      <a:pt x="65286" y="0"/>
                    </a:lnTo>
                    <a:cubicBezTo>
                      <a:pt x="77299" y="0"/>
                      <a:pt x="87048" y="9749"/>
                      <a:pt x="87048" y="21762"/>
                    </a:cubicBezTo>
                    <a:lnTo>
                      <a:pt x="87048" y="147780"/>
                    </a:lnTo>
                    <a:lnTo>
                      <a:pt x="0" y="147780"/>
                    </a:lnTo>
                    <a:lnTo>
                      <a:pt x="0" y="21762"/>
                    </a:lnTo>
                    <a:cubicBezTo>
                      <a:pt x="0" y="9749"/>
                      <a:pt x="9749" y="0"/>
                      <a:pt x="21762" y="0"/>
                    </a:cubicBezTo>
                    <a:close/>
                  </a:path>
                </a:pathLst>
              </a:custGeom>
              <a:solidFill>
                <a:srgbClr val="FFFFFF"/>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3" name="Freeform: Shape 1312">
                <a:extLst>
                  <a:ext uri="{FF2B5EF4-FFF2-40B4-BE49-F238E27FC236}">
                    <a16:creationId xmlns:a16="http://schemas.microsoft.com/office/drawing/2014/main" id="{02C35851-EC42-7AD5-F858-17515059B6BE}"/>
                  </a:ext>
                </a:extLst>
              </p:cNvPr>
              <p:cNvSpPr/>
              <p:nvPr/>
            </p:nvSpPr>
            <p:spPr>
              <a:xfrm>
                <a:off x="417402" y="3873273"/>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4" name="Freeform: Shape 1313">
                <a:extLst>
                  <a:ext uri="{FF2B5EF4-FFF2-40B4-BE49-F238E27FC236}">
                    <a16:creationId xmlns:a16="http://schemas.microsoft.com/office/drawing/2014/main" id="{FBC1EA0C-AE14-7B9A-D19B-81BFF20893C3}"/>
                  </a:ext>
                </a:extLst>
              </p:cNvPr>
              <p:cNvSpPr/>
              <p:nvPr/>
            </p:nvSpPr>
            <p:spPr>
              <a:xfrm>
                <a:off x="417402" y="3911566"/>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5" name="Freeform: Shape 1314">
                <a:extLst>
                  <a:ext uri="{FF2B5EF4-FFF2-40B4-BE49-F238E27FC236}">
                    <a16:creationId xmlns:a16="http://schemas.microsoft.com/office/drawing/2014/main" id="{42390C3C-CBA6-6090-EFE9-3A39F755EBD5}"/>
                  </a:ext>
                </a:extLst>
              </p:cNvPr>
              <p:cNvSpPr/>
              <p:nvPr/>
            </p:nvSpPr>
            <p:spPr>
              <a:xfrm>
                <a:off x="417402" y="3946486"/>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6" name="Freeform: Shape 1315">
                <a:extLst>
                  <a:ext uri="{FF2B5EF4-FFF2-40B4-BE49-F238E27FC236}">
                    <a16:creationId xmlns:a16="http://schemas.microsoft.com/office/drawing/2014/main" id="{E8F5310D-F305-CC7C-4EBD-D9D6E07DEC85}"/>
                  </a:ext>
                </a:extLst>
              </p:cNvPr>
              <p:cNvSpPr/>
              <p:nvPr/>
            </p:nvSpPr>
            <p:spPr>
              <a:xfrm>
                <a:off x="460926" y="3829749"/>
                <a:ext cx="1230" cy="147779"/>
              </a:xfrm>
              <a:custGeom>
                <a:avLst/>
                <a:gdLst>
                  <a:gd name="csX0" fmla="*/ 0 w 1230"/>
                  <a:gd name="csY0" fmla="*/ 0 h 147779"/>
                  <a:gd name="csX1" fmla="*/ 0 w 1230"/>
                  <a:gd name="csY1" fmla="*/ 147780 h 147779"/>
                </a:gdLst>
                <a:ahLst/>
                <a:cxnLst>
                  <a:cxn ang="0">
                    <a:pos x="csX0" y="csY0"/>
                  </a:cxn>
                  <a:cxn ang="0">
                    <a:pos x="csX1" y="csY1"/>
                  </a:cxn>
                </a:cxnLst>
                <a:rect l="l" t="t" r="r" b="b"/>
                <a:pathLst>
                  <a:path w="1230" h="147779">
                    <a:moveTo>
                      <a:pt x="0" y="0"/>
                    </a:moveTo>
                    <a:lnTo>
                      <a:pt x="0" y="14778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7" name="Rectangle 1316">
                <a:extLst>
                  <a:ext uri="{FF2B5EF4-FFF2-40B4-BE49-F238E27FC236}">
                    <a16:creationId xmlns:a16="http://schemas.microsoft.com/office/drawing/2014/main" id="{5B930694-3B63-1C35-0620-E620E77778A7}"/>
                  </a:ext>
                </a:extLst>
              </p:cNvPr>
              <p:cNvSpPr/>
              <p:nvPr/>
            </p:nvSpPr>
            <p:spPr>
              <a:xfrm>
                <a:off x="417402" y="4042987"/>
                <a:ext cx="87048" cy="147779"/>
              </a:xfrm>
              <a:prstGeom prst="rect">
                <a:avLst/>
              </a:prstGeom>
              <a:solidFill>
                <a:srgbClr val="FFFFFF"/>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8" name="Freeform: Shape 1317">
                <a:extLst>
                  <a:ext uri="{FF2B5EF4-FFF2-40B4-BE49-F238E27FC236}">
                    <a16:creationId xmlns:a16="http://schemas.microsoft.com/office/drawing/2014/main" id="{03A07FEE-44E1-2420-4DE4-BB4809F31DC4}"/>
                  </a:ext>
                </a:extLst>
              </p:cNvPr>
              <p:cNvSpPr/>
              <p:nvPr/>
            </p:nvSpPr>
            <p:spPr>
              <a:xfrm>
                <a:off x="417402" y="4081219"/>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19" name="Freeform: Shape 1318">
                <a:extLst>
                  <a:ext uri="{FF2B5EF4-FFF2-40B4-BE49-F238E27FC236}">
                    <a16:creationId xmlns:a16="http://schemas.microsoft.com/office/drawing/2014/main" id="{E0BB0DFF-2096-1426-C118-816FF9D993A6}"/>
                  </a:ext>
                </a:extLst>
              </p:cNvPr>
              <p:cNvSpPr/>
              <p:nvPr/>
            </p:nvSpPr>
            <p:spPr>
              <a:xfrm>
                <a:off x="417402" y="4122158"/>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0" name="Freeform: Shape 1319">
                <a:extLst>
                  <a:ext uri="{FF2B5EF4-FFF2-40B4-BE49-F238E27FC236}">
                    <a16:creationId xmlns:a16="http://schemas.microsoft.com/office/drawing/2014/main" id="{1EE35E3E-E945-FD76-4B7D-25F47B4A720A}"/>
                  </a:ext>
                </a:extLst>
              </p:cNvPr>
              <p:cNvSpPr/>
              <p:nvPr/>
            </p:nvSpPr>
            <p:spPr>
              <a:xfrm>
                <a:off x="417402" y="4159724"/>
                <a:ext cx="87048" cy="1230"/>
              </a:xfrm>
              <a:custGeom>
                <a:avLst/>
                <a:gdLst>
                  <a:gd name="csX0" fmla="*/ 0 w 87048"/>
                  <a:gd name="csY0" fmla="*/ 0 h 1230"/>
                  <a:gd name="csX1" fmla="*/ 87048 w 87048"/>
                  <a:gd name="csY1" fmla="*/ 0 h 1230"/>
                </a:gdLst>
                <a:ahLst/>
                <a:cxnLst>
                  <a:cxn ang="0">
                    <a:pos x="csX0" y="csY0"/>
                  </a:cxn>
                  <a:cxn ang="0">
                    <a:pos x="csX1" y="csY1"/>
                  </a:cxn>
                </a:cxnLst>
                <a:rect l="l" t="t" r="r" b="b"/>
                <a:pathLst>
                  <a:path w="87048"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1" name="Freeform: Shape 1320">
                <a:extLst>
                  <a:ext uri="{FF2B5EF4-FFF2-40B4-BE49-F238E27FC236}">
                    <a16:creationId xmlns:a16="http://schemas.microsoft.com/office/drawing/2014/main" id="{CDBE3FF1-1252-29EE-EC05-59CBFC2C297E}"/>
                  </a:ext>
                </a:extLst>
              </p:cNvPr>
              <p:cNvSpPr/>
              <p:nvPr/>
            </p:nvSpPr>
            <p:spPr>
              <a:xfrm>
                <a:off x="460926" y="4042987"/>
                <a:ext cx="1230" cy="147779"/>
              </a:xfrm>
              <a:custGeom>
                <a:avLst/>
                <a:gdLst>
                  <a:gd name="csX0" fmla="*/ 0 w 1230"/>
                  <a:gd name="csY0" fmla="*/ 0 h 147779"/>
                  <a:gd name="csX1" fmla="*/ 0 w 1230"/>
                  <a:gd name="csY1" fmla="*/ 147780 h 147779"/>
                </a:gdLst>
                <a:ahLst/>
                <a:cxnLst>
                  <a:cxn ang="0">
                    <a:pos x="csX0" y="csY0"/>
                  </a:cxn>
                  <a:cxn ang="0">
                    <a:pos x="csX1" y="csY1"/>
                  </a:cxn>
                </a:cxnLst>
                <a:rect l="l" t="t" r="r" b="b"/>
                <a:pathLst>
                  <a:path w="1230" h="147779">
                    <a:moveTo>
                      <a:pt x="0" y="0"/>
                    </a:moveTo>
                    <a:lnTo>
                      <a:pt x="0" y="14778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2" name="Rectangle 1321">
                <a:extLst>
                  <a:ext uri="{FF2B5EF4-FFF2-40B4-BE49-F238E27FC236}">
                    <a16:creationId xmlns:a16="http://schemas.microsoft.com/office/drawing/2014/main" id="{3B2E16A0-473E-33DD-ED38-9E07B5EB4755}"/>
                  </a:ext>
                </a:extLst>
              </p:cNvPr>
              <p:cNvSpPr/>
              <p:nvPr/>
            </p:nvSpPr>
            <p:spPr>
              <a:xfrm>
                <a:off x="755095" y="4042987"/>
                <a:ext cx="87048" cy="147779"/>
              </a:xfrm>
              <a:prstGeom prst="rect">
                <a:avLst/>
              </a:prstGeom>
              <a:solidFill>
                <a:srgbClr val="FFFFFF"/>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3" name="Freeform: Shape 1322">
                <a:extLst>
                  <a:ext uri="{FF2B5EF4-FFF2-40B4-BE49-F238E27FC236}">
                    <a16:creationId xmlns:a16="http://schemas.microsoft.com/office/drawing/2014/main" id="{62EC45DE-D8E2-5AE4-3CD8-BE6959A236F6}"/>
                  </a:ext>
                </a:extLst>
              </p:cNvPr>
              <p:cNvSpPr/>
              <p:nvPr/>
            </p:nvSpPr>
            <p:spPr>
              <a:xfrm>
                <a:off x="755095" y="4081219"/>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4" name="Freeform: Shape 1323">
                <a:extLst>
                  <a:ext uri="{FF2B5EF4-FFF2-40B4-BE49-F238E27FC236}">
                    <a16:creationId xmlns:a16="http://schemas.microsoft.com/office/drawing/2014/main" id="{25D0B5CC-26C9-8274-C460-64BC4F4478B4}"/>
                  </a:ext>
                </a:extLst>
              </p:cNvPr>
              <p:cNvSpPr/>
              <p:nvPr/>
            </p:nvSpPr>
            <p:spPr>
              <a:xfrm>
                <a:off x="755095" y="4122158"/>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5" name="Freeform: Shape 1324">
                <a:extLst>
                  <a:ext uri="{FF2B5EF4-FFF2-40B4-BE49-F238E27FC236}">
                    <a16:creationId xmlns:a16="http://schemas.microsoft.com/office/drawing/2014/main" id="{6AE5487F-5B65-3046-5623-A3B438384B95}"/>
                  </a:ext>
                </a:extLst>
              </p:cNvPr>
              <p:cNvSpPr/>
              <p:nvPr/>
            </p:nvSpPr>
            <p:spPr>
              <a:xfrm>
                <a:off x="755095" y="4159724"/>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6" name="Freeform: Shape 1325">
                <a:extLst>
                  <a:ext uri="{FF2B5EF4-FFF2-40B4-BE49-F238E27FC236}">
                    <a16:creationId xmlns:a16="http://schemas.microsoft.com/office/drawing/2014/main" id="{EDAD8DC5-B3EF-3D6C-6B10-A88A15F2008A}"/>
                  </a:ext>
                </a:extLst>
              </p:cNvPr>
              <p:cNvSpPr/>
              <p:nvPr/>
            </p:nvSpPr>
            <p:spPr>
              <a:xfrm>
                <a:off x="798619" y="4042987"/>
                <a:ext cx="1230" cy="147779"/>
              </a:xfrm>
              <a:custGeom>
                <a:avLst/>
                <a:gdLst>
                  <a:gd name="csX0" fmla="*/ 0 w 1230"/>
                  <a:gd name="csY0" fmla="*/ 0 h 147779"/>
                  <a:gd name="csX1" fmla="*/ 0 w 1230"/>
                  <a:gd name="csY1" fmla="*/ 147780 h 147779"/>
                </a:gdLst>
                <a:ahLst/>
                <a:cxnLst>
                  <a:cxn ang="0">
                    <a:pos x="csX0" y="csY0"/>
                  </a:cxn>
                  <a:cxn ang="0">
                    <a:pos x="csX1" y="csY1"/>
                  </a:cxn>
                </a:cxnLst>
                <a:rect l="l" t="t" r="r" b="b"/>
                <a:pathLst>
                  <a:path w="1230" h="147779">
                    <a:moveTo>
                      <a:pt x="0" y="0"/>
                    </a:moveTo>
                    <a:lnTo>
                      <a:pt x="0" y="14778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7" name="Freeform: Shape 1326">
                <a:extLst>
                  <a:ext uri="{FF2B5EF4-FFF2-40B4-BE49-F238E27FC236}">
                    <a16:creationId xmlns:a16="http://schemas.microsoft.com/office/drawing/2014/main" id="{7D810DE4-47B5-20C1-1598-022DE0F74013}"/>
                  </a:ext>
                </a:extLst>
              </p:cNvPr>
              <p:cNvSpPr/>
              <p:nvPr/>
            </p:nvSpPr>
            <p:spPr>
              <a:xfrm>
                <a:off x="755095" y="3829749"/>
                <a:ext cx="87048" cy="147779"/>
              </a:xfrm>
              <a:custGeom>
                <a:avLst/>
                <a:gdLst>
                  <a:gd name="csX0" fmla="*/ 21762 w 87048"/>
                  <a:gd name="csY0" fmla="*/ 0 h 147779"/>
                  <a:gd name="csX1" fmla="*/ 65286 w 87048"/>
                  <a:gd name="csY1" fmla="*/ 0 h 147779"/>
                  <a:gd name="csX2" fmla="*/ 87048 w 87048"/>
                  <a:gd name="csY2" fmla="*/ 21762 h 147779"/>
                  <a:gd name="csX3" fmla="*/ 87048 w 87048"/>
                  <a:gd name="csY3" fmla="*/ 147780 h 147779"/>
                  <a:gd name="csX4" fmla="*/ 0 w 87048"/>
                  <a:gd name="csY4" fmla="*/ 147780 h 147779"/>
                  <a:gd name="csX5" fmla="*/ 0 w 87048"/>
                  <a:gd name="csY5" fmla="*/ 21762 h 147779"/>
                  <a:gd name="csX6" fmla="*/ 21762 w 87048"/>
                  <a:gd name="csY6" fmla="*/ 0 h 1477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048" h="147779">
                    <a:moveTo>
                      <a:pt x="21762" y="0"/>
                    </a:moveTo>
                    <a:lnTo>
                      <a:pt x="65286" y="0"/>
                    </a:lnTo>
                    <a:cubicBezTo>
                      <a:pt x="77299" y="0"/>
                      <a:pt x="87048" y="9749"/>
                      <a:pt x="87048" y="21762"/>
                    </a:cubicBezTo>
                    <a:lnTo>
                      <a:pt x="87048" y="147780"/>
                    </a:lnTo>
                    <a:lnTo>
                      <a:pt x="0" y="147780"/>
                    </a:lnTo>
                    <a:lnTo>
                      <a:pt x="0" y="21762"/>
                    </a:lnTo>
                    <a:cubicBezTo>
                      <a:pt x="0" y="9749"/>
                      <a:pt x="9749" y="0"/>
                      <a:pt x="21762" y="0"/>
                    </a:cubicBezTo>
                    <a:close/>
                  </a:path>
                </a:pathLst>
              </a:custGeom>
              <a:solidFill>
                <a:srgbClr val="FFFFFF"/>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8" name="Freeform: Shape 1327">
                <a:extLst>
                  <a:ext uri="{FF2B5EF4-FFF2-40B4-BE49-F238E27FC236}">
                    <a16:creationId xmlns:a16="http://schemas.microsoft.com/office/drawing/2014/main" id="{68200897-A606-E88C-21FB-4A4150A445F3}"/>
                  </a:ext>
                </a:extLst>
              </p:cNvPr>
              <p:cNvSpPr/>
              <p:nvPr/>
            </p:nvSpPr>
            <p:spPr>
              <a:xfrm>
                <a:off x="755095" y="3873273"/>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29" name="Freeform: Shape 1328">
                <a:extLst>
                  <a:ext uri="{FF2B5EF4-FFF2-40B4-BE49-F238E27FC236}">
                    <a16:creationId xmlns:a16="http://schemas.microsoft.com/office/drawing/2014/main" id="{AC10FE68-B882-34B7-4746-D118CBB4A1C7}"/>
                  </a:ext>
                </a:extLst>
              </p:cNvPr>
              <p:cNvSpPr/>
              <p:nvPr/>
            </p:nvSpPr>
            <p:spPr>
              <a:xfrm>
                <a:off x="755095" y="3911566"/>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0" name="Freeform: Shape 1329">
                <a:extLst>
                  <a:ext uri="{FF2B5EF4-FFF2-40B4-BE49-F238E27FC236}">
                    <a16:creationId xmlns:a16="http://schemas.microsoft.com/office/drawing/2014/main" id="{1E7BBF1A-30B7-1ADF-4F39-9CCE017E9A0A}"/>
                  </a:ext>
                </a:extLst>
              </p:cNvPr>
              <p:cNvSpPr/>
              <p:nvPr/>
            </p:nvSpPr>
            <p:spPr>
              <a:xfrm>
                <a:off x="755095" y="3946486"/>
                <a:ext cx="87047" cy="1230"/>
              </a:xfrm>
              <a:custGeom>
                <a:avLst/>
                <a:gdLst>
                  <a:gd name="csX0" fmla="*/ 0 w 87047"/>
                  <a:gd name="csY0" fmla="*/ 0 h 1230"/>
                  <a:gd name="csX1" fmla="*/ 87048 w 87047"/>
                  <a:gd name="csY1" fmla="*/ 0 h 1230"/>
                </a:gdLst>
                <a:ahLst/>
                <a:cxnLst>
                  <a:cxn ang="0">
                    <a:pos x="csX0" y="csY0"/>
                  </a:cxn>
                  <a:cxn ang="0">
                    <a:pos x="csX1" y="csY1"/>
                  </a:cxn>
                </a:cxnLst>
                <a:rect l="l" t="t" r="r" b="b"/>
                <a:pathLst>
                  <a:path w="87047" h="1230">
                    <a:moveTo>
                      <a:pt x="0" y="0"/>
                    </a:moveTo>
                    <a:lnTo>
                      <a:pt x="87048"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1" name="Freeform: Shape 1330">
                <a:extLst>
                  <a:ext uri="{FF2B5EF4-FFF2-40B4-BE49-F238E27FC236}">
                    <a16:creationId xmlns:a16="http://schemas.microsoft.com/office/drawing/2014/main" id="{AAC99E28-186D-CEE0-87A2-29D3BC9321A3}"/>
                  </a:ext>
                </a:extLst>
              </p:cNvPr>
              <p:cNvSpPr/>
              <p:nvPr/>
            </p:nvSpPr>
            <p:spPr>
              <a:xfrm>
                <a:off x="798619" y="3829749"/>
                <a:ext cx="1230" cy="147779"/>
              </a:xfrm>
              <a:custGeom>
                <a:avLst/>
                <a:gdLst>
                  <a:gd name="csX0" fmla="*/ 0 w 1230"/>
                  <a:gd name="csY0" fmla="*/ 0 h 147779"/>
                  <a:gd name="csX1" fmla="*/ 0 w 1230"/>
                  <a:gd name="csY1" fmla="*/ 147780 h 147779"/>
                </a:gdLst>
                <a:ahLst/>
                <a:cxnLst>
                  <a:cxn ang="0">
                    <a:pos x="csX0" y="csY0"/>
                  </a:cxn>
                  <a:cxn ang="0">
                    <a:pos x="csX1" y="csY1"/>
                  </a:cxn>
                </a:cxnLst>
                <a:rect l="l" t="t" r="r" b="b"/>
                <a:pathLst>
                  <a:path w="1230" h="147779">
                    <a:moveTo>
                      <a:pt x="0" y="0"/>
                    </a:moveTo>
                    <a:lnTo>
                      <a:pt x="0" y="14778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2" name="Freeform: Shape 1331">
                <a:extLst>
                  <a:ext uri="{FF2B5EF4-FFF2-40B4-BE49-F238E27FC236}">
                    <a16:creationId xmlns:a16="http://schemas.microsoft.com/office/drawing/2014/main" id="{5F110E38-D96A-EECA-7BF0-593FD1D48F3B}"/>
                  </a:ext>
                </a:extLst>
              </p:cNvPr>
              <p:cNvSpPr/>
              <p:nvPr/>
            </p:nvSpPr>
            <p:spPr>
              <a:xfrm>
                <a:off x="568887" y="3766987"/>
                <a:ext cx="124011" cy="210542"/>
              </a:xfrm>
              <a:custGeom>
                <a:avLst/>
                <a:gdLst>
                  <a:gd name="csX0" fmla="*/ 30994 w 124011"/>
                  <a:gd name="csY0" fmla="*/ 0 h 210542"/>
                  <a:gd name="csX1" fmla="*/ 93005 w 124011"/>
                  <a:gd name="csY1" fmla="*/ 0 h 210542"/>
                  <a:gd name="csX2" fmla="*/ 124011 w 124011"/>
                  <a:gd name="csY2" fmla="*/ 31006 h 210542"/>
                  <a:gd name="csX3" fmla="*/ 124011 w 124011"/>
                  <a:gd name="csY3" fmla="*/ 210542 h 210542"/>
                  <a:gd name="csX4" fmla="*/ 0 w 124011"/>
                  <a:gd name="csY4" fmla="*/ 210542 h 210542"/>
                  <a:gd name="csX5" fmla="*/ 0 w 124011"/>
                  <a:gd name="csY5" fmla="*/ 31006 h 210542"/>
                  <a:gd name="csX6" fmla="*/ 31006 w 124011"/>
                  <a:gd name="csY6" fmla="*/ 0 h 2105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4011" h="210542">
                    <a:moveTo>
                      <a:pt x="30994" y="0"/>
                    </a:moveTo>
                    <a:lnTo>
                      <a:pt x="93005" y="0"/>
                    </a:lnTo>
                    <a:cubicBezTo>
                      <a:pt x="110115" y="0"/>
                      <a:pt x="124011" y="13897"/>
                      <a:pt x="124011" y="31006"/>
                    </a:cubicBezTo>
                    <a:lnTo>
                      <a:pt x="124011" y="210542"/>
                    </a:lnTo>
                    <a:lnTo>
                      <a:pt x="0" y="210542"/>
                    </a:lnTo>
                    <a:lnTo>
                      <a:pt x="0" y="31006"/>
                    </a:lnTo>
                    <a:cubicBezTo>
                      <a:pt x="0" y="13897"/>
                      <a:pt x="13897" y="0"/>
                      <a:pt x="31006" y="0"/>
                    </a:cubicBezTo>
                    <a:close/>
                  </a:path>
                </a:pathLst>
              </a:custGeom>
              <a:solidFill>
                <a:srgbClr val="FFFFFF"/>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3" name="Freeform: Shape 1332">
                <a:extLst>
                  <a:ext uri="{FF2B5EF4-FFF2-40B4-BE49-F238E27FC236}">
                    <a16:creationId xmlns:a16="http://schemas.microsoft.com/office/drawing/2014/main" id="{78BDC533-2EA5-1779-A622-AF2FEDB1A245}"/>
                  </a:ext>
                </a:extLst>
              </p:cNvPr>
              <p:cNvSpPr/>
              <p:nvPr/>
            </p:nvSpPr>
            <p:spPr>
              <a:xfrm>
                <a:off x="568875" y="3828999"/>
                <a:ext cx="124011" cy="1230"/>
              </a:xfrm>
              <a:custGeom>
                <a:avLst/>
                <a:gdLst>
                  <a:gd name="csX0" fmla="*/ 0 w 124011"/>
                  <a:gd name="csY0" fmla="*/ 0 h 1230"/>
                  <a:gd name="csX1" fmla="*/ 124011 w 124011"/>
                  <a:gd name="csY1" fmla="*/ 0 h 1230"/>
                </a:gdLst>
                <a:ahLst/>
                <a:cxnLst>
                  <a:cxn ang="0">
                    <a:pos x="csX0" y="csY0"/>
                  </a:cxn>
                  <a:cxn ang="0">
                    <a:pos x="csX1" y="csY1"/>
                  </a:cxn>
                </a:cxnLst>
                <a:rect l="l" t="t" r="r" b="b"/>
                <a:pathLst>
                  <a:path w="124011" h="1230">
                    <a:moveTo>
                      <a:pt x="0" y="0"/>
                    </a:moveTo>
                    <a:lnTo>
                      <a:pt x="124011"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4" name="Freeform: Shape 1333">
                <a:extLst>
                  <a:ext uri="{FF2B5EF4-FFF2-40B4-BE49-F238E27FC236}">
                    <a16:creationId xmlns:a16="http://schemas.microsoft.com/office/drawing/2014/main" id="{33B92087-2100-5F63-93C4-EFAFF84525C5}"/>
                  </a:ext>
                </a:extLst>
              </p:cNvPr>
              <p:cNvSpPr/>
              <p:nvPr/>
            </p:nvSpPr>
            <p:spPr>
              <a:xfrm>
                <a:off x="568875" y="3883551"/>
                <a:ext cx="124011" cy="1230"/>
              </a:xfrm>
              <a:custGeom>
                <a:avLst/>
                <a:gdLst>
                  <a:gd name="csX0" fmla="*/ 0 w 124011"/>
                  <a:gd name="csY0" fmla="*/ 0 h 1230"/>
                  <a:gd name="csX1" fmla="*/ 124011 w 124011"/>
                  <a:gd name="csY1" fmla="*/ 0 h 1230"/>
                </a:gdLst>
                <a:ahLst/>
                <a:cxnLst>
                  <a:cxn ang="0">
                    <a:pos x="csX0" y="csY0"/>
                  </a:cxn>
                  <a:cxn ang="0">
                    <a:pos x="csX1" y="csY1"/>
                  </a:cxn>
                </a:cxnLst>
                <a:rect l="l" t="t" r="r" b="b"/>
                <a:pathLst>
                  <a:path w="124011" h="1230">
                    <a:moveTo>
                      <a:pt x="0" y="0"/>
                    </a:moveTo>
                    <a:lnTo>
                      <a:pt x="124011"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5" name="Freeform: Shape 1334">
                <a:extLst>
                  <a:ext uri="{FF2B5EF4-FFF2-40B4-BE49-F238E27FC236}">
                    <a16:creationId xmlns:a16="http://schemas.microsoft.com/office/drawing/2014/main" id="{DBFADCD8-745E-FA2D-4E9B-886ED275B899}"/>
                  </a:ext>
                </a:extLst>
              </p:cNvPr>
              <p:cNvSpPr/>
              <p:nvPr/>
            </p:nvSpPr>
            <p:spPr>
              <a:xfrm>
                <a:off x="568875" y="3933304"/>
                <a:ext cx="124011" cy="1230"/>
              </a:xfrm>
              <a:custGeom>
                <a:avLst/>
                <a:gdLst>
                  <a:gd name="csX0" fmla="*/ 0 w 124011"/>
                  <a:gd name="csY0" fmla="*/ 0 h 1230"/>
                  <a:gd name="csX1" fmla="*/ 124011 w 124011"/>
                  <a:gd name="csY1" fmla="*/ 0 h 1230"/>
                </a:gdLst>
                <a:ahLst/>
                <a:cxnLst>
                  <a:cxn ang="0">
                    <a:pos x="csX0" y="csY0"/>
                  </a:cxn>
                  <a:cxn ang="0">
                    <a:pos x="csX1" y="csY1"/>
                  </a:cxn>
                </a:cxnLst>
                <a:rect l="l" t="t" r="r" b="b"/>
                <a:pathLst>
                  <a:path w="124011" h="1230">
                    <a:moveTo>
                      <a:pt x="0" y="0"/>
                    </a:moveTo>
                    <a:lnTo>
                      <a:pt x="124011" y="0"/>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6" name="Freeform: Shape 1335">
                <a:extLst>
                  <a:ext uri="{FF2B5EF4-FFF2-40B4-BE49-F238E27FC236}">
                    <a16:creationId xmlns:a16="http://schemas.microsoft.com/office/drawing/2014/main" id="{66C522E2-CE8B-E6D6-7801-E27C74CF1673}"/>
                  </a:ext>
                </a:extLst>
              </p:cNvPr>
              <p:cNvSpPr/>
              <p:nvPr/>
            </p:nvSpPr>
            <p:spPr>
              <a:xfrm>
                <a:off x="653350" y="3769449"/>
                <a:ext cx="1230" cy="208080"/>
              </a:xfrm>
              <a:custGeom>
                <a:avLst/>
                <a:gdLst>
                  <a:gd name="csX0" fmla="*/ 0 w 1230"/>
                  <a:gd name="csY0" fmla="*/ 0 h 208080"/>
                  <a:gd name="csX1" fmla="*/ 0 w 1230"/>
                  <a:gd name="csY1" fmla="*/ 208081 h 208080"/>
                </a:gdLst>
                <a:ahLst/>
                <a:cxnLst>
                  <a:cxn ang="0">
                    <a:pos x="csX0" y="csY0"/>
                  </a:cxn>
                  <a:cxn ang="0">
                    <a:pos x="csX1" y="csY1"/>
                  </a:cxn>
                </a:cxnLst>
                <a:rect l="l" t="t" r="r" b="b"/>
                <a:pathLst>
                  <a:path w="1230" h="208080">
                    <a:moveTo>
                      <a:pt x="0" y="0"/>
                    </a:moveTo>
                    <a:lnTo>
                      <a:pt x="0" y="208081"/>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7" name="Freeform: Shape 1336">
                <a:extLst>
                  <a:ext uri="{FF2B5EF4-FFF2-40B4-BE49-F238E27FC236}">
                    <a16:creationId xmlns:a16="http://schemas.microsoft.com/office/drawing/2014/main" id="{6383115A-B5B8-40BB-451E-DD4F1F68042F}"/>
                  </a:ext>
                </a:extLst>
              </p:cNvPr>
              <p:cNvSpPr/>
              <p:nvPr/>
            </p:nvSpPr>
            <p:spPr>
              <a:xfrm>
                <a:off x="609125" y="3769449"/>
                <a:ext cx="1230" cy="208080"/>
              </a:xfrm>
              <a:custGeom>
                <a:avLst/>
                <a:gdLst>
                  <a:gd name="csX0" fmla="*/ 0 w 1230"/>
                  <a:gd name="csY0" fmla="*/ 0 h 208080"/>
                  <a:gd name="csX1" fmla="*/ 0 w 1230"/>
                  <a:gd name="csY1" fmla="*/ 208081 h 208080"/>
                </a:gdLst>
                <a:ahLst/>
                <a:cxnLst>
                  <a:cxn ang="0">
                    <a:pos x="csX0" y="csY0"/>
                  </a:cxn>
                  <a:cxn ang="0">
                    <a:pos x="csX1" y="csY1"/>
                  </a:cxn>
                </a:cxnLst>
                <a:rect l="l" t="t" r="r" b="b"/>
                <a:pathLst>
                  <a:path w="1230" h="208080">
                    <a:moveTo>
                      <a:pt x="0" y="0"/>
                    </a:moveTo>
                    <a:lnTo>
                      <a:pt x="0" y="208081"/>
                    </a:lnTo>
                  </a:path>
                </a:pathLst>
              </a:custGeom>
              <a:ln w="73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8" name="Rectangle 1337">
                <a:extLst>
                  <a:ext uri="{FF2B5EF4-FFF2-40B4-BE49-F238E27FC236}">
                    <a16:creationId xmlns:a16="http://schemas.microsoft.com/office/drawing/2014/main" id="{4DF6494E-FEA4-E7F4-3146-FDC99903A60A}"/>
                  </a:ext>
                </a:extLst>
              </p:cNvPr>
              <p:cNvSpPr/>
              <p:nvPr/>
            </p:nvSpPr>
            <p:spPr>
              <a:xfrm>
                <a:off x="573946" y="4161300"/>
                <a:ext cx="44533" cy="87269"/>
              </a:xfrm>
              <a:prstGeom prst="rect">
                <a:avLst/>
              </a:prstGeom>
              <a:solidFill>
                <a:srgbClr val="7A1600"/>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39" name="Rectangle 1338">
                <a:extLst>
                  <a:ext uri="{FF2B5EF4-FFF2-40B4-BE49-F238E27FC236}">
                    <a16:creationId xmlns:a16="http://schemas.microsoft.com/office/drawing/2014/main" id="{53F8893E-9399-57F9-266C-7C9DD08611FB}"/>
                  </a:ext>
                </a:extLst>
              </p:cNvPr>
              <p:cNvSpPr/>
              <p:nvPr/>
            </p:nvSpPr>
            <p:spPr>
              <a:xfrm>
                <a:off x="643454" y="4161300"/>
                <a:ext cx="44533" cy="87269"/>
              </a:xfrm>
              <a:prstGeom prst="rect">
                <a:avLst/>
              </a:prstGeom>
              <a:solidFill>
                <a:srgbClr val="7A1600"/>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0" name="Rectangle 1339">
                <a:extLst>
                  <a:ext uri="{FF2B5EF4-FFF2-40B4-BE49-F238E27FC236}">
                    <a16:creationId xmlns:a16="http://schemas.microsoft.com/office/drawing/2014/main" id="{3AD4405B-1A1D-72A2-F05F-758C37B397B2}"/>
                  </a:ext>
                </a:extLst>
              </p:cNvPr>
              <p:cNvSpPr/>
              <p:nvPr/>
            </p:nvSpPr>
            <p:spPr>
              <a:xfrm>
                <a:off x="573946" y="4262183"/>
                <a:ext cx="44533" cy="87269"/>
              </a:xfrm>
              <a:prstGeom prst="rect">
                <a:avLst/>
              </a:prstGeom>
              <a:solidFill>
                <a:srgbClr val="7A1600"/>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1" name="Rectangle 1340">
                <a:extLst>
                  <a:ext uri="{FF2B5EF4-FFF2-40B4-BE49-F238E27FC236}">
                    <a16:creationId xmlns:a16="http://schemas.microsoft.com/office/drawing/2014/main" id="{7E678D42-4B5C-55C2-0E4E-519642FE0BED}"/>
                  </a:ext>
                </a:extLst>
              </p:cNvPr>
              <p:cNvSpPr/>
              <p:nvPr/>
            </p:nvSpPr>
            <p:spPr>
              <a:xfrm>
                <a:off x="643454" y="4262183"/>
                <a:ext cx="44533" cy="87269"/>
              </a:xfrm>
              <a:prstGeom prst="rect">
                <a:avLst/>
              </a:prstGeom>
              <a:solidFill>
                <a:srgbClr val="7A1600"/>
              </a:solidFill>
              <a:ln w="122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2" name="Freeform: Shape 1341">
                <a:extLst>
                  <a:ext uri="{FF2B5EF4-FFF2-40B4-BE49-F238E27FC236}">
                    <a16:creationId xmlns:a16="http://schemas.microsoft.com/office/drawing/2014/main" id="{87B07A7B-A961-C9C0-8798-0999965B403C}"/>
                  </a:ext>
                </a:extLst>
              </p:cNvPr>
              <p:cNvSpPr/>
              <p:nvPr/>
            </p:nvSpPr>
            <p:spPr>
              <a:xfrm>
                <a:off x="630887" y="4147354"/>
                <a:ext cx="1230" cy="209668"/>
              </a:xfrm>
              <a:custGeom>
                <a:avLst/>
                <a:gdLst>
                  <a:gd name="csX0" fmla="*/ 0 w 1230"/>
                  <a:gd name="csY0" fmla="*/ 0 h 209668"/>
                  <a:gd name="csX1" fmla="*/ 0 w 1230"/>
                  <a:gd name="csY1" fmla="*/ 209668 h 209668"/>
                </a:gdLst>
                <a:ahLst/>
                <a:cxnLst>
                  <a:cxn ang="0">
                    <a:pos x="csX0" y="csY0"/>
                  </a:cxn>
                  <a:cxn ang="0">
                    <a:pos x="csX1" y="csY1"/>
                  </a:cxn>
                </a:cxnLst>
                <a:rect l="l" t="t" r="r" b="b"/>
                <a:pathLst>
                  <a:path w="1230" h="209668">
                    <a:moveTo>
                      <a:pt x="0" y="0"/>
                    </a:moveTo>
                    <a:lnTo>
                      <a:pt x="0" y="209668"/>
                    </a:lnTo>
                  </a:path>
                </a:pathLst>
              </a:custGeom>
              <a:ln w="73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3" name="Freeform: Shape 1342">
                <a:extLst>
                  <a:ext uri="{FF2B5EF4-FFF2-40B4-BE49-F238E27FC236}">
                    <a16:creationId xmlns:a16="http://schemas.microsoft.com/office/drawing/2014/main" id="{9CD28AEF-84A8-B60B-3B1A-51D35266E720}"/>
                  </a:ext>
                </a:extLst>
              </p:cNvPr>
              <p:cNvSpPr/>
              <p:nvPr/>
            </p:nvSpPr>
            <p:spPr>
              <a:xfrm>
                <a:off x="561280" y="4144621"/>
                <a:ext cx="137981" cy="49296"/>
              </a:xfrm>
              <a:custGeom>
                <a:avLst/>
                <a:gdLst>
                  <a:gd name="csX0" fmla="*/ 0 w 137981"/>
                  <a:gd name="csY0" fmla="*/ 49297 h 49296"/>
                  <a:gd name="csX1" fmla="*/ 0 w 137981"/>
                  <a:gd name="csY1" fmla="*/ 0 h 49296"/>
                  <a:gd name="csX2" fmla="*/ 137982 w 137981"/>
                  <a:gd name="csY2" fmla="*/ 0 h 49296"/>
                  <a:gd name="csX3" fmla="*/ 137982 w 137981"/>
                  <a:gd name="csY3" fmla="*/ 49297 h 49296"/>
                </a:gdLst>
                <a:ahLst/>
                <a:cxnLst>
                  <a:cxn ang="0">
                    <a:pos x="csX0" y="csY0"/>
                  </a:cxn>
                  <a:cxn ang="0">
                    <a:pos x="csX1" y="csY1"/>
                  </a:cxn>
                  <a:cxn ang="0">
                    <a:pos x="csX2" y="csY2"/>
                  </a:cxn>
                  <a:cxn ang="0">
                    <a:pos x="csX3" y="csY3"/>
                  </a:cxn>
                </a:cxnLst>
                <a:rect l="l" t="t" r="r" b="b"/>
                <a:pathLst>
                  <a:path w="137981" h="49296">
                    <a:moveTo>
                      <a:pt x="0" y="49297"/>
                    </a:moveTo>
                    <a:lnTo>
                      <a:pt x="0" y="0"/>
                    </a:lnTo>
                    <a:lnTo>
                      <a:pt x="137982" y="0"/>
                    </a:lnTo>
                    <a:lnTo>
                      <a:pt x="137982" y="49297"/>
                    </a:lnTo>
                  </a:path>
                </a:pathLst>
              </a:custGeom>
              <a:noFill/>
              <a:ln w="7370" cap="rnd">
                <a:solidFill>
                  <a:schemeClr val="tx1"/>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344" name="Group 1343">
              <a:extLst>
                <a:ext uri="{FF2B5EF4-FFF2-40B4-BE49-F238E27FC236}">
                  <a16:creationId xmlns:a16="http://schemas.microsoft.com/office/drawing/2014/main" id="{FD68E787-A6BA-FB85-0D8F-B653D51C8708}"/>
                </a:ext>
              </a:extLst>
            </p:cNvPr>
            <p:cNvGrpSpPr/>
            <p:nvPr/>
          </p:nvGrpSpPr>
          <p:grpSpPr>
            <a:xfrm>
              <a:off x="932552" y="3776102"/>
              <a:ext cx="525894" cy="599910"/>
              <a:chOff x="1099486" y="3605675"/>
              <a:chExt cx="608383" cy="694009"/>
            </a:xfrm>
          </p:grpSpPr>
          <p:sp>
            <p:nvSpPr>
              <p:cNvPr id="1345" name="Freeform: Shape 1344">
                <a:extLst>
                  <a:ext uri="{FF2B5EF4-FFF2-40B4-BE49-F238E27FC236}">
                    <a16:creationId xmlns:a16="http://schemas.microsoft.com/office/drawing/2014/main" id="{CADF67F2-810D-60FA-28B7-19A43ADB3066}"/>
                  </a:ext>
                </a:extLst>
              </p:cNvPr>
              <p:cNvSpPr/>
              <p:nvPr/>
            </p:nvSpPr>
            <p:spPr>
              <a:xfrm>
                <a:off x="1227718" y="3605675"/>
                <a:ext cx="300624" cy="411147"/>
              </a:xfrm>
              <a:custGeom>
                <a:avLst/>
                <a:gdLst>
                  <a:gd name="csX0" fmla="*/ 122903 w 300624"/>
                  <a:gd name="csY0" fmla="*/ 51 h 411147"/>
                  <a:gd name="csX1" fmla="*/ 259812 w 300624"/>
                  <a:gd name="csY1" fmla="*/ 49852 h 411147"/>
                  <a:gd name="csX2" fmla="*/ 297498 w 300624"/>
                  <a:gd name="csY2" fmla="*/ 167967 h 411147"/>
                  <a:gd name="csX3" fmla="*/ 267302 w 300624"/>
                  <a:gd name="csY3" fmla="*/ 244207 h 411147"/>
                  <a:gd name="csX4" fmla="*/ 249976 w 300624"/>
                  <a:gd name="csY4" fmla="*/ 326748 h 411147"/>
                  <a:gd name="csX5" fmla="*/ 200209 w 300624"/>
                  <a:gd name="csY5" fmla="*/ 397809 h 411147"/>
                  <a:gd name="csX6" fmla="*/ 79748 w 300624"/>
                  <a:gd name="csY6" fmla="*/ 394820 h 411147"/>
                  <a:gd name="csX7" fmla="*/ 35294 w 300624"/>
                  <a:gd name="csY7" fmla="*/ 355822 h 411147"/>
                  <a:gd name="csX8" fmla="*/ 16812 w 300624"/>
                  <a:gd name="csY8" fmla="*/ 306044 h 411147"/>
                  <a:gd name="csX9" fmla="*/ 286 w 300624"/>
                  <a:gd name="csY9" fmla="*/ 166756 h 411147"/>
                  <a:gd name="csX10" fmla="*/ 122903 w 300624"/>
                  <a:gd name="csY10" fmla="*/ 51 h 411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0624" h="411147">
                    <a:moveTo>
                      <a:pt x="122903" y="51"/>
                    </a:moveTo>
                    <a:cubicBezTo>
                      <a:pt x="174592" y="-1116"/>
                      <a:pt x="226426" y="17733"/>
                      <a:pt x="259812" y="49852"/>
                    </a:cubicBezTo>
                    <a:cubicBezTo>
                      <a:pt x="293208" y="81970"/>
                      <a:pt x="307478" y="126680"/>
                      <a:pt x="297498" y="167967"/>
                    </a:cubicBezTo>
                    <a:cubicBezTo>
                      <a:pt x="291163" y="194196"/>
                      <a:pt x="275804" y="218401"/>
                      <a:pt x="267302" y="244207"/>
                    </a:cubicBezTo>
                    <a:cubicBezTo>
                      <a:pt x="258411" y="271180"/>
                      <a:pt x="257133" y="299431"/>
                      <a:pt x="249976" y="326748"/>
                    </a:cubicBezTo>
                    <a:cubicBezTo>
                      <a:pt x="242819" y="354066"/>
                      <a:pt x="228338" y="381817"/>
                      <a:pt x="200209" y="397809"/>
                    </a:cubicBezTo>
                    <a:cubicBezTo>
                      <a:pt x="165212" y="417714"/>
                      <a:pt x="115190" y="414202"/>
                      <a:pt x="79748" y="394820"/>
                    </a:cubicBezTo>
                    <a:cubicBezTo>
                      <a:pt x="61455" y="384817"/>
                      <a:pt x="46618" y="371136"/>
                      <a:pt x="35294" y="355822"/>
                    </a:cubicBezTo>
                    <a:cubicBezTo>
                      <a:pt x="22646" y="338718"/>
                      <a:pt x="20557" y="324915"/>
                      <a:pt x="16812" y="306044"/>
                    </a:cubicBezTo>
                    <a:cubicBezTo>
                      <a:pt x="7643" y="259866"/>
                      <a:pt x="-1771" y="213722"/>
                      <a:pt x="286" y="166756"/>
                    </a:cubicBezTo>
                    <a:cubicBezTo>
                      <a:pt x="2975" y="105098"/>
                      <a:pt x="27836" y="2196"/>
                      <a:pt x="122903" y="51"/>
                    </a:cubicBezTo>
                    <a:close/>
                  </a:path>
                </a:pathLst>
              </a:custGeom>
              <a:solidFill>
                <a:srgbClr val="A0BC3B"/>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6" name="Freeform: Shape 1345">
                <a:extLst>
                  <a:ext uri="{FF2B5EF4-FFF2-40B4-BE49-F238E27FC236}">
                    <a16:creationId xmlns:a16="http://schemas.microsoft.com/office/drawing/2014/main" id="{3DC4E967-4323-4484-35B5-9EEA76807F8F}"/>
                  </a:ext>
                </a:extLst>
              </p:cNvPr>
              <p:cNvSpPr/>
              <p:nvPr/>
            </p:nvSpPr>
            <p:spPr>
              <a:xfrm>
                <a:off x="1347200" y="3795614"/>
                <a:ext cx="30822" cy="447380"/>
              </a:xfrm>
              <a:custGeom>
                <a:avLst/>
                <a:gdLst>
                  <a:gd name="csX0" fmla="*/ 18157 w 30822"/>
                  <a:gd name="csY0" fmla="*/ 0 h 447380"/>
                  <a:gd name="csX1" fmla="*/ 6855 w 30822"/>
                  <a:gd name="csY1" fmla="*/ 175885 h 447380"/>
                  <a:gd name="csX2" fmla="*/ 30816 w 30822"/>
                  <a:gd name="csY2" fmla="*/ 352347 h 447380"/>
                  <a:gd name="csX3" fmla="*/ 16690 w 30822"/>
                  <a:gd name="csY3" fmla="*/ 447380 h 447380"/>
                </a:gdLst>
                <a:ahLst/>
                <a:cxnLst>
                  <a:cxn ang="0">
                    <a:pos x="csX0" y="csY0"/>
                  </a:cxn>
                  <a:cxn ang="0">
                    <a:pos x="csX1" y="csY1"/>
                  </a:cxn>
                  <a:cxn ang="0">
                    <a:pos x="csX2" y="csY2"/>
                  </a:cxn>
                  <a:cxn ang="0">
                    <a:pos x="csX3" y="csY3"/>
                  </a:cxn>
                </a:cxnLst>
                <a:rect l="l" t="t" r="r" b="b"/>
                <a:pathLst>
                  <a:path w="30822" h="447380">
                    <a:moveTo>
                      <a:pt x="18157" y="0"/>
                    </a:moveTo>
                    <a:cubicBezTo>
                      <a:pt x="-5437" y="56046"/>
                      <a:pt x="-2370" y="117127"/>
                      <a:pt x="6855" y="175885"/>
                    </a:cubicBezTo>
                    <a:cubicBezTo>
                      <a:pt x="16079" y="234643"/>
                      <a:pt x="31194" y="293112"/>
                      <a:pt x="30816" y="352347"/>
                    </a:cubicBezTo>
                    <a:cubicBezTo>
                      <a:pt x="30616" y="384321"/>
                      <a:pt x="25870" y="416284"/>
                      <a:pt x="16690" y="447380"/>
                    </a:cubicBez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7" name="Freeform: Shape 1346">
                <a:extLst>
                  <a:ext uri="{FF2B5EF4-FFF2-40B4-BE49-F238E27FC236}">
                    <a16:creationId xmlns:a16="http://schemas.microsoft.com/office/drawing/2014/main" id="{6F6AD843-62CC-FF0C-CDBD-A04C4E22248C}"/>
                  </a:ext>
                </a:extLst>
              </p:cNvPr>
              <p:cNvSpPr/>
              <p:nvPr/>
            </p:nvSpPr>
            <p:spPr>
              <a:xfrm>
                <a:off x="1375827" y="4054029"/>
                <a:ext cx="104379" cy="133341"/>
              </a:xfrm>
              <a:custGeom>
                <a:avLst/>
                <a:gdLst>
                  <a:gd name="csX0" fmla="*/ 104380 w 104379"/>
                  <a:gd name="csY0" fmla="*/ 0 h 133341"/>
                  <a:gd name="csX1" fmla="*/ 0 w 104379"/>
                  <a:gd name="csY1" fmla="*/ 133342 h 133341"/>
                </a:gdLst>
                <a:ahLst/>
                <a:cxnLst>
                  <a:cxn ang="0">
                    <a:pos x="csX0" y="csY0"/>
                  </a:cxn>
                  <a:cxn ang="0">
                    <a:pos x="csX1" y="csY1"/>
                  </a:cxn>
                </a:cxnLst>
                <a:rect l="l" t="t" r="r" b="b"/>
                <a:pathLst>
                  <a:path w="104379" h="133341">
                    <a:moveTo>
                      <a:pt x="104380" y="0"/>
                    </a:moveTo>
                    <a:cubicBezTo>
                      <a:pt x="49811" y="28284"/>
                      <a:pt x="12025" y="81619"/>
                      <a:pt x="0" y="133342"/>
                    </a:cubicBez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8" name="Freeform: Shape 1347">
                <a:extLst>
                  <a:ext uri="{FF2B5EF4-FFF2-40B4-BE49-F238E27FC236}">
                    <a16:creationId xmlns:a16="http://schemas.microsoft.com/office/drawing/2014/main" id="{3FDFD4B9-7E74-8386-C849-A83DE59FC569}"/>
                  </a:ext>
                </a:extLst>
              </p:cNvPr>
              <p:cNvSpPr/>
              <p:nvPr/>
            </p:nvSpPr>
            <p:spPr>
              <a:xfrm>
                <a:off x="1398733" y="3853225"/>
                <a:ext cx="228553" cy="235837"/>
              </a:xfrm>
              <a:custGeom>
                <a:avLst/>
                <a:gdLst>
                  <a:gd name="csX0" fmla="*/ 45332 w 228553"/>
                  <a:gd name="csY0" fmla="*/ 186089 h 235837"/>
                  <a:gd name="csX1" fmla="*/ 72272 w 228553"/>
                  <a:gd name="csY1" fmla="*/ 157427 h 235837"/>
                  <a:gd name="csX2" fmla="*/ 109202 w 228553"/>
                  <a:gd name="csY2" fmla="*/ 62260 h 235837"/>
                  <a:gd name="csX3" fmla="*/ 118038 w 228553"/>
                  <a:gd name="csY3" fmla="*/ 26174 h 235837"/>
                  <a:gd name="csX4" fmla="*/ 148811 w 228553"/>
                  <a:gd name="csY4" fmla="*/ 958 h 235837"/>
                  <a:gd name="csX5" fmla="*/ 184264 w 228553"/>
                  <a:gd name="csY5" fmla="*/ 6992 h 235837"/>
                  <a:gd name="csX6" fmla="*/ 208414 w 228553"/>
                  <a:gd name="csY6" fmla="*/ 29853 h 235837"/>
                  <a:gd name="csX7" fmla="*/ 206625 w 228553"/>
                  <a:gd name="csY7" fmla="*/ 161417 h 235837"/>
                  <a:gd name="csX8" fmla="*/ 70304 w 228553"/>
                  <a:gd name="csY8" fmla="*/ 234767 h 235837"/>
                  <a:gd name="csX9" fmla="*/ 16625 w 228553"/>
                  <a:gd name="csY9" fmla="*/ 227754 h 235837"/>
                  <a:gd name="csX10" fmla="*/ 2745 w 228553"/>
                  <a:gd name="csY10" fmla="*/ 195669 h 235837"/>
                  <a:gd name="csX11" fmla="*/ 45332 w 228553"/>
                  <a:gd name="csY11" fmla="*/ 186100 h 23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8553" h="235837">
                    <a:moveTo>
                      <a:pt x="45332" y="186089"/>
                    </a:moveTo>
                    <a:cubicBezTo>
                      <a:pt x="57524" y="179076"/>
                      <a:pt x="65481" y="168251"/>
                      <a:pt x="72272" y="157427"/>
                    </a:cubicBezTo>
                    <a:cubicBezTo>
                      <a:pt x="90943" y="127664"/>
                      <a:pt x="103479" y="95357"/>
                      <a:pt x="109202" y="62260"/>
                    </a:cubicBezTo>
                    <a:cubicBezTo>
                      <a:pt x="111314" y="50080"/>
                      <a:pt x="112547" y="37633"/>
                      <a:pt x="118038" y="26174"/>
                    </a:cubicBezTo>
                    <a:cubicBezTo>
                      <a:pt x="123528" y="14716"/>
                      <a:pt x="134208" y="4103"/>
                      <a:pt x="148811" y="958"/>
                    </a:cubicBezTo>
                    <a:cubicBezTo>
                      <a:pt x="160847" y="-1632"/>
                      <a:pt x="173995" y="1247"/>
                      <a:pt x="184264" y="6992"/>
                    </a:cubicBezTo>
                    <a:cubicBezTo>
                      <a:pt x="194533" y="12727"/>
                      <a:pt x="202224" y="21051"/>
                      <a:pt x="208414" y="29853"/>
                    </a:cubicBezTo>
                    <a:cubicBezTo>
                      <a:pt x="236420" y="69696"/>
                      <a:pt x="234653" y="121585"/>
                      <a:pt x="206625" y="161417"/>
                    </a:cubicBezTo>
                    <a:cubicBezTo>
                      <a:pt x="178596" y="201248"/>
                      <a:pt x="126162" y="228387"/>
                      <a:pt x="70304" y="234767"/>
                    </a:cubicBezTo>
                    <a:cubicBezTo>
                      <a:pt x="51911" y="236867"/>
                      <a:pt x="31751" y="236523"/>
                      <a:pt x="16625" y="227754"/>
                    </a:cubicBezTo>
                    <a:cubicBezTo>
                      <a:pt x="7446" y="222431"/>
                      <a:pt x="-5780" y="205038"/>
                      <a:pt x="2745" y="195669"/>
                    </a:cubicBezTo>
                    <a:cubicBezTo>
                      <a:pt x="9835" y="187867"/>
                      <a:pt x="33652" y="192824"/>
                      <a:pt x="45332" y="186100"/>
                    </a:cubicBezTo>
                    <a:close/>
                  </a:path>
                </a:pathLst>
              </a:custGeom>
              <a:solidFill>
                <a:srgbClr val="89A028"/>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49" name="Rectangle 1348">
                <a:extLst>
                  <a:ext uri="{FF2B5EF4-FFF2-40B4-BE49-F238E27FC236}">
                    <a16:creationId xmlns:a16="http://schemas.microsoft.com/office/drawing/2014/main" id="{2CE59A5A-DA49-938B-29CD-F1A88778B28E}"/>
                  </a:ext>
                </a:extLst>
              </p:cNvPr>
              <p:cNvSpPr/>
              <p:nvPr/>
            </p:nvSpPr>
            <p:spPr>
              <a:xfrm rot="10800000">
                <a:off x="1398599" y="4108753"/>
                <a:ext cx="298179" cy="188120"/>
              </a:xfrm>
              <a:prstGeom prst="rect">
                <a:avLst/>
              </a:prstGeom>
              <a:solidFill>
                <a:srgbClr val="EB7B7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0" name="Freeform: Shape 1349">
                <a:extLst>
                  <a:ext uri="{FF2B5EF4-FFF2-40B4-BE49-F238E27FC236}">
                    <a16:creationId xmlns:a16="http://schemas.microsoft.com/office/drawing/2014/main" id="{D905090E-0CB6-0DA9-BD86-EBB9F95EEBEB}"/>
                  </a:ext>
                </a:extLst>
              </p:cNvPr>
              <p:cNvSpPr/>
              <p:nvPr/>
            </p:nvSpPr>
            <p:spPr>
              <a:xfrm>
                <a:off x="1109210" y="3643701"/>
                <a:ext cx="236898" cy="653171"/>
              </a:xfrm>
              <a:custGeom>
                <a:avLst/>
                <a:gdLst>
                  <a:gd name="csX0" fmla="*/ 0 w 236898"/>
                  <a:gd name="csY0" fmla="*/ 653172 h 653171"/>
                  <a:gd name="csX1" fmla="*/ 236899 w 236898"/>
                  <a:gd name="csY1" fmla="*/ 653172 h 653171"/>
                  <a:gd name="csX2" fmla="*/ 236899 w 236898"/>
                  <a:gd name="csY2" fmla="*/ 164971 h 653171"/>
                  <a:gd name="csX3" fmla="*/ 114782 w 236898"/>
                  <a:gd name="csY3" fmla="*/ 0 h 653171"/>
                  <a:gd name="csX4" fmla="*/ 0 w 236898"/>
                  <a:gd name="csY4" fmla="*/ 164971 h 653171"/>
                  <a:gd name="csX5" fmla="*/ 0 w 236898"/>
                  <a:gd name="csY5" fmla="*/ 653172 h 653171"/>
                </a:gdLst>
                <a:ahLst/>
                <a:cxnLst>
                  <a:cxn ang="0">
                    <a:pos x="csX0" y="csY0"/>
                  </a:cxn>
                  <a:cxn ang="0">
                    <a:pos x="csX1" y="csY1"/>
                  </a:cxn>
                  <a:cxn ang="0">
                    <a:pos x="csX2" y="csY2"/>
                  </a:cxn>
                  <a:cxn ang="0">
                    <a:pos x="csX3" y="csY3"/>
                  </a:cxn>
                  <a:cxn ang="0">
                    <a:pos x="csX4" y="csY4"/>
                  </a:cxn>
                  <a:cxn ang="0">
                    <a:pos x="csX5" y="csY5"/>
                  </a:cxn>
                </a:cxnLst>
                <a:rect l="l" t="t" r="r" b="b"/>
                <a:pathLst>
                  <a:path w="236898" h="653171">
                    <a:moveTo>
                      <a:pt x="0" y="653172"/>
                    </a:moveTo>
                    <a:lnTo>
                      <a:pt x="236899" y="653172"/>
                    </a:lnTo>
                    <a:lnTo>
                      <a:pt x="236899" y="164971"/>
                    </a:lnTo>
                    <a:lnTo>
                      <a:pt x="114782" y="0"/>
                    </a:lnTo>
                    <a:lnTo>
                      <a:pt x="0" y="164971"/>
                    </a:lnTo>
                    <a:lnTo>
                      <a:pt x="0" y="653172"/>
                    </a:lnTo>
                    <a:close/>
                  </a:path>
                </a:pathLst>
              </a:cu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1" name="Rectangle 1350">
                <a:extLst>
                  <a:ext uri="{FF2B5EF4-FFF2-40B4-BE49-F238E27FC236}">
                    <a16:creationId xmlns:a16="http://schemas.microsoft.com/office/drawing/2014/main" id="{AF4CE113-CEE0-537C-178B-3010F2B5F1B8}"/>
                  </a:ext>
                </a:extLst>
              </p:cNvPr>
              <p:cNvSpPr/>
              <p:nvPr/>
            </p:nvSpPr>
            <p:spPr>
              <a:xfrm rot="10800000">
                <a:off x="1346120" y="3808661"/>
                <a:ext cx="61269" cy="488200"/>
              </a:xfrm>
              <a:prstGeom prst="rect">
                <a:avLst/>
              </a:prstGeom>
              <a:solidFill>
                <a:srgbClr val="EB7B7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2" name="Freeform: Shape 1351">
                <a:extLst>
                  <a:ext uri="{FF2B5EF4-FFF2-40B4-BE49-F238E27FC236}">
                    <a16:creationId xmlns:a16="http://schemas.microsoft.com/office/drawing/2014/main" id="{FD51B749-7845-468B-3083-00A972A6C3FE}"/>
                  </a:ext>
                </a:extLst>
              </p:cNvPr>
              <p:cNvSpPr/>
              <p:nvPr/>
            </p:nvSpPr>
            <p:spPr>
              <a:xfrm>
                <a:off x="1223992" y="3643701"/>
                <a:ext cx="203402" cy="176184"/>
              </a:xfrm>
              <a:custGeom>
                <a:avLst/>
                <a:gdLst>
                  <a:gd name="csX0" fmla="*/ 78562 w 203402"/>
                  <a:gd name="csY0" fmla="*/ 1111 h 176184"/>
                  <a:gd name="csX1" fmla="*/ 0 w 203402"/>
                  <a:gd name="csY1" fmla="*/ 0 h 176184"/>
                  <a:gd name="csX2" fmla="*/ 122117 w 203402"/>
                  <a:gd name="csY2" fmla="*/ 176185 h 176184"/>
                  <a:gd name="csX3" fmla="*/ 203402 w 203402"/>
                  <a:gd name="csY3" fmla="*/ 176185 h 176184"/>
                  <a:gd name="csX4" fmla="*/ 78562 w 203402"/>
                  <a:gd name="csY4" fmla="*/ 1111 h 176184"/>
                </a:gdLst>
                <a:ahLst/>
                <a:cxnLst>
                  <a:cxn ang="0">
                    <a:pos x="csX0" y="csY0"/>
                  </a:cxn>
                  <a:cxn ang="0">
                    <a:pos x="csX1" y="csY1"/>
                  </a:cxn>
                  <a:cxn ang="0">
                    <a:pos x="csX2" y="csY2"/>
                  </a:cxn>
                  <a:cxn ang="0">
                    <a:pos x="csX3" y="csY3"/>
                  </a:cxn>
                  <a:cxn ang="0">
                    <a:pos x="csX4" y="csY4"/>
                  </a:cxn>
                </a:cxnLst>
                <a:rect l="l" t="t" r="r" b="b"/>
                <a:pathLst>
                  <a:path w="203402" h="176184">
                    <a:moveTo>
                      <a:pt x="78562" y="1111"/>
                    </a:moveTo>
                    <a:lnTo>
                      <a:pt x="0" y="0"/>
                    </a:lnTo>
                    <a:lnTo>
                      <a:pt x="122117" y="176185"/>
                    </a:lnTo>
                    <a:lnTo>
                      <a:pt x="203402" y="176185"/>
                    </a:lnTo>
                    <a:lnTo>
                      <a:pt x="78562" y="1111"/>
                    </a:lnTo>
                    <a:close/>
                  </a:path>
                </a:pathLst>
              </a:custGeom>
              <a:solidFill>
                <a:schemeClr val="accent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3" name="Freeform: Shape 1352">
                <a:extLst>
                  <a:ext uri="{FF2B5EF4-FFF2-40B4-BE49-F238E27FC236}">
                    <a16:creationId xmlns:a16="http://schemas.microsoft.com/office/drawing/2014/main" id="{0263551D-B644-1912-6505-8C5FA29A1549}"/>
                  </a:ext>
                </a:extLst>
              </p:cNvPr>
              <p:cNvSpPr/>
              <p:nvPr/>
            </p:nvSpPr>
            <p:spPr>
              <a:xfrm>
                <a:off x="1099486" y="3643701"/>
                <a:ext cx="327908" cy="176184"/>
              </a:xfrm>
              <a:custGeom>
                <a:avLst/>
                <a:gdLst>
                  <a:gd name="csX0" fmla="*/ 0 w 327908"/>
                  <a:gd name="csY0" fmla="*/ 176185 h 176184"/>
                  <a:gd name="csX1" fmla="*/ 124506 w 327908"/>
                  <a:gd name="csY1" fmla="*/ 0 h 176184"/>
                  <a:gd name="csX2" fmla="*/ 203069 w 327908"/>
                  <a:gd name="csY2" fmla="*/ 1111 h 176184"/>
                  <a:gd name="csX3" fmla="*/ 327909 w 327908"/>
                  <a:gd name="csY3" fmla="*/ 176185 h 176184"/>
                </a:gdLst>
                <a:ahLst/>
                <a:cxnLst>
                  <a:cxn ang="0">
                    <a:pos x="csX0" y="csY0"/>
                  </a:cxn>
                  <a:cxn ang="0">
                    <a:pos x="csX1" y="csY1"/>
                  </a:cxn>
                  <a:cxn ang="0">
                    <a:pos x="csX2" y="csY2"/>
                  </a:cxn>
                  <a:cxn ang="0">
                    <a:pos x="csX3" y="csY3"/>
                  </a:cxn>
                </a:cxnLst>
                <a:rect l="l" t="t" r="r" b="b"/>
                <a:pathLst>
                  <a:path w="327908" h="176184">
                    <a:moveTo>
                      <a:pt x="0" y="176185"/>
                    </a:moveTo>
                    <a:lnTo>
                      <a:pt x="124506" y="0"/>
                    </a:lnTo>
                    <a:lnTo>
                      <a:pt x="203069" y="1111"/>
                    </a:lnTo>
                    <a:lnTo>
                      <a:pt x="327909" y="176185"/>
                    </a:ln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4" name="Freeform: Shape 1353">
                <a:extLst>
                  <a:ext uri="{FF2B5EF4-FFF2-40B4-BE49-F238E27FC236}">
                    <a16:creationId xmlns:a16="http://schemas.microsoft.com/office/drawing/2014/main" id="{B18AB98F-E092-A101-35B3-E16E38C99CC3}"/>
                  </a:ext>
                </a:extLst>
              </p:cNvPr>
              <p:cNvSpPr/>
              <p:nvPr/>
            </p:nvSpPr>
            <p:spPr>
              <a:xfrm>
                <a:off x="1223992" y="3643701"/>
                <a:ext cx="126340" cy="180508"/>
              </a:xfrm>
              <a:custGeom>
                <a:avLst/>
                <a:gdLst>
                  <a:gd name="csX0" fmla="*/ 126340 w 126340"/>
                  <a:gd name="csY0" fmla="*/ 180508 h 180508"/>
                  <a:gd name="csX1" fmla="*/ 0 w 126340"/>
                  <a:gd name="csY1" fmla="*/ 0 h 180508"/>
                </a:gdLst>
                <a:ahLst/>
                <a:cxnLst>
                  <a:cxn ang="0">
                    <a:pos x="csX0" y="csY0"/>
                  </a:cxn>
                  <a:cxn ang="0">
                    <a:pos x="csX1" y="csY1"/>
                  </a:cxn>
                </a:cxnLst>
                <a:rect l="l" t="t" r="r" b="b"/>
                <a:pathLst>
                  <a:path w="126340" h="180508">
                    <a:moveTo>
                      <a:pt x="126340" y="180508"/>
                    </a:moveTo>
                    <a:lnTo>
                      <a:pt x="0"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5" name="Freeform: Shape 1354">
                <a:extLst>
                  <a:ext uri="{FF2B5EF4-FFF2-40B4-BE49-F238E27FC236}">
                    <a16:creationId xmlns:a16="http://schemas.microsoft.com/office/drawing/2014/main" id="{8F24FFE3-2E4E-61A8-FD12-11BE40767575}"/>
                  </a:ext>
                </a:extLst>
              </p:cNvPr>
              <p:cNvSpPr/>
              <p:nvPr/>
            </p:nvSpPr>
            <p:spPr>
              <a:xfrm>
                <a:off x="1331139" y="3656438"/>
                <a:ext cx="21527" cy="88509"/>
              </a:xfrm>
              <a:custGeom>
                <a:avLst/>
                <a:gdLst>
                  <a:gd name="csX0" fmla="*/ 21527 w 21527"/>
                  <a:gd name="csY0" fmla="*/ 88509 h 88509"/>
                  <a:gd name="csX1" fmla="*/ 0 w 21527"/>
                  <a:gd name="csY1" fmla="*/ 59903 h 88509"/>
                  <a:gd name="csX2" fmla="*/ 0 w 21527"/>
                  <a:gd name="csY2" fmla="*/ 0 h 88509"/>
                  <a:gd name="csX3" fmla="*/ 21527 w 21527"/>
                  <a:gd name="csY3" fmla="*/ 0 h 88509"/>
                  <a:gd name="csX4" fmla="*/ 21527 w 21527"/>
                  <a:gd name="csY4" fmla="*/ 88509 h 88509"/>
                </a:gdLst>
                <a:ahLst/>
                <a:cxnLst>
                  <a:cxn ang="0">
                    <a:pos x="csX0" y="csY0"/>
                  </a:cxn>
                  <a:cxn ang="0">
                    <a:pos x="csX1" y="csY1"/>
                  </a:cxn>
                  <a:cxn ang="0">
                    <a:pos x="csX2" y="csY2"/>
                  </a:cxn>
                  <a:cxn ang="0">
                    <a:pos x="csX3" y="csY3"/>
                  </a:cxn>
                  <a:cxn ang="0">
                    <a:pos x="csX4" y="csY4"/>
                  </a:cxn>
                </a:cxnLst>
                <a:rect l="l" t="t" r="r" b="b"/>
                <a:pathLst>
                  <a:path w="21527" h="88509">
                    <a:moveTo>
                      <a:pt x="21527" y="88509"/>
                    </a:moveTo>
                    <a:lnTo>
                      <a:pt x="0" y="59903"/>
                    </a:lnTo>
                    <a:lnTo>
                      <a:pt x="0" y="0"/>
                    </a:lnTo>
                    <a:lnTo>
                      <a:pt x="21527" y="0"/>
                    </a:lnTo>
                    <a:lnTo>
                      <a:pt x="21527" y="88509"/>
                    </a:lnTo>
                    <a:close/>
                  </a:path>
                </a:pathLst>
              </a:custGeom>
              <a:solidFill>
                <a:srgbClr val="FFCDC8"/>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6" name="Rectangle 1355">
                <a:extLst>
                  <a:ext uri="{FF2B5EF4-FFF2-40B4-BE49-F238E27FC236}">
                    <a16:creationId xmlns:a16="http://schemas.microsoft.com/office/drawing/2014/main" id="{F39510EE-1A76-51FC-1559-44B6851038D0}"/>
                  </a:ext>
                </a:extLst>
              </p:cNvPr>
              <p:cNvSpPr/>
              <p:nvPr/>
            </p:nvSpPr>
            <p:spPr>
              <a:xfrm>
                <a:off x="1352666" y="3656438"/>
                <a:ext cx="10769" cy="88520"/>
              </a:xfrm>
              <a:prstGeom prst="rect">
                <a:avLst/>
              </a:pr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7" name="Freeform: Shape 1356">
                <a:extLst>
                  <a:ext uri="{FF2B5EF4-FFF2-40B4-BE49-F238E27FC236}">
                    <a16:creationId xmlns:a16="http://schemas.microsoft.com/office/drawing/2014/main" id="{508CF962-1A35-174B-D255-FA94AABEDDE0}"/>
                  </a:ext>
                </a:extLst>
              </p:cNvPr>
              <p:cNvSpPr/>
              <p:nvPr/>
            </p:nvSpPr>
            <p:spPr>
              <a:xfrm>
                <a:off x="1331139" y="3656438"/>
                <a:ext cx="32296" cy="1111"/>
              </a:xfrm>
              <a:custGeom>
                <a:avLst/>
                <a:gdLst>
                  <a:gd name="csX0" fmla="*/ 0 w 32296"/>
                  <a:gd name="csY0" fmla="*/ 0 h 1111"/>
                  <a:gd name="csX1" fmla="*/ 32296 w 32296"/>
                  <a:gd name="csY1" fmla="*/ 0 h 1111"/>
                </a:gdLst>
                <a:ahLst/>
                <a:cxnLst>
                  <a:cxn ang="0">
                    <a:pos x="csX0" y="csY0"/>
                  </a:cxn>
                  <a:cxn ang="0">
                    <a:pos x="csX1" y="csY1"/>
                  </a:cxn>
                </a:cxnLst>
                <a:rect l="l" t="t" r="r" b="b"/>
                <a:pathLst>
                  <a:path w="32296" h="1111">
                    <a:moveTo>
                      <a:pt x="0" y="0"/>
                    </a:moveTo>
                    <a:lnTo>
                      <a:pt x="32296"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8" name="Rectangle 1357">
                <a:extLst>
                  <a:ext uri="{FF2B5EF4-FFF2-40B4-BE49-F238E27FC236}">
                    <a16:creationId xmlns:a16="http://schemas.microsoft.com/office/drawing/2014/main" id="{CD232A7C-CEEF-053A-87C4-5135757C5103}"/>
                  </a:ext>
                </a:extLst>
              </p:cNvPr>
              <p:cNvSpPr/>
              <p:nvPr/>
            </p:nvSpPr>
            <p:spPr>
              <a:xfrm>
                <a:off x="1409212" y="4151173"/>
                <a:ext cx="266794" cy="148511"/>
              </a:xfrm>
              <a:prstGeom prst="rect">
                <a:avLst/>
              </a:pr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59" name="Freeform: Shape 1358">
                <a:extLst>
                  <a:ext uri="{FF2B5EF4-FFF2-40B4-BE49-F238E27FC236}">
                    <a16:creationId xmlns:a16="http://schemas.microsoft.com/office/drawing/2014/main" id="{F578EE91-050C-D7F2-5130-9B94FF8C2AC6}"/>
                  </a:ext>
                </a:extLst>
              </p:cNvPr>
              <p:cNvSpPr/>
              <p:nvPr/>
            </p:nvSpPr>
            <p:spPr>
              <a:xfrm>
                <a:off x="1376749" y="4022966"/>
                <a:ext cx="331120" cy="108235"/>
              </a:xfrm>
              <a:custGeom>
                <a:avLst/>
                <a:gdLst>
                  <a:gd name="csX0" fmla="*/ 0 w 331120"/>
                  <a:gd name="csY0" fmla="*/ 108236 h 108235"/>
                  <a:gd name="csX1" fmla="*/ 28851 w 331120"/>
                  <a:gd name="csY1" fmla="*/ 0 h 108235"/>
                  <a:gd name="csX2" fmla="*/ 301225 w 331120"/>
                  <a:gd name="csY2" fmla="*/ 0 h 108235"/>
                  <a:gd name="csX3" fmla="*/ 331120 w 331120"/>
                  <a:gd name="csY3" fmla="*/ 108236 h 108235"/>
                  <a:gd name="csX4" fmla="*/ 0 w 331120"/>
                  <a:gd name="csY4" fmla="*/ 108236 h 108235"/>
                </a:gdLst>
                <a:ahLst/>
                <a:cxnLst>
                  <a:cxn ang="0">
                    <a:pos x="csX0" y="csY0"/>
                  </a:cxn>
                  <a:cxn ang="0">
                    <a:pos x="csX1" y="csY1"/>
                  </a:cxn>
                  <a:cxn ang="0">
                    <a:pos x="csX2" y="csY2"/>
                  </a:cxn>
                  <a:cxn ang="0">
                    <a:pos x="csX3" y="csY3"/>
                  </a:cxn>
                  <a:cxn ang="0">
                    <a:pos x="csX4" y="csY4"/>
                  </a:cxn>
                </a:cxnLst>
                <a:rect l="l" t="t" r="r" b="b"/>
                <a:pathLst>
                  <a:path w="331120" h="108235">
                    <a:moveTo>
                      <a:pt x="0" y="108236"/>
                    </a:moveTo>
                    <a:lnTo>
                      <a:pt x="28851" y="0"/>
                    </a:lnTo>
                    <a:lnTo>
                      <a:pt x="301225" y="0"/>
                    </a:lnTo>
                    <a:lnTo>
                      <a:pt x="331120" y="108236"/>
                    </a:lnTo>
                    <a:lnTo>
                      <a:pt x="0" y="108236"/>
                    </a:lnTo>
                    <a:close/>
                  </a:path>
                </a:pathLst>
              </a:custGeom>
              <a:solidFill>
                <a:schemeClr val="accent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0" name="Freeform: Shape 1359">
                <a:extLst>
                  <a:ext uri="{FF2B5EF4-FFF2-40B4-BE49-F238E27FC236}">
                    <a16:creationId xmlns:a16="http://schemas.microsoft.com/office/drawing/2014/main" id="{9F3A2A48-6C84-DD5F-15CD-669EDEA68F1E}"/>
                  </a:ext>
                </a:extLst>
              </p:cNvPr>
              <p:cNvSpPr/>
              <p:nvPr/>
            </p:nvSpPr>
            <p:spPr>
              <a:xfrm>
                <a:off x="1405600" y="4022966"/>
                <a:ext cx="272373" cy="1111"/>
              </a:xfrm>
              <a:custGeom>
                <a:avLst/>
                <a:gdLst>
                  <a:gd name="csX0" fmla="*/ 0 w 272373"/>
                  <a:gd name="csY0" fmla="*/ 0 h 1111"/>
                  <a:gd name="csX1" fmla="*/ 272374 w 272373"/>
                  <a:gd name="csY1" fmla="*/ 0 h 1111"/>
                </a:gdLst>
                <a:ahLst/>
                <a:cxnLst>
                  <a:cxn ang="0">
                    <a:pos x="csX0" y="csY0"/>
                  </a:cxn>
                  <a:cxn ang="0">
                    <a:pos x="csX1" y="csY1"/>
                  </a:cxn>
                </a:cxnLst>
                <a:rect l="l" t="t" r="r" b="b"/>
                <a:pathLst>
                  <a:path w="272373" h="1111">
                    <a:moveTo>
                      <a:pt x="0" y="0"/>
                    </a:moveTo>
                    <a:lnTo>
                      <a:pt x="272374"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1" name="Rectangle 1360">
                <a:extLst>
                  <a:ext uri="{FF2B5EF4-FFF2-40B4-BE49-F238E27FC236}">
                    <a16:creationId xmlns:a16="http://schemas.microsoft.com/office/drawing/2014/main" id="{B3858E36-D512-ADB4-D87D-22705BB0271A}"/>
                  </a:ext>
                </a:extLst>
              </p:cNvPr>
              <p:cNvSpPr/>
              <p:nvPr/>
            </p:nvSpPr>
            <p:spPr>
              <a:xfrm>
                <a:off x="1138128" y="3836223"/>
                <a:ext cx="172217" cy="102490"/>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2" name="Freeform: Shape 1361">
                <a:extLst>
                  <a:ext uri="{FF2B5EF4-FFF2-40B4-BE49-F238E27FC236}">
                    <a16:creationId xmlns:a16="http://schemas.microsoft.com/office/drawing/2014/main" id="{1B13FECE-E63B-C607-74B1-979E30D3AFF5}"/>
                  </a:ext>
                </a:extLst>
              </p:cNvPr>
              <p:cNvSpPr/>
              <p:nvPr/>
            </p:nvSpPr>
            <p:spPr>
              <a:xfrm>
                <a:off x="1192485"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3" name="Freeform: Shape 1362">
                <a:extLst>
                  <a:ext uri="{FF2B5EF4-FFF2-40B4-BE49-F238E27FC236}">
                    <a16:creationId xmlns:a16="http://schemas.microsoft.com/office/drawing/2014/main" id="{FA173898-8B5D-91EC-32F7-12ADD3B49A95}"/>
                  </a:ext>
                </a:extLst>
              </p:cNvPr>
              <p:cNvSpPr/>
              <p:nvPr/>
            </p:nvSpPr>
            <p:spPr>
              <a:xfrm>
                <a:off x="1256166"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4" name="Freeform: Shape 1363">
                <a:extLst>
                  <a:ext uri="{FF2B5EF4-FFF2-40B4-BE49-F238E27FC236}">
                    <a16:creationId xmlns:a16="http://schemas.microsoft.com/office/drawing/2014/main" id="{802D3C30-AB9D-4D68-E124-13D5D4F58937}"/>
                  </a:ext>
                </a:extLst>
              </p:cNvPr>
              <p:cNvSpPr/>
              <p:nvPr/>
            </p:nvSpPr>
            <p:spPr>
              <a:xfrm>
                <a:off x="1136594" y="3938714"/>
                <a:ext cx="176629" cy="1111"/>
              </a:xfrm>
              <a:custGeom>
                <a:avLst/>
                <a:gdLst>
                  <a:gd name="csX0" fmla="*/ 0 w 176629"/>
                  <a:gd name="csY0" fmla="*/ 0 h 1111"/>
                  <a:gd name="csX1" fmla="*/ 176629 w 176629"/>
                  <a:gd name="csY1" fmla="*/ 0 h 1111"/>
                </a:gdLst>
                <a:ahLst/>
                <a:cxnLst>
                  <a:cxn ang="0">
                    <a:pos x="csX0" y="csY0"/>
                  </a:cxn>
                  <a:cxn ang="0">
                    <a:pos x="csX1" y="csY1"/>
                  </a:cxn>
                </a:cxnLst>
                <a:rect l="l" t="t" r="r" b="b"/>
                <a:pathLst>
                  <a:path w="176629" h="1111">
                    <a:moveTo>
                      <a:pt x="0" y="0"/>
                    </a:moveTo>
                    <a:lnTo>
                      <a:pt x="176629"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5" name="Rectangle 1364">
                <a:extLst>
                  <a:ext uri="{FF2B5EF4-FFF2-40B4-BE49-F238E27FC236}">
                    <a16:creationId xmlns:a16="http://schemas.microsoft.com/office/drawing/2014/main" id="{E3D82566-C840-6AD8-39AC-3A8890299002}"/>
                  </a:ext>
                </a:extLst>
              </p:cNvPr>
              <p:cNvSpPr/>
              <p:nvPr/>
            </p:nvSpPr>
            <p:spPr>
              <a:xfrm>
                <a:off x="1360568" y="3836223"/>
                <a:ext cx="35296" cy="102490"/>
              </a:xfrm>
              <a:prstGeom prst="rect">
                <a:avLst/>
              </a:prstGeom>
              <a:solidFill>
                <a:srgbClr val="E2E2E2"/>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6" name="Freeform: Shape 1365">
                <a:extLst>
                  <a:ext uri="{FF2B5EF4-FFF2-40B4-BE49-F238E27FC236}">
                    <a16:creationId xmlns:a16="http://schemas.microsoft.com/office/drawing/2014/main" id="{4B02DF7B-ADED-1077-50E7-C246E57AF79B}"/>
                  </a:ext>
                </a:extLst>
              </p:cNvPr>
              <p:cNvSpPr/>
              <p:nvPr/>
            </p:nvSpPr>
            <p:spPr>
              <a:xfrm>
                <a:off x="1371715"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7" name="Freeform: Shape 1366">
                <a:extLst>
                  <a:ext uri="{FF2B5EF4-FFF2-40B4-BE49-F238E27FC236}">
                    <a16:creationId xmlns:a16="http://schemas.microsoft.com/office/drawing/2014/main" id="{96FE654E-03F0-D8CC-3A8C-99480128B7B0}"/>
                  </a:ext>
                </a:extLst>
              </p:cNvPr>
              <p:cNvSpPr/>
              <p:nvPr/>
            </p:nvSpPr>
            <p:spPr>
              <a:xfrm>
                <a:off x="1384773"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8" name="Freeform: Shape 1367">
                <a:extLst>
                  <a:ext uri="{FF2B5EF4-FFF2-40B4-BE49-F238E27FC236}">
                    <a16:creationId xmlns:a16="http://schemas.microsoft.com/office/drawing/2014/main" id="{FDAC027D-5972-17A2-977F-88FD9E3A91DF}"/>
                  </a:ext>
                </a:extLst>
              </p:cNvPr>
              <p:cNvSpPr/>
              <p:nvPr/>
            </p:nvSpPr>
            <p:spPr>
              <a:xfrm>
                <a:off x="1359879" y="3938714"/>
                <a:ext cx="36586" cy="1111"/>
              </a:xfrm>
              <a:custGeom>
                <a:avLst/>
                <a:gdLst>
                  <a:gd name="csX0" fmla="*/ 0 w 36586"/>
                  <a:gd name="csY0" fmla="*/ 0 h 1111"/>
                  <a:gd name="csX1" fmla="*/ 36586 w 36586"/>
                  <a:gd name="csY1" fmla="*/ 0 h 1111"/>
                </a:gdLst>
                <a:ahLst/>
                <a:cxnLst>
                  <a:cxn ang="0">
                    <a:pos x="csX0" y="csY0"/>
                  </a:cxn>
                  <a:cxn ang="0">
                    <a:pos x="csX1" y="csY1"/>
                  </a:cxn>
                </a:cxnLst>
                <a:rect l="l" t="t" r="r" b="b"/>
                <a:pathLst>
                  <a:path w="36586" h="1111">
                    <a:moveTo>
                      <a:pt x="0" y="0"/>
                    </a:moveTo>
                    <a:lnTo>
                      <a:pt x="36586"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69" name="Rectangle 1368">
                <a:extLst>
                  <a:ext uri="{FF2B5EF4-FFF2-40B4-BE49-F238E27FC236}">
                    <a16:creationId xmlns:a16="http://schemas.microsoft.com/office/drawing/2014/main" id="{B4DFB7AA-71B0-45F0-ABF3-F0D5C9F5B0E2}"/>
                  </a:ext>
                </a:extLst>
              </p:cNvPr>
              <p:cNvSpPr/>
              <p:nvPr/>
            </p:nvSpPr>
            <p:spPr>
              <a:xfrm>
                <a:off x="1138128" y="3999083"/>
                <a:ext cx="172217" cy="102490"/>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0" name="Freeform: Shape 1369">
                <a:extLst>
                  <a:ext uri="{FF2B5EF4-FFF2-40B4-BE49-F238E27FC236}">
                    <a16:creationId xmlns:a16="http://schemas.microsoft.com/office/drawing/2014/main" id="{0AD8F996-ED87-6CCC-CC7D-0266C6BE45D4}"/>
                  </a:ext>
                </a:extLst>
              </p:cNvPr>
              <p:cNvSpPr/>
              <p:nvPr/>
            </p:nvSpPr>
            <p:spPr>
              <a:xfrm>
                <a:off x="1192485" y="399908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1" name="Freeform: Shape 1370">
                <a:extLst>
                  <a:ext uri="{FF2B5EF4-FFF2-40B4-BE49-F238E27FC236}">
                    <a16:creationId xmlns:a16="http://schemas.microsoft.com/office/drawing/2014/main" id="{65ABA377-4040-0978-0BF9-246337F84BBC}"/>
                  </a:ext>
                </a:extLst>
              </p:cNvPr>
              <p:cNvSpPr/>
              <p:nvPr/>
            </p:nvSpPr>
            <p:spPr>
              <a:xfrm>
                <a:off x="1256166" y="399908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2" name="Freeform: Shape 1371">
                <a:extLst>
                  <a:ext uri="{FF2B5EF4-FFF2-40B4-BE49-F238E27FC236}">
                    <a16:creationId xmlns:a16="http://schemas.microsoft.com/office/drawing/2014/main" id="{61977F7A-B4B2-80D6-1F07-0F195713BE64}"/>
                  </a:ext>
                </a:extLst>
              </p:cNvPr>
              <p:cNvSpPr/>
              <p:nvPr/>
            </p:nvSpPr>
            <p:spPr>
              <a:xfrm>
                <a:off x="1136594" y="4101573"/>
                <a:ext cx="176629" cy="1111"/>
              </a:xfrm>
              <a:custGeom>
                <a:avLst/>
                <a:gdLst>
                  <a:gd name="csX0" fmla="*/ 0 w 176629"/>
                  <a:gd name="csY0" fmla="*/ 0 h 1111"/>
                  <a:gd name="csX1" fmla="*/ 176629 w 176629"/>
                  <a:gd name="csY1" fmla="*/ 0 h 1111"/>
                </a:gdLst>
                <a:ahLst/>
                <a:cxnLst>
                  <a:cxn ang="0">
                    <a:pos x="csX0" y="csY0"/>
                  </a:cxn>
                  <a:cxn ang="0">
                    <a:pos x="csX1" y="csY1"/>
                  </a:cxn>
                </a:cxnLst>
                <a:rect l="l" t="t" r="r" b="b"/>
                <a:pathLst>
                  <a:path w="176629" h="1111">
                    <a:moveTo>
                      <a:pt x="0" y="0"/>
                    </a:moveTo>
                    <a:lnTo>
                      <a:pt x="176629"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3" name="Rectangle 1372">
                <a:extLst>
                  <a:ext uri="{FF2B5EF4-FFF2-40B4-BE49-F238E27FC236}">
                    <a16:creationId xmlns:a16="http://schemas.microsoft.com/office/drawing/2014/main" id="{2566CE95-FF14-3B77-A50E-086565B14F17}"/>
                  </a:ext>
                </a:extLst>
              </p:cNvPr>
              <p:cNvSpPr/>
              <p:nvPr/>
            </p:nvSpPr>
            <p:spPr>
              <a:xfrm>
                <a:off x="1147663" y="4161942"/>
                <a:ext cx="36819" cy="72383"/>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4" name="Rectangle 1373">
                <a:extLst>
                  <a:ext uri="{FF2B5EF4-FFF2-40B4-BE49-F238E27FC236}">
                    <a16:creationId xmlns:a16="http://schemas.microsoft.com/office/drawing/2014/main" id="{92C7D19B-5E21-6707-DBF1-F07EC1AE3D31}"/>
                  </a:ext>
                </a:extLst>
              </p:cNvPr>
              <p:cNvSpPr/>
              <p:nvPr/>
            </p:nvSpPr>
            <p:spPr>
              <a:xfrm>
                <a:off x="1259978" y="4161942"/>
                <a:ext cx="36819" cy="72383"/>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5" name="Rectangle 1374">
                <a:extLst>
                  <a:ext uri="{FF2B5EF4-FFF2-40B4-BE49-F238E27FC236}">
                    <a16:creationId xmlns:a16="http://schemas.microsoft.com/office/drawing/2014/main" id="{DDE3A786-00D7-8B4F-9C48-4F5E0B692816}"/>
                  </a:ext>
                </a:extLst>
              </p:cNvPr>
              <p:cNvSpPr/>
              <p:nvPr/>
            </p:nvSpPr>
            <p:spPr>
              <a:xfrm>
                <a:off x="1184483" y="4161942"/>
                <a:ext cx="75506" cy="134919"/>
              </a:xfrm>
              <a:prstGeom prst="rect">
                <a:avLst/>
              </a:prstGeom>
              <a:solidFill>
                <a:srgbClr val="AC4F36"/>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6" name="Freeform: Shape 1375">
                <a:extLst>
                  <a:ext uri="{FF2B5EF4-FFF2-40B4-BE49-F238E27FC236}">
                    <a16:creationId xmlns:a16="http://schemas.microsoft.com/office/drawing/2014/main" id="{09DA8900-EA09-FEB2-6DDC-BE7EDD5A19EF}"/>
                  </a:ext>
                </a:extLst>
              </p:cNvPr>
              <p:cNvSpPr/>
              <p:nvPr/>
            </p:nvSpPr>
            <p:spPr>
              <a:xfrm>
                <a:off x="1147663" y="4161942"/>
                <a:ext cx="149134" cy="16370"/>
              </a:xfrm>
              <a:custGeom>
                <a:avLst/>
                <a:gdLst>
                  <a:gd name="csX0" fmla="*/ 0 w 149134"/>
                  <a:gd name="csY0" fmla="*/ 16370 h 16370"/>
                  <a:gd name="csX1" fmla="*/ 0 w 149134"/>
                  <a:gd name="csY1" fmla="*/ 0 h 16370"/>
                  <a:gd name="csX2" fmla="*/ 149134 w 149134"/>
                  <a:gd name="csY2" fmla="*/ 0 h 16370"/>
                  <a:gd name="csX3" fmla="*/ 149134 w 149134"/>
                  <a:gd name="csY3" fmla="*/ 16370 h 16370"/>
                </a:gdLst>
                <a:ahLst/>
                <a:cxnLst>
                  <a:cxn ang="0">
                    <a:pos x="csX0" y="csY0"/>
                  </a:cxn>
                  <a:cxn ang="0">
                    <a:pos x="csX1" y="csY1"/>
                  </a:cxn>
                  <a:cxn ang="0">
                    <a:pos x="csX2" y="csY2"/>
                  </a:cxn>
                  <a:cxn ang="0">
                    <a:pos x="csX3" y="csY3"/>
                  </a:cxn>
                </a:cxnLst>
                <a:rect l="l" t="t" r="r" b="b"/>
                <a:pathLst>
                  <a:path w="149134" h="16370">
                    <a:moveTo>
                      <a:pt x="0" y="16370"/>
                    </a:moveTo>
                    <a:lnTo>
                      <a:pt x="0" y="0"/>
                    </a:lnTo>
                    <a:lnTo>
                      <a:pt x="149134" y="0"/>
                    </a:lnTo>
                    <a:lnTo>
                      <a:pt x="149134" y="16370"/>
                    </a:ln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7" name="Freeform: Shape 1376">
                <a:extLst>
                  <a:ext uri="{FF2B5EF4-FFF2-40B4-BE49-F238E27FC236}">
                    <a16:creationId xmlns:a16="http://schemas.microsoft.com/office/drawing/2014/main" id="{4F2ECB83-CD64-F1B1-D44D-D7A42241AB08}"/>
                  </a:ext>
                </a:extLst>
              </p:cNvPr>
              <p:cNvSpPr/>
              <p:nvPr/>
            </p:nvSpPr>
            <p:spPr>
              <a:xfrm>
                <a:off x="1111344" y="4295006"/>
                <a:ext cx="296034" cy="1111"/>
              </a:xfrm>
              <a:custGeom>
                <a:avLst/>
                <a:gdLst>
                  <a:gd name="csX0" fmla="*/ 0 w 296034"/>
                  <a:gd name="csY0" fmla="*/ 0 h 1111"/>
                  <a:gd name="csX1" fmla="*/ 296035 w 296034"/>
                  <a:gd name="csY1" fmla="*/ 0 h 1111"/>
                </a:gdLst>
                <a:ahLst/>
                <a:cxnLst>
                  <a:cxn ang="0">
                    <a:pos x="csX0" y="csY0"/>
                  </a:cxn>
                  <a:cxn ang="0">
                    <a:pos x="csX1" y="csY1"/>
                  </a:cxn>
                </a:cxnLst>
                <a:rect l="l" t="t" r="r" b="b"/>
                <a:pathLst>
                  <a:path w="296034" h="1111">
                    <a:moveTo>
                      <a:pt x="0" y="0"/>
                    </a:moveTo>
                    <a:lnTo>
                      <a:pt x="296035"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8" name="Rectangle 1377">
                <a:extLst>
                  <a:ext uri="{FF2B5EF4-FFF2-40B4-BE49-F238E27FC236}">
                    <a16:creationId xmlns:a16="http://schemas.microsoft.com/office/drawing/2014/main" id="{5955EC73-A2B9-D0FC-B103-6C2C79E9FA6F}"/>
                  </a:ext>
                </a:extLst>
              </p:cNvPr>
              <p:cNvSpPr/>
              <p:nvPr/>
            </p:nvSpPr>
            <p:spPr>
              <a:xfrm>
                <a:off x="1201109" y="4179802"/>
                <a:ext cx="42243" cy="39709"/>
              </a:xfrm>
              <a:prstGeom prst="rect">
                <a:avLst/>
              </a:pr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379" name="Rectangle 1378">
                <a:extLst>
                  <a:ext uri="{FF2B5EF4-FFF2-40B4-BE49-F238E27FC236}">
                    <a16:creationId xmlns:a16="http://schemas.microsoft.com/office/drawing/2014/main" id="{B1B1CDB1-5B72-3D4A-F896-A9734AD36104}"/>
                  </a:ext>
                </a:extLst>
              </p:cNvPr>
              <p:cNvSpPr/>
              <p:nvPr/>
            </p:nvSpPr>
            <p:spPr>
              <a:xfrm>
                <a:off x="1201109" y="4237549"/>
                <a:ext cx="42243" cy="39709"/>
              </a:xfrm>
              <a:prstGeom prst="rect">
                <a:avLst/>
              </a:pr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380" name="Google Shape;274;p10">
              <a:extLst>
                <a:ext uri="{FF2B5EF4-FFF2-40B4-BE49-F238E27FC236}">
                  <a16:creationId xmlns:a16="http://schemas.microsoft.com/office/drawing/2014/main" id="{CF9F1534-BFDC-9CC5-A6E2-27E100D071FC}"/>
                </a:ext>
              </a:extLst>
            </p:cNvPr>
            <p:cNvSpPr txBox="1"/>
            <p:nvPr/>
          </p:nvSpPr>
          <p:spPr>
            <a:xfrm>
              <a:off x="358775" y="4414261"/>
              <a:ext cx="537845" cy="1538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Triplex/</a:t>
              </a:r>
              <a:br>
                <a:rPr kumimoji="0" lang="en-US" sz="500" b="0" i="0" u="none" strike="noStrike" kern="0" cap="none" spc="0" normalizeH="0" baseline="0" noProof="0" dirty="0">
                  <a:ln>
                    <a:noFill/>
                  </a:ln>
                  <a:solidFill>
                    <a:srgbClr val="EC1300"/>
                  </a:solidFill>
                  <a:effectLst/>
                  <a:uLnTx/>
                  <a:uFillTx/>
                  <a:latin typeface="Arial"/>
                  <a:cs typeface="Arial"/>
                  <a:sym typeface="Arial"/>
                </a:rPr>
              </a:br>
              <a:r>
                <a:rPr kumimoji="0" lang="en-US" sz="500" b="0" i="0" u="none" strike="noStrike" kern="0" cap="none" spc="0" normalizeH="0" baseline="0" noProof="0" dirty="0">
                  <a:ln>
                    <a:noFill/>
                  </a:ln>
                  <a:solidFill>
                    <a:srgbClr val="EC1300"/>
                  </a:solidFill>
                  <a:effectLst/>
                  <a:uLnTx/>
                  <a:uFillTx/>
                  <a:latin typeface="Arial"/>
                  <a:cs typeface="Arial"/>
                  <a:sym typeface="Arial"/>
                </a:rPr>
                <a:t>Fourplex</a:t>
              </a:r>
            </a:p>
          </p:txBody>
        </p:sp>
        <p:sp>
          <p:nvSpPr>
            <p:cNvPr id="1381" name="Google Shape;274;p10">
              <a:extLst>
                <a:ext uri="{FF2B5EF4-FFF2-40B4-BE49-F238E27FC236}">
                  <a16:creationId xmlns:a16="http://schemas.microsoft.com/office/drawing/2014/main" id="{593AF60A-6B59-6AC9-7184-C2EDBD312647}"/>
                </a:ext>
              </a:extLst>
            </p:cNvPr>
            <p:cNvSpPr txBox="1"/>
            <p:nvPr/>
          </p:nvSpPr>
          <p:spPr>
            <a:xfrm>
              <a:off x="887024" y="4406670"/>
              <a:ext cx="594323" cy="1538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Accessory Dwelling Unit (ADU)</a:t>
              </a:r>
            </a:p>
          </p:txBody>
        </p:sp>
        <p:sp>
          <p:nvSpPr>
            <p:cNvPr id="1382" name="Google Shape;274;p10">
              <a:extLst>
                <a:ext uri="{FF2B5EF4-FFF2-40B4-BE49-F238E27FC236}">
                  <a16:creationId xmlns:a16="http://schemas.microsoft.com/office/drawing/2014/main" id="{ABE54A64-E013-70BE-D7AD-4D805DFDB2CE}"/>
                </a:ext>
              </a:extLst>
            </p:cNvPr>
            <p:cNvSpPr txBox="1"/>
            <p:nvPr/>
          </p:nvSpPr>
          <p:spPr>
            <a:xfrm>
              <a:off x="874968" y="3457492"/>
              <a:ext cx="577647" cy="23083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Multifamily Housing (</a:t>
              </a:r>
              <a:r>
                <a:rPr kumimoji="0" lang="en-US" sz="500" b="0" i="0" u="none" strike="noStrike" kern="0" cap="none" spc="0" normalizeH="0" baseline="0" noProof="0" dirty="0" err="1">
                  <a:ln>
                    <a:noFill/>
                  </a:ln>
                  <a:solidFill>
                    <a:srgbClr val="EC1300"/>
                  </a:solidFill>
                  <a:effectLst/>
                  <a:uLnTx/>
                  <a:uFillTx/>
                  <a:latin typeface="Arial"/>
                  <a:cs typeface="Arial"/>
                  <a:sym typeface="Arial"/>
                </a:rPr>
                <a:t>e.g</a:t>
              </a:r>
              <a:r>
                <a:rPr kumimoji="0" lang="en-US" sz="500" b="0" i="0" u="none" strike="noStrike" kern="0" cap="none" spc="0" normalizeH="0" baseline="0" noProof="0" dirty="0">
                  <a:ln>
                    <a:noFill/>
                  </a:ln>
                  <a:solidFill>
                    <a:srgbClr val="EC1300"/>
                  </a:solidFill>
                  <a:effectLst/>
                  <a:uLnTx/>
                  <a:uFillTx/>
                  <a:latin typeface="Arial"/>
                  <a:cs typeface="Arial"/>
                  <a:sym typeface="Arial"/>
                </a:rPr>
                <a:t>, Apartment or Condominium)</a:t>
              </a:r>
            </a:p>
          </p:txBody>
        </p:sp>
        <p:grpSp>
          <p:nvGrpSpPr>
            <p:cNvPr id="1383" name="Group 1382">
              <a:extLst>
                <a:ext uri="{FF2B5EF4-FFF2-40B4-BE49-F238E27FC236}">
                  <a16:creationId xmlns:a16="http://schemas.microsoft.com/office/drawing/2014/main" id="{5ECDAAB2-0289-E44A-0971-FC535B60AE52}"/>
                </a:ext>
              </a:extLst>
            </p:cNvPr>
            <p:cNvGrpSpPr/>
            <p:nvPr/>
          </p:nvGrpSpPr>
          <p:grpSpPr>
            <a:xfrm>
              <a:off x="1566672" y="3461778"/>
              <a:ext cx="397204" cy="910197"/>
              <a:chOff x="1566672" y="3461778"/>
              <a:chExt cx="397204" cy="910197"/>
            </a:xfrm>
          </p:grpSpPr>
          <p:sp>
            <p:nvSpPr>
              <p:cNvPr id="1384" name="Rectangle 1383">
                <a:extLst>
                  <a:ext uri="{FF2B5EF4-FFF2-40B4-BE49-F238E27FC236}">
                    <a16:creationId xmlns:a16="http://schemas.microsoft.com/office/drawing/2014/main" id="{22E50002-FC51-784A-C573-B134B89EC66B}"/>
                  </a:ext>
                </a:extLst>
              </p:cNvPr>
              <p:cNvSpPr/>
              <p:nvPr/>
            </p:nvSpPr>
            <p:spPr>
              <a:xfrm>
                <a:off x="1566672" y="3461778"/>
                <a:ext cx="397204" cy="910197"/>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385" name="Group 1384">
                <a:extLst>
                  <a:ext uri="{FF2B5EF4-FFF2-40B4-BE49-F238E27FC236}">
                    <a16:creationId xmlns:a16="http://schemas.microsoft.com/office/drawing/2014/main" id="{1E6C27B8-2750-0879-8FBF-A449123A5292}"/>
                  </a:ext>
                </a:extLst>
              </p:cNvPr>
              <p:cNvGrpSpPr/>
              <p:nvPr/>
            </p:nvGrpSpPr>
            <p:grpSpPr>
              <a:xfrm>
                <a:off x="1619755" y="3529276"/>
                <a:ext cx="291038" cy="79016"/>
                <a:chOff x="1618626" y="3607813"/>
                <a:chExt cx="291038" cy="79016"/>
              </a:xfrm>
            </p:grpSpPr>
            <p:sp>
              <p:nvSpPr>
                <p:cNvPr id="1403" name="Rectangle 1402">
                  <a:extLst>
                    <a:ext uri="{FF2B5EF4-FFF2-40B4-BE49-F238E27FC236}">
                      <a16:creationId xmlns:a16="http://schemas.microsoft.com/office/drawing/2014/main" id="{83F6BE5B-9A64-E80E-97A0-1DA3532944B8}"/>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04" name="Rectangle 1403">
                  <a:extLst>
                    <a:ext uri="{FF2B5EF4-FFF2-40B4-BE49-F238E27FC236}">
                      <a16:creationId xmlns:a16="http://schemas.microsoft.com/office/drawing/2014/main" id="{37CD9EB8-E4BC-8ACA-D0F0-E855FC0BE03B}"/>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05" name="Rectangle 1404">
                  <a:extLst>
                    <a:ext uri="{FF2B5EF4-FFF2-40B4-BE49-F238E27FC236}">
                      <a16:creationId xmlns:a16="http://schemas.microsoft.com/office/drawing/2014/main" id="{F0E787B4-AD5A-AA15-163C-12DF0FF729B2}"/>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386" name="Group 1385">
                <a:extLst>
                  <a:ext uri="{FF2B5EF4-FFF2-40B4-BE49-F238E27FC236}">
                    <a16:creationId xmlns:a16="http://schemas.microsoft.com/office/drawing/2014/main" id="{5E693AB0-3769-28D0-028B-D078BC2DE106}"/>
                  </a:ext>
                </a:extLst>
              </p:cNvPr>
              <p:cNvGrpSpPr/>
              <p:nvPr/>
            </p:nvGrpSpPr>
            <p:grpSpPr>
              <a:xfrm>
                <a:off x="1619755" y="3647116"/>
                <a:ext cx="291038" cy="79016"/>
                <a:chOff x="1618626" y="3607813"/>
                <a:chExt cx="291038" cy="79016"/>
              </a:xfrm>
            </p:grpSpPr>
            <p:sp>
              <p:nvSpPr>
                <p:cNvPr id="1400" name="Rectangle 1399">
                  <a:extLst>
                    <a:ext uri="{FF2B5EF4-FFF2-40B4-BE49-F238E27FC236}">
                      <a16:creationId xmlns:a16="http://schemas.microsoft.com/office/drawing/2014/main" id="{F33A3EC7-D546-2DCA-A2E0-F03D4189B4E0}"/>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01" name="Rectangle 1400">
                  <a:extLst>
                    <a:ext uri="{FF2B5EF4-FFF2-40B4-BE49-F238E27FC236}">
                      <a16:creationId xmlns:a16="http://schemas.microsoft.com/office/drawing/2014/main" id="{66D13D58-4488-3799-2C18-A2809A373702}"/>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02" name="Rectangle 1401">
                  <a:extLst>
                    <a:ext uri="{FF2B5EF4-FFF2-40B4-BE49-F238E27FC236}">
                      <a16:creationId xmlns:a16="http://schemas.microsoft.com/office/drawing/2014/main" id="{7359EC8B-CC66-BEB9-99C9-E76BC2A1B9B5}"/>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387" name="Group 1386">
                <a:extLst>
                  <a:ext uri="{FF2B5EF4-FFF2-40B4-BE49-F238E27FC236}">
                    <a16:creationId xmlns:a16="http://schemas.microsoft.com/office/drawing/2014/main" id="{615F8C91-DFB2-75FD-EC59-16AD65F21C5C}"/>
                  </a:ext>
                </a:extLst>
              </p:cNvPr>
              <p:cNvGrpSpPr/>
              <p:nvPr/>
            </p:nvGrpSpPr>
            <p:grpSpPr>
              <a:xfrm>
                <a:off x="1619755" y="3764956"/>
                <a:ext cx="291038" cy="79016"/>
                <a:chOff x="1618626" y="3607813"/>
                <a:chExt cx="291038" cy="79016"/>
              </a:xfrm>
            </p:grpSpPr>
            <p:sp>
              <p:nvSpPr>
                <p:cNvPr id="1397" name="Rectangle 1396">
                  <a:extLst>
                    <a:ext uri="{FF2B5EF4-FFF2-40B4-BE49-F238E27FC236}">
                      <a16:creationId xmlns:a16="http://schemas.microsoft.com/office/drawing/2014/main" id="{5C01898B-F231-87E4-AD9F-5E2BE051E807}"/>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8" name="Rectangle 1397">
                  <a:extLst>
                    <a:ext uri="{FF2B5EF4-FFF2-40B4-BE49-F238E27FC236}">
                      <a16:creationId xmlns:a16="http://schemas.microsoft.com/office/drawing/2014/main" id="{A03516CA-4BC7-B7A3-EB7F-567326679295}"/>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9" name="Rectangle 1398">
                  <a:extLst>
                    <a:ext uri="{FF2B5EF4-FFF2-40B4-BE49-F238E27FC236}">
                      <a16:creationId xmlns:a16="http://schemas.microsoft.com/office/drawing/2014/main" id="{5F987954-3C58-ED03-7F4A-D2A46AFE3829}"/>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388" name="Group 1387">
                <a:extLst>
                  <a:ext uri="{FF2B5EF4-FFF2-40B4-BE49-F238E27FC236}">
                    <a16:creationId xmlns:a16="http://schemas.microsoft.com/office/drawing/2014/main" id="{FB4373CA-D539-7DFE-9911-D9DD06D83BCD}"/>
                  </a:ext>
                </a:extLst>
              </p:cNvPr>
              <p:cNvGrpSpPr/>
              <p:nvPr/>
            </p:nvGrpSpPr>
            <p:grpSpPr>
              <a:xfrm>
                <a:off x="1619755" y="3882796"/>
                <a:ext cx="291038" cy="79016"/>
                <a:chOff x="1618626" y="3607813"/>
                <a:chExt cx="291038" cy="79016"/>
              </a:xfrm>
            </p:grpSpPr>
            <p:sp>
              <p:nvSpPr>
                <p:cNvPr id="1394" name="Rectangle 1393">
                  <a:extLst>
                    <a:ext uri="{FF2B5EF4-FFF2-40B4-BE49-F238E27FC236}">
                      <a16:creationId xmlns:a16="http://schemas.microsoft.com/office/drawing/2014/main" id="{68A9D716-7872-EA1C-668F-264A87A16BF5}"/>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5" name="Rectangle 1394">
                  <a:extLst>
                    <a:ext uri="{FF2B5EF4-FFF2-40B4-BE49-F238E27FC236}">
                      <a16:creationId xmlns:a16="http://schemas.microsoft.com/office/drawing/2014/main" id="{214BFFC0-370A-8522-5269-85D92F9159D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6" name="Rectangle 1395">
                  <a:extLst>
                    <a:ext uri="{FF2B5EF4-FFF2-40B4-BE49-F238E27FC236}">
                      <a16:creationId xmlns:a16="http://schemas.microsoft.com/office/drawing/2014/main" id="{C95DA6B2-EDC2-0C2B-670E-1C2EF17A6EED}"/>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389" name="Group 1388">
                <a:extLst>
                  <a:ext uri="{FF2B5EF4-FFF2-40B4-BE49-F238E27FC236}">
                    <a16:creationId xmlns:a16="http://schemas.microsoft.com/office/drawing/2014/main" id="{55F76729-BC9B-DE75-092C-C8840415D93C}"/>
                  </a:ext>
                </a:extLst>
              </p:cNvPr>
              <p:cNvGrpSpPr/>
              <p:nvPr/>
            </p:nvGrpSpPr>
            <p:grpSpPr>
              <a:xfrm>
                <a:off x="1619755" y="4000634"/>
                <a:ext cx="291038" cy="79016"/>
                <a:chOff x="1618626" y="3607813"/>
                <a:chExt cx="291038" cy="79016"/>
              </a:xfrm>
            </p:grpSpPr>
            <p:sp>
              <p:nvSpPr>
                <p:cNvPr id="1391" name="Rectangle 1390">
                  <a:extLst>
                    <a:ext uri="{FF2B5EF4-FFF2-40B4-BE49-F238E27FC236}">
                      <a16:creationId xmlns:a16="http://schemas.microsoft.com/office/drawing/2014/main" id="{C0A2DD92-A282-197E-4F58-2206E1E72518}"/>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2" name="Rectangle 1391">
                  <a:extLst>
                    <a:ext uri="{FF2B5EF4-FFF2-40B4-BE49-F238E27FC236}">
                      <a16:creationId xmlns:a16="http://schemas.microsoft.com/office/drawing/2014/main" id="{8CC667D6-3869-8163-D250-F01A87223CA9}"/>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393" name="Rectangle 1392">
                  <a:extLst>
                    <a:ext uri="{FF2B5EF4-FFF2-40B4-BE49-F238E27FC236}">
                      <a16:creationId xmlns:a16="http://schemas.microsoft.com/office/drawing/2014/main" id="{5025D902-9522-4AFF-E1BC-1CE209F3251C}"/>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390" name="Rectangle 1389">
                <a:extLst>
                  <a:ext uri="{FF2B5EF4-FFF2-40B4-BE49-F238E27FC236}">
                    <a16:creationId xmlns:a16="http://schemas.microsoft.com/office/drawing/2014/main" id="{D05A6BBF-F669-0FCA-80F6-83BF9FA11B73}"/>
                  </a:ext>
                </a:extLst>
              </p:cNvPr>
              <p:cNvSpPr/>
              <p:nvPr/>
            </p:nvSpPr>
            <p:spPr>
              <a:xfrm>
                <a:off x="1811655" y="415303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grpSp>
        <p:nvGrpSpPr>
          <p:cNvPr id="1821" name="Group 1820">
            <a:extLst>
              <a:ext uri="{FF2B5EF4-FFF2-40B4-BE49-F238E27FC236}">
                <a16:creationId xmlns:a16="http://schemas.microsoft.com/office/drawing/2014/main" id="{C14A57F5-AA29-CC8C-36C2-A79E89D0A33F}"/>
              </a:ext>
            </a:extLst>
          </p:cNvPr>
          <p:cNvGrpSpPr/>
          <p:nvPr/>
        </p:nvGrpSpPr>
        <p:grpSpPr>
          <a:xfrm>
            <a:off x="2011639" y="3169337"/>
            <a:ext cx="1662591" cy="1359968"/>
            <a:chOff x="2161272" y="3131237"/>
            <a:chExt cx="1662591" cy="1359968"/>
          </a:xfrm>
        </p:grpSpPr>
        <p:grpSp>
          <p:nvGrpSpPr>
            <p:cNvPr id="1250" name="Group 1249">
              <a:extLst>
                <a:ext uri="{FF2B5EF4-FFF2-40B4-BE49-F238E27FC236}">
                  <a16:creationId xmlns:a16="http://schemas.microsoft.com/office/drawing/2014/main" id="{201D5B7A-CA95-2C3A-97C7-C03238E1C2D5}"/>
                </a:ext>
              </a:extLst>
            </p:cNvPr>
            <p:cNvGrpSpPr/>
            <p:nvPr/>
          </p:nvGrpSpPr>
          <p:grpSpPr>
            <a:xfrm>
              <a:off x="2799816" y="3330373"/>
              <a:ext cx="717674" cy="788799"/>
              <a:chOff x="2866662" y="3330373"/>
              <a:chExt cx="717674" cy="788799"/>
            </a:xfrm>
          </p:grpSpPr>
          <p:sp>
            <p:nvSpPr>
              <p:cNvPr id="1251" name="Rectangle 1250">
                <a:extLst>
                  <a:ext uri="{FF2B5EF4-FFF2-40B4-BE49-F238E27FC236}">
                    <a16:creationId xmlns:a16="http://schemas.microsoft.com/office/drawing/2014/main" id="{81656994-DA62-EA4D-9F1E-A80846F2460D}"/>
                  </a:ext>
                </a:extLst>
              </p:cNvPr>
              <p:cNvSpPr/>
              <p:nvPr/>
            </p:nvSpPr>
            <p:spPr>
              <a:xfrm>
                <a:off x="2866662" y="3709035"/>
                <a:ext cx="712833" cy="410137"/>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252" name="Group 1251">
                <a:extLst>
                  <a:ext uri="{FF2B5EF4-FFF2-40B4-BE49-F238E27FC236}">
                    <a16:creationId xmlns:a16="http://schemas.microsoft.com/office/drawing/2014/main" id="{A1661F7B-2D3A-89C8-CEF7-11CC5D64DCAE}"/>
                  </a:ext>
                </a:extLst>
              </p:cNvPr>
              <p:cNvGrpSpPr/>
              <p:nvPr/>
            </p:nvGrpSpPr>
            <p:grpSpPr>
              <a:xfrm>
                <a:off x="2866662" y="3330373"/>
                <a:ext cx="717674" cy="495847"/>
                <a:chOff x="339713" y="-1991765"/>
                <a:chExt cx="2426318" cy="1676364"/>
              </a:xfrm>
            </p:grpSpPr>
            <p:grpSp>
              <p:nvGrpSpPr>
                <p:cNvPr id="1253" name="Group 1252">
                  <a:extLst>
                    <a:ext uri="{FF2B5EF4-FFF2-40B4-BE49-F238E27FC236}">
                      <a16:creationId xmlns:a16="http://schemas.microsoft.com/office/drawing/2014/main" id="{117A33B5-5C05-15CD-4492-ADECAFAF48EA}"/>
                    </a:ext>
                  </a:extLst>
                </p:cNvPr>
                <p:cNvGrpSpPr/>
                <p:nvPr/>
              </p:nvGrpSpPr>
              <p:grpSpPr>
                <a:xfrm>
                  <a:off x="962016" y="-1731140"/>
                  <a:ext cx="595832" cy="1413005"/>
                  <a:chOff x="5685370" y="-7009875"/>
                  <a:chExt cx="2518244" cy="5971969"/>
                </a:xfrm>
              </p:grpSpPr>
              <p:sp>
                <p:nvSpPr>
                  <p:cNvPr id="1274" name="Freeform: Shape 1273">
                    <a:extLst>
                      <a:ext uri="{FF2B5EF4-FFF2-40B4-BE49-F238E27FC236}">
                        <a16:creationId xmlns:a16="http://schemas.microsoft.com/office/drawing/2014/main" id="{48E85983-F9FF-8B5F-4AE9-B876DB99C582}"/>
                      </a:ext>
                    </a:extLst>
                  </p:cNvPr>
                  <p:cNvSpPr/>
                  <p:nvPr/>
                </p:nvSpPr>
                <p:spPr>
                  <a:xfrm>
                    <a:off x="5772840" y="-7009875"/>
                    <a:ext cx="2362707" cy="5971969"/>
                  </a:xfrm>
                  <a:custGeom>
                    <a:avLst/>
                    <a:gdLst>
                      <a:gd name="csX0" fmla="*/ 2345889 w 2345889"/>
                      <a:gd name="csY0" fmla="*/ 5125191 h 5125190"/>
                      <a:gd name="csX1" fmla="*/ 0 w 2345889"/>
                      <a:gd name="csY1" fmla="*/ 5125191 h 5125190"/>
                      <a:gd name="csX2" fmla="*/ 0 w 2345889"/>
                      <a:gd name="csY2" fmla="*/ 1280440 h 5125190"/>
                      <a:gd name="csX3" fmla="*/ 1172912 w 2345889"/>
                      <a:gd name="csY3" fmla="*/ 0 h 5125190"/>
                      <a:gd name="csX4" fmla="*/ 2345889 w 2345889"/>
                      <a:gd name="csY4" fmla="*/ 1280440 h 5125190"/>
                      <a:gd name="csX5" fmla="*/ 2345889 w 2345889"/>
                      <a:gd name="csY5" fmla="*/ 5125191 h 5125190"/>
                      <a:gd name="csX0" fmla="*/ 2345889 w 2345889"/>
                      <a:gd name="csY0" fmla="*/ 5125191 h 5978633"/>
                      <a:gd name="csX1" fmla="*/ 32205 w 2345889"/>
                      <a:gd name="csY1" fmla="*/ 5978633 h 5978633"/>
                      <a:gd name="csX2" fmla="*/ 0 w 2345889"/>
                      <a:gd name="csY2" fmla="*/ 1280440 h 5978633"/>
                      <a:gd name="csX3" fmla="*/ 1172912 w 2345889"/>
                      <a:gd name="csY3" fmla="*/ 0 h 5978633"/>
                      <a:gd name="csX4" fmla="*/ 2345889 w 2345889"/>
                      <a:gd name="csY4" fmla="*/ 1280440 h 5978633"/>
                      <a:gd name="csX5" fmla="*/ 2345889 w 2345889"/>
                      <a:gd name="csY5" fmla="*/ 5125191 h 5978633"/>
                      <a:gd name="csX0" fmla="*/ 2345889 w 2345889"/>
                      <a:gd name="csY0" fmla="*/ 5930325 h 5978633"/>
                      <a:gd name="csX1" fmla="*/ 32205 w 2345889"/>
                      <a:gd name="csY1" fmla="*/ 5978633 h 5978633"/>
                      <a:gd name="csX2" fmla="*/ 0 w 2345889"/>
                      <a:gd name="csY2" fmla="*/ 1280440 h 5978633"/>
                      <a:gd name="csX3" fmla="*/ 1172912 w 2345889"/>
                      <a:gd name="csY3" fmla="*/ 0 h 5978633"/>
                      <a:gd name="csX4" fmla="*/ 2345889 w 2345889"/>
                      <a:gd name="csY4" fmla="*/ 1280440 h 5978633"/>
                      <a:gd name="csX5" fmla="*/ 2345889 w 2345889"/>
                      <a:gd name="csY5" fmla="*/ 5930325 h 5978633"/>
                      <a:gd name="csX0" fmla="*/ 2345889 w 2345889"/>
                      <a:gd name="csY0" fmla="*/ 5930325 h 5970582"/>
                      <a:gd name="csX1" fmla="*/ 32205 w 2345889"/>
                      <a:gd name="csY1" fmla="*/ 5970582 h 5970582"/>
                      <a:gd name="csX2" fmla="*/ 0 w 2345889"/>
                      <a:gd name="csY2" fmla="*/ 1280440 h 5970582"/>
                      <a:gd name="csX3" fmla="*/ 1172912 w 2345889"/>
                      <a:gd name="csY3" fmla="*/ 0 h 5970582"/>
                      <a:gd name="csX4" fmla="*/ 2345889 w 2345889"/>
                      <a:gd name="csY4" fmla="*/ 1280440 h 5970582"/>
                      <a:gd name="csX5" fmla="*/ 2345889 w 2345889"/>
                      <a:gd name="csY5" fmla="*/ 5930325 h 5970582"/>
                      <a:gd name="csX0" fmla="*/ 2329786 w 2345889"/>
                      <a:gd name="csY0" fmla="*/ 5970582 h 5970582"/>
                      <a:gd name="csX1" fmla="*/ 32205 w 2345889"/>
                      <a:gd name="csY1" fmla="*/ 5970582 h 5970582"/>
                      <a:gd name="csX2" fmla="*/ 0 w 2345889"/>
                      <a:gd name="csY2" fmla="*/ 1280440 h 5970582"/>
                      <a:gd name="csX3" fmla="*/ 1172912 w 2345889"/>
                      <a:gd name="csY3" fmla="*/ 0 h 5970582"/>
                      <a:gd name="csX4" fmla="*/ 2345889 w 2345889"/>
                      <a:gd name="csY4" fmla="*/ 1280440 h 5970582"/>
                      <a:gd name="csX5" fmla="*/ 2329786 w 2345889"/>
                      <a:gd name="csY5" fmla="*/ 5970582 h 5970582"/>
                      <a:gd name="csX0" fmla="*/ 2361992 w 2362706"/>
                      <a:gd name="csY0" fmla="*/ 5962531 h 5970582"/>
                      <a:gd name="csX1" fmla="*/ 32205 w 2362706"/>
                      <a:gd name="csY1" fmla="*/ 5970582 h 5970582"/>
                      <a:gd name="csX2" fmla="*/ 0 w 2362706"/>
                      <a:gd name="csY2" fmla="*/ 1280440 h 5970582"/>
                      <a:gd name="csX3" fmla="*/ 1172912 w 2362706"/>
                      <a:gd name="csY3" fmla="*/ 0 h 5970582"/>
                      <a:gd name="csX4" fmla="*/ 2345889 w 2362706"/>
                      <a:gd name="csY4" fmla="*/ 1280440 h 5970582"/>
                      <a:gd name="csX5" fmla="*/ 2361992 w 2362706"/>
                      <a:gd name="csY5" fmla="*/ 5962531 h 5970582"/>
                      <a:gd name="csX0" fmla="*/ 2361992 w 2362706"/>
                      <a:gd name="csY0" fmla="*/ 5986685 h 5986685"/>
                      <a:gd name="csX1" fmla="*/ 32205 w 2362706"/>
                      <a:gd name="csY1" fmla="*/ 5970582 h 5986685"/>
                      <a:gd name="csX2" fmla="*/ 0 w 2362706"/>
                      <a:gd name="csY2" fmla="*/ 1280440 h 5986685"/>
                      <a:gd name="csX3" fmla="*/ 1172912 w 2362706"/>
                      <a:gd name="csY3" fmla="*/ 0 h 5986685"/>
                      <a:gd name="csX4" fmla="*/ 2345889 w 2362706"/>
                      <a:gd name="csY4" fmla="*/ 1280440 h 5986685"/>
                      <a:gd name="csX5" fmla="*/ 2361992 w 2362706"/>
                      <a:gd name="csY5" fmla="*/ 5986685 h 5986685"/>
                    </a:gdLst>
                    <a:ahLst/>
                    <a:cxnLst>
                      <a:cxn ang="0">
                        <a:pos x="csX0" y="csY0"/>
                      </a:cxn>
                      <a:cxn ang="0">
                        <a:pos x="csX1" y="csY1"/>
                      </a:cxn>
                      <a:cxn ang="0">
                        <a:pos x="csX2" y="csY2"/>
                      </a:cxn>
                      <a:cxn ang="0">
                        <a:pos x="csX3" y="csY3"/>
                      </a:cxn>
                      <a:cxn ang="0">
                        <a:pos x="csX4" y="csY4"/>
                      </a:cxn>
                      <a:cxn ang="0">
                        <a:pos x="csX5" y="csY5"/>
                      </a:cxn>
                    </a:cxnLst>
                    <a:rect l="l" t="t" r="r" b="b"/>
                    <a:pathLst>
                      <a:path w="2362706" h="5986685">
                        <a:moveTo>
                          <a:pt x="2361992" y="5986685"/>
                        </a:moveTo>
                        <a:lnTo>
                          <a:pt x="32205" y="5970582"/>
                        </a:lnTo>
                        <a:lnTo>
                          <a:pt x="0" y="1280440"/>
                        </a:lnTo>
                        <a:lnTo>
                          <a:pt x="1172912" y="0"/>
                        </a:lnTo>
                        <a:lnTo>
                          <a:pt x="2345889" y="1280440"/>
                        </a:lnTo>
                        <a:cubicBezTo>
                          <a:pt x="2340521" y="2843821"/>
                          <a:pt x="2367360" y="4423304"/>
                          <a:pt x="2361992" y="5986685"/>
                        </a:cubicBezTo>
                        <a:close/>
                      </a:path>
                    </a:pathLst>
                  </a:custGeom>
                  <a:solidFill>
                    <a:srgbClr val="F2A7A1"/>
                  </a:solidFill>
                  <a:ln w="64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75" name="Freeform: Shape 1274">
                    <a:extLst>
                      <a:ext uri="{FF2B5EF4-FFF2-40B4-BE49-F238E27FC236}">
                        <a16:creationId xmlns:a16="http://schemas.microsoft.com/office/drawing/2014/main" id="{9546DA6B-EFFD-57BE-54E9-843054F3B42A}"/>
                      </a:ext>
                    </a:extLst>
                  </p:cNvPr>
                  <p:cNvSpPr/>
                  <p:nvPr/>
                </p:nvSpPr>
                <p:spPr>
                  <a:xfrm>
                    <a:off x="5685370" y="-7009871"/>
                    <a:ext cx="2518244" cy="1280439"/>
                  </a:xfrm>
                  <a:custGeom>
                    <a:avLst/>
                    <a:gdLst>
                      <a:gd name="csX0" fmla="*/ 2518245 w 2518244"/>
                      <a:gd name="csY0" fmla="*/ 1280440 h 1280440"/>
                      <a:gd name="csX1" fmla="*/ 2433361 w 2518244"/>
                      <a:gd name="csY1" fmla="*/ 1280440 h 1280440"/>
                      <a:gd name="csX2" fmla="*/ 1260384 w 2518244"/>
                      <a:gd name="csY2" fmla="*/ 0 h 1280440"/>
                      <a:gd name="csX3" fmla="*/ 87472 w 2518244"/>
                      <a:gd name="csY3" fmla="*/ 1280440 h 1280440"/>
                      <a:gd name="csX4" fmla="*/ 0 w 2518244"/>
                      <a:gd name="csY4" fmla="*/ 1280440 h 1280440"/>
                    </a:gdLst>
                    <a:ahLst/>
                    <a:cxnLst>
                      <a:cxn ang="0">
                        <a:pos x="csX0" y="csY0"/>
                      </a:cxn>
                      <a:cxn ang="0">
                        <a:pos x="csX1" y="csY1"/>
                      </a:cxn>
                      <a:cxn ang="0">
                        <a:pos x="csX2" y="csY2"/>
                      </a:cxn>
                      <a:cxn ang="0">
                        <a:pos x="csX3" y="csY3"/>
                      </a:cxn>
                      <a:cxn ang="0">
                        <a:pos x="csX4" y="csY4"/>
                      </a:cxn>
                    </a:cxnLst>
                    <a:rect l="l" t="t" r="r" b="b"/>
                    <a:pathLst>
                      <a:path w="2518244" h="1280440">
                        <a:moveTo>
                          <a:pt x="2518245" y="1280440"/>
                        </a:moveTo>
                        <a:lnTo>
                          <a:pt x="2433361" y="1280440"/>
                        </a:lnTo>
                        <a:lnTo>
                          <a:pt x="1260384" y="0"/>
                        </a:lnTo>
                        <a:lnTo>
                          <a:pt x="87472" y="1280440"/>
                        </a:lnTo>
                        <a:lnTo>
                          <a:pt x="0" y="1280440"/>
                        </a:lnTo>
                      </a:path>
                    </a:pathLst>
                  </a:custGeom>
                  <a:noFill/>
                  <a:ln w="9525"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254" name="Freeform: Shape 1253">
                  <a:extLst>
                    <a:ext uri="{FF2B5EF4-FFF2-40B4-BE49-F238E27FC236}">
                      <a16:creationId xmlns:a16="http://schemas.microsoft.com/office/drawing/2014/main" id="{36C03EA3-6891-9618-5638-AC37201395F8}"/>
                    </a:ext>
                  </a:extLst>
                </p:cNvPr>
                <p:cNvSpPr/>
                <p:nvPr/>
              </p:nvSpPr>
              <p:spPr>
                <a:xfrm>
                  <a:off x="2190896" y="-1991765"/>
                  <a:ext cx="562782" cy="1672085"/>
                </a:xfrm>
                <a:custGeom>
                  <a:avLst/>
                  <a:gdLst>
                    <a:gd name="csX0" fmla="*/ 2345889 w 2345889"/>
                    <a:gd name="csY0" fmla="*/ 5125191 h 5125190"/>
                    <a:gd name="csX1" fmla="*/ 0 w 2345889"/>
                    <a:gd name="csY1" fmla="*/ 5125191 h 5125190"/>
                    <a:gd name="csX2" fmla="*/ 0 w 2345889"/>
                    <a:gd name="csY2" fmla="*/ 1280440 h 5125190"/>
                    <a:gd name="csX3" fmla="*/ 1172912 w 2345889"/>
                    <a:gd name="csY3" fmla="*/ 0 h 5125190"/>
                    <a:gd name="csX4" fmla="*/ 2345889 w 2345889"/>
                    <a:gd name="csY4" fmla="*/ 1280440 h 5125190"/>
                    <a:gd name="csX5" fmla="*/ 2345889 w 2345889"/>
                    <a:gd name="csY5" fmla="*/ 5125191 h 5125190"/>
                    <a:gd name="csX0" fmla="*/ 2345889 w 2345889"/>
                    <a:gd name="csY0" fmla="*/ 5125191 h 5978633"/>
                    <a:gd name="csX1" fmla="*/ 32205 w 2345889"/>
                    <a:gd name="csY1" fmla="*/ 5978633 h 5978633"/>
                    <a:gd name="csX2" fmla="*/ 0 w 2345889"/>
                    <a:gd name="csY2" fmla="*/ 1280440 h 5978633"/>
                    <a:gd name="csX3" fmla="*/ 1172912 w 2345889"/>
                    <a:gd name="csY3" fmla="*/ 0 h 5978633"/>
                    <a:gd name="csX4" fmla="*/ 2345889 w 2345889"/>
                    <a:gd name="csY4" fmla="*/ 1280440 h 5978633"/>
                    <a:gd name="csX5" fmla="*/ 2345889 w 2345889"/>
                    <a:gd name="csY5" fmla="*/ 5125191 h 5978633"/>
                    <a:gd name="csX0" fmla="*/ 2345889 w 2345889"/>
                    <a:gd name="csY0" fmla="*/ 5930325 h 5978633"/>
                    <a:gd name="csX1" fmla="*/ 32205 w 2345889"/>
                    <a:gd name="csY1" fmla="*/ 5978633 h 5978633"/>
                    <a:gd name="csX2" fmla="*/ 0 w 2345889"/>
                    <a:gd name="csY2" fmla="*/ 1280440 h 5978633"/>
                    <a:gd name="csX3" fmla="*/ 1172912 w 2345889"/>
                    <a:gd name="csY3" fmla="*/ 0 h 5978633"/>
                    <a:gd name="csX4" fmla="*/ 2345889 w 2345889"/>
                    <a:gd name="csY4" fmla="*/ 1280440 h 5978633"/>
                    <a:gd name="csX5" fmla="*/ 2345889 w 2345889"/>
                    <a:gd name="csY5" fmla="*/ 5930325 h 5978633"/>
                    <a:gd name="csX0" fmla="*/ 2345889 w 2345889"/>
                    <a:gd name="csY0" fmla="*/ 5930325 h 5970582"/>
                    <a:gd name="csX1" fmla="*/ 32205 w 2345889"/>
                    <a:gd name="csY1" fmla="*/ 5970582 h 5970582"/>
                    <a:gd name="csX2" fmla="*/ 0 w 2345889"/>
                    <a:gd name="csY2" fmla="*/ 1280440 h 5970582"/>
                    <a:gd name="csX3" fmla="*/ 1172912 w 2345889"/>
                    <a:gd name="csY3" fmla="*/ 0 h 5970582"/>
                    <a:gd name="csX4" fmla="*/ 2345889 w 2345889"/>
                    <a:gd name="csY4" fmla="*/ 1280440 h 5970582"/>
                    <a:gd name="csX5" fmla="*/ 2345889 w 2345889"/>
                    <a:gd name="csY5" fmla="*/ 5930325 h 5970582"/>
                    <a:gd name="csX0" fmla="*/ 2329786 w 2345889"/>
                    <a:gd name="csY0" fmla="*/ 5970582 h 5970582"/>
                    <a:gd name="csX1" fmla="*/ 32205 w 2345889"/>
                    <a:gd name="csY1" fmla="*/ 5970582 h 5970582"/>
                    <a:gd name="csX2" fmla="*/ 0 w 2345889"/>
                    <a:gd name="csY2" fmla="*/ 1280440 h 5970582"/>
                    <a:gd name="csX3" fmla="*/ 1172912 w 2345889"/>
                    <a:gd name="csY3" fmla="*/ 0 h 5970582"/>
                    <a:gd name="csX4" fmla="*/ 2345889 w 2345889"/>
                    <a:gd name="csY4" fmla="*/ 1280440 h 5970582"/>
                    <a:gd name="csX5" fmla="*/ 2329786 w 2345889"/>
                    <a:gd name="csY5" fmla="*/ 5970582 h 5970582"/>
                    <a:gd name="csX0" fmla="*/ 2361992 w 2362706"/>
                    <a:gd name="csY0" fmla="*/ 5962531 h 5970582"/>
                    <a:gd name="csX1" fmla="*/ 32205 w 2362706"/>
                    <a:gd name="csY1" fmla="*/ 5970582 h 5970582"/>
                    <a:gd name="csX2" fmla="*/ 0 w 2362706"/>
                    <a:gd name="csY2" fmla="*/ 1280440 h 5970582"/>
                    <a:gd name="csX3" fmla="*/ 1172912 w 2362706"/>
                    <a:gd name="csY3" fmla="*/ 0 h 5970582"/>
                    <a:gd name="csX4" fmla="*/ 2345889 w 2362706"/>
                    <a:gd name="csY4" fmla="*/ 1280440 h 5970582"/>
                    <a:gd name="csX5" fmla="*/ 2361992 w 2362706"/>
                    <a:gd name="csY5" fmla="*/ 5962531 h 5970582"/>
                    <a:gd name="csX0" fmla="*/ 2361992 w 2362706"/>
                    <a:gd name="csY0" fmla="*/ 5986685 h 5986685"/>
                    <a:gd name="csX1" fmla="*/ 32205 w 2362706"/>
                    <a:gd name="csY1" fmla="*/ 5970582 h 5986685"/>
                    <a:gd name="csX2" fmla="*/ 0 w 2362706"/>
                    <a:gd name="csY2" fmla="*/ 1280440 h 5986685"/>
                    <a:gd name="csX3" fmla="*/ 1172912 w 2362706"/>
                    <a:gd name="csY3" fmla="*/ 0 h 5986685"/>
                    <a:gd name="csX4" fmla="*/ 2345889 w 2362706"/>
                    <a:gd name="csY4" fmla="*/ 1280440 h 5986685"/>
                    <a:gd name="csX5" fmla="*/ 2361992 w 2362706"/>
                    <a:gd name="csY5" fmla="*/ 5986685 h 5986685"/>
                    <a:gd name="csX0" fmla="*/ 2361992 w 2362706"/>
                    <a:gd name="csY0" fmla="*/ 5986685 h 7052121"/>
                    <a:gd name="csX1" fmla="*/ 16103 w 2362706"/>
                    <a:gd name="csY1" fmla="*/ 7052121 h 7052121"/>
                    <a:gd name="csX2" fmla="*/ 0 w 2362706"/>
                    <a:gd name="csY2" fmla="*/ 1280440 h 7052121"/>
                    <a:gd name="csX3" fmla="*/ 1172912 w 2362706"/>
                    <a:gd name="csY3" fmla="*/ 0 h 7052121"/>
                    <a:gd name="csX4" fmla="*/ 2345889 w 2362706"/>
                    <a:gd name="csY4" fmla="*/ 1280440 h 7052121"/>
                    <a:gd name="csX5" fmla="*/ 2361992 w 2362706"/>
                    <a:gd name="csY5" fmla="*/ 5986685 h 7052121"/>
                    <a:gd name="csX0" fmla="*/ 2361992 w 2362706"/>
                    <a:gd name="csY0" fmla="*/ 5986685 h 7076335"/>
                    <a:gd name="csX1" fmla="*/ 16103 w 2362706"/>
                    <a:gd name="csY1" fmla="*/ 7076335 h 7076335"/>
                    <a:gd name="csX2" fmla="*/ 0 w 2362706"/>
                    <a:gd name="csY2" fmla="*/ 1280440 h 7076335"/>
                    <a:gd name="csX3" fmla="*/ 1172912 w 2362706"/>
                    <a:gd name="csY3" fmla="*/ 0 h 7076335"/>
                    <a:gd name="csX4" fmla="*/ 2345889 w 2362706"/>
                    <a:gd name="csY4" fmla="*/ 1280440 h 7076335"/>
                    <a:gd name="csX5" fmla="*/ 2361992 w 2362706"/>
                    <a:gd name="csY5" fmla="*/ 5986685 h 7076335"/>
                    <a:gd name="csX0" fmla="*/ 2361992 w 2362706"/>
                    <a:gd name="csY0" fmla="*/ 7035941 h 7076335"/>
                    <a:gd name="csX1" fmla="*/ 16103 w 2362706"/>
                    <a:gd name="csY1" fmla="*/ 7076335 h 7076335"/>
                    <a:gd name="csX2" fmla="*/ 0 w 2362706"/>
                    <a:gd name="csY2" fmla="*/ 1280440 h 7076335"/>
                    <a:gd name="csX3" fmla="*/ 1172912 w 2362706"/>
                    <a:gd name="csY3" fmla="*/ 0 h 7076335"/>
                    <a:gd name="csX4" fmla="*/ 2345889 w 2362706"/>
                    <a:gd name="csY4" fmla="*/ 1280440 h 7076335"/>
                    <a:gd name="csX5" fmla="*/ 2361992 w 2362706"/>
                    <a:gd name="csY5" fmla="*/ 7035941 h 7076335"/>
                    <a:gd name="csX0" fmla="*/ 2370043 w 2370605"/>
                    <a:gd name="csY0" fmla="*/ 7060154 h 7076335"/>
                    <a:gd name="csX1" fmla="*/ 16103 w 2370605"/>
                    <a:gd name="csY1" fmla="*/ 7076335 h 7076335"/>
                    <a:gd name="csX2" fmla="*/ 0 w 2370605"/>
                    <a:gd name="csY2" fmla="*/ 1280440 h 7076335"/>
                    <a:gd name="csX3" fmla="*/ 1172912 w 2370605"/>
                    <a:gd name="csY3" fmla="*/ 0 h 7076335"/>
                    <a:gd name="csX4" fmla="*/ 2345889 w 2370605"/>
                    <a:gd name="csY4" fmla="*/ 1280440 h 7076335"/>
                    <a:gd name="csX5" fmla="*/ 2370043 w 2370605"/>
                    <a:gd name="csY5" fmla="*/ 7060154 h 7076335"/>
                    <a:gd name="csX0" fmla="*/ 2378094 w 2378559"/>
                    <a:gd name="csY0" fmla="*/ 7084368 h 7084368"/>
                    <a:gd name="csX1" fmla="*/ 16103 w 2378559"/>
                    <a:gd name="csY1" fmla="*/ 7076335 h 7084368"/>
                    <a:gd name="csX2" fmla="*/ 0 w 2378559"/>
                    <a:gd name="csY2" fmla="*/ 1280440 h 7084368"/>
                    <a:gd name="csX3" fmla="*/ 1172912 w 2378559"/>
                    <a:gd name="csY3" fmla="*/ 0 h 7084368"/>
                    <a:gd name="csX4" fmla="*/ 2345889 w 2378559"/>
                    <a:gd name="csY4" fmla="*/ 1280440 h 7084368"/>
                    <a:gd name="csX5" fmla="*/ 2378094 w 2378559"/>
                    <a:gd name="csY5" fmla="*/ 7084368 h 7084368"/>
                  </a:gdLst>
                  <a:ahLst/>
                  <a:cxnLst>
                    <a:cxn ang="0">
                      <a:pos x="csX0" y="csY0"/>
                    </a:cxn>
                    <a:cxn ang="0">
                      <a:pos x="csX1" y="csY1"/>
                    </a:cxn>
                    <a:cxn ang="0">
                      <a:pos x="csX2" y="csY2"/>
                    </a:cxn>
                    <a:cxn ang="0">
                      <a:pos x="csX3" y="csY3"/>
                    </a:cxn>
                    <a:cxn ang="0">
                      <a:pos x="csX4" y="csY4"/>
                    </a:cxn>
                    <a:cxn ang="0">
                      <a:pos x="csX5" y="csY5"/>
                    </a:cxn>
                  </a:cxnLst>
                  <a:rect l="l" t="t" r="r" b="b"/>
                  <a:pathLst>
                    <a:path w="2378559" h="7084368">
                      <a:moveTo>
                        <a:pt x="2378094" y="7084368"/>
                      </a:moveTo>
                      <a:lnTo>
                        <a:pt x="16103" y="7076335"/>
                      </a:lnTo>
                      <a:cubicBezTo>
                        <a:pt x="10735" y="5152441"/>
                        <a:pt x="5368" y="3204334"/>
                        <a:pt x="0" y="1280440"/>
                      </a:cubicBezTo>
                      <a:lnTo>
                        <a:pt x="1172912" y="0"/>
                      </a:lnTo>
                      <a:lnTo>
                        <a:pt x="2345889" y="1280440"/>
                      </a:lnTo>
                      <a:cubicBezTo>
                        <a:pt x="2340521" y="2843821"/>
                        <a:pt x="2383462" y="5520987"/>
                        <a:pt x="2378094" y="7084368"/>
                      </a:cubicBezTo>
                      <a:close/>
                    </a:path>
                  </a:pathLst>
                </a:custGeom>
                <a:solidFill>
                  <a:srgbClr val="F2A7A1"/>
                </a:solidFill>
                <a:ln w="64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55" name="Freeform: Shape 1254">
                  <a:extLst>
                    <a:ext uri="{FF2B5EF4-FFF2-40B4-BE49-F238E27FC236}">
                      <a16:creationId xmlns:a16="http://schemas.microsoft.com/office/drawing/2014/main" id="{37A1EDD9-FEA9-ACC5-3183-88CAA8BF5910}"/>
                    </a:ext>
                  </a:extLst>
                </p:cNvPr>
                <p:cNvSpPr/>
                <p:nvPr/>
              </p:nvSpPr>
              <p:spPr>
                <a:xfrm>
                  <a:off x="2170199" y="-1991765"/>
                  <a:ext cx="595832" cy="302960"/>
                </a:xfrm>
                <a:custGeom>
                  <a:avLst/>
                  <a:gdLst>
                    <a:gd name="csX0" fmla="*/ 2518245 w 2518244"/>
                    <a:gd name="csY0" fmla="*/ 1280440 h 1280440"/>
                    <a:gd name="csX1" fmla="*/ 2433361 w 2518244"/>
                    <a:gd name="csY1" fmla="*/ 1280440 h 1280440"/>
                    <a:gd name="csX2" fmla="*/ 1260384 w 2518244"/>
                    <a:gd name="csY2" fmla="*/ 0 h 1280440"/>
                    <a:gd name="csX3" fmla="*/ 87472 w 2518244"/>
                    <a:gd name="csY3" fmla="*/ 1280440 h 1280440"/>
                    <a:gd name="csX4" fmla="*/ 0 w 2518244"/>
                    <a:gd name="csY4" fmla="*/ 1280440 h 1280440"/>
                  </a:gdLst>
                  <a:ahLst/>
                  <a:cxnLst>
                    <a:cxn ang="0">
                      <a:pos x="csX0" y="csY0"/>
                    </a:cxn>
                    <a:cxn ang="0">
                      <a:pos x="csX1" y="csY1"/>
                    </a:cxn>
                    <a:cxn ang="0">
                      <a:pos x="csX2" y="csY2"/>
                    </a:cxn>
                    <a:cxn ang="0">
                      <a:pos x="csX3" y="csY3"/>
                    </a:cxn>
                    <a:cxn ang="0">
                      <a:pos x="csX4" y="csY4"/>
                    </a:cxn>
                  </a:cxnLst>
                  <a:rect l="l" t="t" r="r" b="b"/>
                  <a:pathLst>
                    <a:path w="2518244" h="1280440">
                      <a:moveTo>
                        <a:pt x="2518245" y="1280440"/>
                      </a:moveTo>
                      <a:lnTo>
                        <a:pt x="2433361" y="1280440"/>
                      </a:lnTo>
                      <a:lnTo>
                        <a:pt x="1260384" y="0"/>
                      </a:lnTo>
                      <a:lnTo>
                        <a:pt x="87472" y="1280440"/>
                      </a:lnTo>
                      <a:lnTo>
                        <a:pt x="0" y="1280440"/>
                      </a:lnTo>
                    </a:path>
                  </a:pathLst>
                </a:custGeom>
                <a:noFill/>
                <a:ln w="9525"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256" name="Group 1255">
                  <a:extLst>
                    <a:ext uri="{FF2B5EF4-FFF2-40B4-BE49-F238E27FC236}">
                      <a16:creationId xmlns:a16="http://schemas.microsoft.com/office/drawing/2014/main" id="{05C99F95-AE13-8120-66A9-763F8038F8A7}"/>
                    </a:ext>
                  </a:extLst>
                </p:cNvPr>
                <p:cNvGrpSpPr/>
                <p:nvPr/>
              </p:nvGrpSpPr>
              <p:grpSpPr>
                <a:xfrm>
                  <a:off x="339713" y="-1285870"/>
                  <a:ext cx="667642" cy="964816"/>
                  <a:chOff x="339713" y="-5127971"/>
                  <a:chExt cx="2821743" cy="4077728"/>
                </a:xfrm>
              </p:grpSpPr>
              <p:sp>
                <p:nvSpPr>
                  <p:cNvPr id="1272" name="Freeform: Shape 1271">
                    <a:extLst>
                      <a:ext uri="{FF2B5EF4-FFF2-40B4-BE49-F238E27FC236}">
                        <a16:creationId xmlns:a16="http://schemas.microsoft.com/office/drawing/2014/main" id="{F38DCF3E-9D9C-D063-5F7F-A6A9F0FAFADD}"/>
                      </a:ext>
                    </a:extLst>
                  </p:cNvPr>
                  <p:cNvSpPr/>
                  <p:nvPr/>
                </p:nvSpPr>
                <p:spPr>
                  <a:xfrm>
                    <a:off x="339713" y="-5058032"/>
                    <a:ext cx="2821743" cy="4007789"/>
                  </a:xfrm>
                  <a:custGeom>
                    <a:avLst/>
                    <a:gdLst>
                      <a:gd name="csX0" fmla="*/ 2821744 w 2821743"/>
                      <a:gd name="csY0" fmla="*/ 4007790 h 4007789"/>
                      <a:gd name="csX1" fmla="*/ 0 w 2821743"/>
                      <a:gd name="csY1" fmla="*/ 4007790 h 4007789"/>
                      <a:gd name="csX2" fmla="*/ 0 w 2821743"/>
                      <a:gd name="csY2" fmla="*/ 833506 h 4007789"/>
                      <a:gd name="csX3" fmla="*/ 1410872 w 2821743"/>
                      <a:gd name="csY3" fmla="*/ 0 h 4007789"/>
                      <a:gd name="csX4" fmla="*/ 2821744 w 2821743"/>
                      <a:gd name="csY4" fmla="*/ 833506 h 4007789"/>
                      <a:gd name="csX5" fmla="*/ 2821744 w 2821743"/>
                      <a:gd name="csY5" fmla="*/ 4007790 h 4007789"/>
                    </a:gdLst>
                    <a:ahLst/>
                    <a:cxnLst>
                      <a:cxn ang="0">
                        <a:pos x="csX0" y="csY0"/>
                      </a:cxn>
                      <a:cxn ang="0">
                        <a:pos x="csX1" y="csY1"/>
                      </a:cxn>
                      <a:cxn ang="0">
                        <a:pos x="csX2" y="csY2"/>
                      </a:cxn>
                      <a:cxn ang="0">
                        <a:pos x="csX3" y="csY3"/>
                      </a:cxn>
                      <a:cxn ang="0">
                        <a:pos x="csX4" y="csY4"/>
                      </a:cxn>
                      <a:cxn ang="0">
                        <a:pos x="csX5" y="csY5"/>
                      </a:cxn>
                    </a:cxnLst>
                    <a:rect l="l" t="t" r="r" b="b"/>
                    <a:pathLst>
                      <a:path w="2821743" h="4007789">
                        <a:moveTo>
                          <a:pt x="2821744" y="4007790"/>
                        </a:moveTo>
                        <a:lnTo>
                          <a:pt x="0" y="4007790"/>
                        </a:lnTo>
                        <a:lnTo>
                          <a:pt x="0" y="833506"/>
                        </a:lnTo>
                        <a:lnTo>
                          <a:pt x="1410872" y="0"/>
                        </a:lnTo>
                        <a:lnTo>
                          <a:pt x="2821744" y="833506"/>
                        </a:lnTo>
                        <a:lnTo>
                          <a:pt x="2821744" y="4007790"/>
                        </a:lnTo>
                        <a:close/>
                      </a:path>
                    </a:pathLst>
                  </a:custGeom>
                  <a:solidFill>
                    <a:srgbClr val="F2A7A1"/>
                  </a:solidFill>
                  <a:ln w="64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73" name="Freeform: Shape 1272">
                    <a:extLst>
                      <a:ext uri="{FF2B5EF4-FFF2-40B4-BE49-F238E27FC236}">
                        <a16:creationId xmlns:a16="http://schemas.microsoft.com/office/drawing/2014/main" id="{E8A8370E-DF26-8B64-8965-5B9F3878A75C}"/>
                      </a:ext>
                    </a:extLst>
                  </p:cNvPr>
                  <p:cNvSpPr/>
                  <p:nvPr/>
                </p:nvSpPr>
                <p:spPr>
                  <a:xfrm>
                    <a:off x="339713" y="-5127971"/>
                    <a:ext cx="2821743" cy="1060855"/>
                  </a:xfrm>
                  <a:custGeom>
                    <a:avLst/>
                    <a:gdLst>
                      <a:gd name="csX0" fmla="*/ 0 w 2821743"/>
                      <a:gd name="csY0" fmla="*/ 1060855 h 1060855"/>
                      <a:gd name="csX1" fmla="*/ 0 w 2821743"/>
                      <a:gd name="csY1" fmla="*/ 908232 h 1060855"/>
                      <a:gd name="csX2" fmla="*/ 1395344 w 2821743"/>
                      <a:gd name="csY2" fmla="*/ 69939 h 1060855"/>
                      <a:gd name="csX3" fmla="*/ 1395344 w 2821743"/>
                      <a:gd name="csY3" fmla="*/ 0 h 1060855"/>
                      <a:gd name="csX4" fmla="*/ 1434357 w 2821743"/>
                      <a:gd name="csY4" fmla="*/ 0 h 1060855"/>
                      <a:gd name="csX5" fmla="*/ 1434357 w 2821743"/>
                      <a:gd name="csY5" fmla="*/ 69939 h 1060855"/>
                      <a:gd name="csX6" fmla="*/ 2821744 w 2821743"/>
                      <a:gd name="csY6" fmla="*/ 903444 h 1060855"/>
                      <a:gd name="csX7" fmla="*/ 2821744 w 2821743"/>
                      <a:gd name="csY7" fmla="*/ 1056067 h 1060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1743" h="1060855">
                        <a:moveTo>
                          <a:pt x="0" y="1060855"/>
                        </a:moveTo>
                        <a:lnTo>
                          <a:pt x="0" y="908232"/>
                        </a:lnTo>
                        <a:lnTo>
                          <a:pt x="1395344" y="69939"/>
                        </a:lnTo>
                        <a:lnTo>
                          <a:pt x="1395344" y="0"/>
                        </a:lnTo>
                        <a:lnTo>
                          <a:pt x="1434357" y="0"/>
                        </a:lnTo>
                        <a:lnTo>
                          <a:pt x="1434357" y="69939"/>
                        </a:lnTo>
                        <a:lnTo>
                          <a:pt x="2821744" y="903444"/>
                        </a:lnTo>
                        <a:lnTo>
                          <a:pt x="2821744" y="1056067"/>
                        </a:lnTo>
                      </a:path>
                    </a:pathLst>
                  </a:custGeom>
                  <a:noFill/>
                  <a:ln w="9525"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57" name="Group 1256">
                  <a:extLst>
                    <a:ext uri="{FF2B5EF4-FFF2-40B4-BE49-F238E27FC236}">
                      <a16:creationId xmlns:a16="http://schemas.microsoft.com/office/drawing/2014/main" id="{B12A87B1-CD45-E26B-36E2-99E7C2D6B0BB}"/>
                    </a:ext>
                  </a:extLst>
                </p:cNvPr>
                <p:cNvGrpSpPr/>
                <p:nvPr/>
              </p:nvGrpSpPr>
              <p:grpSpPr>
                <a:xfrm>
                  <a:off x="1539862" y="-1108767"/>
                  <a:ext cx="668009" cy="793366"/>
                  <a:chOff x="339709" y="-5127971"/>
                  <a:chExt cx="2823294" cy="3353107"/>
                </a:xfrm>
              </p:grpSpPr>
              <p:sp>
                <p:nvSpPr>
                  <p:cNvPr id="1270" name="Freeform: Shape 1269">
                    <a:extLst>
                      <a:ext uri="{FF2B5EF4-FFF2-40B4-BE49-F238E27FC236}">
                        <a16:creationId xmlns:a16="http://schemas.microsoft.com/office/drawing/2014/main" id="{E688D638-9BF5-879F-1F45-5F6FEA89A2C4}"/>
                      </a:ext>
                    </a:extLst>
                  </p:cNvPr>
                  <p:cNvSpPr/>
                  <p:nvPr/>
                </p:nvSpPr>
                <p:spPr>
                  <a:xfrm>
                    <a:off x="339709" y="-5058032"/>
                    <a:ext cx="2823294" cy="3283168"/>
                  </a:xfrm>
                  <a:custGeom>
                    <a:avLst/>
                    <a:gdLst>
                      <a:gd name="csX0" fmla="*/ 2821744 w 2821743"/>
                      <a:gd name="csY0" fmla="*/ 4007790 h 4007789"/>
                      <a:gd name="csX1" fmla="*/ 0 w 2821743"/>
                      <a:gd name="csY1" fmla="*/ 4007790 h 4007789"/>
                      <a:gd name="csX2" fmla="*/ 0 w 2821743"/>
                      <a:gd name="csY2" fmla="*/ 833506 h 4007789"/>
                      <a:gd name="csX3" fmla="*/ 1410872 w 2821743"/>
                      <a:gd name="csY3" fmla="*/ 0 h 4007789"/>
                      <a:gd name="csX4" fmla="*/ 2821744 w 2821743"/>
                      <a:gd name="csY4" fmla="*/ 833506 h 4007789"/>
                      <a:gd name="csX5" fmla="*/ 2821744 w 2821743"/>
                      <a:gd name="csY5" fmla="*/ 4007790 h 4007789"/>
                      <a:gd name="csX0" fmla="*/ 2821744 w 2821743"/>
                      <a:gd name="csY0" fmla="*/ 4007790 h 4007789"/>
                      <a:gd name="csX1" fmla="*/ 0 w 2821743"/>
                      <a:gd name="csY1" fmla="*/ 3605221 h 4007789"/>
                      <a:gd name="csX2" fmla="*/ 0 w 2821743"/>
                      <a:gd name="csY2" fmla="*/ 833506 h 4007789"/>
                      <a:gd name="csX3" fmla="*/ 1410872 w 2821743"/>
                      <a:gd name="csY3" fmla="*/ 0 h 4007789"/>
                      <a:gd name="csX4" fmla="*/ 2821744 w 2821743"/>
                      <a:gd name="csY4" fmla="*/ 833506 h 4007789"/>
                      <a:gd name="csX5" fmla="*/ 2821744 w 2821743"/>
                      <a:gd name="csY5" fmla="*/ 4007790 h 4007789"/>
                      <a:gd name="csX0" fmla="*/ 2837846 w 2837846"/>
                      <a:gd name="csY0" fmla="*/ 3653530 h 3653530"/>
                      <a:gd name="csX1" fmla="*/ 0 w 2837846"/>
                      <a:gd name="csY1" fmla="*/ 3605221 h 3653530"/>
                      <a:gd name="csX2" fmla="*/ 0 w 2837846"/>
                      <a:gd name="csY2" fmla="*/ 833506 h 3653530"/>
                      <a:gd name="csX3" fmla="*/ 1410872 w 2837846"/>
                      <a:gd name="csY3" fmla="*/ 0 h 3653530"/>
                      <a:gd name="csX4" fmla="*/ 2821744 w 2837846"/>
                      <a:gd name="csY4" fmla="*/ 833506 h 3653530"/>
                      <a:gd name="csX5" fmla="*/ 2837846 w 2837846"/>
                      <a:gd name="csY5" fmla="*/ 3653530 h 3653530"/>
                      <a:gd name="csX0" fmla="*/ 2821743 w 2823294"/>
                      <a:gd name="csY0" fmla="*/ 3605222 h 3605222"/>
                      <a:gd name="csX1" fmla="*/ 0 w 2823294"/>
                      <a:gd name="csY1" fmla="*/ 3605221 h 3605222"/>
                      <a:gd name="csX2" fmla="*/ 0 w 2823294"/>
                      <a:gd name="csY2" fmla="*/ 833506 h 3605222"/>
                      <a:gd name="csX3" fmla="*/ 1410872 w 2823294"/>
                      <a:gd name="csY3" fmla="*/ 0 h 3605222"/>
                      <a:gd name="csX4" fmla="*/ 2821744 w 2823294"/>
                      <a:gd name="csY4" fmla="*/ 833506 h 3605222"/>
                      <a:gd name="csX5" fmla="*/ 2821743 w 2823294"/>
                      <a:gd name="csY5" fmla="*/ 3605222 h 3605222"/>
                      <a:gd name="csX0" fmla="*/ 2821743 w 2823294"/>
                      <a:gd name="csY0" fmla="*/ 3605222 h 3605222"/>
                      <a:gd name="csX1" fmla="*/ 8051 w 2823294"/>
                      <a:gd name="csY1" fmla="*/ 3275117 h 3605222"/>
                      <a:gd name="csX2" fmla="*/ 0 w 2823294"/>
                      <a:gd name="csY2" fmla="*/ 833506 h 3605222"/>
                      <a:gd name="csX3" fmla="*/ 1410872 w 2823294"/>
                      <a:gd name="csY3" fmla="*/ 0 h 3605222"/>
                      <a:gd name="csX4" fmla="*/ 2821744 w 2823294"/>
                      <a:gd name="csY4" fmla="*/ 833506 h 3605222"/>
                      <a:gd name="csX5" fmla="*/ 2821743 w 2823294"/>
                      <a:gd name="csY5" fmla="*/ 3605222 h 3605222"/>
                      <a:gd name="csX0" fmla="*/ 2821743 w 2823294"/>
                      <a:gd name="csY0" fmla="*/ 3283168 h 3283168"/>
                      <a:gd name="csX1" fmla="*/ 8051 w 2823294"/>
                      <a:gd name="csY1" fmla="*/ 3275117 h 3283168"/>
                      <a:gd name="csX2" fmla="*/ 0 w 2823294"/>
                      <a:gd name="csY2" fmla="*/ 833506 h 3283168"/>
                      <a:gd name="csX3" fmla="*/ 1410872 w 2823294"/>
                      <a:gd name="csY3" fmla="*/ 0 h 3283168"/>
                      <a:gd name="csX4" fmla="*/ 2821744 w 2823294"/>
                      <a:gd name="csY4" fmla="*/ 833506 h 3283168"/>
                      <a:gd name="csX5" fmla="*/ 2821743 w 2823294"/>
                      <a:gd name="csY5" fmla="*/ 3283168 h 3283168"/>
                    </a:gdLst>
                    <a:ahLst/>
                    <a:cxnLst>
                      <a:cxn ang="0">
                        <a:pos x="csX0" y="csY0"/>
                      </a:cxn>
                      <a:cxn ang="0">
                        <a:pos x="csX1" y="csY1"/>
                      </a:cxn>
                      <a:cxn ang="0">
                        <a:pos x="csX2" y="csY2"/>
                      </a:cxn>
                      <a:cxn ang="0">
                        <a:pos x="csX3" y="csY3"/>
                      </a:cxn>
                      <a:cxn ang="0">
                        <a:pos x="csX4" y="csY4"/>
                      </a:cxn>
                      <a:cxn ang="0">
                        <a:pos x="csX5" y="csY5"/>
                      </a:cxn>
                    </a:cxnLst>
                    <a:rect l="l" t="t" r="r" b="b"/>
                    <a:pathLst>
                      <a:path w="2823294" h="3283168">
                        <a:moveTo>
                          <a:pt x="2821743" y="3283168"/>
                        </a:moveTo>
                        <a:lnTo>
                          <a:pt x="8051" y="3275117"/>
                        </a:lnTo>
                        <a:cubicBezTo>
                          <a:pt x="5367" y="2461247"/>
                          <a:pt x="2684" y="1647376"/>
                          <a:pt x="0" y="833506"/>
                        </a:cubicBezTo>
                        <a:lnTo>
                          <a:pt x="1410872" y="0"/>
                        </a:lnTo>
                        <a:lnTo>
                          <a:pt x="2821744" y="833506"/>
                        </a:lnTo>
                        <a:cubicBezTo>
                          <a:pt x="2827111" y="1773514"/>
                          <a:pt x="2816376" y="2343160"/>
                          <a:pt x="2821743" y="3283168"/>
                        </a:cubicBezTo>
                        <a:close/>
                      </a:path>
                    </a:pathLst>
                  </a:custGeom>
                  <a:solidFill>
                    <a:srgbClr val="F2A7A1"/>
                  </a:solidFill>
                  <a:ln w="64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71" name="Freeform: Shape 1270">
                    <a:extLst>
                      <a:ext uri="{FF2B5EF4-FFF2-40B4-BE49-F238E27FC236}">
                        <a16:creationId xmlns:a16="http://schemas.microsoft.com/office/drawing/2014/main" id="{59984123-2C1F-176D-B30E-151692ED67F9}"/>
                      </a:ext>
                    </a:extLst>
                  </p:cNvPr>
                  <p:cNvSpPr/>
                  <p:nvPr/>
                </p:nvSpPr>
                <p:spPr>
                  <a:xfrm>
                    <a:off x="339713" y="-5127971"/>
                    <a:ext cx="2821743" cy="1060855"/>
                  </a:xfrm>
                  <a:custGeom>
                    <a:avLst/>
                    <a:gdLst>
                      <a:gd name="csX0" fmla="*/ 0 w 2821743"/>
                      <a:gd name="csY0" fmla="*/ 1060855 h 1060855"/>
                      <a:gd name="csX1" fmla="*/ 0 w 2821743"/>
                      <a:gd name="csY1" fmla="*/ 908232 h 1060855"/>
                      <a:gd name="csX2" fmla="*/ 1395344 w 2821743"/>
                      <a:gd name="csY2" fmla="*/ 69939 h 1060855"/>
                      <a:gd name="csX3" fmla="*/ 1395344 w 2821743"/>
                      <a:gd name="csY3" fmla="*/ 0 h 1060855"/>
                      <a:gd name="csX4" fmla="*/ 1434357 w 2821743"/>
                      <a:gd name="csY4" fmla="*/ 0 h 1060855"/>
                      <a:gd name="csX5" fmla="*/ 1434357 w 2821743"/>
                      <a:gd name="csY5" fmla="*/ 69939 h 1060855"/>
                      <a:gd name="csX6" fmla="*/ 2821744 w 2821743"/>
                      <a:gd name="csY6" fmla="*/ 903444 h 1060855"/>
                      <a:gd name="csX7" fmla="*/ 2821744 w 2821743"/>
                      <a:gd name="csY7" fmla="*/ 1056067 h 1060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1743" h="1060855">
                        <a:moveTo>
                          <a:pt x="0" y="1060855"/>
                        </a:moveTo>
                        <a:lnTo>
                          <a:pt x="0" y="908232"/>
                        </a:lnTo>
                        <a:lnTo>
                          <a:pt x="1395344" y="69939"/>
                        </a:lnTo>
                        <a:lnTo>
                          <a:pt x="1395344" y="0"/>
                        </a:lnTo>
                        <a:lnTo>
                          <a:pt x="1434357" y="0"/>
                        </a:lnTo>
                        <a:lnTo>
                          <a:pt x="1434357" y="69939"/>
                        </a:lnTo>
                        <a:lnTo>
                          <a:pt x="2821744" y="903444"/>
                        </a:lnTo>
                        <a:lnTo>
                          <a:pt x="2821744" y="1056067"/>
                        </a:lnTo>
                      </a:path>
                    </a:pathLst>
                  </a:custGeom>
                  <a:noFill/>
                  <a:ln w="9525"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58" name="Group 1257">
                  <a:extLst>
                    <a:ext uri="{FF2B5EF4-FFF2-40B4-BE49-F238E27FC236}">
                      <a16:creationId xmlns:a16="http://schemas.microsoft.com/office/drawing/2014/main" id="{C20CDBA1-EF42-DD79-EA19-9ED5DE31A429}"/>
                    </a:ext>
                  </a:extLst>
                </p:cNvPr>
                <p:cNvGrpSpPr/>
                <p:nvPr/>
              </p:nvGrpSpPr>
              <p:grpSpPr>
                <a:xfrm>
                  <a:off x="538427" y="-1000760"/>
                  <a:ext cx="270214" cy="274320"/>
                  <a:chOff x="453686" y="-914400"/>
                  <a:chExt cx="270214" cy="274320"/>
                </a:xfrm>
              </p:grpSpPr>
              <p:sp>
                <p:nvSpPr>
                  <p:cNvPr id="1268" name="Rectangle 1267">
                    <a:extLst>
                      <a:ext uri="{FF2B5EF4-FFF2-40B4-BE49-F238E27FC236}">
                        <a16:creationId xmlns:a16="http://schemas.microsoft.com/office/drawing/2014/main" id="{B60057EF-7876-026C-06E1-FB0C8FB19CF8}"/>
                      </a:ext>
                    </a:extLst>
                  </p:cNvPr>
                  <p:cNvSpPr/>
                  <p:nvPr/>
                </p:nvSpPr>
                <p:spPr>
                  <a:xfrm>
                    <a:off x="4536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69" name="Rectangle 1268">
                    <a:extLst>
                      <a:ext uri="{FF2B5EF4-FFF2-40B4-BE49-F238E27FC236}">
                        <a16:creationId xmlns:a16="http://schemas.microsoft.com/office/drawing/2014/main" id="{FE57F795-70DC-69AC-C2B2-7B6ABF830ADA}"/>
                      </a:ext>
                    </a:extLst>
                  </p:cNvPr>
                  <p:cNvSpPr/>
                  <p:nvPr/>
                </p:nvSpPr>
                <p:spPr>
                  <a:xfrm>
                    <a:off x="6060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59" name="Group 1258">
                  <a:extLst>
                    <a:ext uri="{FF2B5EF4-FFF2-40B4-BE49-F238E27FC236}">
                      <a16:creationId xmlns:a16="http://schemas.microsoft.com/office/drawing/2014/main" id="{37A75D1F-3D62-5E59-9695-5D4D649B44D2}"/>
                    </a:ext>
                  </a:extLst>
                </p:cNvPr>
                <p:cNvGrpSpPr/>
                <p:nvPr/>
              </p:nvGrpSpPr>
              <p:grpSpPr>
                <a:xfrm>
                  <a:off x="1124825" y="-1383087"/>
                  <a:ext cx="270214" cy="274320"/>
                  <a:chOff x="453686" y="-914400"/>
                  <a:chExt cx="270214" cy="274320"/>
                </a:xfrm>
              </p:grpSpPr>
              <p:sp>
                <p:nvSpPr>
                  <p:cNvPr id="1266" name="Rectangle 1265">
                    <a:extLst>
                      <a:ext uri="{FF2B5EF4-FFF2-40B4-BE49-F238E27FC236}">
                        <a16:creationId xmlns:a16="http://schemas.microsoft.com/office/drawing/2014/main" id="{E4ACA313-5F6B-2DF7-E3C9-18273C696D83}"/>
                      </a:ext>
                    </a:extLst>
                  </p:cNvPr>
                  <p:cNvSpPr/>
                  <p:nvPr/>
                </p:nvSpPr>
                <p:spPr>
                  <a:xfrm>
                    <a:off x="4536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67" name="Rectangle 1266">
                    <a:extLst>
                      <a:ext uri="{FF2B5EF4-FFF2-40B4-BE49-F238E27FC236}">
                        <a16:creationId xmlns:a16="http://schemas.microsoft.com/office/drawing/2014/main" id="{82908213-639D-3C8F-1B5F-FE35D2C1A4E1}"/>
                      </a:ext>
                    </a:extLst>
                  </p:cNvPr>
                  <p:cNvSpPr/>
                  <p:nvPr/>
                </p:nvSpPr>
                <p:spPr>
                  <a:xfrm>
                    <a:off x="6060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60" name="Group 1259">
                  <a:extLst>
                    <a:ext uri="{FF2B5EF4-FFF2-40B4-BE49-F238E27FC236}">
                      <a16:creationId xmlns:a16="http://schemas.microsoft.com/office/drawing/2014/main" id="{D4B9411D-DDAB-100B-FFF4-15DC60853E2F}"/>
                    </a:ext>
                  </a:extLst>
                </p:cNvPr>
                <p:cNvGrpSpPr/>
                <p:nvPr/>
              </p:nvGrpSpPr>
              <p:grpSpPr>
                <a:xfrm>
                  <a:off x="1738759" y="-809606"/>
                  <a:ext cx="270214" cy="274320"/>
                  <a:chOff x="453686" y="-914400"/>
                  <a:chExt cx="270214" cy="274320"/>
                </a:xfrm>
              </p:grpSpPr>
              <p:sp>
                <p:nvSpPr>
                  <p:cNvPr id="1264" name="Rectangle 1263">
                    <a:extLst>
                      <a:ext uri="{FF2B5EF4-FFF2-40B4-BE49-F238E27FC236}">
                        <a16:creationId xmlns:a16="http://schemas.microsoft.com/office/drawing/2014/main" id="{61E447FE-96FD-618E-2241-430E5599B90C}"/>
                      </a:ext>
                    </a:extLst>
                  </p:cNvPr>
                  <p:cNvSpPr/>
                  <p:nvPr/>
                </p:nvSpPr>
                <p:spPr>
                  <a:xfrm>
                    <a:off x="4536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65" name="Rectangle 1264">
                    <a:extLst>
                      <a:ext uri="{FF2B5EF4-FFF2-40B4-BE49-F238E27FC236}">
                        <a16:creationId xmlns:a16="http://schemas.microsoft.com/office/drawing/2014/main" id="{6579BD96-3BD1-F095-C5AF-5D365AA92AB7}"/>
                      </a:ext>
                    </a:extLst>
                  </p:cNvPr>
                  <p:cNvSpPr/>
                  <p:nvPr/>
                </p:nvSpPr>
                <p:spPr>
                  <a:xfrm>
                    <a:off x="6060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61" name="Group 1260">
                  <a:extLst>
                    <a:ext uri="{FF2B5EF4-FFF2-40B4-BE49-F238E27FC236}">
                      <a16:creationId xmlns:a16="http://schemas.microsoft.com/office/drawing/2014/main" id="{D15CFAC9-8E81-E02C-1CEB-C9525C50EC42}"/>
                    </a:ext>
                  </a:extLst>
                </p:cNvPr>
                <p:cNvGrpSpPr/>
                <p:nvPr/>
              </p:nvGrpSpPr>
              <p:grpSpPr>
                <a:xfrm>
                  <a:off x="2337180" y="-1599723"/>
                  <a:ext cx="270214" cy="274320"/>
                  <a:chOff x="453686" y="-914400"/>
                  <a:chExt cx="270214" cy="274320"/>
                </a:xfrm>
              </p:grpSpPr>
              <p:sp>
                <p:nvSpPr>
                  <p:cNvPr id="1262" name="Rectangle 1261">
                    <a:extLst>
                      <a:ext uri="{FF2B5EF4-FFF2-40B4-BE49-F238E27FC236}">
                        <a16:creationId xmlns:a16="http://schemas.microsoft.com/office/drawing/2014/main" id="{D41B03D3-EA47-F471-ED72-30DA6525C865}"/>
                      </a:ext>
                    </a:extLst>
                  </p:cNvPr>
                  <p:cNvSpPr/>
                  <p:nvPr/>
                </p:nvSpPr>
                <p:spPr>
                  <a:xfrm>
                    <a:off x="4536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63" name="Rectangle 1262">
                    <a:extLst>
                      <a:ext uri="{FF2B5EF4-FFF2-40B4-BE49-F238E27FC236}">
                        <a16:creationId xmlns:a16="http://schemas.microsoft.com/office/drawing/2014/main" id="{8EFCC3E5-E133-04BB-2753-A9C03F59FA6F}"/>
                      </a:ext>
                    </a:extLst>
                  </p:cNvPr>
                  <p:cNvSpPr/>
                  <p:nvPr/>
                </p:nvSpPr>
                <p:spPr>
                  <a:xfrm>
                    <a:off x="606086" y="-914400"/>
                    <a:ext cx="117814" cy="27432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grpSp>
        <p:grpSp>
          <p:nvGrpSpPr>
            <p:cNvPr id="1276" name="Group 1275">
              <a:extLst>
                <a:ext uri="{FF2B5EF4-FFF2-40B4-BE49-F238E27FC236}">
                  <a16:creationId xmlns:a16="http://schemas.microsoft.com/office/drawing/2014/main" id="{FCAF4B55-A325-FE10-CB8E-3E5804E1917F}"/>
                </a:ext>
              </a:extLst>
            </p:cNvPr>
            <p:cNvGrpSpPr/>
            <p:nvPr/>
          </p:nvGrpSpPr>
          <p:grpSpPr>
            <a:xfrm>
              <a:off x="2425714" y="3461778"/>
              <a:ext cx="397204" cy="910197"/>
              <a:chOff x="1566672" y="3461778"/>
              <a:chExt cx="397204" cy="910197"/>
            </a:xfrm>
          </p:grpSpPr>
          <p:sp>
            <p:nvSpPr>
              <p:cNvPr id="1277" name="Rectangle 1276">
                <a:extLst>
                  <a:ext uri="{FF2B5EF4-FFF2-40B4-BE49-F238E27FC236}">
                    <a16:creationId xmlns:a16="http://schemas.microsoft.com/office/drawing/2014/main" id="{1FA937B5-FA4D-F69B-9A5D-584CA499651B}"/>
                  </a:ext>
                </a:extLst>
              </p:cNvPr>
              <p:cNvSpPr/>
              <p:nvPr/>
            </p:nvSpPr>
            <p:spPr>
              <a:xfrm>
                <a:off x="1566672" y="3461778"/>
                <a:ext cx="397204" cy="910197"/>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278" name="Group 1277">
                <a:extLst>
                  <a:ext uri="{FF2B5EF4-FFF2-40B4-BE49-F238E27FC236}">
                    <a16:creationId xmlns:a16="http://schemas.microsoft.com/office/drawing/2014/main" id="{E6532750-8DF4-A30B-9A32-41D905659131}"/>
                  </a:ext>
                </a:extLst>
              </p:cNvPr>
              <p:cNvGrpSpPr/>
              <p:nvPr/>
            </p:nvGrpSpPr>
            <p:grpSpPr>
              <a:xfrm>
                <a:off x="1619755" y="3529276"/>
                <a:ext cx="291038" cy="79016"/>
                <a:chOff x="1618626" y="3607813"/>
                <a:chExt cx="291038" cy="79016"/>
              </a:xfrm>
            </p:grpSpPr>
            <p:sp>
              <p:nvSpPr>
                <p:cNvPr id="1296" name="Rectangle 1295">
                  <a:extLst>
                    <a:ext uri="{FF2B5EF4-FFF2-40B4-BE49-F238E27FC236}">
                      <a16:creationId xmlns:a16="http://schemas.microsoft.com/office/drawing/2014/main" id="{FD39E5BB-02DA-2B09-9F99-3E1BE755CAE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7" name="Rectangle 1296">
                  <a:extLst>
                    <a:ext uri="{FF2B5EF4-FFF2-40B4-BE49-F238E27FC236}">
                      <a16:creationId xmlns:a16="http://schemas.microsoft.com/office/drawing/2014/main" id="{41EFD38C-B038-2959-1F8E-F2B4073003D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8" name="Rectangle 1297">
                  <a:extLst>
                    <a:ext uri="{FF2B5EF4-FFF2-40B4-BE49-F238E27FC236}">
                      <a16:creationId xmlns:a16="http://schemas.microsoft.com/office/drawing/2014/main" id="{5CF44582-AF0A-5B3E-74F9-5ECA57BB2DDB}"/>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79" name="Group 1278">
                <a:extLst>
                  <a:ext uri="{FF2B5EF4-FFF2-40B4-BE49-F238E27FC236}">
                    <a16:creationId xmlns:a16="http://schemas.microsoft.com/office/drawing/2014/main" id="{1D50D839-B438-166D-F61D-5E7C229ADD79}"/>
                  </a:ext>
                </a:extLst>
              </p:cNvPr>
              <p:cNvGrpSpPr/>
              <p:nvPr/>
            </p:nvGrpSpPr>
            <p:grpSpPr>
              <a:xfrm>
                <a:off x="1619755" y="3647116"/>
                <a:ext cx="291038" cy="79016"/>
                <a:chOff x="1618626" y="3607813"/>
                <a:chExt cx="291038" cy="79016"/>
              </a:xfrm>
            </p:grpSpPr>
            <p:sp>
              <p:nvSpPr>
                <p:cNvPr id="1293" name="Rectangle 1292">
                  <a:extLst>
                    <a:ext uri="{FF2B5EF4-FFF2-40B4-BE49-F238E27FC236}">
                      <a16:creationId xmlns:a16="http://schemas.microsoft.com/office/drawing/2014/main" id="{1EE89329-058E-1970-1437-465158BF7239}"/>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4" name="Rectangle 1293">
                  <a:extLst>
                    <a:ext uri="{FF2B5EF4-FFF2-40B4-BE49-F238E27FC236}">
                      <a16:creationId xmlns:a16="http://schemas.microsoft.com/office/drawing/2014/main" id="{26A9974B-37EE-5925-6CEF-86CC4A7122F5}"/>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5" name="Rectangle 1294">
                  <a:extLst>
                    <a:ext uri="{FF2B5EF4-FFF2-40B4-BE49-F238E27FC236}">
                      <a16:creationId xmlns:a16="http://schemas.microsoft.com/office/drawing/2014/main" id="{99909AD4-1EC7-07A9-A0F3-3246145AD247}"/>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80" name="Group 1279">
                <a:extLst>
                  <a:ext uri="{FF2B5EF4-FFF2-40B4-BE49-F238E27FC236}">
                    <a16:creationId xmlns:a16="http://schemas.microsoft.com/office/drawing/2014/main" id="{559238C2-D334-7228-307F-EBC1374497CE}"/>
                  </a:ext>
                </a:extLst>
              </p:cNvPr>
              <p:cNvGrpSpPr/>
              <p:nvPr/>
            </p:nvGrpSpPr>
            <p:grpSpPr>
              <a:xfrm>
                <a:off x="1619755" y="3764956"/>
                <a:ext cx="291038" cy="79016"/>
                <a:chOff x="1618626" y="3607813"/>
                <a:chExt cx="291038" cy="79016"/>
              </a:xfrm>
            </p:grpSpPr>
            <p:sp>
              <p:nvSpPr>
                <p:cNvPr id="1290" name="Rectangle 1289">
                  <a:extLst>
                    <a:ext uri="{FF2B5EF4-FFF2-40B4-BE49-F238E27FC236}">
                      <a16:creationId xmlns:a16="http://schemas.microsoft.com/office/drawing/2014/main" id="{0D351C84-F52E-4857-164D-249C09D966F2}"/>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1" name="Rectangle 1290">
                  <a:extLst>
                    <a:ext uri="{FF2B5EF4-FFF2-40B4-BE49-F238E27FC236}">
                      <a16:creationId xmlns:a16="http://schemas.microsoft.com/office/drawing/2014/main" id="{F12C6398-A955-EF18-CF97-4C99858845B4}"/>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92" name="Rectangle 1291">
                  <a:extLst>
                    <a:ext uri="{FF2B5EF4-FFF2-40B4-BE49-F238E27FC236}">
                      <a16:creationId xmlns:a16="http://schemas.microsoft.com/office/drawing/2014/main" id="{B41087EC-C041-675B-4FF4-70C7D76BA077}"/>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81" name="Group 1280">
                <a:extLst>
                  <a:ext uri="{FF2B5EF4-FFF2-40B4-BE49-F238E27FC236}">
                    <a16:creationId xmlns:a16="http://schemas.microsoft.com/office/drawing/2014/main" id="{3C371CBC-C380-91AB-81D6-AE105047103A}"/>
                  </a:ext>
                </a:extLst>
              </p:cNvPr>
              <p:cNvGrpSpPr/>
              <p:nvPr/>
            </p:nvGrpSpPr>
            <p:grpSpPr>
              <a:xfrm>
                <a:off x="1619755" y="3882796"/>
                <a:ext cx="291038" cy="79016"/>
                <a:chOff x="1618626" y="3607813"/>
                <a:chExt cx="291038" cy="79016"/>
              </a:xfrm>
            </p:grpSpPr>
            <p:sp>
              <p:nvSpPr>
                <p:cNvPr id="1287" name="Rectangle 1286">
                  <a:extLst>
                    <a:ext uri="{FF2B5EF4-FFF2-40B4-BE49-F238E27FC236}">
                      <a16:creationId xmlns:a16="http://schemas.microsoft.com/office/drawing/2014/main" id="{D0D20625-DC0C-15CC-5ABE-EAB5EA2132D9}"/>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88" name="Rectangle 1287">
                  <a:extLst>
                    <a:ext uri="{FF2B5EF4-FFF2-40B4-BE49-F238E27FC236}">
                      <a16:creationId xmlns:a16="http://schemas.microsoft.com/office/drawing/2014/main" id="{874BEF3F-1FC4-7F35-3155-89466603A234}"/>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89" name="Rectangle 1288">
                  <a:extLst>
                    <a:ext uri="{FF2B5EF4-FFF2-40B4-BE49-F238E27FC236}">
                      <a16:creationId xmlns:a16="http://schemas.microsoft.com/office/drawing/2014/main" id="{FABCD43F-A7E0-06A7-859F-6DA2E3C7BBB3}"/>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282" name="Group 1281">
                <a:extLst>
                  <a:ext uri="{FF2B5EF4-FFF2-40B4-BE49-F238E27FC236}">
                    <a16:creationId xmlns:a16="http://schemas.microsoft.com/office/drawing/2014/main" id="{260B92D2-10D1-CB04-7181-79ECE6FF8216}"/>
                  </a:ext>
                </a:extLst>
              </p:cNvPr>
              <p:cNvGrpSpPr/>
              <p:nvPr/>
            </p:nvGrpSpPr>
            <p:grpSpPr>
              <a:xfrm>
                <a:off x="1619755" y="4000634"/>
                <a:ext cx="291038" cy="79016"/>
                <a:chOff x="1618626" y="3607813"/>
                <a:chExt cx="291038" cy="79016"/>
              </a:xfrm>
            </p:grpSpPr>
            <p:sp>
              <p:nvSpPr>
                <p:cNvPr id="1284" name="Rectangle 1283">
                  <a:extLst>
                    <a:ext uri="{FF2B5EF4-FFF2-40B4-BE49-F238E27FC236}">
                      <a16:creationId xmlns:a16="http://schemas.microsoft.com/office/drawing/2014/main" id="{74C6CA22-CEF6-747F-AEAC-9EE94221274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85" name="Rectangle 1284">
                  <a:extLst>
                    <a:ext uri="{FF2B5EF4-FFF2-40B4-BE49-F238E27FC236}">
                      <a16:creationId xmlns:a16="http://schemas.microsoft.com/office/drawing/2014/main" id="{17226999-9941-5BBC-D90C-21652C2B28E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286" name="Rectangle 1285">
                  <a:extLst>
                    <a:ext uri="{FF2B5EF4-FFF2-40B4-BE49-F238E27FC236}">
                      <a16:creationId xmlns:a16="http://schemas.microsoft.com/office/drawing/2014/main" id="{56DBF3BF-5A47-5485-9CB8-85381AD5F429}"/>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283" name="Rectangle 1282">
                <a:extLst>
                  <a:ext uri="{FF2B5EF4-FFF2-40B4-BE49-F238E27FC236}">
                    <a16:creationId xmlns:a16="http://schemas.microsoft.com/office/drawing/2014/main" id="{AE92F895-84AD-DB9F-0F6F-205A22939F10}"/>
                  </a:ext>
                </a:extLst>
              </p:cNvPr>
              <p:cNvSpPr/>
              <p:nvPr/>
            </p:nvSpPr>
            <p:spPr>
              <a:xfrm>
                <a:off x="1811655" y="415303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406" name="Group 1405">
              <a:extLst>
                <a:ext uri="{FF2B5EF4-FFF2-40B4-BE49-F238E27FC236}">
                  <a16:creationId xmlns:a16="http://schemas.microsoft.com/office/drawing/2014/main" id="{38CFDC3D-F0B3-A018-C7E5-D8249FCC0345}"/>
                </a:ext>
              </a:extLst>
            </p:cNvPr>
            <p:cNvGrpSpPr/>
            <p:nvPr/>
          </p:nvGrpSpPr>
          <p:grpSpPr>
            <a:xfrm>
              <a:off x="2161272" y="3784925"/>
              <a:ext cx="574308" cy="585623"/>
              <a:chOff x="2161272" y="3784925"/>
              <a:chExt cx="574308" cy="585623"/>
            </a:xfrm>
          </p:grpSpPr>
          <p:sp>
            <p:nvSpPr>
              <p:cNvPr id="1407" name="Freeform: Shape 1406">
                <a:extLst>
                  <a:ext uri="{FF2B5EF4-FFF2-40B4-BE49-F238E27FC236}">
                    <a16:creationId xmlns:a16="http://schemas.microsoft.com/office/drawing/2014/main" id="{4747B629-7CC1-BB7F-45B8-38D5B3CE00E9}"/>
                  </a:ext>
                </a:extLst>
              </p:cNvPr>
              <p:cNvSpPr/>
              <p:nvPr/>
            </p:nvSpPr>
            <p:spPr>
              <a:xfrm>
                <a:off x="2175906" y="3784925"/>
                <a:ext cx="233663" cy="156351"/>
              </a:xfrm>
              <a:custGeom>
                <a:avLst/>
                <a:gdLst>
                  <a:gd name="csX0" fmla="*/ 44776 w 216979"/>
                  <a:gd name="csY0" fmla="*/ 72780 h 145187"/>
                  <a:gd name="csX1" fmla="*/ 77827 w 216979"/>
                  <a:gd name="csY1" fmla="*/ 66055 h 145187"/>
                  <a:gd name="csX2" fmla="*/ 104842 w 216979"/>
                  <a:gd name="csY2" fmla="*/ 33162 h 145187"/>
                  <a:gd name="csX3" fmla="*/ 133771 w 216979"/>
                  <a:gd name="csY3" fmla="*/ 2292 h 145187"/>
                  <a:gd name="csX4" fmla="*/ 171325 w 216979"/>
                  <a:gd name="csY4" fmla="*/ 6156 h 145187"/>
                  <a:gd name="csX5" fmla="*/ 213679 w 216979"/>
                  <a:gd name="csY5" fmla="*/ 54107 h 145187"/>
                  <a:gd name="csX6" fmla="*/ 204384 w 216979"/>
                  <a:gd name="csY6" fmla="*/ 116651 h 145187"/>
                  <a:gd name="csX7" fmla="*/ 147776 w 216979"/>
                  <a:gd name="csY7" fmla="*/ 145150 h 145187"/>
                  <a:gd name="csX8" fmla="*/ 77214 w 216979"/>
                  <a:gd name="csY8" fmla="*/ 133574 h 145187"/>
                  <a:gd name="csX9" fmla="*/ 36816 w 216979"/>
                  <a:gd name="csY9" fmla="*/ 143251 h 145187"/>
                  <a:gd name="csX10" fmla="*/ 92 w 216979"/>
                  <a:gd name="csY10" fmla="*/ 106867 h 145187"/>
                  <a:gd name="csX11" fmla="*/ 44776 w 216979"/>
                  <a:gd name="csY11" fmla="*/ 72788 h 145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6979" h="145187">
                    <a:moveTo>
                      <a:pt x="44776" y="72780"/>
                    </a:moveTo>
                    <a:cubicBezTo>
                      <a:pt x="56078" y="71876"/>
                      <a:pt x="67877" y="71420"/>
                      <a:pt x="77827" y="66055"/>
                    </a:cubicBezTo>
                    <a:cubicBezTo>
                      <a:pt x="90555" y="59190"/>
                      <a:pt x="97843" y="45707"/>
                      <a:pt x="104842" y="33162"/>
                    </a:cubicBezTo>
                    <a:cubicBezTo>
                      <a:pt x="111848" y="20617"/>
                      <a:pt x="120239" y="7449"/>
                      <a:pt x="133771" y="2292"/>
                    </a:cubicBezTo>
                    <a:cubicBezTo>
                      <a:pt x="145852" y="-2318"/>
                      <a:pt x="159675" y="567"/>
                      <a:pt x="171325" y="6156"/>
                    </a:cubicBezTo>
                    <a:cubicBezTo>
                      <a:pt x="191192" y="15683"/>
                      <a:pt x="207137" y="33270"/>
                      <a:pt x="213679" y="54107"/>
                    </a:cubicBezTo>
                    <a:cubicBezTo>
                      <a:pt x="220221" y="74944"/>
                      <a:pt x="216995" y="98741"/>
                      <a:pt x="204384" y="116651"/>
                    </a:cubicBezTo>
                    <a:cubicBezTo>
                      <a:pt x="191772" y="134561"/>
                      <a:pt x="169849" y="145929"/>
                      <a:pt x="147776" y="145150"/>
                    </a:cubicBezTo>
                    <a:cubicBezTo>
                      <a:pt x="123796" y="144304"/>
                      <a:pt x="100944" y="130125"/>
                      <a:pt x="77214" y="133574"/>
                    </a:cubicBezTo>
                    <a:cubicBezTo>
                      <a:pt x="63449" y="135573"/>
                      <a:pt x="50730" y="143425"/>
                      <a:pt x="36816" y="143251"/>
                    </a:cubicBezTo>
                    <a:cubicBezTo>
                      <a:pt x="19661" y="143044"/>
                      <a:pt x="-1574" y="124968"/>
                      <a:pt x="92" y="106867"/>
                    </a:cubicBezTo>
                    <a:cubicBezTo>
                      <a:pt x="2248" y="83327"/>
                      <a:pt x="24080" y="74438"/>
                      <a:pt x="44776" y="72788"/>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08" name="Freeform: Shape 1407">
                <a:extLst>
                  <a:ext uri="{FF2B5EF4-FFF2-40B4-BE49-F238E27FC236}">
                    <a16:creationId xmlns:a16="http://schemas.microsoft.com/office/drawing/2014/main" id="{877BFDBF-0A68-EAE2-8925-3D68094E4679}"/>
                  </a:ext>
                </a:extLst>
              </p:cNvPr>
              <p:cNvSpPr/>
              <p:nvPr/>
            </p:nvSpPr>
            <p:spPr>
              <a:xfrm>
                <a:off x="2161272" y="3890316"/>
                <a:ext cx="106061" cy="275751"/>
              </a:xfrm>
              <a:custGeom>
                <a:avLst/>
                <a:gdLst>
                  <a:gd name="csX0" fmla="*/ 93630 w 98488"/>
                  <a:gd name="csY0" fmla="*/ 256061 h 256061"/>
                  <a:gd name="csX1" fmla="*/ 92552 w 98488"/>
                  <a:gd name="csY1" fmla="*/ 133162 h 256061"/>
                  <a:gd name="csX2" fmla="*/ 98232 w 98488"/>
                  <a:gd name="csY2" fmla="*/ 80368 h 256061"/>
                  <a:gd name="csX3" fmla="*/ 66383 w 98488"/>
                  <a:gd name="csY3" fmla="*/ 19739 h 256061"/>
                  <a:gd name="csX4" fmla="*/ 0 w 98488"/>
                  <a:gd name="csY4" fmla="*/ 602 h 256061"/>
                </a:gdLst>
                <a:ahLst/>
                <a:cxnLst>
                  <a:cxn ang="0">
                    <a:pos x="csX0" y="csY0"/>
                  </a:cxn>
                  <a:cxn ang="0">
                    <a:pos x="csX1" y="csY1"/>
                  </a:cxn>
                  <a:cxn ang="0">
                    <a:pos x="csX2" y="csY2"/>
                  </a:cxn>
                  <a:cxn ang="0">
                    <a:pos x="csX3" y="csY3"/>
                  </a:cxn>
                  <a:cxn ang="0">
                    <a:pos x="csX4" y="csY4"/>
                  </a:cxn>
                </a:cxnLst>
                <a:rect l="l" t="t" r="r" b="b"/>
                <a:pathLst>
                  <a:path w="98488" h="256061">
                    <a:moveTo>
                      <a:pt x="93630" y="256061"/>
                    </a:moveTo>
                    <a:cubicBezTo>
                      <a:pt x="86300" y="215540"/>
                      <a:pt x="85935" y="173799"/>
                      <a:pt x="92552" y="133162"/>
                    </a:cubicBezTo>
                    <a:cubicBezTo>
                      <a:pt x="95405" y="115641"/>
                      <a:pt x="99567" y="98063"/>
                      <a:pt x="98232" y="80368"/>
                    </a:cubicBezTo>
                    <a:cubicBezTo>
                      <a:pt x="96474" y="57036"/>
                      <a:pt x="84683" y="34598"/>
                      <a:pt x="66383" y="19739"/>
                    </a:cubicBezTo>
                    <a:cubicBezTo>
                      <a:pt x="48084" y="4881"/>
                      <a:pt x="23515" y="-2200"/>
                      <a:pt x="0" y="602"/>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09" name="Freeform: Shape 1408">
                <a:extLst>
                  <a:ext uri="{FF2B5EF4-FFF2-40B4-BE49-F238E27FC236}">
                    <a16:creationId xmlns:a16="http://schemas.microsoft.com/office/drawing/2014/main" id="{B1FDA4B1-2E94-8212-F0EA-E9C7FDB3AF59}"/>
                  </a:ext>
                </a:extLst>
              </p:cNvPr>
              <p:cNvSpPr/>
              <p:nvPr/>
            </p:nvSpPr>
            <p:spPr>
              <a:xfrm>
                <a:off x="2447840" y="3857346"/>
                <a:ext cx="163294" cy="154876"/>
              </a:xfrm>
              <a:custGeom>
                <a:avLst/>
                <a:gdLst>
                  <a:gd name="csX0" fmla="*/ 73373 w 151634"/>
                  <a:gd name="csY0" fmla="*/ 837 h 143817"/>
                  <a:gd name="csX1" fmla="*/ 113066 w 151634"/>
                  <a:gd name="csY1" fmla="*/ 24792 h 143817"/>
                  <a:gd name="csX2" fmla="*/ 139176 w 151634"/>
                  <a:gd name="csY2" fmla="*/ 63440 h 143817"/>
                  <a:gd name="csX3" fmla="*/ 151548 w 151634"/>
                  <a:gd name="csY3" fmla="*/ 100155 h 143817"/>
                  <a:gd name="csX4" fmla="*/ 120545 w 151634"/>
                  <a:gd name="csY4" fmla="*/ 136854 h 143817"/>
                  <a:gd name="csX5" fmla="*/ 70023 w 151634"/>
                  <a:gd name="csY5" fmla="*/ 143753 h 143817"/>
                  <a:gd name="csX6" fmla="*/ 23316 w 151634"/>
                  <a:gd name="csY6" fmla="*/ 135793 h 143817"/>
                  <a:gd name="csX7" fmla="*/ 962 w 151634"/>
                  <a:gd name="csY7" fmla="*/ 77751 h 143817"/>
                  <a:gd name="csX8" fmla="*/ 73373 w 151634"/>
                  <a:gd name="csY8" fmla="*/ 837 h 143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634" h="143817">
                    <a:moveTo>
                      <a:pt x="73373" y="837"/>
                    </a:moveTo>
                    <a:cubicBezTo>
                      <a:pt x="88912" y="3772"/>
                      <a:pt x="102527" y="13250"/>
                      <a:pt x="113066" y="24792"/>
                    </a:cubicBezTo>
                    <a:cubicBezTo>
                      <a:pt x="123604" y="36334"/>
                      <a:pt x="131432" y="49949"/>
                      <a:pt x="139176" y="63440"/>
                    </a:cubicBezTo>
                    <a:cubicBezTo>
                      <a:pt x="145727" y="74849"/>
                      <a:pt x="152484" y="87104"/>
                      <a:pt x="151548" y="100155"/>
                    </a:cubicBezTo>
                    <a:cubicBezTo>
                      <a:pt x="150354" y="116838"/>
                      <a:pt x="136390" y="130544"/>
                      <a:pt x="120545" y="136854"/>
                    </a:cubicBezTo>
                    <a:cubicBezTo>
                      <a:pt x="104699" y="143156"/>
                      <a:pt x="87129" y="143496"/>
                      <a:pt x="70023" y="143753"/>
                    </a:cubicBezTo>
                    <a:cubicBezTo>
                      <a:pt x="53995" y="143994"/>
                      <a:pt x="36989" y="143977"/>
                      <a:pt x="23316" y="135793"/>
                    </a:cubicBezTo>
                    <a:cubicBezTo>
                      <a:pt x="4171" y="124326"/>
                      <a:pt x="-2745" y="99401"/>
                      <a:pt x="962" y="77751"/>
                    </a:cubicBezTo>
                    <a:cubicBezTo>
                      <a:pt x="6724" y="44095"/>
                      <a:pt x="30994" y="-7173"/>
                      <a:pt x="73373" y="837"/>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0" name="Freeform: Shape 1409">
                <a:extLst>
                  <a:ext uri="{FF2B5EF4-FFF2-40B4-BE49-F238E27FC236}">
                    <a16:creationId xmlns:a16="http://schemas.microsoft.com/office/drawing/2014/main" id="{3BF262AF-1E91-1B61-A65B-ADA42077F101}"/>
                  </a:ext>
                </a:extLst>
              </p:cNvPr>
              <p:cNvSpPr/>
              <p:nvPr/>
            </p:nvSpPr>
            <p:spPr>
              <a:xfrm>
                <a:off x="2514230" y="3981213"/>
                <a:ext cx="52742" cy="94195"/>
              </a:xfrm>
              <a:custGeom>
                <a:avLst/>
                <a:gdLst>
                  <a:gd name="csX0" fmla="*/ 0 w 48976"/>
                  <a:gd name="csY0" fmla="*/ 0 h 87469"/>
                  <a:gd name="csX1" fmla="*/ 48954 w 48976"/>
                  <a:gd name="csY1" fmla="*/ 87469 h 87469"/>
                </a:gdLst>
                <a:ahLst/>
                <a:cxnLst>
                  <a:cxn ang="0">
                    <a:pos x="csX0" y="csY0"/>
                  </a:cxn>
                  <a:cxn ang="0">
                    <a:pos x="csX1" y="csY1"/>
                  </a:cxn>
                </a:cxnLst>
                <a:rect l="l" t="t" r="r" b="b"/>
                <a:pathLst>
                  <a:path w="48976" h="87469">
                    <a:moveTo>
                      <a:pt x="0" y="0"/>
                    </a:moveTo>
                    <a:cubicBezTo>
                      <a:pt x="30381" y="18134"/>
                      <a:pt x="49717" y="52686"/>
                      <a:pt x="48954" y="87469"/>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1" name="Freeform: Shape 1410">
                <a:extLst>
                  <a:ext uri="{FF2B5EF4-FFF2-40B4-BE49-F238E27FC236}">
                    <a16:creationId xmlns:a16="http://schemas.microsoft.com/office/drawing/2014/main" id="{CA237509-A858-3212-12AF-D5B00FD054DF}"/>
                  </a:ext>
                </a:extLst>
              </p:cNvPr>
              <p:cNvSpPr/>
              <p:nvPr/>
            </p:nvSpPr>
            <p:spPr>
              <a:xfrm>
                <a:off x="2483923" y="3927668"/>
                <a:ext cx="251657" cy="199932"/>
              </a:xfrm>
              <a:custGeom>
                <a:avLst/>
                <a:gdLst>
                  <a:gd name="csX0" fmla="*/ 153564 w 233688"/>
                  <a:gd name="csY0" fmla="*/ 50443 h 185656"/>
                  <a:gd name="csX1" fmla="*/ 162834 w 233688"/>
                  <a:gd name="csY1" fmla="*/ 21472 h 185656"/>
                  <a:gd name="csX2" fmla="*/ 183953 w 233688"/>
                  <a:gd name="csY2" fmla="*/ 701 h 185656"/>
                  <a:gd name="csX3" fmla="*/ 208646 w 233688"/>
                  <a:gd name="csY3" fmla="*/ 6961 h 185656"/>
                  <a:gd name="csX4" fmla="*/ 223861 w 233688"/>
                  <a:gd name="csY4" fmla="*/ 27831 h 185656"/>
                  <a:gd name="csX5" fmla="*/ 208546 w 233688"/>
                  <a:gd name="csY5" fmla="*/ 144413 h 185656"/>
                  <a:gd name="csX6" fmla="*/ 95016 w 233688"/>
                  <a:gd name="csY6" fmla="*/ 183185 h 185656"/>
                  <a:gd name="csX7" fmla="*/ 17414 w 233688"/>
                  <a:gd name="csY7" fmla="*/ 143550 h 185656"/>
                  <a:gd name="csX8" fmla="*/ 615 w 233688"/>
                  <a:gd name="csY8" fmla="*/ 116055 h 185656"/>
                  <a:gd name="csX9" fmla="*/ 13227 w 233688"/>
                  <a:gd name="csY9" fmla="*/ 104364 h 185656"/>
                  <a:gd name="csX10" fmla="*/ 31054 w 233688"/>
                  <a:gd name="csY10" fmla="*/ 102092 h 185656"/>
                  <a:gd name="csX11" fmla="*/ 153564 w 233688"/>
                  <a:gd name="csY11" fmla="*/ 50443 h 18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3688" h="185656">
                    <a:moveTo>
                      <a:pt x="153564" y="50443"/>
                    </a:moveTo>
                    <a:cubicBezTo>
                      <a:pt x="157204" y="40965"/>
                      <a:pt x="158846" y="30816"/>
                      <a:pt x="162834" y="21472"/>
                    </a:cubicBezTo>
                    <a:cubicBezTo>
                      <a:pt x="166822" y="12127"/>
                      <a:pt x="173920" y="3213"/>
                      <a:pt x="183953" y="701"/>
                    </a:cubicBezTo>
                    <a:cubicBezTo>
                      <a:pt x="192494" y="-1447"/>
                      <a:pt x="201789" y="1538"/>
                      <a:pt x="208646" y="6961"/>
                    </a:cubicBezTo>
                    <a:cubicBezTo>
                      <a:pt x="215503" y="12384"/>
                      <a:pt x="220213" y="19979"/>
                      <a:pt x="223861" y="27831"/>
                    </a:cubicBezTo>
                    <a:cubicBezTo>
                      <a:pt x="241299" y="65401"/>
                      <a:pt x="235130" y="112365"/>
                      <a:pt x="208546" y="144413"/>
                    </a:cubicBezTo>
                    <a:cubicBezTo>
                      <a:pt x="181971" y="176460"/>
                      <a:pt x="136234" y="192082"/>
                      <a:pt x="95016" y="183185"/>
                    </a:cubicBezTo>
                    <a:cubicBezTo>
                      <a:pt x="66310" y="176991"/>
                      <a:pt x="41269" y="160341"/>
                      <a:pt x="17414" y="143550"/>
                    </a:cubicBezTo>
                    <a:cubicBezTo>
                      <a:pt x="7928" y="136876"/>
                      <a:pt x="-2685" y="127017"/>
                      <a:pt x="615" y="116055"/>
                    </a:cubicBezTo>
                    <a:cubicBezTo>
                      <a:pt x="2315" y="110408"/>
                      <a:pt x="7555" y="106321"/>
                      <a:pt x="13227" y="104364"/>
                    </a:cubicBezTo>
                    <a:cubicBezTo>
                      <a:pt x="18898" y="102407"/>
                      <a:pt x="25034" y="102241"/>
                      <a:pt x="31054" y="102092"/>
                    </a:cubicBezTo>
                    <a:cubicBezTo>
                      <a:pt x="77040" y="100981"/>
                      <a:pt x="134269" y="100740"/>
                      <a:pt x="153564" y="504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2" name="Freeform: Shape 1411">
                <a:extLst>
                  <a:ext uri="{FF2B5EF4-FFF2-40B4-BE49-F238E27FC236}">
                    <a16:creationId xmlns:a16="http://schemas.microsoft.com/office/drawing/2014/main" id="{6463ACEA-AB61-376A-61B2-E7187D6334C9}"/>
                  </a:ext>
                </a:extLst>
              </p:cNvPr>
              <p:cNvSpPr/>
              <p:nvPr/>
            </p:nvSpPr>
            <p:spPr>
              <a:xfrm>
                <a:off x="2252146" y="3984159"/>
                <a:ext cx="434249" cy="385495"/>
              </a:xfrm>
              <a:custGeom>
                <a:avLst/>
                <a:gdLst>
                  <a:gd name="csX0" fmla="*/ 403243 w 403242"/>
                  <a:gd name="csY0" fmla="*/ 357970 h 357969"/>
                  <a:gd name="csX1" fmla="*/ 0 w 403242"/>
                  <a:gd name="csY1" fmla="*/ 357970 h 357969"/>
                  <a:gd name="csX2" fmla="*/ 0 w 403242"/>
                  <a:gd name="csY2" fmla="*/ 77013 h 357969"/>
                  <a:gd name="csX3" fmla="*/ 57984 w 403242"/>
                  <a:gd name="csY3" fmla="*/ 0 h 357969"/>
                  <a:gd name="csX4" fmla="*/ 226505 w 403242"/>
                  <a:gd name="csY4" fmla="*/ 0 h 357969"/>
                  <a:gd name="csX5" fmla="*/ 403243 w 403242"/>
                  <a:gd name="csY5" fmla="*/ 77013 h 357969"/>
                  <a:gd name="csX6" fmla="*/ 403243 w 403242"/>
                  <a:gd name="csY6" fmla="*/ 357970 h 357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3242" h="357969">
                    <a:moveTo>
                      <a:pt x="403243" y="357970"/>
                    </a:moveTo>
                    <a:lnTo>
                      <a:pt x="0" y="357970"/>
                    </a:lnTo>
                    <a:lnTo>
                      <a:pt x="0" y="77013"/>
                    </a:lnTo>
                    <a:lnTo>
                      <a:pt x="57984" y="0"/>
                    </a:lnTo>
                    <a:lnTo>
                      <a:pt x="226505" y="0"/>
                    </a:lnTo>
                    <a:lnTo>
                      <a:pt x="403243" y="77013"/>
                    </a:lnTo>
                    <a:lnTo>
                      <a:pt x="403243" y="357970"/>
                    </a:lnTo>
                    <a:close/>
                  </a:path>
                </a:pathLst>
              </a:cu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3" name="Rectangle 1412">
                <a:extLst>
                  <a:ext uri="{FF2B5EF4-FFF2-40B4-BE49-F238E27FC236}">
                    <a16:creationId xmlns:a16="http://schemas.microsoft.com/office/drawing/2014/main" id="{6DA39196-904B-90B8-454B-0D41A535509D}"/>
                  </a:ext>
                </a:extLst>
              </p:cNvPr>
              <p:cNvSpPr/>
              <p:nvPr/>
            </p:nvSpPr>
            <p:spPr>
              <a:xfrm>
                <a:off x="2571521" y="4067095"/>
                <a:ext cx="114874" cy="302560"/>
              </a:xfrm>
              <a:prstGeom prst="rect">
                <a:avLst/>
              </a:prstGeom>
              <a:solidFill>
                <a:srgbClr val="EB7B73"/>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4" name="Freeform: Shape 1413">
                <a:extLst>
                  <a:ext uri="{FF2B5EF4-FFF2-40B4-BE49-F238E27FC236}">
                    <a16:creationId xmlns:a16="http://schemas.microsoft.com/office/drawing/2014/main" id="{0A77B2E9-ED0E-4835-AF04-F14053581B12}"/>
                  </a:ext>
                </a:extLst>
              </p:cNvPr>
              <p:cNvSpPr/>
              <p:nvPr/>
            </p:nvSpPr>
            <p:spPr>
              <a:xfrm>
                <a:off x="2496068" y="3984159"/>
                <a:ext cx="213321" cy="97990"/>
              </a:xfrm>
              <a:custGeom>
                <a:avLst/>
                <a:gdLst>
                  <a:gd name="csX0" fmla="*/ 70065 w 198089"/>
                  <a:gd name="csY0" fmla="*/ 90993 h 90993"/>
                  <a:gd name="csX1" fmla="*/ 0 w 198089"/>
                  <a:gd name="csY1" fmla="*/ 0 h 90993"/>
                  <a:gd name="csX2" fmla="*/ 107544 w 198089"/>
                  <a:gd name="csY2" fmla="*/ 0 h 90993"/>
                  <a:gd name="csX3" fmla="*/ 198089 w 198089"/>
                  <a:gd name="csY3" fmla="*/ 90993 h 90993"/>
                  <a:gd name="csX4" fmla="*/ 70065 w 198089"/>
                  <a:gd name="csY4" fmla="*/ 90993 h 90993"/>
                </a:gdLst>
                <a:ahLst/>
                <a:cxnLst>
                  <a:cxn ang="0">
                    <a:pos x="csX0" y="csY0"/>
                  </a:cxn>
                  <a:cxn ang="0">
                    <a:pos x="csX1" y="csY1"/>
                  </a:cxn>
                  <a:cxn ang="0">
                    <a:pos x="csX2" y="csY2"/>
                  </a:cxn>
                  <a:cxn ang="0">
                    <a:pos x="csX3" y="csY3"/>
                  </a:cxn>
                  <a:cxn ang="0">
                    <a:pos x="csX4" y="csY4"/>
                  </a:cxn>
                </a:cxnLst>
                <a:rect l="l" t="t" r="r" b="b"/>
                <a:pathLst>
                  <a:path w="198089" h="90993">
                    <a:moveTo>
                      <a:pt x="70065" y="90993"/>
                    </a:moveTo>
                    <a:lnTo>
                      <a:pt x="0" y="0"/>
                    </a:lnTo>
                    <a:lnTo>
                      <a:pt x="107544" y="0"/>
                    </a:lnTo>
                    <a:lnTo>
                      <a:pt x="198089" y="90993"/>
                    </a:lnTo>
                    <a:lnTo>
                      <a:pt x="70065" y="90993"/>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5" name="Freeform: Shape 1414">
                <a:extLst>
                  <a:ext uri="{FF2B5EF4-FFF2-40B4-BE49-F238E27FC236}">
                    <a16:creationId xmlns:a16="http://schemas.microsoft.com/office/drawing/2014/main" id="{20053799-0D80-530C-3B5E-0DBC4F496E48}"/>
                  </a:ext>
                </a:extLst>
              </p:cNvPr>
              <p:cNvSpPr/>
              <p:nvPr/>
            </p:nvSpPr>
            <p:spPr>
              <a:xfrm>
                <a:off x="2243395" y="3984159"/>
                <a:ext cx="465993" cy="97990"/>
              </a:xfrm>
              <a:custGeom>
                <a:avLst/>
                <a:gdLst>
                  <a:gd name="csX0" fmla="*/ 0 w 432719"/>
                  <a:gd name="csY0" fmla="*/ 83066 h 90993"/>
                  <a:gd name="csX1" fmla="*/ 66110 w 432719"/>
                  <a:gd name="csY1" fmla="*/ 0 h 90993"/>
                  <a:gd name="csX2" fmla="*/ 234631 w 432719"/>
                  <a:gd name="csY2" fmla="*/ 0 h 90993"/>
                  <a:gd name="csX3" fmla="*/ 342174 w 432719"/>
                  <a:gd name="csY3" fmla="*/ 0 h 90993"/>
                  <a:gd name="csX4" fmla="*/ 432720 w 432719"/>
                  <a:gd name="csY4" fmla="*/ 90993 h 90993"/>
                </a:gdLst>
                <a:ahLst/>
                <a:cxnLst>
                  <a:cxn ang="0">
                    <a:pos x="csX0" y="csY0"/>
                  </a:cxn>
                  <a:cxn ang="0">
                    <a:pos x="csX1" y="csY1"/>
                  </a:cxn>
                  <a:cxn ang="0">
                    <a:pos x="csX2" y="csY2"/>
                  </a:cxn>
                  <a:cxn ang="0">
                    <a:pos x="csX3" y="csY3"/>
                  </a:cxn>
                  <a:cxn ang="0">
                    <a:pos x="csX4" y="csY4"/>
                  </a:cxn>
                </a:cxnLst>
                <a:rect l="l" t="t" r="r" b="b"/>
                <a:pathLst>
                  <a:path w="432719" h="90993">
                    <a:moveTo>
                      <a:pt x="0" y="83066"/>
                    </a:moveTo>
                    <a:lnTo>
                      <a:pt x="66110" y="0"/>
                    </a:lnTo>
                    <a:lnTo>
                      <a:pt x="234631" y="0"/>
                    </a:lnTo>
                    <a:lnTo>
                      <a:pt x="342174" y="0"/>
                    </a:lnTo>
                    <a:lnTo>
                      <a:pt x="432720" y="90993"/>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6" name="Freeform: Shape 1415">
                <a:extLst>
                  <a:ext uri="{FF2B5EF4-FFF2-40B4-BE49-F238E27FC236}">
                    <a16:creationId xmlns:a16="http://schemas.microsoft.com/office/drawing/2014/main" id="{6F6330F3-883D-E355-593A-A7A3400C2A1B}"/>
                  </a:ext>
                </a:extLst>
              </p:cNvPr>
              <p:cNvSpPr/>
              <p:nvPr/>
            </p:nvSpPr>
            <p:spPr>
              <a:xfrm>
                <a:off x="2496068" y="3984159"/>
                <a:ext cx="75453" cy="97990"/>
              </a:xfrm>
              <a:custGeom>
                <a:avLst/>
                <a:gdLst>
                  <a:gd name="csX0" fmla="*/ 70065 w 70065"/>
                  <a:gd name="csY0" fmla="*/ 90993 h 90993"/>
                  <a:gd name="csX1" fmla="*/ 0 w 70065"/>
                  <a:gd name="csY1" fmla="*/ 0 h 90993"/>
                </a:gdLst>
                <a:ahLst/>
                <a:cxnLst>
                  <a:cxn ang="0">
                    <a:pos x="csX0" y="csY0"/>
                  </a:cxn>
                  <a:cxn ang="0">
                    <a:pos x="csX1" y="csY1"/>
                  </a:cxn>
                </a:cxnLst>
                <a:rect l="l" t="t" r="r" b="b"/>
                <a:pathLst>
                  <a:path w="70065" h="90993">
                    <a:moveTo>
                      <a:pt x="70065" y="90993"/>
                    </a:moveTo>
                    <a:lnTo>
                      <a:pt x="0" y="0"/>
                    </a:lnTo>
                  </a:path>
                </a:pathLst>
              </a:custGeom>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7" name="Freeform: Shape 1416">
                <a:extLst>
                  <a:ext uri="{FF2B5EF4-FFF2-40B4-BE49-F238E27FC236}">
                    <a16:creationId xmlns:a16="http://schemas.microsoft.com/office/drawing/2014/main" id="{ACCBC32B-C81F-4E1F-A846-904B9040EB24}"/>
                  </a:ext>
                </a:extLst>
              </p:cNvPr>
              <p:cNvSpPr/>
              <p:nvPr/>
            </p:nvSpPr>
            <p:spPr>
              <a:xfrm>
                <a:off x="2581905" y="3949282"/>
                <a:ext cx="31582" cy="86730"/>
              </a:xfrm>
              <a:custGeom>
                <a:avLst/>
                <a:gdLst>
                  <a:gd name="csX0" fmla="*/ 0 w 29327"/>
                  <a:gd name="csY0" fmla="*/ 56798 h 80537"/>
                  <a:gd name="csX1" fmla="*/ 0 w 29327"/>
                  <a:gd name="csY1" fmla="*/ 0 h 80537"/>
                  <a:gd name="csX2" fmla="*/ 29328 w 29327"/>
                  <a:gd name="csY2" fmla="*/ 0 h 80537"/>
                  <a:gd name="csX3" fmla="*/ 20058 w 29327"/>
                  <a:gd name="csY3" fmla="*/ 80537 h 80537"/>
                  <a:gd name="csX4" fmla="*/ 0 w 29327"/>
                  <a:gd name="csY4" fmla="*/ 56798 h 80537"/>
                </a:gdLst>
                <a:ahLst/>
                <a:cxnLst>
                  <a:cxn ang="0">
                    <a:pos x="csX0" y="csY0"/>
                  </a:cxn>
                  <a:cxn ang="0">
                    <a:pos x="csX1" y="csY1"/>
                  </a:cxn>
                  <a:cxn ang="0">
                    <a:pos x="csX2" y="csY2"/>
                  </a:cxn>
                  <a:cxn ang="0">
                    <a:pos x="csX3" y="csY3"/>
                  </a:cxn>
                  <a:cxn ang="0">
                    <a:pos x="csX4" y="csY4"/>
                  </a:cxn>
                </a:cxnLst>
                <a:rect l="l" t="t" r="r" b="b"/>
                <a:pathLst>
                  <a:path w="29327" h="80537">
                    <a:moveTo>
                      <a:pt x="0" y="56798"/>
                    </a:moveTo>
                    <a:lnTo>
                      <a:pt x="0" y="0"/>
                    </a:lnTo>
                    <a:lnTo>
                      <a:pt x="29328" y="0"/>
                    </a:lnTo>
                    <a:lnTo>
                      <a:pt x="20058" y="80537"/>
                    </a:lnTo>
                    <a:lnTo>
                      <a:pt x="0" y="56798"/>
                    </a:lnTo>
                    <a:close/>
                  </a:path>
                </a:pathLst>
              </a:custGeom>
              <a:solidFill>
                <a:srgbClr val="FFCDC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8" name="Rectangle 1417">
                <a:extLst>
                  <a:ext uri="{FF2B5EF4-FFF2-40B4-BE49-F238E27FC236}">
                    <a16:creationId xmlns:a16="http://schemas.microsoft.com/office/drawing/2014/main" id="{F0B252A6-B911-9D0E-AAE7-290092130189}"/>
                  </a:ext>
                </a:extLst>
              </p:cNvPr>
              <p:cNvSpPr/>
              <p:nvPr/>
            </p:nvSpPr>
            <p:spPr>
              <a:xfrm>
                <a:off x="2603505" y="3949282"/>
                <a:ext cx="15796" cy="86730"/>
              </a:xfrm>
              <a:prstGeom prst="rect">
                <a:avLst/>
              </a:pr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19" name="Freeform: Shape 1418">
                <a:extLst>
                  <a:ext uri="{FF2B5EF4-FFF2-40B4-BE49-F238E27FC236}">
                    <a16:creationId xmlns:a16="http://schemas.microsoft.com/office/drawing/2014/main" id="{A4596D18-B46A-D20D-9723-B854E9A938BD}"/>
                  </a:ext>
                </a:extLst>
              </p:cNvPr>
              <p:cNvSpPr/>
              <p:nvPr/>
            </p:nvSpPr>
            <p:spPr>
              <a:xfrm>
                <a:off x="2580798" y="3949282"/>
                <a:ext cx="38502" cy="893"/>
              </a:xfrm>
              <a:custGeom>
                <a:avLst/>
                <a:gdLst>
                  <a:gd name="csX0" fmla="*/ 0 w 35753"/>
                  <a:gd name="csY0" fmla="*/ 0 h 829"/>
                  <a:gd name="csX1" fmla="*/ 21086 w 35753"/>
                  <a:gd name="csY1" fmla="*/ 0 h 829"/>
                  <a:gd name="csX2" fmla="*/ 35754 w 35753"/>
                  <a:gd name="csY2" fmla="*/ 0 h 829"/>
                </a:gdLst>
                <a:ahLst/>
                <a:cxnLst>
                  <a:cxn ang="0">
                    <a:pos x="csX0" y="csY0"/>
                  </a:cxn>
                  <a:cxn ang="0">
                    <a:pos x="csX1" y="csY1"/>
                  </a:cxn>
                  <a:cxn ang="0">
                    <a:pos x="csX2" y="csY2"/>
                  </a:cxn>
                </a:cxnLst>
                <a:rect l="l" t="t" r="r" b="b"/>
                <a:pathLst>
                  <a:path w="35753" h="829">
                    <a:moveTo>
                      <a:pt x="0" y="0"/>
                    </a:moveTo>
                    <a:lnTo>
                      <a:pt x="21086" y="0"/>
                    </a:lnTo>
                    <a:lnTo>
                      <a:pt x="35754"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0" name="Rectangle 1419">
                <a:extLst>
                  <a:ext uri="{FF2B5EF4-FFF2-40B4-BE49-F238E27FC236}">
                    <a16:creationId xmlns:a16="http://schemas.microsoft.com/office/drawing/2014/main" id="{88F0E7F6-4CF6-954B-2976-CFE1D6424FA8}"/>
                  </a:ext>
                </a:extLst>
              </p:cNvPr>
              <p:cNvSpPr/>
              <p:nvPr/>
            </p:nvSpPr>
            <p:spPr>
              <a:xfrm>
                <a:off x="2613640" y="4264191"/>
                <a:ext cx="50388" cy="102517"/>
              </a:xfrm>
              <a:prstGeom prst="rect">
                <a:avLst/>
              </a:pr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1" name="Freeform: Shape 1420">
                <a:extLst>
                  <a:ext uri="{FF2B5EF4-FFF2-40B4-BE49-F238E27FC236}">
                    <a16:creationId xmlns:a16="http://schemas.microsoft.com/office/drawing/2014/main" id="{A15B2971-9D6F-45B4-4685-70D986370702}"/>
                  </a:ext>
                </a:extLst>
              </p:cNvPr>
              <p:cNvSpPr/>
              <p:nvPr/>
            </p:nvSpPr>
            <p:spPr>
              <a:xfrm>
                <a:off x="2604862" y="4241564"/>
                <a:ext cx="76774" cy="31555"/>
              </a:xfrm>
              <a:custGeom>
                <a:avLst/>
                <a:gdLst>
                  <a:gd name="csX0" fmla="*/ 0 w 71292"/>
                  <a:gd name="csY0" fmla="*/ 29245 h 29302"/>
                  <a:gd name="csX1" fmla="*/ 0 w 71292"/>
                  <a:gd name="csY1" fmla="*/ 0 h 29302"/>
                  <a:gd name="csX2" fmla="*/ 50513 w 71292"/>
                  <a:gd name="csY2" fmla="*/ 0 h 29302"/>
                  <a:gd name="csX3" fmla="*/ 71292 w 71292"/>
                  <a:gd name="csY3" fmla="*/ 29303 h 29302"/>
                  <a:gd name="csX4" fmla="*/ 0 w 71292"/>
                  <a:gd name="csY4" fmla="*/ 29245 h 29302"/>
                </a:gdLst>
                <a:ahLst/>
                <a:cxnLst>
                  <a:cxn ang="0">
                    <a:pos x="csX0" y="csY0"/>
                  </a:cxn>
                  <a:cxn ang="0">
                    <a:pos x="csX1" y="csY1"/>
                  </a:cxn>
                  <a:cxn ang="0">
                    <a:pos x="csX2" y="csY2"/>
                  </a:cxn>
                  <a:cxn ang="0">
                    <a:pos x="csX3" y="csY3"/>
                  </a:cxn>
                  <a:cxn ang="0">
                    <a:pos x="csX4" y="csY4"/>
                  </a:cxn>
                </a:cxnLst>
                <a:rect l="l" t="t" r="r" b="b"/>
                <a:pathLst>
                  <a:path w="71292" h="29302">
                    <a:moveTo>
                      <a:pt x="0" y="29245"/>
                    </a:moveTo>
                    <a:lnTo>
                      <a:pt x="0" y="0"/>
                    </a:lnTo>
                    <a:lnTo>
                      <a:pt x="50513" y="0"/>
                    </a:lnTo>
                    <a:lnTo>
                      <a:pt x="71292" y="29303"/>
                    </a:lnTo>
                    <a:lnTo>
                      <a:pt x="0" y="29245"/>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2" name="Freeform: Shape 1421">
                <a:extLst>
                  <a:ext uri="{FF2B5EF4-FFF2-40B4-BE49-F238E27FC236}">
                    <a16:creationId xmlns:a16="http://schemas.microsoft.com/office/drawing/2014/main" id="{732F2713-6E0E-7BB5-F644-ADE416CEDF0E}"/>
                  </a:ext>
                </a:extLst>
              </p:cNvPr>
              <p:cNvSpPr/>
              <p:nvPr/>
            </p:nvSpPr>
            <p:spPr>
              <a:xfrm>
                <a:off x="2608872" y="4241564"/>
                <a:ext cx="72765" cy="30082"/>
              </a:xfrm>
              <a:custGeom>
                <a:avLst/>
                <a:gdLst>
                  <a:gd name="csX0" fmla="*/ 67569 w 67569"/>
                  <a:gd name="csY0" fmla="*/ 27935 h 27934"/>
                  <a:gd name="csX1" fmla="*/ 46790 w 67569"/>
                  <a:gd name="csY1" fmla="*/ 0 h 27934"/>
                  <a:gd name="csX2" fmla="*/ 0 w 67569"/>
                  <a:gd name="csY2" fmla="*/ 0 h 27934"/>
                  <a:gd name="csX3" fmla="*/ 24444 w 67569"/>
                  <a:gd name="csY3" fmla="*/ 27893 h 27934"/>
                  <a:gd name="csX4" fmla="*/ 67569 w 67569"/>
                  <a:gd name="csY4" fmla="*/ 27935 h 27934"/>
                </a:gdLst>
                <a:ahLst/>
                <a:cxnLst>
                  <a:cxn ang="0">
                    <a:pos x="csX0" y="csY0"/>
                  </a:cxn>
                  <a:cxn ang="0">
                    <a:pos x="csX1" y="csY1"/>
                  </a:cxn>
                  <a:cxn ang="0">
                    <a:pos x="csX2" y="csY2"/>
                  </a:cxn>
                  <a:cxn ang="0">
                    <a:pos x="csX3" y="csY3"/>
                  </a:cxn>
                  <a:cxn ang="0">
                    <a:pos x="csX4" y="csY4"/>
                  </a:cxn>
                </a:cxnLst>
                <a:rect l="l" t="t" r="r" b="b"/>
                <a:pathLst>
                  <a:path w="67569" h="27934">
                    <a:moveTo>
                      <a:pt x="67569" y="27935"/>
                    </a:moveTo>
                    <a:lnTo>
                      <a:pt x="46790" y="0"/>
                    </a:lnTo>
                    <a:lnTo>
                      <a:pt x="0" y="0"/>
                    </a:lnTo>
                    <a:lnTo>
                      <a:pt x="24444" y="27893"/>
                    </a:lnTo>
                    <a:lnTo>
                      <a:pt x="67569" y="27935"/>
                    </a:lnTo>
                    <a:close/>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3" name="Rectangle 1422">
                <a:extLst>
                  <a:ext uri="{FF2B5EF4-FFF2-40B4-BE49-F238E27FC236}">
                    <a16:creationId xmlns:a16="http://schemas.microsoft.com/office/drawing/2014/main" id="{01011F89-642D-5D97-24EF-1890417BC0A3}"/>
                  </a:ext>
                </a:extLst>
              </p:cNvPr>
              <p:cNvSpPr/>
              <p:nvPr/>
            </p:nvSpPr>
            <p:spPr>
              <a:xfrm>
                <a:off x="2284006" y="4236055"/>
                <a:ext cx="155914"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4" name="Rectangle 1423">
                <a:extLst>
                  <a:ext uri="{FF2B5EF4-FFF2-40B4-BE49-F238E27FC236}">
                    <a16:creationId xmlns:a16="http://schemas.microsoft.com/office/drawing/2014/main" id="{7E51D89B-3094-EE3C-5CB4-D6B434536B39}"/>
                  </a:ext>
                </a:extLst>
              </p:cNvPr>
              <p:cNvSpPr/>
              <p:nvPr/>
            </p:nvSpPr>
            <p:spPr>
              <a:xfrm>
                <a:off x="2485290" y="4236055"/>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5" name="Freeform: Shape 1424">
                <a:extLst>
                  <a:ext uri="{FF2B5EF4-FFF2-40B4-BE49-F238E27FC236}">
                    <a16:creationId xmlns:a16="http://schemas.microsoft.com/office/drawing/2014/main" id="{674C66C0-6053-AC90-F59C-71B43D4C4D4F}"/>
                  </a:ext>
                </a:extLst>
              </p:cNvPr>
              <p:cNvSpPr/>
              <p:nvPr/>
            </p:nvSpPr>
            <p:spPr>
              <a:xfrm>
                <a:off x="233485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6" name="Freeform: Shape 1425">
                <a:extLst>
                  <a:ext uri="{FF2B5EF4-FFF2-40B4-BE49-F238E27FC236}">
                    <a16:creationId xmlns:a16="http://schemas.microsoft.com/office/drawing/2014/main" id="{A76C8317-B83C-BDF3-AF13-BFB9C2690EEC}"/>
                  </a:ext>
                </a:extLst>
              </p:cNvPr>
              <p:cNvSpPr/>
              <p:nvPr/>
            </p:nvSpPr>
            <p:spPr>
              <a:xfrm>
                <a:off x="251098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7" name="Rectangle 1426">
                <a:extLst>
                  <a:ext uri="{FF2B5EF4-FFF2-40B4-BE49-F238E27FC236}">
                    <a16:creationId xmlns:a16="http://schemas.microsoft.com/office/drawing/2014/main" id="{E3133497-E5B7-2D3C-2356-3550AAB685D4}"/>
                  </a:ext>
                </a:extLst>
              </p:cNvPr>
              <p:cNvSpPr/>
              <p:nvPr/>
            </p:nvSpPr>
            <p:spPr>
              <a:xfrm>
                <a:off x="228338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8" name="Freeform: Shape 1427">
                <a:extLst>
                  <a:ext uri="{FF2B5EF4-FFF2-40B4-BE49-F238E27FC236}">
                    <a16:creationId xmlns:a16="http://schemas.microsoft.com/office/drawing/2014/main" id="{9B607411-1CFE-31CE-0F9B-DA4C6247FC33}"/>
                  </a:ext>
                </a:extLst>
              </p:cNvPr>
              <p:cNvSpPr/>
              <p:nvPr/>
            </p:nvSpPr>
            <p:spPr>
              <a:xfrm>
                <a:off x="2309071"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29" name="Rectangle 1428">
                <a:extLst>
                  <a:ext uri="{FF2B5EF4-FFF2-40B4-BE49-F238E27FC236}">
                    <a16:creationId xmlns:a16="http://schemas.microsoft.com/office/drawing/2014/main" id="{AA4C56C9-2442-571F-5477-D46FA854361D}"/>
                  </a:ext>
                </a:extLst>
              </p:cNvPr>
              <p:cNvSpPr/>
              <p:nvPr/>
            </p:nvSpPr>
            <p:spPr>
              <a:xfrm>
                <a:off x="2380639"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0" name="Freeform: Shape 1429">
                <a:extLst>
                  <a:ext uri="{FF2B5EF4-FFF2-40B4-BE49-F238E27FC236}">
                    <a16:creationId xmlns:a16="http://schemas.microsoft.com/office/drawing/2014/main" id="{6BEEEF74-A096-E224-FBDC-0F7EA3F0B24F}"/>
                  </a:ext>
                </a:extLst>
              </p:cNvPr>
              <p:cNvSpPr/>
              <p:nvPr/>
            </p:nvSpPr>
            <p:spPr>
              <a:xfrm>
                <a:off x="240632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1" name="Rectangle 1430">
                <a:extLst>
                  <a:ext uri="{FF2B5EF4-FFF2-40B4-BE49-F238E27FC236}">
                    <a16:creationId xmlns:a16="http://schemas.microsoft.com/office/drawing/2014/main" id="{42AE8223-D2B6-553E-DDC2-E740A9EA9DEC}"/>
                  </a:ext>
                </a:extLst>
              </p:cNvPr>
              <p:cNvSpPr/>
              <p:nvPr/>
            </p:nvSpPr>
            <p:spPr>
              <a:xfrm>
                <a:off x="248529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2" name="Freeform: Shape 1431">
                <a:extLst>
                  <a:ext uri="{FF2B5EF4-FFF2-40B4-BE49-F238E27FC236}">
                    <a16:creationId xmlns:a16="http://schemas.microsoft.com/office/drawing/2014/main" id="{143E3B01-A5BD-70DD-A319-C999ADF02FB7}"/>
                  </a:ext>
                </a:extLst>
              </p:cNvPr>
              <p:cNvSpPr/>
              <p:nvPr/>
            </p:nvSpPr>
            <p:spPr>
              <a:xfrm>
                <a:off x="251098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3" name="Rectangle 1432">
                <a:extLst>
                  <a:ext uri="{FF2B5EF4-FFF2-40B4-BE49-F238E27FC236}">
                    <a16:creationId xmlns:a16="http://schemas.microsoft.com/office/drawing/2014/main" id="{61A0C672-07F6-7CC0-0F75-7157CD2B4C28}"/>
                  </a:ext>
                </a:extLst>
              </p:cNvPr>
              <p:cNvSpPr/>
              <p:nvPr/>
            </p:nvSpPr>
            <p:spPr>
              <a:xfrm>
                <a:off x="2613131" y="4101437"/>
                <a:ext cx="51387" cy="91247"/>
              </a:xfrm>
              <a:prstGeom prst="rect">
                <a:avLst/>
              </a:prstGeom>
              <a:solidFill>
                <a:srgbClr val="E2E2E2"/>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4" name="Freeform: Shape 1433">
                <a:extLst>
                  <a:ext uri="{FF2B5EF4-FFF2-40B4-BE49-F238E27FC236}">
                    <a16:creationId xmlns:a16="http://schemas.microsoft.com/office/drawing/2014/main" id="{A07A7FB6-11B3-4221-3E44-10B4F1C8333A}"/>
                  </a:ext>
                </a:extLst>
              </p:cNvPr>
              <p:cNvSpPr/>
              <p:nvPr/>
            </p:nvSpPr>
            <p:spPr>
              <a:xfrm>
                <a:off x="2638830"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5" name="Freeform: Shape 1434">
                <a:extLst>
                  <a:ext uri="{FF2B5EF4-FFF2-40B4-BE49-F238E27FC236}">
                    <a16:creationId xmlns:a16="http://schemas.microsoft.com/office/drawing/2014/main" id="{78C0E8C1-97EE-8F67-7066-58C0E98EDB2E}"/>
                  </a:ext>
                </a:extLst>
              </p:cNvPr>
              <p:cNvSpPr/>
              <p:nvPr/>
            </p:nvSpPr>
            <p:spPr>
              <a:xfrm>
                <a:off x="2387032"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6" name="Freeform: Shape 1435">
                <a:extLst>
                  <a:ext uri="{FF2B5EF4-FFF2-40B4-BE49-F238E27FC236}">
                    <a16:creationId xmlns:a16="http://schemas.microsoft.com/office/drawing/2014/main" id="{943189E8-A6C8-8367-DEE8-67E94007562F}"/>
                  </a:ext>
                </a:extLst>
              </p:cNvPr>
              <p:cNvSpPr/>
              <p:nvPr/>
            </p:nvSpPr>
            <p:spPr>
              <a:xfrm>
                <a:off x="2252146" y="4369655"/>
                <a:ext cx="434249" cy="893"/>
              </a:xfrm>
              <a:custGeom>
                <a:avLst/>
                <a:gdLst>
                  <a:gd name="csX0" fmla="*/ 0 w 403242"/>
                  <a:gd name="csY0" fmla="*/ 0 h 829"/>
                  <a:gd name="csX1" fmla="*/ 296570 w 403242"/>
                  <a:gd name="csY1" fmla="*/ 0 h 829"/>
                  <a:gd name="csX2" fmla="*/ 403243 w 403242"/>
                  <a:gd name="csY2" fmla="*/ 0 h 829"/>
                </a:gdLst>
                <a:ahLst/>
                <a:cxnLst>
                  <a:cxn ang="0">
                    <a:pos x="csX0" y="csY0"/>
                  </a:cxn>
                  <a:cxn ang="0">
                    <a:pos x="csX1" y="csY1"/>
                  </a:cxn>
                  <a:cxn ang="0">
                    <a:pos x="csX2" y="csY2"/>
                  </a:cxn>
                </a:cxnLst>
                <a:rect l="l" t="t" r="r" b="b"/>
                <a:pathLst>
                  <a:path w="403242" h="829">
                    <a:moveTo>
                      <a:pt x="0" y="0"/>
                    </a:moveTo>
                    <a:lnTo>
                      <a:pt x="296570" y="0"/>
                    </a:lnTo>
                    <a:lnTo>
                      <a:pt x="403243"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7" name="Freeform: Shape 1436">
                <a:extLst>
                  <a:ext uri="{FF2B5EF4-FFF2-40B4-BE49-F238E27FC236}">
                    <a16:creationId xmlns:a16="http://schemas.microsoft.com/office/drawing/2014/main" id="{AD435119-99F4-3034-F103-86B23C724B49}"/>
                  </a:ext>
                </a:extLst>
              </p:cNvPr>
              <p:cNvSpPr/>
              <p:nvPr/>
            </p:nvSpPr>
            <p:spPr>
              <a:xfrm>
                <a:off x="2283380"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8" name="Freeform: Shape 1437">
                <a:extLst>
                  <a:ext uri="{FF2B5EF4-FFF2-40B4-BE49-F238E27FC236}">
                    <a16:creationId xmlns:a16="http://schemas.microsoft.com/office/drawing/2014/main" id="{1D389A8E-F1CC-581E-2226-EAB92A9C60BA}"/>
                  </a:ext>
                </a:extLst>
              </p:cNvPr>
              <p:cNvSpPr/>
              <p:nvPr/>
            </p:nvSpPr>
            <p:spPr>
              <a:xfrm>
                <a:off x="2380594"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39" name="Freeform: Shape 1438">
                <a:extLst>
                  <a:ext uri="{FF2B5EF4-FFF2-40B4-BE49-F238E27FC236}">
                    <a16:creationId xmlns:a16="http://schemas.microsoft.com/office/drawing/2014/main" id="{2D733EFE-5AEB-4514-8D58-AE867BFBDC30}"/>
                  </a:ext>
                </a:extLst>
              </p:cNvPr>
              <p:cNvSpPr/>
              <p:nvPr/>
            </p:nvSpPr>
            <p:spPr>
              <a:xfrm>
                <a:off x="2485245"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0" name="Freeform: Shape 1439">
                <a:extLst>
                  <a:ext uri="{FF2B5EF4-FFF2-40B4-BE49-F238E27FC236}">
                    <a16:creationId xmlns:a16="http://schemas.microsoft.com/office/drawing/2014/main" id="{54A00CF8-BC4F-D06B-D8D9-435C967AB8A3}"/>
                  </a:ext>
                </a:extLst>
              </p:cNvPr>
              <p:cNvSpPr/>
              <p:nvPr/>
            </p:nvSpPr>
            <p:spPr>
              <a:xfrm>
                <a:off x="2485245" y="4273120"/>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1" name="Freeform: Shape 1440">
                <a:extLst>
                  <a:ext uri="{FF2B5EF4-FFF2-40B4-BE49-F238E27FC236}">
                    <a16:creationId xmlns:a16="http://schemas.microsoft.com/office/drawing/2014/main" id="{AC4E0632-EB2A-BD1A-C13F-914729560FC0}"/>
                  </a:ext>
                </a:extLst>
              </p:cNvPr>
              <p:cNvSpPr/>
              <p:nvPr/>
            </p:nvSpPr>
            <p:spPr>
              <a:xfrm>
                <a:off x="2284006" y="4273120"/>
                <a:ext cx="155914" cy="893"/>
              </a:xfrm>
              <a:custGeom>
                <a:avLst/>
                <a:gdLst>
                  <a:gd name="csX0" fmla="*/ 0 w 144781"/>
                  <a:gd name="csY0" fmla="*/ 0 h 829"/>
                  <a:gd name="csX1" fmla="*/ 144782 w 144781"/>
                  <a:gd name="csY1" fmla="*/ 0 h 829"/>
                </a:gdLst>
                <a:ahLst/>
                <a:cxnLst>
                  <a:cxn ang="0">
                    <a:pos x="csX0" y="csY0"/>
                  </a:cxn>
                  <a:cxn ang="0">
                    <a:pos x="csX1" y="csY1"/>
                  </a:cxn>
                </a:cxnLst>
                <a:rect l="l" t="t" r="r" b="b"/>
                <a:pathLst>
                  <a:path w="144781" h="829">
                    <a:moveTo>
                      <a:pt x="0" y="0"/>
                    </a:moveTo>
                    <a:lnTo>
                      <a:pt x="14478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2" name="Freeform: Shape 1441">
                <a:extLst>
                  <a:ext uri="{FF2B5EF4-FFF2-40B4-BE49-F238E27FC236}">
                    <a16:creationId xmlns:a16="http://schemas.microsoft.com/office/drawing/2014/main" id="{70C3C665-EB9C-5AE9-23BE-6D3008521E54}"/>
                  </a:ext>
                </a:extLst>
              </p:cNvPr>
              <p:cNvSpPr/>
              <p:nvPr/>
            </p:nvSpPr>
            <p:spPr>
              <a:xfrm>
                <a:off x="2613087"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3" name="Freeform: Shape 1442">
                <a:extLst>
                  <a:ext uri="{FF2B5EF4-FFF2-40B4-BE49-F238E27FC236}">
                    <a16:creationId xmlns:a16="http://schemas.microsoft.com/office/drawing/2014/main" id="{079322E0-CBC1-1A58-6877-68E8F9BD8DEA}"/>
                  </a:ext>
                </a:extLst>
              </p:cNvPr>
              <p:cNvSpPr/>
              <p:nvPr/>
            </p:nvSpPr>
            <p:spPr>
              <a:xfrm>
                <a:off x="2258344" y="4191656"/>
                <a:ext cx="138846" cy="176034"/>
              </a:xfrm>
              <a:custGeom>
                <a:avLst/>
                <a:gdLst>
                  <a:gd name="csX0" fmla="*/ 53315 w 128932"/>
                  <a:gd name="csY0" fmla="*/ 147843 h 163465"/>
                  <a:gd name="csX1" fmla="*/ 52187 w 128932"/>
                  <a:gd name="csY1" fmla="*/ 115854 h 163465"/>
                  <a:gd name="csX2" fmla="*/ 30239 w 128932"/>
                  <a:gd name="csY2" fmla="*/ 87894 h 163465"/>
                  <a:gd name="csX3" fmla="*/ 4045 w 128932"/>
                  <a:gd name="csY3" fmla="*/ 63085 h 163465"/>
                  <a:gd name="csX4" fmla="*/ 9145 w 128932"/>
                  <a:gd name="csY4" fmla="*/ 19960 h 163465"/>
                  <a:gd name="csX5" fmla="*/ 49127 w 128932"/>
                  <a:gd name="csY5" fmla="*/ 126 h 163465"/>
                  <a:gd name="csX6" fmla="*/ 68157 w 128932"/>
                  <a:gd name="csY6" fmla="*/ 5350 h 163465"/>
                  <a:gd name="csX7" fmla="*/ 76382 w 128932"/>
                  <a:gd name="csY7" fmla="*/ 20797 h 163465"/>
                  <a:gd name="csX8" fmla="*/ 95412 w 128932"/>
                  <a:gd name="csY8" fmla="*/ 35665 h 163465"/>
                  <a:gd name="csX9" fmla="*/ 128927 w 128932"/>
                  <a:gd name="csY9" fmla="*/ 98350 h 163465"/>
                  <a:gd name="csX10" fmla="*/ 74500 w 128932"/>
                  <a:gd name="csY10" fmla="*/ 163465 h 163465"/>
                  <a:gd name="csX11" fmla="*/ 53323 w 128932"/>
                  <a:gd name="csY11" fmla="*/ 147843 h 163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8932" h="163465">
                    <a:moveTo>
                      <a:pt x="53315" y="147843"/>
                    </a:moveTo>
                    <a:cubicBezTo>
                      <a:pt x="50015" y="137636"/>
                      <a:pt x="54243" y="126384"/>
                      <a:pt x="52187" y="115854"/>
                    </a:cubicBezTo>
                    <a:cubicBezTo>
                      <a:pt x="49857" y="103938"/>
                      <a:pt x="40023" y="95075"/>
                      <a:pt x="30239" y="87894"/>
                    </a:cubicBezTo>
                    <a:cubicBezTo>
                      <a:pt x="20455" y="80705"/>
                      <a:pt x="9742" y="73806"/>
                      <a:pt x="4045" y="63085"/>
                    </a:cubicBezTo>
                    <a:cubicBezTo>
                      <a:pt x="-3135" y="49561"/>
                      <a:pt x="-341" y="31983"/>
                      <a:pt x="9145" y="19960"/>
                    </a:cubicBezTo>
                    <a:cubicBezTo>
                      <a:pt x="18631" y="7937"/>
                      <a:pt x="33854" y="1246"/>
                      <a:pt x="49127" y="126"/>
                    </a:cubicBezTo>
                    <a:cubicBezTo>
                      <a:pt x="55910" y="-371"/>
                      <a:pt x="63447" y="450"/>
                      <a:pt x="68157" y="5350"/>
                    </a:cubicBezTo>
                    <a:cubicBezTo>
                      <a:pt x="72220" y="9579"/>
                      <a:pt x="73240" y="15847"/>
                      <a:pt x="76382" y="20797"/>
                    </a:cubicBezTo>
                    <a:cubicBezTo>
                      <a:pt x="80736" y="27655"/>
                      <a:pt x="88596" y="31237"/>
                      <a:pt x="95412" y="35665"/>
                    </a:cubicBezTo>
                    <a:cubicBezTo>
                      <a:pt x="116158" y="49122"/>
                      <a:pt x="129250" y="73624"/>
                      <a:pt x="128927" y="98350"/>
                    </a:cubicBezTo>
                    <a:cubicBezTo>
                      <a:pt x="128537" y="127993"/>
                      <a:pt x="107352" y="163713"/>
                      <a:pt x="74500" y="163465"/>
                    </a:cubicBezTo>
                    <a:cubicBezTo>
                      <a:pt x="65023" y="163390"/>
                      <a:pt x="56233" y="156856"/>
                      <a:pt x="53323" y="1478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4" name="Freeform: Shape 1443">
                <a:extLst>
                  <a:ext uri="{FF2B5EF4-FFF2-40B4-BE49-F238E27FC236}">
                    <a16:creationId xmlns:a16="http://schemas.microsoft.com/office/drawing/2014/main" id="{4D86E6EB-3DD3-69C1-EB2A-8044BDD0F65F}"/>
                  </a:ext>
                </a:extLst>
              </p:cNvPr>
              <p:cNvSpPr/>
              <p:nvPr/>
            </p:nvSpPr>
            <p:spPr>
              <a:xfrm>
                <a:off x="2290488" y="4303837"/>
                <a:ext cx="69854" cy="63853"/>
              </a:xfrm>
              <a:custGeom>
                <a:avLst/>
                <a:gdLst>
                  <a:gd name="csX0" fmla="*/ 0 w 64866"/>
                  <a:gd name="csY0" fmla="*/ 59294 h 59294"/>
                  <a:gd name="csX1" fmla="*/ 64866 w 64866"/>
                  <a:gd name="csY1" fmla="*/ 0 h 59294"/>
                </a:gdLst>
                <a:ahLst/>
                <a:cxnLst>
                  <a:cxn ang="0">
                    <a:pos x="csX0" y="csY0"/>
                  </a:cxn>
                  <a:cxn ang="0">
                    <a:pos x="csX1" y="csY1"/>
                  </a:cxn>
                </a:cxnLst>
                <a:rect l="l" t="t" r="r" b="b"/>
                <a:pathLst>
                  <a:path w="64866" h="59294">
                    <a:moveTo>
                      <a:pt x="0" y="59294"/>
                    </a:moveTo>
                    <a:cubicBezTo>
                      <a:pt x="12446" y="31882"/>
                      <a:pt x="36450" y="9942"/>
                      <a:pt x="64866"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45" name="Freeform: Shape 1444">
                <a:extLst>
                  <a:ext uri="{FF2B5EF4-FFF2-40B4-BE49-F238E27FC236}">
                    <a16:creationId xmlns:a16="http://schemas.microsoft.com/office/drawing/2014/main" id="{70A4D9D7-B2A9-752C-11D9-BDFA5D41664F}"/>
                  </a:ext>
                </a:extLst>
              </p:cNvPr>
              <p:cNvSpPr/>
              <p:nvPr/>
            </p:nvSpPr>
            <p:spPr>
              <a:xfrm>
                <a:off x="2340734" y="4265825"/>
                <a:ext cx="5584" cy="45048"/>
              </a:xfrm>
              <a:custGeom>
                <a:avLst/>
                <a:gdLst>
                  <a:gd name="csX0" fmla="*/ 0 w 5185"/>
                  <a:gd name="csY0" fmla="*/ 41832 h 41831"/>
                  <a:gd name="csX1" fmla="*/ 4718 w 5185"/>
                  <a:gd name="csY1" fmla="*/ 0 h 41831"/>
                </a:gdLst>
                <a:ahLst/>
                <a:cxnLst>
                  <a:cxn ang="0">
                    <a:pos x="csX0" y="csY0"/>
                  </a:cxn>
                  <a:cxn ang="0">
                    <a:pos x="csX1" y="csY1"/>
                  </a:cxn>
                </a:cxnLst>
                <a:rect l="l" t="t" r="r" b="b"/>
                <a:pathLst>
                  <a:path w="5185" h="41831">
                    <a:moveTo>
                      <a:pt x="0" y="41832"/>
                    </a:moveTo>
                    <a:cubicBezTo>
                      <a:pt x="4461" y="28416"/>
                      <a:pt x="6078" y="14071"/>
                      <a:pt x="4718"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46" name="Google Shape;274;p10">
              <a:extLst>
                <a:ext uri="{FF2B5EF4-FFF2-40B4-BE49-F238E27FC236}">
                  <a16:creationId xmlns:a16="http://schemas.microsoft.com/office/drawing/2014/main" id="{A6B31BEF-C62F-DFB4-09B3-302262645AF1}"/>
                </a:ext>
              </a:extLst>
            </p:cNvPr>
            <p:cNvSpPr txBox="1"/>
            <p:nvPr/>
          </p:nvSpPr>
          <p:spPr>
            <a:xfrm>
              <a:off x="2430537" y="3131237"/>
              <a:ext cx="577647" cy="23083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Multifamily Housing (</a:t>
              </a:r>
              <a:r>
                <a:rPr kumimoji="0" lang="en-US" sz="500" b="0" i="0" u="none" strike="noStrike" kern="0" cap="none" spc="0" normalizeH="0" baseline="0" noProof="0" dirty="0" err="1">
                  <a:ln>
                    <a:noFill/>
                  </a:ln>
                  <a:solidFill>
                    <a:srgbClr val="EC1300"/>
                  </a:solidFill>
                  <a:effectLst/>
                  <a:uLnTx/>
                  <a:uFillTx/>
                  <a:latin typeface="Arial"/>
                  <a:cs typeface="Arial"/>
                  <a:sym typeface="Arial"/>
                </a:rPr>
                <a:t>e.g</a:t>
              </a:r>
              <a:r>
                <a:rPr kumimoji="0" lang="en-US" sz="500" b="0" i="0" u="none" strike="noStrike" kern="0" cap="none" spc="0" normalizeH="0" baseline="0" noProof="0" dirty="0">
                  <a:ln>
                    <a:noFill/>
                  </a:ln>
                  <a:solidFill>
                    <a:srgbClr val="EC1300"/>
                  </a:solidFill>
                  <a:effectLst/>
                  <a:uLnTx/>
                  <a:uFillTx/>
                  <a:latin typeface="Arial"/>
                  <a:cs typeface="Arial"/>
                  <a:sym typeface="Arial"/>
                </a:rPr>
                <a:t>, Apartment or Condominium)</a:t>
              </a:r>
            </a:p>
          </p:txBody>
        </p:sp>
        <p:grpSp>
          <p:nvGrpSpPr>
            <p:cNvPr id="1447" name="Group 1446">
              <a:extLst>
                <a:ext uri="{FF2B5EF4-FFF2-40B4-BE49-F238E27FC236}">
                  <a16:creationId xmlns:a16="http://schemas.microsoft.com/office/drawing/2014/main" id="{333D6BE4-9BC2-BE59-ECDD-8186A2869F94}"/>
                </a:ext>
              </a:extLst>
            </p:cNvPr>
            <p:cNvGrpSpPr/>
            <p:nvPr/>
          </p:nvGrpSpPr>
          <p:grpSpPr>
            <a:xfrm>
              <a:off x="2881902" y="3718719"/>
              <a:ext cx="941961" cy="656020"/>
              <a:chOff x="2881902" y="3718719"/>
              <a:chExt cx="941961" cy="656020"/>
            </a:xfrm>
          </p:grpSpPr>
          <p:sp>
            <p:nvSpPr>
              <p:cNvPr id="1448" name="Freeform: Shape 1447">
                <a:extLst>
                  <a:ext uri="{FF2B5EF4-FFF2-40B4-BE49-F238E27FC236}">
                    <a16:creationId xmlns:a16="http://schemas.microsoft.com/office/drawing/2014/main" id="{7EFDABCC-DE5C-7E1D-6C2E-E44ABF118B9D}"/>
                  </a:ext>
                </a:extLst>
              </p:cNvPr>
              <p:cNvSpPr/>
              <p:nvPr/>
            </p:nvSpPr>
            <p:spPr>
              <a:xfrm>
                <a:off x="2887218" y="3718719"/>
                <a:ext cx="310952" cy="656020"/>
              </a:xfrm>
              <a:custGeom>
                <a:avLst/>
                <a:gdLst>
                  <a:gd name="csX0" fmla="*/ 155694 w 310952"/>
                  <a:gd name="csY0" fmla="*/ 0 h 656020"/>
                  <a:gd name="csX1" fmla="*/ 310952 w 310952"/>
                  <a:gd name="csY1" fmla="*/ 279718 h 656020"/>
                  <a:gd name="csX2" fmla="*/ 310515 w 310952"/>
                  <a:gd name="csY2" fmla="*/ 280505 h 656020"/>
                  <a:gd name="csX3" fmla="*/ 310515 w 310952"/>
                  <a:gd name="csY3" fmla="*/ 656020 h 656020"/>
                  <a:gd name="csX4" fmla="*/ 0 w 310952"/>
                  <a:gd name="csY4" fmla="*/ 656020 h 656020"/>
                  <a:gd name="csX5" fmla="*/ 0 w 310952"/>
                  <a:gd name="csY5" fmla="*/ 280505 h 656020"/>
                  <a:gd name="csX6" fmla="*/ 155694 w 310952"/>
                  <a:gd name="csY6" fmla="*/ 0 h 656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0952" h="656020">
                    <a:moveTo>
                      <a:pt x="155694" y="0"/>
                    </a:moveTo>
                    <a:lnTo>
                      <a:pt x="310952" y="279718"/>
                    </a:lnTo>
                    <a:lnTo>
                      <a:pt x="310515" y="280505"/>
                    </a:lnTo>
                    <a:lnTo>
                      <a:pt x="310515" y="656020"/>
                    </a:lnTo>
                    <a:lnTo>
                      <a:pt x="0" y="656020"/>
                    </a:lnTo>
                    <a:lnTo>
                      <a:pt x="0" y="280505"/>
                    </a:lnTo>
                    <a:lnTo>
                      <a:pt x="155694" y="0"/>
                    </a:lnTo>
                    <a:close/>
                  </a:path>
                </a:pathLst>
              </a:custGeom>
              <a:solidFill>
                <a:srgbClr val="EB7B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49" name="Freeform: Shape 1448">
                <a:extLst>
                  <a:ext uri="{FF2B5EF4-FFF2-40B4-BE49-F238E27FC236}">
                    <a16:creationId xmlns:a16="http://schemas.microsoft.com/office/drawing/2014/main" id="{16036603-1632-B0EC-5087-A105DCF57689}"/>
                  </a:ext>
                </a:extLst>
              </p:cNvPr>
              <p:cNvSpPr/>
              <p:nvPr/>
            </p:nvSpPr>
            <p:spPr>
              <a:xfrm>
                <a:off x="3198171" y="3718719"/>
                <a:ext cx="309563" cy="656020"/>
              </a:xfrm>
              <a:custGeom>
                <a:avLst/>
                <a:gdLst>
                  <a:gd name="csX0" fmla="*/ 155257 w 309563"/>
                  <a:gd name="csY0" fmla="*/ 0 h 656020"/>
                  <a:gd name="csX1" fmla="*/ 309563 w 309563"/>
                  <a:gd name="csY1" fmla="*/ 278002 h 656020"/>
                  <a:gd name="csX2" fmla="*/ 308173 w 309563"/>
                  <a:gd name="csY2" fmla="*/ 280505 h 656020"/>
                  <a:gd name="csX3" fmla="*/ 308173 w 309563"/>
                  <a:gd name="csY3" fmla="*/ 656020 h 656020"/>
                  <a:gd name="csX4" fmla="*/ 437 w 309563"/>
                  <a:gd name="csY4" fmla="*/ 656020 h 656020"/>
                  <a:gd name="csX5" fmla="*/ 437 w 309563"/>
                  <a:gd name="csY5" fmla="*/ 280505 h 656020"/>
                  <a:gd name="csX6" fmla="*/ 0 w 309563"/>
                  <a:gd name="csY6" fmla="*/ 279718 h 656020"/>
                  <a:gd name="csX7" fmla="*/ 155257 w 309563"/>
                  <a:gd name="csY7" fmla="*/ 0 h 6560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9563" h="656020">
                    <a:moveTo>
                      <a:pt x="155257" y="0"/>
                    </a:moveTo>
                    <a:lnTo>
                      <a:pt x="309563" y="278002"/>
                    </a:lnTo>
                    <a:lnTo>
                      <a:pt x="308173" y="280505"/>
                    </a:lnTo>
                    <a:lnTo>
                      <a:pt x="308173" y="656020"/>
                    </a:lnTo>
                    <a:lnTo>
                      <a:pt x="437" y="656020"/>
                    </a:lnTo>
                    <a:lnTo>
                      <a:pt x="437" y="280505"/>
                    </a:lnTo>
                    <a:lnTo>
                      <a:pt x="0" y="279718"/>
                    </a:lnTo>
                    <a:lnTo>
                      <a:pt x="155257" y="0"/>
                    </a:lnTo>
                    <a:close/>
                  </a:path>
                </a:pathLst>
              </a:custGeom>
              <a:solidFill>
                <a:srgbClr val="EB7B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50" name="Freeform: Shape 1449">
                <a:extLst>
                  <a:ext uri="{FF2B5EF4-FFF2-40B4-BE49-F238E27FC236}">
                    <a16:creationId xmlns:a16="http://schemas.microsoft.com/office/drawing/2014/main" id="{9D1D8A99-1CD8-9631-36C8-DDBB315B04E3}"/>
                  </a:ext>
                </a:extLst>
              </p:cNvPr>
              <p:cNvSpPr/>
              <p:nvPr/>
            </p:nvSpPr>
            <p:spPr>
              <a:xfrm>
                <a:off x="3507734" y="3718719"/>
                <a:ext cx="309999" cy="656020"/>
              </a:xfrm>
              <a:custGeom>
                <a:avLst/>
                <a:gdLst>
                  <a:gd name="csX0" fmla="*/ 154304 w 309999"/>
                  <a:gd name="csY0" fmla="*/ 0 h 656020"/>
                  <a:gd name="csX1" fmla="*/ 309999 w 309999"/>
                  <a:gd name="csY1" fmla="*/ 280505 h 656020"/>
                  <a:gd name="csX2" fmla="*/ 309999 w 309999"/>
                  <a:gd name="csY2" fmla="*/ 656020 h 656020"/>
                  <a:gd name="csX3" fmla="*/ 1389 w 309999"/>
                  <a:gd name="csY3" fmla="*/ 656020 h 656020"/>
                  <a:gd name="csX4" fmla="*/ 1389 w 309999"/>
                  <a:gd name="csY4" fmla="*/ 280505 h 656020"/>
                  <a:gd name="csX5" fmla="*/ 0 w 309999"/>
                  <a:gd name="csY5" fmla="*/ 278002 h 656020"/>
                  <a:gd name="csX6" fmla="*/ 154304 w 309999"/>
                  <a:gd name="csY6" fmla="*/ 0 h 656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9999" h="656020">
                    <a:moveTo>
                      <a:pt x="154304" y="0"/>
                    </a:moveTo>
                    <a:lnTo>
                      <a:pt x="309999" y="280505"/>
                    </a:lnTo>
                    <a:lnTo>
                      <a:pt x="309999" y="656020"/>
                    </a:lnTo>
                    <a:lnTo>
                      <a:pt x="1389" y="656020"/>
                    </a:lnTo>
                    <a:lnTo>
                      <a:pt x="1389" y="280505"/>
                    </a:lnTo>
                    <a:lnTo>
                      <a:pt x="0" y="278002"/>
                    </a:lnTo>
                    <a:lnTo>
                      <a:pt x="154304" y="0"/>
                    </a:lnTo>
                    <a:close/>
                  </a:path>
                </a:pathLst>
              </a:custGeom>
              <a:solidFill>
                <a:srgbClr val="EB7B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451" name="Freeform: Shape 1450">
                <a:extLst>
                  <a:ext uri="{FF2B5EF4-FFF2-40B4-BE49-F238E27FC236}">
                    <a16:creationId xmlns:a16="http://schemas.microsoft.com/office/drawing/2014/main" id="{30A63479-FD66-C3E7-2E34-E7D58FFD7704}"/>
                  </a:ext>
                </a:extLst>
              </p:cNvPr>
              <p:cNvSpPr/>
              <p:nvPr/>
            </p:nvSpPr>
            <p:spPr>
              <a:xfrm>
                <a:off x="3110243" y="4288928"/>
                <a:ext cx="36327" cy="30702"/>
              </a:xfrm>
              <a:custGeom>
                <a:avLst/>
                <a:gdLst>
                  <a:gd name="csX0" fmla="*/ 36328 w 36327"/>
                  <a:gd name="csY0" fmla="*/ 30703 h 30702"/>
                  <a:gd name="csX1" fmla="*/ 0 w 36327"/>
                  <a:gd name="csY1" fmla="*/ 0 h 30702"/>
                </a:gdLst>
                <a:ahLst/>
                <a:cxnLst>
                  <a:cxn ang="0">
                    <a:pos x="csX0" y="csY0"/>
                  </a:cxn>
                  <a:cxn ang="0">
                    <a:pos x="csX1" y="csY1"/>
                  </a:cxn>
                </a:cxnLst>
                <a:rect l="l" t="t" r="r" b="b"/>
                <a:pathLst>
                  <a:path w="36327" h="30702">
                    <a:moveTo>
                      <a:pt x="36328" y="30703"/>
                    </a:moveTo>
                    <a:cubicBezTo>
                      <a:pt x="28848" y="16257"/>
                      <a:pt x="15493" y="4964"/>
                      <a:pt x="0" y="0"/>
                    </a:cubicBezTo>
                  </a:path>
                </a:pathLst>
              </a:custGeom>
              <a:noFill/>
              <a:ln w="5087"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2" name="Freeform: Shape 1451">
                <a:extLst>
                  <a:ext uri="{FF2B5EF4-FFF2-40B4-BE49-F238E27FC236}">
                    <a16:creationId xmlns:a16="http://schemas.microsoft.com/office/drawing/2014/main" id="{D845EC73-6952-DA84-0B67-58BF88E37276}"/>
                  </a:ext>
                </a:extLst>
              </p:cNvPr>
              <p:cNvSpPr/>
              <p:nvPr/>
            </p:nvSpPr>
            <p:spPr>
              <a:xfrm>
                <a:off x="3007650" y="3837115"/>
                <a:ext cx="73291" cy="103435"/>
              </a:xfrm>
              <a:custGeom>
                <a:avLst/>
                <a:gdLst>
                  <a:gd name="csX0" fmla="*/ 0 w 73291"/>
                  <a:gd name="csY0" fmla="*/ 103435 h 103435"/>
                  <a:gd name="csX1" fmla="*/ 35263 w 73291"/>
                  <a:gd name="csY1" fmla="*/ 0 h 103435"/>
                  <a:gd name="csX2" fmla="*/ 73291 w 73291"/>
                  <a:gd name="csY2" fmla="*/ 103435 h 103435"/>
                  <a:gd name="csX3" fmla="*/ 0 w 73291"/>
                  <a:gd name="csY3" fmla="*/ 103435 h 103435"/>
                </a:gdLst>
                <a:ahLst/>
                <a:cxnLst>
                  <a:cxn ang="0">
                    <a:pos x="csX0" y="csY0"/>
                  </a:cxn>
                  <a:cxn ang="0">
                    <a:pos x="csX1" y="csY1"/>
                  </a:cxn>
                  <a:cxn ang="0">
                    <a:pos x="csX2" y="csY2"/>
                  </a:cxn>
                  <a:cxn ang="0">
                    <a:pos x="csX3" y="csY3"/>
                  </a:cxn>
                </a:cxnLst>
                <a:rect l="l" t="t" r="r" b="b"/>
                <a:pathLst>
                  <a:path w="73291" h="103435">
                    <a:moveTo>
                      <a:pt x="0" y="103435"/>
                    </a:moveTo>
                    <a:lnTo>
                      <a:pt x="35263" y="0"/>
                    </a:lnTo>
                    <a:lnTo>
                      <a:pt x="73291" y="103435"/>
                    </a:lnTo>
                    <a:lnTo>
                      <a:pt x="0" y="103435"/>
                    </a:lnTo>
                    <a:close/>
                  </a:path>
                </a:pathLst>
              </a:cu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3" name="Rectangle 1452">
                <a:extLst>
                  <a:ext uri="{FF2B5EF4-FFF2-40B4-BE49-F238E27FC236}">
                    <a16:creationId xmlns:a16="http://schemas.microsoft.com/office/drawing/2014/main" id="{864A863E-5316-56A5-11B1-CE7130793CFA}"/>
                  </a:ext>
                </a:extLst>
              </p:cNvPr>
              <p:cNvSpPr/>
              <p:nvPr/>
            </p:nvSpPr>
            <p:spPr>
              <a:xfrm>
                <a:off x="2945446"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4" name="Rectangle 1453">
                <a:extLst>
                  <a:ext uri="{FF2B5EF4-FFF2-40B4-BE49-F238E27FC236}">
                    <a16:creationId xmlns:a16="http://schemas.microsoft.com/office/drawing/2014/main" id="{4C57BFA9-3AE5-275C-FA30-1973148A927A}"/>
                  </a:ext>
                </a:extLst>
              </p:cNvPr>
              <p:cNvSpPr/>
              <p:nvPr/>
            </p:nvSpPr>
            <p:spPr>
              <a:xfrm>
                <a:off x="3075633"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5" name="Rectangle 1454">
                <a:extLst>
                  <a:ext uri="{FF2B5EF4-FFF2-40B4-BE49-F238E27FC236}">
                    <a16:creationId xmlns:a16="http://schemas.microsoft.com/office/drawing/2014/main" id="{137420C3-C0AB-32BD-BF9E-756874A8CB60}"/>
                  </a:ext>
                </a:extLst>
              </p:cNvPr>
              <p:cNvSpPr/>
              <p:nvPr/>
            </p:nvSpPr>
            <p:spPr>
              <a:xfrm>
                <a:off x="2945446"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6" name="Rectangle 1455">
                <a:extLst>
                  <a:ext uri="{FF2B5EF4-FFF2-40B4-BE49-F238E27FC236}">
                    <a16:creationId xmlns:a16="http://schemas.microsoft.com/office/drawing/2014/main" id="{C7D5B017-D991-9BB0-E107-32E4263A1B6F}"/>
                  </a:ext>
                </a:extLst>
              </p:cNvPr>
              <p:cNvSpPr/>
              <p:nvPr/>
            </p:nvSpPr>
            <p:spPr>
              <a:xfrm>
                <a:off x="3075633"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7" name="Rectangle 1456">
                <a:extLst>
                  <a:ext uri="{FF2B5EF4-FFF2-40B4-BE49-F238E27FC236}">
                    <a16:creationId xmlns:a16="http://schemas.microsoft.com/office/drawing/2014/main" id="{CF9F3D27-0036-F2E0-94EE-BE6752C69A15}"/>
                  </a:ext>
                </a:extLst>
              </p:cNvPr>
              <p:cNvSpPr/>
              <p:nvPr/>
            </p:nvSpPr>
            <p:spPr>
              <a:xfrm>
                <a:off x="2945446"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8" name="Rectangle 1457">
                <a:extLst>
                  <a:ext uri="{FF2B5EF4-FFF2-40B4-BE49-F238E27FC236}">
                    <a16:creationId xmlns:a16="http://schemas.microsoft.com/office/drawing/2014/main" id="{878735F4-5967-6575-4359-F6231116038E}"/>
                  </a:ext>
                </a:extLst>
              </p:cNvPr>
              <p:cNvSpPr/>
              <p:nvPr/>
            </p:nvSpPr>
            <p:spPr>
              <a:xfrm>
                <a:off x="3075633"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59" name="Freeform: Shape 1458">
                <a:extLst>
                  <a:ext uri="{FF2B5EF4-FFF2-40B4-BE49-F238E27FC236}">
                    <a16:creationId xmlns:a16="http://schemas.microsoft.com/office/drawing/2014/main" id="{E6CFC339-0D0D-F69A-FD05-F216CD323A78}"/>
                  </a:ext>
                </a:extLst>
              </p:cNvPr>
              <p:cNvSpPr/>
              <p:nvPr/>
            </p:nvSpPr>
            <p:spPr>
              <a:xfrm>
                <a:off x="2980709"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0" name="Freeform: Shape 1459">
                <a:extLst>
                  <a:ext uri="{FF2B5EF4-FFF2-40B4-BE49-F238E27FC236}">
                    <a16:creationId xmlns:a16="http://schemas.microsoft.com/office/drawing/2014/main" id="{602335F0-69FA-62A5-8E66-D918051AACCE}"/>
                  </a:ext>
                </a:extLst>
              </p:cNvPr>
              <p:cNvSpPr/>
              <p:nvPr/>
            </p:nvSpPr>
            <p:spPr>
              <a:xfrm>
                <a:off x="2945446" y="4058388"/>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1" name="Freeform: Shape 1460">
                <a:extLst>
                  <a:ext uri="{FF2B5EF4-FFF2-40B4-BE49-F238E27FC236}">
                    <a16:creationId xmlns:a16="http://schemas.microsoft.com/office/drawing/2014/main" id="{911D6B02-BCD4-E773-34EE-E3CEF3D27CA9}"/>
                  </a:ext>
                </a:extLst>
              </p:cNvPr>
              <p:cNvSpPr/>
              <p:nvPr/>
            </p:nvSpPr>
            <p:spPr>
              <a:xfrm>
                <a:off x="3110896"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2" name="Freeform: Shape 1461">
                <a:extLst>
                  <a:ext uri="{FF2B5EF4-FFF2-40B4-BE49-F238E27FC236}">
                    <a16:creationId xmlns:a16="http://schemas.microsoft.com/office/drawing/2014/main" id="{8F21AF20-A72A-6F9D-AFBF-A0497FA7A7A1}"/>
                  </a:ext>
                </a:extLst>
              </p:cNvPr>
              <p:cNvSpPr/>
              <p:nvPr/>
            </p:nvSpPr>
            <p:spPr>
              <a:xfrm>
                <a:off x="3075633" y="4058388"/>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3" name="Freeform: Shape 1462">
                <a:extLst>
                  <a:ext uri="{FF2B5EF4-FFF2-40B4-BE49-F238E27FC236}">
                    <a16:creationId xmlns:a16="http://schemas.microsoft.com/office/drawing/2014/main" id="{7FA1A709-8C1B-AECF-593E-36A5454B670E}"/>
                  </a:ext>
                </a:extLst>
              </p:cNvPr>
              <p:cNvSpPr/>
              <p:nvPr/>
            </p:nvSpPr>
            <p:spPr>
              <a:xfrm>
                <a:off x="2980709"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4" name="Freeform: Shape 1463">
                <a:extLst>
                  <a:ext uri="{FF2B5EF4-FFF2-40B4-BE49-F238E27FC236}">
                    <a16:creationId xmlns:a16="http://schemas.microsoft.com/office/drawing/2014/main" id="{B0C844A3-EF1B-FEBC-B324-77764128DED1}"/>
                  </a:ext>
                </a:extLst>
              </p:cNvPr>
              <p:cNvSpPr/>
              <p:nvPr/>
            </p:nvSpPr>
            <p:spPr>
              <a:xfrm>
                <a:off x="2945446" y="4170489"/>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5" name="Freeform: Shape 1464">
                <a:extLst>
                  <a:ext uri="{FF2B5EF4-FFF2-40B4-BE49-F238E27FC236}">
                    <a16:creationId xmlns:a16="http://schemas.microsoft.com/office/drawing/2014/main" id="{BA20B924-EDF3-1422-37D2-B01817D3B805}"/>
                  </a:ext>
                </a:extLst>
              </p:cNvPr>
              <p:cNvSpPr/>
              <p:nvPr/>
            </p:nvSpPr>
            <p:spPr>
              <a:xfrm>
                <a:off x="3110896"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6" name="Freeform: Shape 1465">
                <a:extLst>
                  <a:ext uri="{FF2B5EF4-FFF2-40B4-BE49-F238E27FC236}">
                    <a16:creationId xmlns:a16="http://schemas.microsoft.com/office/drawing/2014/main" id="{B81976DC-828A-52FC-687E-BC51FDD1D6B7}"/>
                  </a:ext>
                </a:extLst>
              </p:cNvPr>
              <p:cNvSpPr/>
              <p:nvPr/>
            </p:nvSpPr>
            <p:spPr>
              <a:xfrm>
                <a:off x="3075633" y="4170489"/>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7" name="Freeform: Shape 1466">
                <a:extLst>
                  <a:ext uri="{FF2B5EF4-FFF2-40B4-BE49-F238E27FC236}">
                    <a16:creationId xmlns:a16="http://schemas.microsoft.com/office/drawing/2014/main" id="{D85E5C3D-2B02-16F8-1F3C-2B6A1E3E9908}"/>
                  </a:ext>
                </a:extLst>
              </p:cNvPr>
              <p:cNvSpPr/>
              <p:nvPr/>
            </p:nvSpPr>
            <p:spPr>
              <a:xfrm>
                <a:off x="2980709"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8" name="Freeform: Shape 1467">
                <a:extLst>
                  <a:ext uri="{FF2B5EF4-FFF2-40B4-BE49-F238E27FC236}">
                    <a16:creationId xmlns:a16="http://schemas.microsoft.com/office/drawing/2014/main" id="{3B737058-41C9-1C53-C784-8CBBBFC33460}"/>
                  </a:ext>
                </a:extLst>
              </p:cNvPr>
              <p:cNvSpPr/>
              <p:nvPr/>
            </p:nvSpPr>
            <p:spPr>
              <a:xfrm>
                <a:off x="2945446" y="4282787"/>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69" name="Freeform: Shape 1468">
                <a:extLst>
                  <a:ext uri="{FF2B5EF4-FFF2-40B4-BE49-F238E27FC236}">
                    <a16:creationId xmlns:a16="http://schemas.microsoft.com/office/drawing/2014/main" id="{253F507D-B591-C298-E677-68DD855D4920}"/>
                  </a:ext>
                </a:extLst>
              </p:cNvPr>
              <p:cNvSpPr/>
              <p:nvPr/>
            </p:nvSpPr>
            <p:spPr>
              <a:xfrm>
                <a:off x="3110896"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0" name="Freeform: Shape 1469">
                <a:extLst>
                  <a:ext uri="{FF2B5EF4-FFF2-40B4-BE49-F238E27FC236}">
                    <a16:creationId xmlns:a16="http://schemas.microsoft.com/office/drawing/2014/main" id="{D258CC13-A5A2-0E36-C54B-AFD55CBD78CE}"/>
                  </a:ext>
                </a:extLst>
              </p:cNvPr>
              <p:cNvSpPr/>
              <p:nvPr/>
            </p:nvSpPr>
            <p:spPr>
              <a:xfrm>
                <a:off x="3075633" y="4282787"/>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1" name="Freeform: Shape 1470">
                <a:extLst>
                  <a:ext uri="{FF2B5EF4-FFF2-40B4-BE49-F238E27FC236}">
                    <a16:creationId xmlns:a16="http://schemas.microsoft.com/office/drawing/2014/main" id="{02F4A38B-67AA-B6B5-F284-2D00B77B317A}"/>
                  </a:ext>
                </a:extLst>
              </p:cNvPr>
              <p:cNvSpPr/>
              <p:nvPr/>
            </p:nvSpPr>
            <p:spPr>
              <a:xfrm>
                <a:off x="3042912" y="3839528"/>
                <a:ext cx="858" cy="101022"/>
              </a:xfrm>
              <a:custGeom>
                <a:avLst/>
                <a:gdLst>
                  <a:gd name="csX0" fmla="*/ 0 w 858"/>
                  <a:gd name="csY0" fmla="*/ 0 h 101022"/>
                  <a:gd name="csX1" fmla="*/ 0 w 858"/>
                  <a:gd name="csY1" fmla="*/ 101022 h 101022"/>
                </a:gdLst>
                <a:ahLst/>
                <a:cxnLst>
                  <a:cxn ang="0">
                    <a:pos x="csX0" y="csY0"/>
                  </a:cxn>
                  <a:cxn ang="0">
                    <a:pos x="csX1" y="csY1"/>
                  </a:cxn>
                </a:cxnLst>
                <a:rect l="l" t="t" r="r" b="b"/>
                <a:pathLst>
                  <a:path w="858" h="101022">
                    <a:moveTo>
                      <a:pt x="0" y="0"/>
                    </a:moveTo>
                    <a:lnTo>
                      <a:pt x="0" y="101022"/>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2" name="Freeform: Shape 1471">
                <a:extLst>
                  <a:ext uri="{FF2B5EF4-FFF2-40B4-BE49-F238E27FC236}">
                    <a16:creationId xmlns:a16="http://schemas.microsoft.com/office/drawing/2014/main" id="{70BEBB35-47D9-7CE5-A565-97AA6FEEAD62}"/>
                  </a:ext>
                </a:extLst>
              </p:cNvPr>
              <p:cNvSpPr/>
              <p:nvPr/>
            </p:nvSpPr>
            <p:spPr>
              <a:xfrm>
                <a:off x="3021768" y="3899130"/>
                <a:ext cx="44890" cy="858"/>
              </a:xfrm>
              <a:custGeom>
                <a:avLst/>
                <a:gdLst>
                  <a:gd name="csX0" fmla="*/ 0 w 44890"/>
                  <a:gd name="csY0" fmla="*/ 0 h 858"/>
                  <a:gd name="csX1" fmla="*/ 44890 w 44890"/>
                  <a:gd name="csY1" fmla="*/ 0 h 858"/>
                </a:gdLst>
                <a:ahLst/>
                <a:cxnLst>
                  <a:cxn ang="0">
                    <a:pos x="csX0" y="csY0"/>
                  </a:cxn>
                  <a:cxn ang="0">
                    <a:pos x="csX1" y="csY1"/>
                  </a:cxn>
                </a:cxnLst>
                <a:rect l="l" t="t" r="r" b="b"/>
                <a:pathLst>
                  <a:path w="44890" h="858">
                    <a:moveTo>
                      <a:pt x="0" y="0"/>
                    </a:moveTo>
                    <a:lnTo>
                      <a:pt x="44890"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3" name="Freeform: Shape 1472">
                <a:extLst>
                  <a:ext uri="{FF2B5EF4-FFF2-40B4-BE49-F238E27FC236}">
                    <a16:creationId xmlns:a16="http://schemas.microsoft.com/office/drawing/2014/main" id="{870E2B5B-4DDA-DDD6-81FE-554450AC6DEC}"/>
                  </a:ext>
                </a:extLst>
              </p:cNvPr>
              <p:cNvSpPr/>
              <p:nvPr/>
            </p:nvSpPr>
            <p:spPr>
              <a:xfrm>
                <a:off x="2881902" y="3718719"/>
                <a:ext cx="322836" cy="290072"/>
              </a:xfrm>
              <a:custGeom>
                <a:avLst/>
                <a:gdLst>
                  <a:gd name="csX0" fmla="*/ 0 w 322836"/>
                  <a:gd name="csY0" fmla="*/ 290073 h 290072"/>
                  <a:gd name="csX1" fmla="*/ 161010 w 322836"/>
                  <a:gd name="csY1" fmla="*/ 0 h 290072"/>
                  <a:gd name="csX2" fmla="*/ 322837 w 322836"/>
                  <a:gd name="csY2" fmla="*/ 286560 h 290072"/>
                </a:gdLst>
                <a:ahLst/>
                <a:cxnLst>
                  <a:cxn ang="0">
                    <a:pos x="csX0" y="csY0"/>
                  </a:cxn>
                  <a:cxn ang="0">
                    <a:pos x="csX1" y="csY1"/>
                  </a:cxn>
                  <a:cxn ang="0">
                    <a:pos x="csX2" y="csY2"/>
                  </a:cxn>
                </a:cxnLst>
                <a:rect l="l" t="t" r="r" b="b"/>
                <a:pathLst>
                  <a:path w="322836" h="290072">
                    <a:moveTo>
                      <a:pt x="0" y="290073"/>
                    </a:moveTo>
                    <a:lnTo>
                      <a:pt x="161010" y="0"/>
                    </a:lnTo>
                    <a:lnTo>
                      <a:pt x="322837" y="286560"/>
                    </a:lnTo>
                  </a:path>
                </a:pathLst>
              </a:custGeom>
              <a:noFill/>
              <a:ln w="5087" cap="rnd">
                <a:solidFill>
                  <a:srgbClr val="7A1600"/>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4" name="Freeform: Shape 1473">
                <a:extLst>
                  <a:ext uri="{FF2B5EF4-FFF2-40B4-BE49-F238E27FC236}">
                    <a16:creationId xmlns:a16="http://schemas.microsoft.com/office/drawing/2014/main" id="{73A067F7-2179-EC2F-75F6-E6B391B83501}"/>
                  </a:ext>
                </a:extLst>
              </p:cNvPr>
              <p:cNvSpPr/>
              <p:nvPr/>
            </p:nvSpPr>
            <p:spPr>
              <a:xfrm>
                <a:off x="3420758" y="4288928"/>
                <a:ext cx="36327" cy="30702"/>
              </a:xfrm>
              <a:custGeom>
                <a:avLst/>
                <a:gdLst>
                  <a:gd name="csX0" fmla="*/ 36328 w 36327"/>
                  <a:gd name="csY0" fmla="*/ 30703 h 30702"/>
                  <a:gd name="csX1" fmla="*/ 0 w 36327"/>
                  <a:gd name="csY1" fmla="*/ 0 h 30702"/>
                </a:gdLst>
                <a:ahLst/>
                <a:cxnLst>
                  <a:cxn ang="0">
                    <a:pos x="csX0" y="csY0"/>
                  </a:cxn>
                  <a:cxn ang="0">
                    <a:pos x="csX1" y="csY1"/>
                  </a:cxn>
                </a:cxnLst>
                <a:rect l="l" t="t" r="r" b="b"/>
                <a:pathLst>
                  <a:path w="36327" h="30702">
                    <a:moveTo>
                      <a:pt x="36328" y="30703"/>
                    </a:moveTo>
                    <a:cubicBezTo>
                      <a:pt x="28848" y="16257"/>
                      <a:pt x="15493" y="4964"/>
                      <a:pt x="0" y="0"/>
                    </a:cubicBezTo>
                  </a:path>
                </a:pathLst>
              </a:custGeom>
              <a:noFill/>
              <a:ln w="5087"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5" name="Freeform: Shape 1474">
                <a:extLst>
                  <a:ext uri="{FF2B5EF4-FFF2-40B4-BE49-F238E27FC236}">
                    <a16:creationId xmlns:a16="http://schemas.microsoft.com/office/drawing/2014/main" id="{A86DBB17-7A0F-0477-2D94-30B8E724D2F6}"/>
                  </a:ext>
                </a:extLst>
              </p:cNvPr>
              <p:cNvSpPr/>
              <p:nvPr/>
            </p:nvSpPr>
            <p:spPr>
              <a:xfrm>
                <a:off x="3318165" y="3837115"/>
                <a:ext cx="73291" cy="103435"/>
              </a:xfrm>
              <a:custGeom>
                <a:avLst/>
                <a:gdLst>
                  <a:gd name="csX0" fmla="*/ 0 w 73291"/>
                  <a:gd name="csY0" fmla="*/ 103435 h 103435"/>
                  <a:gd name="csX1" fmla="*/ 35263 w 73291"/>
                  <a:gd name="csY1" fmla="*/ 0 h 103435"/>
                  <a:gd name="csX2" fmla="*/ 73291 w 73291"/>
                  <a:gd name="csY2" fmla="*/ 103435 h 103435"/>
                  <a:gd name="csX3" fmla="*/ 0 w 73291"/>
                  <a:gd name="csY3" fmla="*/ 103435 h 103435"/>
                </a:gdLst>
                <a:ahLst/>
                <a:cxnLst>
                  <a:cxn ang="0">
                    <a:pos x="csX0" y="csY0"/>
                  </a:cxn>
                  <a:cxn ang="0">
                    <a:pos x="csX1" y="csY1"/>
                  </a:cxn>
                  <a:cxn ang="0">
                    <a:pos x="csX2" y="csY2"/>
                  </a:cxn>
                  <a:cxn ang="0">
                    <a:pos x="csX3" y="csY3"/>
                  </a:cxn>
                </a:cxnLst>
                <a:rect l="l" t="t" r="r" b="b"/>
                <a:pathLst>
                  <a:path w="73291" h="103435">
                    <a:moveTo>
                      <a:pt x="0" y="103435"/>
                    </a:moveTo>
                    <a:lnTo>
                      <a:pt x="35263" y="0"/>
                    </a:lnTo>
                    <a:lnTo>
                      <a:pt x="73291" y="103435"/>
                    </a:lnTo>
                    <a:lnTo>
                      <a:pt x="0" y="103435"/>
                    </a:lnTo>
                    <a:close/>
                  </a:path>
                </a:pathLst>
              </a:cu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6" name="Rectangle 1475">
                <a:extLst>
                  <a:ext uri="{FF2B5EF4-FFF2-40B4-BE49-F238E27FC236}">
                    <a16:creationId xmlns:a16="http://schemas.microsoft.com/office/drawing/2014/main" id="{48A49F6B-124E-FC7A-A05E-D048D920509A}"/>
                  </a:ext>
                </a:extLst>
              </p:cNvPr>
              <p:cNvSpPr/>
              <p:nvPr/>
            </p:nvSpPr>
            <p:spPr>
              <a:xfrm>
                <a:off x="3255961"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7" name="Rectangle 1476">
                <a:extLst>
                  <a:ext uri="{FF2B5EF4-FFF2-40B4-BE49-F238E27FC236}">
                    <a16:creationId xmlns:a16="http://schemas.microsoft.com/office/drawing/2014/main" id="{313FF49C-E396-A517-AE0E-A0D86265E3AF}"/>
                  </a:ext>
                </a:extLst>
              </p:cNvPr>
              <p:cNvSpPr/>
              <p:nvPr/>
            </p:nvSpPr>
            <p:spPr>
              <a:xfrm>
                <a:off x="3386148"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8" name="Rectangle 1477">
                <a:extLst>
                  <a:ext uri="{FF2B5EF4-FFF2-40B4-BE49-F238E27FC236}">
                    <a16:creationId xmlns:a16="http://schemas.microsoft.com/office/drawing/2014/main" id="{B97ADDBB-606B-0152-5DC3-08A895C6C27B}"/>
                  </a:ext>
                </a:extLst>
              </p:cNvPr>
              <p:cNvSpPr/>
              <p:nvPr/>
            </p:nvSpPr>
            <p:spPr>
              <a:xfrm>
                <a:off x="3255961"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79" name="Rectangle 1478">
                <a:extLst>
                  <a:ext uri="{FF2B5EF4-FFF2-40B4-BE49-F238E27FC236}">
                    <a16:creationId xmlns:a16="http://schemas.microsoft.com/office/drawing/2014/main" id="{24730254-D0E5-0A8F-71AC-5A4D96FA689F}"/>
                  </a:ext>
                </a:extLst>
              </p:cNvPr>
              <p:cNvSpPr/>
              <p:nvPr/>
            </p:nvSpPr>
            <p:spPr>
              <a:xfrm>
                <a:off x="3386148"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0" name="Rectangle 1479">
                <a:extLst>
                  <a:ext uri="{FF2B5EF4-FFF2-40B4-BE49-F238E27FC236}">
                    <a16:creationId xmlns:a16="http://schemas.microsoft.com/office/drawing/2014/main" id="{EE13D324-894B-1EEA-37AB-138C09733ED2}"/>
                  </a:ext>
                </a:extLst>
              </p:cNvPr>
              <p:cNvSpPr/>
              <p:nvPr/>
            </p:nvSpPr>
            <p:spPr>
              <a:xfrm>
                <a:off x="3255961"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1" name="Rectangle 1480">
                <a:extLst>
                  <a:ext uri="{FF2B5EF4-FFF2-40B4-BE49-F238E27FC236}">
                    <a16:creationId xmlns:a16="http://schemas.microsoft.com/office/drawing/2014/main" id="{41DC92F9-785D-81E4-0095-91913C19C036}"/>
                  </a:ext>
                </a:extLst>
              </p:cNvPr>
              <p:cNvSpPr/>
              <p:nvPr/>
            </p:nvSpPr>
            <p:spPr>
              <a:xfrm>
                <a:off x="3386148"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2" name="Freeform: Shape 1481">
                <a:extLst>
                  <a:ext uri="{FF2B5EF4-FFF2-40B4-BE49-F238E27FC236}">
                    <a16:creationId xmlns:a16="http://schemas.microsoft.com/office/drawing/2014/main" id="{3081DFD8-2B46-A579-8082-0CEF7BC421E0}"/>
                  </a:ext>
                </a:extLst>
              </p:cNvPr>
              <p:cNvSpPr/>
              <p:nvPr/>
            </p:nvSpPr>
            <p:spPr>
              <a:xfrm>
                <a:off x="3291224"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3" name="Freeform: Shape 1482">
                <a:extLst>
                  <a:ext uri="{FF2B5EF4-FFF2-40B4-BE49-F238E27FC236}">
                    <a16:creationId xmlns:a16="http://schemas.microsoft.com/office/drawing/2014/main" id="{34DBE2B2-DAFC-2D26-A0D6-3CC3059DF1E9}"/>
                  </a:ext>
                </a:extLst>
              </p:cNvPr>
              <p:cNvSpPr/>
              <p:nvPr/>
            </p:nvSpPr>
            <p:spPr>
              <a:xfrm>
                <a:off x="3255961" y="4058388"/>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4" name="Freeform: Shape 1483">
                <a:extLst>
                  <a:ext uri="{FF2B5EF4-FFF2-40B4-BE49-F238E27FC236}">
                    <a16:creationId xmlns:a16="http://schemas.microsoft.com/office/drawing/2014/main" id="{A252493A-7467-1E6D-298F-7FFB5A3EB9F8}"/>
                  </a:ext>
                </a:extLst>
              </p:cNvPr>
              <p:cNvSpPr/>
              <p:nvPr/>
            </p:nvSpPr>
            <p:spPr>
              <a:xfrm>
                <a:off x="3421411"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5" name="Freeform: Shape 1484">
                <a:extLst>
                  <a:ext uri="{FF2B5EF4-FFF2-40B4-BE49-F238E27FC236}">
                    <a16:creationId xmlns:a16="http://schemas.microsoft.com/office/drawing/2014/main" id="{F253BBB6-447F-24B0-D647-37031787C218}"/>
                  </a:ext>
                </a:extLst>
              </p:cNvPr>
              <p:cNvSpPr/>
              <p:nvPr/>
            </p:nvSpPr>
            <p:spPr>
              <a:xfrm>
                <a:off x="3386148" y="4058388"/>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6" name="Freeform: Shape 1485">
                <a:extLst>
                  <a:ext uri="{FF2B5EF4-FFF2-40B4-BE49-F238E27FC236}">
                    <a16:creationId xmlns:a16="http://schemas.microsoft.com/office/drawing/2014/main" id="{B14FEAB7-395E-CDE6-F703-91FD464A62A1}"/>
                  </a:ext>
                </a:extLst>
              </p:cNvPr>
              <p:cNvSpPr/>
              <p:nvPr/>
            </p:nvSpPr>
            <p:spPr>
              <a:xfrm>
                <a:off x="3291224"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7" name="Freeform: Shape 1486">
                <a:extLst>
                  <a:ext uri="{FF2B5EF4-FFF2-40B4-BE49-F238E27FC236}">
                    <a16:creationId xmlns:a16="http://schemas.microsoft.com/office/drawing/2014/main" id="{5CE34E27-6B88-FF95-27C9-71C8216CB894}"/>
                  </a:ext>
                </a:extLst>
              </p:cNvPr>
              <p:cNvSpPr/>
              <p:nvPr/>
            </p:nvSpPr>
            <p:spPr>
              <a:xfrm>
                <a:off x="3255961" y="4170489"/>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8" name="Freeform: Shape 1487">
                <a:extLst>
                  <a:ext uri="{FF2B5EF4-FFF2-40B4-BE49-F238E27FC236}">
                    <a16:creationId xmlns:a16="http://schemas.microsoft.com/office/drawing/2014/main" id="{5D3F8F3E-6376-6D1B-544A-1FF2654F37EF}"/>
                  </a:ext>
                </a:extLst>
              </p:cNvPr>
              <p:cNvSpPr/>
              <p:nvPr/>
            </p:nvSpPr>
            <p:spPr>
              <a:xfrm>
                <a:off x="3421411"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89" name="Freeform: Shape 1488">
                <a:extLst>
                  <a:ext uri="{FF2B5EF4-FFF2-40B4-BE49-F238E27FC236}">
                    <a16:creationId xmlns:a16="http://schemas.microsoft.com/office/drawing/2014/main" id="{C3A2819A-FB07-D75D-5D30-8888F188FB43}"/>
                  </a:ext>
                </a:extLst>
              </p:cNvPr>
              <p:cNvSpPr/>
              <p:nvPr/>
            </p:nvSpPr>
            <p:spPr>
              <a:xfrm>
                <a:off x="3386148" y="4170489"/>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0" name="Freeform: Shape 1489">
                <a:extLst>
                  <a:ext uri="{FF2B5EF4-FFF2-40B4-BE49-F238E27FC236}">
                    <a16:creationId xmlns:a16="http://schemas.microsoft.com/office/drawing/2014/main" id="{8C6106DD-1FA9-CF4D-9B1F-145D4469D1FA}"/>
                  </a:ext>
                </a:extLst>
              </p:cNvPr>
              <p:cNvSpPr/>
              <p:nvPr/>
            </p:nvSpPr>
            <p:spPr>
              <a:xfrm>
                <a:off x="3291224"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1" name="Freeform: Shape 1490">
                <a:extLst>
                  <a:ext uri="{FF2B5EF4-FFF2-40B4-BE49-F238E27FC236}">
                    <a16:creationId xmlns:a16="http://schemas.microsoft.com/office/drawing/2014/main" id="{AA0AC296-4540-84F4-9751-9294EB9CAE2F}"/>
                  </a:ext>
                </a:extLst>
              </p:cNvPr>
              <p:cNvSpPr/>
              <p:nvPr/>
            </p:nvSpPr>
            <p:spPr>
              <a:xfrm>
                <a:off x="3255961" y="4282787"/>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2" name="Freeform: Shape 1491">
                <a:extLst>
                  <a:ext uri="{FF2B5EF4-FFF2-40B4-BE49-F238E27FC236}">
                    <a16:creationId xmlns:a16="http://schemas.microsoft.com/office/drawing/2014/main" id="{9DCDC1B9-3572-664E-54EF-05091B3701BC}"/>
                  </a:ext>
                </a:extLst>
              </p:cNvPr>
              <p:cNvSpPr/>
              <p:nvPr/>
            </p:nvSpPr>
            <p:spPr>
              <a:xfrm>
                <a:off x="3421411"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3" name="Freeform: Shape 1492">
                <a:extLst>
                  <a:ext uri="{FF2B5EF4-FFF2-40B4-BE49-F238E27FC236}">
                    <a16:creationId xmlns:a16="http://schemas.microsoft.com/office/drawing/2014/main" id="{D3A10540-617D-E661-EAD6-995881E3066E}"/>
                  </a:ext>
                </a:extLst>
              </p:cNvPr>
              <p:cNvSpPr/>
              <p:nvPr/>
            </p:nvSpPr>
            <p:spPr>
              <a:xfrm>
                <a:off x="3386148" y="4282787"/>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4" name="Freeform: Shape 1493">
                <a:extLst>
                  <a:ext uri="{FF2B5EF4-FFF2-40B4-BE49-F238E27FC236}">
                    <a16:creationId xmlns:a16="http://schemas.microsoft.com/office/drawing/2014/main" id="{DBBAC47B-3A4A-A102-2F6C-FD6B796D06BB}"/>
                  </a:ext>
                </a:extLst>
              </p:cNvPr>
              <p:cNvSpPr/>
              <p:nvPr/>
            </p:nvSpPr>
            <p:spPr>
              <a:xfrm>
                <a:off x="3353427" y="3839528"/>
                <a:ext cx="858" cy="101022"/>
              </a:xfrm>
              <a:custGeom>
                <a:avLst/>
                <a:gdLst>
                  <a:gd name="csX0" fmla="*/ 0 w 858"/>
                  <a:gd name="csY0" fmla="*/ 0 h 101022"/>
                  <a:gd name="csX1" fmla="*/ 0 w 858"/>
                  <a:gd name="csY1" fmla="*/ 101022 h 101022"/>
                </a:gdLst>
                <a:ahLst/>
                <a:cxnLst>
                  <a:cxn ang="0">
                    <a:pos x="csX0" y="csY0"/>
                  </a:cxn>
                  <a:cxn ang="0">
                    <a:pos x="csX1" y="csY1"/>
                  </a:cxn>
                </a:cxnLst>
                <a:rect l="l" t="t" r="r" b="b"/>
                <a:pathLst>
                  <a:path w="858" h="101022">
                    <a:moveTo>
                      <a:pt x="0" y="0"/>
                    </a:moveTo>
                    <a:lnTo>
                      <a:pt x="0" y="101022"/>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5" name="Freeform: Shape 1494">
                <a:extLst>
                  <a:ext uri="{FF2B5EF4-FFF2-40B4-BE49-F238E27FC236}">
                    <a16:creationId xmlns:a16="http://schemas.microsoft.com/office/drawing/2014/main" id="{28ABE9DF-0024-95BA-C5B8-CCAC30F25A85}"/>
                  </a:ext>
                </a:extLst>
              </p:cNvPr>
              <p:cNvSpPr/>
              <p:nvPr/>
            </p:nvSpPr>
            <p:spPr>
              <a:xfrm>
                <a:off x="3332283" y="3899130"/>
                <a:ext cx="44890" cy="858"/>
              </a:xfrm>
              <a:custGeom>
                <a:avLst/>
                <a:gdLst>
                  <a:gd name="csX0" fmla="*/ 0 w 44890"/>
                  <a:gd name="csY0" fmla="*/ 0 h 858"/>
                  <a:gd name="csX1" fmla="*/ 44890 w 44890"/>
                  <a:gd name="csY1" fmla="*/ 0 h 858"/>
                </a:gdLst>
                <a:ahLst/>
                <a:cxnLst>
                  <a:cxn ang="0">
                    <a:pos x="csX0" y="csY0"/>
                  </a:cxn>
                  <a:cxn ang="0">
                    <a:pos x="csX1" y="csY1"/>
                  </a:cxn>
                </a:cxnLst>
                <a:rect l="l" t="t" r="r" b="b"/>
                <a:pathLst>
                  <a:path w="44890" h="858">
                    <a:moveTo>
                      <a:pt x="0" y="0"/>
                    </a:moveTo>
                    <a:lnTo>
                      <a:pt x="44890"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6" name="Freeform: Shape 1495">
                <a:extLst>
                  <a:ext uri="{FF2B5EF4-FFF2-40B4-BE49-F238E27FC236}">
                    <a16:creationId xmlns:a16="http://schemas.microsoft.com/office/drawing/2014/main" id="{91C24F21-ECD4-2230-ECD4-88D7D8FDA2A3}"/>
                  </a:ext>
                </a:extLst>
              </p:cNvPr>
              <p:cNvSpPr/>
              <p:nvPr/>
            </p:nvSpPr>
            <p:spPr>
              <a:xfrm>
                <a:off x="3192417" y="3718719"/>
                <a:ext cx="322836" cy="290072"/>
              </a:xfrm>
              <a:custGeom>
                <a:avLst/>
                <a:gdLst>
                  <a:gd name="csX0" fmla="*/ 0 w 322836"/>
                  <a:gd name="csY0" fmla="*/ 290073 h 290072"/>
                  <a:gd name="csX1" fmla="*/ 161010 w 322836"/>
                  <a:gd name="csY1" fmla="*/ 0 h 290072"/>
                  <a:gd name="csX2" fmla="*/ 322837 w 322836"/>
                  <a:gd name="csY2" fmla="*/ 286560 h 290072"/>
                </a:gdLst>
                <a:ahLst/>
                <a:cxnLst>
                  <a:cxn ang="0">
                    <a:pos x="csX0" y="csY0"/>
                  </a:cxn>
                  <a:cxn ang="0">
                    <a:pos x="csX1" y="csY1"/>
                  </a:cxn>
                  <a:cxn ang="0">
                    <a:pos x="csX2" y="csY2"/>
                  </a:cxn>
                </a:cxnLst>
                <a:rect l="l" t="t" r="r" b="b"/>
                <a:pathLst>
                  <a:path w="322836" h="290072">
                    <a:moveTo>
                      <a:pt x="0" y="290073"/>
                    </a:moveTo>
                    <a:lnTo>
                      <a:pt x="161010" y="0"/>
                    </a:lnTo>
                    <a:lnTo>
                      <a:pt x="322837" y="286560"/>
                    </a:lnTo>
                  </a:path>
                </a:pathLst>
              </a:custGeom>
              <a:noFill/>
              <a:ln w="5087" cap="rnd">
                <a:solidFill>
                  <a:srgbClr val="7A1600"/>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7" name="Freeform: Shape 1496">
                <a:extLst>
                  <a:ext uri="{FF2B5EF4-FFF2-40B4-BE49-F238E27FC236}">
                    <a16:creationId xmlns:a16="http://schemas.microsoft.com/office/drawing/2014/main" id="{DD5177D4-5716-8C29-A07F-E23BCD120D60}"/>
                  </a:ext>
                </a:extLst>
              </p:cNvPr>
              <p:cNvSpPr/>
              <p:nvPr/>
            </p:nvSpPr>
            <p:spPr>
              <a:xfrm>
                <a:off x="3729368" y="4288928"/>
                <a:ext cx="36327" cy="30702"/>
              </a:xfrm>
              <a:custGeom>
                <a:avLst/>
                <a:gdLst>
                  <a:gd name="csX0" fmla="*/ 36328 w 36327"/>
                  <a:gd name="csY0" fmla="*/ 30703 h 30702"/>
                  <a:gd name="csX1" fmla="*/ 0 w 36327"/>
                  <a:gd name="csY1" fmla="*/ 0 h 30702"/>
                </a:gdLst>
                <a:ahLst/>
                <a:cxnLst>
                  <a:cxn ang="0">
                    <a:pos x="csX0" y="csY0"/>
                  </a:cxn>
                  <a:cxn ang="0">
                    <a:pos x="csX1" y="csY1"/>
                  </a:cxn>
                </a:cxnLst>
                <a:rect l="l" t="t" r="r" b="b"/>
                <a:pathLst>
                  <a:path w="36327" h="30702">
                    <a:moveTo>
                      <a:pt x="36328" y="30703"/>
                    </a:moveTo>
                    <a:cubicBezTo>
                      <a:pt x="28848" y="16257"/>
                      <a:pt x="15493" y="4964"/>
                      <a:pt x="0" y="0"/>
                    </a:cubicBezTo>
                  </a:path>
                </a:pathLst>
              </a:custGeom>
              <a:noFill/>
              <a:ln w="5087"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8" name="Freeform: Shape 1497">
                <a:extLst>
                  <a:ext uri="{FF2B5EF4-FFF2-40B4-BE49-F238E27FC236}">
                    <a16:creationId xmlns:a16="http://schemas.microsoft.com/office/drawing/2014/main" id="{10877365-FA10-3BB8-6001-4F3334BF0D1F}"/>
                  </a:ext>
                </a:extLst>
              </p:cNvPr>
              <p:cNvSpPr/>
              <p:nvPr/>
            </p:nvSpPr>
            <p:spPr>
              <a:xfrm>
                <a:off x="3626775" y="3837115"/>
                <a:ext cx="73291" cy="103435"/>
              </a:xfrm>
              <a:custGeom>
                <a:avLst/>
                <a:gdLst>
                  <a:gd name="csX0" fmla="*/ 0 w 73291"/>
                  <a:gd name="csY0" fmla="*/ 103435 h 103435"/>
                  <a:gd name="csX1" fmla="*/ 35263 w 73291"/>
                  <a:gd name="csY1" fmla="*/ 0 h 103435"/>
                  <a:gd name="csX2" fmla="*/ 73291 w 73291"/>
                  <a:gd name="csY2" fmla="*/ 103435 h 103435"/>
                  <a:gd name="csX3" fmla="*/ 0 w 73291"/>
                  <a:gd name="csY3" fmla="*/ 103435 h 103435"/>
                </a:gdLst>
                <a:ahLst/>
                <a:cxnLst>
                  <a:cxn ang="0">
                    <a:pos x="csX0" y="csY0"/>
                  </a:cxn>
                  <a:cxn ang="0">
                    <a:pos x="csX1" y="csY1"/>
                  </a:cxn>
                  <a:cxn ang="0">
                    <a:pos x="csX2" y="csY2"/>
                  </a:cxn>
                  <a:cxn ang="0">
                    <a:pos x="csX3" y="csY3"/>
                  </a:cxn>
                </a:cxnLst>
                <a:rect l="l" t="t" r="r" b="b"/>
                <a:pathLst>
                  <a:path w="73291" h="103435">
                    <a:moveTo>
                      <a:pt x="0" y="103435"/>
                    </a:moveTo>
                    <a:lnTo>
                      <a:pt x="35263" y="0"/>
                    </a:lnTo>
                    <a:lnTo>
                      <a:pt x="73291" y="103435"/>
                    </a:lnTo>
                    <a:lnTo>
                      <a:pt x="0" y="103435"/>
                    </a:lnTo>
                    <a:close/>
                  </a:path>
                </a:pathLst>
              </a:cu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499" name="Rectangle 1498">
                <a:extLst>
                  <a:ext uri="{FF2B5EF4-FFF2-40B4-BE49-F238E27FC236}">
                    <a16:creationId xmlns:a16="http://schemas.microsoft.com/office/drawing/2014/main" id="{F26E21D1-7854-5182-2795-61CFF3E30B5E}"/>
                  </a:ext>
                </a:extLst>
              </p:cNvPr>
              <p:cNvSpPr/>
              <p:nvPr/>
            </p:nvSpPr>
            <p:spPr>
              <a:xfrm>
                <a:off x="3564571"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0" name="Rectangle 1499">
                <a:extLst>
                  <a:ext uri="{FF2B5EF4-FFF2-40B4-BE49-F238E27FC236}">
                    <a16:creationId xmlns:a16="http://schemas.microsoft.com/office/drawing/2014/main" id="{47A153B7-4B09-D701-877A-E1C088FD23F6}"/>
                  </a:ext>
                </a:extLst>
              </p:cNvPr>
              <p:cNvSpPr/>
              <p:nvPr/>
            </p:nvSpPr>
            <p:spPr>
              <a:xfrm>
                <a:off x="3694758" y="4023555"/>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1" name="Rectangle 1500">
                <a:extLst>
                  <a:ext uri="{FF2B5EF4-FFF2-40B4-BE49-F238E27FC236}">
                    <a16:creationId xmlns:a16="http://schemas.microsoft.com/office/drawing/2014/main" id="{4D1D6A99-AC29-E17E-9D43-8E01B2384855}"/>
                  </a:ext>
                </a:extLst>
              </p:cNvPr>
              <p:cNvSpPr/>
              <p:nvPr/>
            </p:nvSpPr>
            <p:spPr>
              <a:xfrm>
                <a:off x="3564571"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2" name="Rectangle 1501">
                <a:extLst>
                  <a:ext uri="{FF2B5EF4-FFF2-40B4-BE49-F238E27FC236}">
                    <a16:creationId xmlns:a16="http://schemas.microsoft.com/office/drawing/2014/main" id="{F96F714D-0E00-505C-3F5C-94EE76C2009A}"/>
                  </a:ext>
                </a:extLst>
              </p:cNvPr>
              <p:cNvSpPr/>
              <p:nvPr/>
            </p:nvSpPr>
            <p:spPr>
              <a:xfrm>
                <a:off x="3694758" y="4135647"/>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3" name="Rectangle 1502">
                <a:extLst>
                  <a:ext uri="{FF2B5EF4-FFF2-40B4-BE49-F238E27FC236}">
                    <a16:creationId xmlns:a16="http://schemas.microsoft.com/office/drawing/2014/main" id="{10D558CB-FD83-5631-DCE6-F0BBE1166E13}"/>
                  </a:ext>
                </a:extLst>
              </p:cNvPr>
              <p:cNvSpPr/>
              <p:nvPr/>
            </p:nvSpPr>
            <p:spPr>
              <a:xfrm>
                <a:off x="3564571"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4" name="Rectangle 1503">
                <a:extLst>
                  <a:ext uri="{FF2B5EF4-FFF2-40B4-BE49-F238E27FC236}">
                    <a16:creationId xmlns:a16="http://schemas.microsoft.com/office/drawing/2014/main" id="{982AC476-9857-8C1D-B7B2-B8D536BF168C}"/>
                  </a:ext>
                </a:extLst>
              </p:cNvPr>
              <p:cNvSpPr/>
              <p:nvPr/>
            </p:nvSpPr>
            <p:spPr>
              <a:xfrm>
                <a:off x="3694758" y="4248898"/>
                <a:ext cx="70517" cy="74862"/>
              </a:xfrm>
              <a:prstGeom prst="rect">
                <a:avLst/>
              </a:prstGeom>
              <a:solidFill>
                <a:srgbClr val="FFFFFF"/>
              </a:solidFill>
              <a:ln w="848"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5" name="Freeform: Shape 1504">
                <a:extLst>
                  <a:ext uri="{FF2B5EF4-FFF2-40B4-BE49-F238E27FC236}">
                    <a16:creationId xmlns:a16="http://schemas.microsoft.com/office/drawing/2014/main" id="{4B1245C3-F640-7B6E-1033-4546DD5D898B}"/>
                  </a:ext>
                </a:extLst>
              </p:cNvPr>
              <p:cNvSpPr/>
              <p:nvPr/>
            </p:nvSpPr>
            <p:spPr>
              <a:xfrm>
                <a:off x="3599834"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6" name="Freeform: Shape 1505">
                <a:extLst>
                  <a:ext uri="{FF2B5EF4-FFF2-40B4-BE49-F238E27FC236}">
                    <a16:creationId xmlns:a16="http://schemas.microsoft.com/office/drawing/2014/main" id="{53D3F31C-7F69-D0D8-E81E-61D81F827AB6}"/>
                  </a:ext>
                </a:extLst>
              </p:cNvPr>
              <p:cNvSpPr/>
              <p:nvPr/>
            </p:nvSpPr>
            <p:spPr>
              <a:xfrm>
                <a:off x="3564571" y="4058388"/>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7" name="Freeform: Shape 1506">
                <a:extLst>
                  <a:ext uri="{FF2B5EF4-FFF2-40B4-BE49-F238E27FC236}">
                    <a16:creationId xmlns:a16="http://schemas.microsoft.com/office/drawing/2014/main" id="{AA537419-7415-BA10-AC3B-F540EFA8C76A}"/>
                  </a:ext>
                </a:extLst>
              </p:cNvPr>
              <p:cNvSpPr/>
              <p:nvPr/>
            </p:nvSpPr>
            <p:spPr>
              <a:xfrm>
                <a:off x="3730021" y="4023555"/>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8" name="Freeform: Shape 1507">
                <a:extLst>
                  <a:ext uri="{FF2B5EF4-FFF2-40B4-BE49-F238E27FC236}">
                    <a16:creationId xmlns:a16="http://schemas.microsoft.com/office/drawing/2014/main" id="{DB02425C-3430-5F46-A539-B12D97E09287}"/>
                  </a:ext>
                </a:extLst>
              </p:cNvPr>
              <p:cNvSpPr/>
              <p:nvPr/>
            </p:nvSpPr>
            <p:spPr>
              <a:xfrm>
                <a:off x="3694758" y="4058388"/>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09" name="Freeform: Shape 1508">
                <a:extLst>
                  <a:ext uri="{FF2B5EF4-FFF2-40B4-BE49-F238E27FC236}">
                    <a16:creationId xmlns:a16="http://schemas.microsoft.com/office/drawing/2014/main" id="{F762BD36-9F59-DC03-0391-D6A93ED36443}"/>
                  </a:ext>
                </a:extLst>
              </p:cNvPr>
              <p:cNvSpPr/>
              <p:nvPr/>
            </p:nvSpPr>
            <p:spPr>
              <a:xfrm>
                <a:off x="3599834"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0" name="Freeform: Shape 1509">
                <a:extLst>
                  <a:ext uri="{FF2B5EF4-FFF2-40B4-BE49-F238E27FC236}">
                    <a16:creationId xmlns:a16="http://schemas.microsoft.com/office/drawing/2014/main" id="{EDF7B5AC-DFC5-407F-141B-139CD907D008}"/>
                  </a:ext>
                </a:extLst>
              </p:cNvPr>
              <p:cNvSpPr/>
              <p:nvPr/>
            </p:nvSpPr>
            <p:spPr>
              <a:xfrm>
                <a:off x="3564571" y="4170489"/>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1" name="Freeform: Shape 1510">
                <a:extLst>
                  <a:ext uri="{FF2B5EF4-FFF2-40B4-BE49-F238E27FC236}">
                    <a16:creationId xmlns:a16="http://schemas.microsoft.com/office/drawing/2014/main" id="{B71C216B-B447-5CC2-028F-95626FA09383}"/>
                  </a:ext>
                </a:extLst>
              </p:cNvPr>
              <p:cNvSpPr/>
              <p:nvPr/>
            </p:nvSpPr>
            <p:spPr>
              <a:xfrm>
                <a:off x="3730021" y="4135647"/>
                <a:ext cx="858" cy="74862"/>
              </a:xfrm>
              <a:custGeom>
                <a:avLst/>
                <a:gdLst>
                  <a:gd name="csX0" fmla="*/ 0 w 858"/>
                  <a:gd name="csY0" fmla="*/ 0 h 74862"/>
                  <a:gd name="csX1" fmla="*/ 0 w 858"/>
                  <a:gd name="csY1" fmla="*/ 74863 h 74862"/>
                </a:gdLst>
                <a:ahLst/>
                <a:cxnLst>
                  <a:cxn ang="0">
                    <a:pos x="csX0" y="csY0"/>
                  </a:cxn>
                  <a:cxn ang="0">
                    <a:pos x="csX1" y="csY1"/>
                  </a:cxn>
                </a:cxnLst>
                <a:rect l="l" t="t" r="r" b="b"/>
                <a:pathLst>
                  <a:path w="858" h="74862">
                    <a:moveTo>
                      <a:pt x="0" y="0"/>
                    </a:moveTo>
                    <a:lnTo>
                      <a:pt x="0" y="74863"/>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2" name="Freeform: Shape 1511">
                <a:extLst>
                  <a:ext uri="{FF2B5EF4-FFF2-40B4-BE49-F238E27FC236}">
                    <a16:creationId xmlns:a16="http://schemas.microsoft.com/office/drawing/2014/main" id="{1F9857D0-F4DE-699D-9705-C9ECFDC643AB}"/>
                  </a:ext>
                </a:extLst>
              </p:cNvPr>
              <p:cNvSpPr/>
              <p:nvPr/>
            </p:nvSpPr>
            <p:spPr>
              <a:xfrm>
                <a:off x="3694758" y="4170489"/>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3" name="Freeform: Shape 1512">
                <a:extLst>
                  <a:ext uri="{FF2B5EF4-FFF2-40B4-BE49-F238E27FC236}">
                    <a16:creationId xmlns:a16="http://schemas.microsoft.com/office/drawing/2014/main" id="{171DE4BB-596D-AFD6-D131-EEB9CA5AF7F4}"/>
                  </a:ext>
                </a:extLst>
              </p:cNvPr>
              <p:cNvSpPr/>
              <p:nvPr/>
            </p:nvSpPr>
            <p:spPr>
              <a:xfrm>
                <a:off x="3599834"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4" name="Freeform: Shape 1513">
                <a:extLst>
                  <a:ext uri="{FF2B5EF4-FFF2-40B4-BE49-F238E27FC236}">
                    <a16:creationId xmlns:a16="http://schemas.microsoft.com/office/drawing/2014/main" id="{2C90FDD2-D6D6-E3F0-278A-5CD22B9E5579}"/>
                  </a:ext>
                </a:extLst>
              </p:cNvPr>
              <p:cNvSpPr/>
              <p:nvPr/>
            </p:nvSpPr>
            <p:spPr>
              <a:xfrm>
                <a:off x="3564571" y="4282787"/>
                <a:ext cx="70517" cy="858"/>
              </a:xfrm>
              <a:custGeom>
                <a:avLst/>
                <a:gdLst>
                  <a:gd name="csX0" fmla="*/ 0 w 70517"/>
                  <a:gd name="csY0" fmla="*/ 0 h 858"/>
                  <a:gd name="csX1" fmla="*/ 70517 w 70517"/>
                  <a:gd name="csY1" fmla="*/ 0 h 858"/>
                </a:gdLst>
                <a:ahLst/>
                <a:cxnLst>
                  <a:cxn ang="0">
                    <a:pos x="csX0" y="csY0"/>
                  </a:cxn>
                  <a:cxn ang="0">
                    <a:pos x="csX1" y="csY1"/>
                  </a:cxn>
                </a:cxnLst>
                <a:rect l="l" t="t" r="r" b="b"/>
                <a:pathLst>
                  <a:path w="70517" h="858">
                    <a:moveTo>
                      <a:pt x="0" y="0"/>
                    </a:moveTo>
                    <a:lnTo>
                      <a:pt x="70517"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5" name="Freeform: Shape 1514">
                <a:extLst>
                  <a:ext uri="{FF2B5EF4-FFF2-40B4-BE49-F238E27FC236}">
                    <a16:creationId xmlns:a16="http://schemas.microsoft.com/office/drawing/2014/main" id="{BDA9131C-CE6A-FB3E-74FF-02352FC74131}"/>
                  </a:ext>
                </a:extLst>
              </p:cNvPr>
              <p:cNvSpPr/>
              <p:nvPr/>
            </p:nvSpPr>
            <p:spPr>
              <a:xfrm>
                <a:off x="3730021" y="4247954"/>
                <a:ext cx="858" cy="74854"/>
              </a:xfrm>
              <a:custGeom>
                <a:avLst/>
                <a:gdLst>
                  <a:gd name="csX0" fmla="*/ 0 w 858"/>
                  <a:gd name="csY0" fmla="*/ 0 h 74854"/>
                  <a:gd name="csX1" fmla="*/ 0 w 858"/>
                  <a:gd name="csY1" fmla="*/ 74854 h 74854"/>
                </a:gdLst>
                <a:ahLst/>
                <a:cxnLst>
                  <a:cxn ang="0">
                    <a:pos x="csX0" y="csY0"/>
                  </a:cxn>
                  <a:cxn ang="0">
                    <a:pos x="csX1" y="csY1"/>
                  </a:cxn>
                </a:cxnLst>
                <a:rect l="l" t="t" r="r" b="b"/>
                <a:pathLst>
                  <a:path w="858" h="74854">
                    <a:moveTo>
                      <a:pt x="0" y="0"/>
                    </a:moveTo>
                    <a:lnTo>
                      <a:pt x="0" y="74854"/>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6" name="Freeform: Shape 1515">
                <a:extLst>
                  <a:ext uri="{FF2B5EF4-FFF2-40B4-BE49-F238E27FC236}">
                    <a16:creationId xmlns:a16="http://schemas.microsoft.com/office/drawing/2014/main" id="{3CBBF0CE-4C87-860C-535D-E960E6733CE2}"/>
                  </a:ext>
                </a:extLst>
              </p:cNvPr>
              <p:cNvSpPr/>
              <p:nvPr/>
            </p:nvSpPr>
            <p:spPr>
              <a:xfrm>
                <a:off x="3694758" y="4282787"/>
                <a:ext cx="70525" cy="858"/>
              </a:xfrm>
              <a:custGeom>
                <a:avLst/>
                <a:gdLst>
                  <a:gd name="csX0" fmla="*/ 0 w 70525"/>
                  <a:gd name="csY0" fmla="*/ 0 h 858"/>
                  <a:gd name="csX1" fmla="*/ 70526 w 70525"/>
                  <a:gd name="csY1" fmla="*/ 0 h 858"/>
                </a:gdLst>
                <a:ahLst/>
                <a:cxnLst>
                  <a:cxn ang="0">
                    <a:pos x="csX0" y="csY0"/>
                  </a:cxn>
                  <a:cxn ang="0">
                    <a:pos x="csX1" y="csY1"/>
                  </a:cxn>
                </a:cxnLst>
                <a:rect l="l" t="t" r="r" b="b"/>
                <a:pathLst>
                  <a:path w="70525" h="858">
                    <a:moveTo>
                      <a:pt x="0" y="0"/>
                    </a:moveTo>
                    <a:lnTo>
                      <a:pt x="70526"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7" name="Freeform: Shape 1516">
                <a:extLst>
                  <a:ext uri="{FF2B5EF4-FFF2-40B4-BE49-F238E27FC236}">
                    <a16:creationId xmlns:a16="http://schemas.microsoft.com/office/drawing/2014/main" id="{A8E326A4-D6D9-FD37-3BEC-AE0EB1050D3C}"/>
                  </a:ext>
                </a:extLst>
              </p:cNvPr>
              <p:cNvSpPr/>
              <p:nvPr/>
            </p:nvSpPr>
            <p:spPr>
              <a:xfrm>
                <a:off x="3662037" y="3839528"/>
                <a:ext cx="858" cy="101022"/>
              </a:xfrm>
              <a:custGeom>
                <a:avLst/>
                <a:gdLst>
                  <a:gd name="csX0" fmla="*/ 0 w 858"/>
                  <a:gd name="csY0" fmla="*/ 0 h 101022"/>
                  <a:gd name="csX1" fmla="*/ 0 w 858"/>
                  <a:gd name="csY1" fmla="*/ 101022 h 101022"/>
                </a:gdLst>
                <a:ahLst/>
                <a:cxnLst>
                  <a:cxn ang="0">
                    <a:pos x="csX0" y="csY0"/>
                  </a:cxn>
                  <a:cxn ang="0">
                    <a:pos x="csX1" y="csY1"/>
                  </a:cxn>
                </a:cxnLst>
                <a:rect l="l" t="t" r="r" b="b"/>
                <a:pathLst>
                  <a:path w="858" h="101022">
                    <a:moveTo>
                      <a:pt x="0" y="0"/>
                    </a:moveTo>
                    <a:lnTo>
                      <a:pt x="0" y="101022"/>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8" name="Freeform: Shape 1517">
                <a:extLst>
                  <a:ext uri="{FF2B5EF4-FFF2-40B4-BE49-F238E27FC236}">
                    <a16:creationId xmlns:a16="http://schemas.microsoft.com/office/drawing/2014/main" id="{DF740CB6-97DD-BB42-3F6A-CE000F5735A0}"/>
                  </a:ext>
                </a:extLst>
              </p:cNvPr>
              <p:cNvSpPr/>
              <p:nvPr/>
            </p:nvSpPr>
            <p:spPr>
              <a:xfrm>
                <a:off x="3640893" y="3899130"/>
                <a:ext cx="44890" cy="858"/>
              </a:xfrm>
              <a:custGeom>
                <a:avLst/>
                <a:gdLst>
                  <a:gd name="csX0" fmla="*/ 0 w 44890"/>
                  <a:gd name="csY0" fmla="*/ 0 h 858"/>
                  <a:gd name="csX1" fmla="*/ 44890 w 44890"/>
                  <a:gd name="csY1" fmla="*/ 0 h 858"/>
                </a:gdLst>
                <a:ahLst/>
                <a:cxnLst>
                  <a:cxn ang="0">
                    <a:pos x="csX0" y="csY0"/>
                  </a:cxn>
                  <a:cxn ang="0">
                    <a:pos x="csX1" y="csY1"/>
                  </a:cxn>
                </a:cxnLst>
                <a:rect l="l" t="t" r="r" b="b"/>
                <a:pathLst>
                  <a:path w="44890" h="858">
                    <a:moveTo>
                      <a:pt x="0" y="0"/>
                    </a:moveTo>
                    <a:lnTo>
                      <a:pt x="44890" y="0"/>
                    </a:lnTo>
                  </a:path>
                </a:pathLst>
              </a:custGeom>
              <a:ln w="5087"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19" name="Freeform: Shape 1518">
                <a:extLst>
                  <a:ext uri="{FF2B5EF4-FFF2-40B4-BE49-F238E27FC236}">
                    <a16:creationId xmlns:a16="http://schemas.microsoft.com/office/drawing/2014/main" id="{EA4049AF-726F-3519-0058-497298810748}"/>
                  </a:ext>
                </a:extLst>
              </p:cNvPr>
              <p:cNvSpPr/>
              <p:nvPr/>
            </p:nvSpPr>
            <p:spPr>
              <a:xfrm>
                <a:off x="3501027" y="3718719"/>
                <a:ext cx="322836" cy="290072"/>
              </a:xfrm>
              <a:custGeom>
                <a:avLst/>
                <a:gdLst>
                  <a:gd name="csX0" fmla="*/ 0 w 322836"/>
                  <a:gd name="csY0" fmla="*/ 290073 h 290072"/>
                  <a:gd name="csX1" fmla="*/ 161010 w 322836"/>
                  <a:gd name="csY1" fmla="*/ 0 h 290072"/>
                  <a:gd name="csX2" fmla="*/ 322837 w 322836"/>
                  <a:gd name="csY2" fmla="*/ 286560 h 290072"/>
                </a:gdLst>
                <a:ahLst/>
                <a:cxnLst>
                  <a:cxn ang="0">
                    <a:pos x="csX0" y="csY0"/>
                  </a:cxn>
                  <a:cxn ang="0">
                    <a:pos x="csX1" y="csY1"/>
                  </a:cxn>
                  <a:cxn ang="0">
                    <a:pos x="csX2" y="csY2"/>
                  </a:cxn>
                </a:cxnLst>
                <a:rect l="l" t="t" r="r" b="b"/>
                <a:pathLst>
                  <a:path w="322836" h="290072">
                    <a:moveTo>
                      <a:pt x="0" y="290073"/>
                    </a:moveTo>
                    <a:lnTo>
                      <a:pt x="161010" y="0"/>
                    </a:lnTo>
                    <a:lnTo>
                      <a:pt x="322837" y="286560"/>
                    </a:lnTo>
                  </a:path>
                </a:pathLst>
              </a:custGeom>
              <a:noFill/>
              <a:ln w="5087" cap="rnd">
                <a:solidFill>
                  <a:srgbClr val="7A1600"/>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20" name="Freeform: Shape 1519">
                <a:extLst>
                  <a:ext uri="{FF2B5EF4-FFF2-40B4-BE49-F238E27FC236}">
                    <a16:creationId xmlns:a16="http://schemas.microsoft.com/office/drawing/2014/main" id="{A0836C45-24A0-C8CD-C199-5D2592422B2E}"/>
                  </a:ext>
                </a:extLst>
              </p:cNvPr>
              <p:cNvSpPr/>
              <p:nvPr/>
            </p:nvSpPr>
            <p:spPr>
              <a:xfrm>
                <a:off x="3506344" y="3996721"/>
                <a:ext cx="2779" cy="378018"/>
              </a:xfrm>
              <a:custGeom>
                <a:avLst/>
                <a:gdLst>
                  <a:gd name="csX0" fmla="*/ 1390 w 2779"/>
                  <a:gd name="csY0" fmla="*/ 0 h 378018"/>
                  <a:gd name="csX1" fmla="*/ 2779 w 2779"/>
                  <a:gd name="csY1" fmla="*/ 2503 h 378018"/>
                  <a:gd name="csX2" fmla="*/ 2779 w 2779"/>
                  <a:gd name="csY2" fmla="*/ 378018 h 378018"/>
                  <a:gd name="csX3" fmla="*/ 0 w 2779"/>
                  <a:gd name="csY3" fmla="*/ 378018 h 378018"/>
                  <a:gd name="csX4" fmla="*/ 0 w 2779"/>
                  <a:gd name="csY4" fmla="*/ 2503 h 378018"/>
                  <a:gd name="csX5" fmla="*/ 1390 w 2779"/>
                  <a:gd name="csY5" fmla="*/ 0 h 378018"/>
                </a:gdLst>
                <a:ahLst/>
                <a:cxnLst>
                  <a:cxn ang="0">
                    <a:pos x="csX0" y="csY0"/>
                  </a:cxn>
                  <a:cxn ang="0">
                    <a:pos x="csX1" y="csY1"/>
                  </a:cxn>
                  <a:cxn ang="0">
                    <a:pos x="csX2" y="csY2"/>
                  </a:cxn>
                  <a:cxn ang="0">
                    <a:pos x="csX3" y="csY3"/>
                  </a:cxn>
                  <a:cxn ang="0">
                    <a:pos x="csX4" y="csY4"/>
                  </a:cxn>
                  <a:cxn ang="0">
                    <a:pos x="csX5" y="csY5"/>
                  </a:cxn>
                </a:cxnLst>
                <a:rect l="l" t="t" r="r" b="b"/>
                <a:pathLst>
                  <a:path w="2779" h="378018">
                    <a:moveTo>
                      <a:pt x="1390" y="0"/>
                    </a:moveTo>
                    <a:lnTo>
                      <a:pt x="2779" y="2503"/>
                    </a:lnTo>
                    <a:lnTo>
                      <a:pt x="2779" y="378018"/>
                    </a:lnTo>
                    <a:lnTo>
                      <a:pt x="0" y="378018"/>
                    </a:lnTo>
                    <a:lnTo>
                      <a:pt x="0" y="2503"/>
                    </a:lnTo>
                    <a:lnTo>
                      <a:pt x="139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521" name="Freeform: Shape 1520">
                <a:extLst>
                  <a:ext uri="{FF2B5EF4-FFF2-40B4-BE49-F238E27FC236}">
                    <a16:creationId xmlns:a16="http://schemas.microsoft.com/office/drawing/2014/main" id="{BD257A39-D1C3-B568-B452-FAAAD107D28F}"/>
                  </a:ext>
                </a:extLst>
              </p:cNvPr>
              <p:cNvSpPr/>
              <p:nvPr/>
            </p:nvSpPr>
            <p:spPr>
              <a:xfrm>
                <a:off x="3197733" y="3998437"/>
                <a:ext cx="874" cy="376302"/>
              </a:xfrm>
              <a:custGeom>
                <a:avLst/>
                <a:gdLst>
                  <a:gd name="csX0" fmla="*/ 437 w 874"/>
                  <a:gd name="csY0" fmla="*/ 0 h 376302"/>
                  <a:gd name="csX1" fmla="*/ 874 w 874"/>
                  <a:gd name="csY1" fmla="*/ 787 h 376302"/>
                  <a:gd name="csX2" fmla="*/ 874 w 874"/>
                  <a:gd name="csY2" fmla="*/ 376302 h 376302"/>
                  <a:gd name="csX3" fmla="*/ 0 w 874"/>
                  <a:gd name="csY3" fmla="*/ 376302 h 376302"/>
                  <a:gd name="csX4" fmla="*/ 0 w 874"/>
                  <a:gd name="csY4" fmla="*/ 787 h 376302"/>
                  <a:gd name="csX5" fmla="*/ 437 w 874"/>
                  <a:gd name="csY5" fmla="*/ 0 h 376302"/>
                </a:gdLst>
                <a:ahLst/>
                <a:cxnLst>
                  <a:cxn ang="0">
                    <a:pos x="csX0" y="csY0"/>
                  </a:cxn>
                  <a:cxn ang="0">
                    <a:pos x="csX1" y="csY1"/>
                  </a:cxn>
                  <a:cxn ang="0">
                    <a:pos x="csX2" y="csY2"/>
                  </a:cxn>
                  <a:cxn ang="0">
                    <a:pos x="csX3" y="csY3"/>
                  </a:cxn>
                  <a:cxn ang="0">
                    <a:pos x="csX4" y="csY4"/>
                  </a:cxn>
                  <a:cxn ang="0">
                    <a:pos x="csX5" y="csY5"/>
                  </a:cxn>
                </a:cxnLst>
                <a:rect l="l" t="t" r="r" b="b"/>
                <a:pathLst>
                  <a:path w="874" h="376302">
                    <a:moveTo>
                      <a:pt x="437" y="0"/>
                    </a:moveTo>
                    <a:lnTo>
                      <a:pt x="874" y="787"/>
                    </a:lnTo>
                    <a:lnTo>
                      <a:pt x="874" y="376302"/>
                    </a:lnTo>
                    <a:lnTo>
                      <a:pt x="0" y="376302"/>
                    </a:lnTo>
                    <a:lnTo>
                      <a:pt x="0" y="787"/>
                    </a:lnTo>
                    <a:lnTo>
                      <a:pt x="437"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522" name="Google Shape;274;p10">
              <a:extLst>
                <a:ext uri="{FF2B5EF4-FFF2-40B4-BE49-F238E27FC236}">
                  <a16:creationId xmlns:a16="http://schemas.microsoft.com/office/drawing/2014/main" id="{AB1A2E3B-57CC-5AE9-069F-2784B849EF0F}"/>
                </a:ext>
              </a:extLst>
            </p:cNvPr>
            <p:cNvSpPr txBox="1"/>
            <p:nvPr/>
          </p:nvSpPr>
          <p:spPr>
            <a:xfrm>
              <a:off x="2197735" y="4414261"/>
              <a:ext cx="537845" cy="769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Single family</a:t>
              </a:r>
            </a:p>
          </p:txBody>
        </p:sp>
        <p:sp>
          <p:nvSpPr>
            <p:cNvPr id="1523" name="Google Shape;274;p10">
              <a:extLst>
                <a:ext uri="{FF2B5EF4-FFF2-40B4-BE49-F238E27FC236}">
                  <a16:creationId xmlns:a16="http://schemas.microsoft.com/office/drawing/2014/main" id="{F4B0FCF3-451C-CA9F-3F7E-4C37FBC54FB7}"/>
                </a:ext>
              </a:extLst>
            </p:cNvPr>
            <p:cNvSpPr txBox="1"/>
            <p:nvPr/>
          </p:nvSpPr>
          <p:spPr>
            <a:xfrm>
              <a:off x="3083960" y="4414261"/>
              <a:ext cx="537845" cy="769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Townhomes</a:t>
              </a:r>
            </a:p>
          </p:txBody>
        </p:sp>
        <p:sp>
          <p:nvSpPr>
            <p:cNvPr id="1524" name="Google Shape;274;p10">
              <a:extLst>
                <a:ext uri="{FF2B5EF4-FFF2-40B4-BE49-F238E27FC236}">
                  <a16:creationId xmlns:a16="http://schemas.microsoft.com/office/drawing/2014/main" id="{91535EA8-98BA-0EA7-96B7-6A69855A4127}"/>
                </a:ext>
              </a:extLst>
            </p:cNvPr>
            <p:cNvSpPr txBox="1"/>
            <p:nvPr/>
          </p:nvSpPr>
          <p:spPr>
            <a:xfrm>
              <a:off x="3164123" y="3131237"/>
              <a:ext cx="537845" cy="1538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Garden Style Apartments</a:t>
              </a:r>
            </a:p>
          </p:txBody>
        </p:sp>
      </p:grpSp>
      <p:grpSp>
        <p:nvGrpSpPr>
          <p:cNvPr id="1822" name="Group 1821">
            <a:extLst>
              <a:ext uri="{FF2B5EF4-FFF2-40B4-BE49-F238E27FC236}">
                <a16:creationId xmlns:a16="http://schemas.microsoft.com/office/drawing/2014/main" id="{3EFC81A3-84E5-D5E2-7CBA-987EAE691FB4}"/>
              </a:ext>
            </a:extLst>
          </p:cNvPr>
          <p:cNvGrpSpPr/>
          <p:nvPr/>
        </p:nvGrpSpPr>
        <p:grpSpPr>
          <a:xfrm>
            <a:off x="3791990" y="3206382"/>
            <a:ext cx="1560020" cy="1322923"/>
            <a:chOff x="3864361" y="3168282"/>
            <a:chExt cx="1560020" cy="1322923"/>
          </a:xfrm>
        </p:grpSpPr>
        <p:sp>
          <p:nvSpPr>
            <p:cNvPr id="1184" name="Freeform: Shape 1183">
              <a:extLst>
                <a:ext uri="{FF2B5EF4-FFF2-40B4-BE49-F238E27FC236}">
                  <a16:creationId xmlns:a16="http://schemas.microsoft.com/office/drawing/2014/main" id="{2A790C08-FA80-48FF-3E22-28D9F0716917}"/>
                </a:ext>
              </a:extLst>
            </p:cNvPr>
            <p:cNvSpPr/>
            <p:nvPr/>
          </p:nvSpPr>
          <p:spPr>
            <a:xfrm>
              <a:off x="4849256" y="3545887"/>
              <a:ext cx="178955" cy="219248"/>
            </a:xfrm>
            <a:custGeom>
              <a:avLst/>
              <a:gdLst>
                <a:gd name="csX0" fmla="*/ 172072 w 178955"/>
                <a:gd name="csY0" fmla="*/ 183464 h 219248"/>
                <a:gd name="csX1" fmla="*/ 169415 w 178955"/>
                <a:gd name="csY1" fmla="*/ 126810 h 219248"/>
                <a:gd name="csX2" fmla="*/ 142958 w 178955"/>
                <a:gd name="csY2" fmla="*/ 96980 h 219248"/>
                <a:gd name="csX3" fmla="*/ 122813 w 178955"/>
                <a:gd name="csY3" fmla="*/ 57323 h 219248"/>
                <a:gd name="csX4" fmla="*/ 100187 w 178955"/>
                <a:gd name="csY4" fmla="*/ 18707 h 219248"/>
                <a:gd name="csX5" fmla="*/ 54992 w 178955"/>
                <a:gd name="csY5" fmla="*/ 70 h 219248"/>
                <a:gd name="csX6" fmla="*/ 15993 w 178955"/>
                <a:gd name="csY6" fmla="*/ 20215 h 219248"/>
                <a:gd name="csX7" fmla="*/ 1353 w 178955"/>
                <a:gd name="csY7" fmla="*/ 57073 h 219248"/>
                <a:gd name="csX8" fmla="*/ 25653 w 178955"/>
                <a:gd name="csY8" fmla="*/ 155974 h 219248"/>
                <a:gd name="csX9" fmla="*/ 96905 w 178955"/>
                <a:gd name="csY9" fmla="*/ 215434 h 219248"/>
                <a:gd name="csX10" fmla="*/ 172072 w 178955"/>
                <a:gd name="csY10" fmla="*/ 183472 h 219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8955" h="219248">
                  <a:moveTo>
                    <a:pt x="172072" y="183464"/>
                  </a:moveTo>
                  <a:cubicBezTo>
                    <a:pt x="182123" y="165659"/>
                    <a:pt x="181107" y="143932"/>
                    <a:pt x="169415" y="126810"/>
                  </a:cubicBezTo>
                  <a:cubicBezTo>
                    <a:pt x="162087" y="116075"/>
                    <a:pt x="151053" y="107340"/>
                    <a:pt x="142958" y="96980"/>
                  </a:cubicBezTo>
                  <a:cubicBezTo>
                    <a:pt x="133506" y="84888"/>
                    <a:pt x="128326" y="70956"/>
                    <a:pt x="122813" y="57323"/>
                  </a:cubicBezTo>
                  <a:cubicBezTo>
                    <a:pt x="117292" y="43699"/>
                    <a:pt x="111146" y="29908"/>
                    <a:pt x="100187" y="18707"/>
                  </a:cubicBezTo>
                  <a:cubicBezTo>
                    <a:pt x="89219" y="7507"/>
                    <a:pt x="72497" y="-855"/>
                    <a:pt x="54992" y="70"/>
                  </a:cubicBezTo>
                  <a:cubicBezTo>
                    <a:pt x="39094" y="911"/>
                    <a:pt x="24804" y="9347"/>
                    <a:pt x="15993" y="20215"/>
                  </a:cubicBezTo>
                  <a:cubicBezTo>
                    <a:pt x="7182" y="31074"/>
                    <a:pt x="3235" y="44124"/>
                    <a:pt x="1353" y="57073"/>
                  </a:cubicBezTo>
                  <a:cubicBezTo>
                    <a:pt x="-3577" y="91034"/>
                    <a:pt x="5067" y="126219"/>
                    <a:pt x="25653" y="155974"/>
                  </a:cubicBezTo>
                  <a:cubicBezTo>
                    <a:pt x="42409" y="180182"/>
                    <a:pt x="67384" y="201501"/>
                    <a:pt x="96905" y="215434"/>
                  </a:cubicBezTo>
                  <a:cubicBezTo>
                    <a:pt x="125120" y="228750"/>
                    <a:pt x="160163" y="204566"/>
                    <a:pt x="172072" y="183472"/>
                  </a:cubicBezTo>
                  <a:close/>
                </a:path>
              </a:pathLst>
            </a:custGeom>
            <a:solidFill>
              <a:srgbClr val="89A028"/>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85" name="Freeform: Shape 1184">
              <a:extLst>
                <a:ext uri="{FF2B5EF4-FFF2-40B4-BE49-F238E27FC236}">
                  <a16:creationId xmlns:a16="http://schemas.microsoft.com/office/drawing/2014/main" id="{4093E25A-AFF3-BA39-5CAB-DE902282BFC9}"/>
                </a:ext>
              </a:extLst>
            </p:cNvPr>
            <p:cNvSpPr/>
            <p:nvPr/>
          </p:nvSpPr>
          <p:spPr>
            <a:xfrm>
              <a:off x="4902215" y="3364143"/>
              <a:ext cx="119394" cy="164860"/>
            </a:xfrm>
            <a:custGeom>
              <a:avLst/>
              <a:gdLst>
                <a:gd name="csX0" fmla="*/ 105330 w 119394"/>
                <a:gd name="csY0" fmla="*/ 115817 h 164860"/>
                <a:gd name="csX1" fmla="*/ 108486 w 119394"/>
                <a:gd name="csY1" fmla="*/ 110612 h 164860"/>
                <a:gd name="csX2" fmla="*/ 111942 w 119394"/>
                <a:gd name="csY2" fmla="*/ 34404 h 164860"/>
                <a:gd name="csX3" fmla="*/ 68346 w 119394"/>
                <a:gd name="csY3" fmla="*/ 136 h 164860"/>
                <a:gd name="csX4" fmla="*/ 21810 w 119394"/>
                <a:gd name="csY4" fmla="*/ 24569 h 164860"/>
                <a:gd name="csX5" fmla="*/ 8753 w 119394"/>
                <a:gd name="csY5" fmla="*/ 58771 h 164860"/>
                <a:gd name="csX6" fmla="*/ 658 w 119394"/>
                <a:gd name="csY6" fmla="*/ 85287 h 164860"/>
                <a:gd name="csX7" fmla="*/ 11243 w 119394"/>
                <a:gd name="csY7" fmla="*/ 137194 h 164860"/>
                <a:gd name="csX8" fmla="*/ 54622 w 119394"/>
                <a:gd name="csY8" fmla="*/ 164142 h 164860"/>
                <a:gd name="csX9" fmla="*/ 73309 w 119394"/>
                <a:gd name="csY9" fmla="*/ 151834 h 164860"/>
                <a:gd name="csX10" fmla="*/ 105313 w 119394"/>
                <a:gd name="csY10" fmla="*/ 115817 h 164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394" h="164860">
                  <a:moveTo>
                    <a:pt x="105330" y="115817"/>
                  </a:moveTo>
                  <a:cubicBezTo>
                    <a:pt x="106437" y="114109"/>
                    <a:pt x="107495" y="112377"/>
                    <a:pt x="108486" y="110612"/>
                  </a:cubicBezTo>
                  <a:cubicBezTo>
                    <a:pt x="121694" y="87136"/>
                    <a:pt x="122984" y="58721"/>
                    <a:pt x="111942" y="34404"/>
                  </a:cubicBezTo>
                  <a:cubicBezTo>
                    <a:pt x="104339" y="17649"/>
                    <a:pt x="88807" y="1768"/>
                    <a:pt x="68346" y="136"/>
                  </a:cubicBezTo>
                  <a:cubicBezTo>
                    <a:pt x="49342" y="-1388"/>
                    <a:pt x="31462" y="10121"/>
                    <a:pt x="21810" y="24569"/>
                  </a:cubicBezTo>
                  <a:cubicBezTo>
                    <a:pt x="14799" y="35071"/>
                    <a:pt x="11351" y="46913"/>
                    <a:pt x="8753" y="58771"/>
                  </a:cubicBezTo>
                  <a:cubicBezTo>
                    <a:pt x="6737" y="67990"/>
                    <a:pt x="1857" y="75968"/>
                    <a:pt x="658" y="85287"/>
                  </a:cubicBezTo>
                  <a:cubicBezTo>
                    <a:pt x="-1615" y="102992"/>
                    <a:pt x="2024" y="121304"/>
                    <a:pt x="11243" y="137194"/>
                  </a:cubicBezTo>
                  <a:cubicBezTo>
                    <a:pt x="18954" y="150485"/>
                    <a:pt x="34752" y="168714"/>
                    <a:pt x="54622" y="164142"/>
                  </a:cubicBezTo>
                  <a:cubicBezTo>
                    <a:pt x="62267" y="162385"/>
                    <a:pt x="68013" y="156989"/>
                    <a:pt x="73309" y="151834"/>
                  </a:cubicBezTo>
                  <a:cubicBezTo>
                    <a:pt x="84960" y="140517"/>
                    <a:pt x="96735" y="129024"/>
                    <a:pt x="105313" y="115817"/>
                  </a:cubicBezTo>
                  <a:close/>
                </a:path>
              </a:pathLst>
            </a:custGeom>
            <a:solidFill>
              <a:srgbClr val="A0BC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86" name="Freeform: Shape 1185">
              <a:extLst>
                <a:ext uri="{FF2B5EF4-FFF2-40B4-BE49-F238E27FC236}">
                  <a16:creationId xmlns:a16="http://schemas.microsoft.com/office/drawing/2014/main" id="{E59EB9F1-BFE7-E2C5-5E68-9EFC78C65B60}"/>
                </a:ext>
              </a:extLst>
            </p:cNvPr>
            <p:cNvSpPr/>
            <p:nvPr/>
          </p:nvSpPr>
          <p:spPr>
            <a:xfrm>
              <a:off x="4998673" y="3429557"/>
              <a:ext cx="160100" cy="284709"/>
            </a:xfrm>
            <a:custGeom>
              <a:avLst/>
              <a:gdLst>
                <a:gd name="csX0" fmla="*/ 82672 w 160100"/>
                <a:gd name="csY0" fmla="*/ 220532 h 284709"/>
                <a:gd name="csX1" fmla="*/ 57606 w 160100"/>
                <a:gd name="csY1" fmla="*/ 176336 h 284709"/>
                <a:gd name="csX2" fmla="*/ 20839 w 160100"/>
                <a:gd name="csY2" fmla="*/ 138070 h 284709"/>
                <a:gd name="csX3" fmla="*/ 6449 w 160100"/>
                <a:gd name="csY3" fmla="*/ 41852 h 284709"/>
                <a:gd name="csX4" fmla="*/ 51926 w 160100"/>
                <a:gd name="csY4" fmla="*/ 663 h 284709"/>
                <a:gd name="csX5" fmla="*/ 108272 w 160100"/>
                <a:gd name="csY5" fmla="*/ 20791 h 284709"/>
                <a:gd name="csX6" fmla="*/ 156040 w 160100"/>
                <a:gd name="csY6" fmla="*/ 124205 h 284709"/>
                <a:gd name="csX7" fmla="*/ 158555 w 160100"/>
                <a:gd name="csY7" fmla="*/ 190827 h 284709"/>
                <a:gd name="csX8" fmla="*/ 130765 w 160100"/>
                <a:gd name="csY8" fmla="*/ 252136 h 284709"/>
                <a:gd name="csX9" fmla="*/ 98587 w 160100"/>
                <a:gd name="csY9" fmla="*/ 275437 h 284709"/>
                <a:gd name="csX10" fmla="*/ 63285 w 160100"/>
                <a:gd name="csY10" fmla="*/ 282365 h 284709"/>
                <a:gd name="csX11" fmla="*/ 70589 w 160100"/>
                <a:gd name="csY11" fmla="*/ 257973 h 284709"/>
                <a:gd name="csX12" fmla="*/ 82681 w 160100"/>
                <a:gd name="csY12" fmla="*/ 220532 h 284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0100" h="284709">
                  <a:moveTo>
                    <a:pt x="82672" y="220532"/>
                  </a:moveTo>
                  <a:cubicBezTo>
                    <a:pt x="80574" y="203935"/>
                    <a:pt x="69814" y="189145"/>
                    <a:pt x="57606" y="176336"/>
                  </a:cubicBezTo>
                  <a:cubicBezTo>
                    <a:pt x="45397" y="163528"/>
                    <a:pt x="31398" y="151961"/>
                    <a:pt x="20839" y="138070"/>
                  </a:cubicBezTo>
                  <a:cubicBezTo>
                    <a:pt x="-347" y="110197"/>
                    <a:pt x="-5818" y="73580"/>
                    <a:pt x="6449" y="41852"/>
                  </a:cubicBezTo>
                  <a:cubicBezTo>
                    <a:pt x="13794" y="22856"/>
                    <a:pt x="29466" y="4352"/>
                    <a:pt x="51926" y="663"/>
                  </a:cubicBezTo>
                  <a:cubicBezTo>
                    <a:pt x="72696" y="-2752"/>
                    <a:pt x="93540" y="7491"/>
                    <a:pt x="108272" y="20791"/>
                  </a:cubicBezTo>
                  <a:cubicBezTo>
                    <a:pt x="138318" y="47914"/>
                    <a:pt x="149944" y="86747"/>
                    <a:pt x="156040" y="124205"/>
                  </a:cubicBezTo>
                  <a:cubicBezTo>
                    <a:pt x="159629" y="146265"/>
                    <a:pt x="161703" y="168708"/>
                    <a:pt x="158555" y="190827"/>
                  </a:cubicBezTo>
                  <a:cubicBezTo>
                    <a:pt x="155407" y="212937"/>
                    <a:pt x="146763" y="234839"/>
                    <a:pt x="130765" y="252136"/>
                  </a:cubicBezTo>
                  <a:cubicBezTo>
                    <a:pt x="121938" y="261679"/>
                    <a:pt x="110879" y="269582"/>
                    <a:pt x="98587" y="275437"/>
                  </a:cubicBezTo>
                  <a:cubicBezTo>
                    <a:pt x="90567" y="279259"/>
                    <a:pt x="71538" y="289211"/>
                    <a:pt x="63285" y="282365"/>
                  </a:cubicBezTo>
                  <a:cubicBezTo>
                    <a:pt x="53542" y="274279"/>
                    <a:pt x="65384" y="264186"/>
                    <a:pt x="70589" y="257973"/>
                  </a:cubicBezTo>
                  <a:cubicBezTo>
                    <a:pt x="79533" y="247297"/>
                    <a:pt x="84355" y="233798"/>
                    <a:pt x="82681" y="220532"/>
                  </a:cubicBezTo>
                  <a:close/>
                </a:path>
              </a:pathLst>
            </a:custGeom>
            <a:solidFill>
              <a:srgbClr val="89A028"/>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87" name="Freeform: Shape 1186">
              <a:extLst>
                <a:ext uri="{FF2B5EF4-FFF2-40B4-BE49-F238E27FC236}">
                  <a16:creationId xmlns:a16="http://schemas.microsoft.com/office/drawing/2014/main" id="{39EB6C75-8A39-7535-80E8-E5A5A540C2D9}"/>
                </a:ext>
              </a:extLst>
            </p:cNvPr>
            <p:cNvSpPr/>
            <p:nvPr/>
          </p:nvSpPr>
          <p:spPr>
            <a:xfrm>
              <a:off x="4965456" y="3457641"/>
              <a:ext cx="75799" cy="153788"/>
            </a:xfrm>
            <a:custGeom>
              <a:avLst/>
              <a:gdLst>
                <a:gd name="csX0" fmla="*/ 0 w 75799"/>
                <a:gd name="csY0" fmla="*/ 0 h 153788"/>
                <a:gd name="csX1" fmla="*/ 40023 w 75799"/>
                <a:gd name="csY1" fmla="*/ 76291 h 153788"/>
                <a:gd name="csX2" fmla="*/ 75791 w 75799"/>
                <a:gd name="csY2" fmla="*/ 153789 h 153788"/>
              </a:gdLst>
              <a:ahLst/>
              <a:cxnLst>
                <a:cxn ang="0">
                  <a:pos x="csX0" y="csY0"/>
                </a:cxn>
                <a:cxn ang="0">
                  <a:pos x="csX1" y="csY1"/>
                </a:cxn>
                <a:cxn ang="0">
                  <a:pos x="csX2" y="csY2"/>
                </a:cxn>
              </a:cxnLst>
              <a:rect l="l" t="t" r="r" b="b"/>
              <a:pathLst>
                <a:path w="75799" h="153788">
                  <a:moveTo>
                    <a:pt x="0" y="0"/>
                  </a:moveTo>
                  <a:cubicBezTo>
                    <a:pt x="2557" y="28248"/>
                    <a:pt x="21919" y="52831"/>
                    <a:pt x="40023" y="76291"/>
                  </a:cubicBezTo>
                  <a:cubicBezTo>
                    <a:pt x="58128" y="99750"/>
                    <a:pt x="76257" y="125458"/>
                    <a:pt x="75791" y="153789"/>
                  </a:cubicBezTo>
                </a:path>
              </a:pathLst>
            </a:custGeom>
            <a:noFill/>
            <a:ln w="496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88" name="Freeform: Shape 1187">
              <a:extLst>
                <a:ext uri="{FF2B5EF4-FFF2-40B4-BE49-F238E27FC236}">
                  <a16:creationId xmlns:a16="http://schemas.microsoft.com/office/drawing/2014/main" id="{D9BAC9AF-7788-9CFA-2174-4F55A7E510B6}"/>
                </a:ext>
              </a:extLst>
            </p:cNvPr>
            <p:cNvSpPr/>
            <p:nvPr/>
          </p:nvSpPr>
          <p:spPr>
            <a:xfrm>
              <a:off x="4925925" y="3654734"/>
              <a:ext cx="122034" cy="140472"/>
            </a:xfrm>
            <a:custGeom>
              <a:avLst/>
              <a:gdLst>
                <a:gd name="csX0" fmla="*/ 0 w 122034"/>
                <a:gd name="csY0" fmla="*/ 0 h 140472"/>
                <a:gd name="csX1" fmla="*/ 67305 w 122034"/>
                <a:gd name="csY1" fmla="*/ 60601 h 140472"/>
                <a:gd name="csX2" fmla="*/ 104580 w 122034"/>
                <a:gd name="csY2" fmla="*/ 99100 h 140472"/>
                <a:gd name="csX3" fmla="*/ 122035 w 122034"/>
                <a:gd name="csY3" fmla="*/ 140472 h 140472"/>
              </a:gdLst>
              <a:ahLst/>
              <a:cxnLst>
                <a:cxn ang="0">
                  <a:pos x="csX0" y="csY0"/>
                </a:cxn>
                <a:cxn ang="0">
                  <a:pos x="csX1" y="csY1"/>
                </a:cxn>
                <a:cxn ang="0">
                  <a:pos x="csX2" y="csY2"/>
                </a:cxn>
                <a:cxn ang="0">
                  <a:pos x="csX3" y="csY3"/>
                </a:cxn>
              </a:cxnLst>
              <a:rect l="l" t="t" r="r" b="b"/>
              <a:pathLst>
                <a:path w="122034" h="140472">
                  <a:moveTo>
                    <a:pt x="0" y="0"/>
                  </a:moveTo>
                  <a:cubicBezTo>
                    <a:pt x="22435" y="20203"/>
                    <a:pt x="44870" y="40398"/>
                    <a:pt x="67305" y="60601"/>
                  </a:cubicBezTo>
                  <a:cubicBezTo>
                    <a:pt x="80721" y="72685"/>
                    <a:pt x="94237" y="84876"/>
                    <a:pt x="104580" y="99100"/>
                  </a:cubicBezTo>
                  <a:cubicBezTo>
                    <a:pt x="114915" y="113324"/>
                    <a:pt x="119745" y="122435"/>
                    <a:pt x="122035" y="140472"/>
                  </a:cubicBezTo>
                </a:path>
              </a:pathLst>
            </a:custGeom>
            <a:noFill/>
            <a:ln w="496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89" name="Freeform: Shape 1188">
              <a:extLst>
                <a:ext uri="{FF2B5EF4-FFF2-40B4-BE49-F238E27FC236}">
                  <a16:creationId xmlns:a16="http://schemas.microsoft.com/office/drawing/2014/main" id="{0EA3DBAE-222D-6D93-FE38-DA28AE62E574}"/>
                </a:ext>
              </a:extLst>
            </p:cNvPr>
            <p:cNvSpPr/>
            <p:nvPr/>
          </p:nvSpPr>
          <p:spPr>
            <a:xfrm>
              <a:off x="5009593" y="3561947"/>
              <a:ext cx="59618" cy="384667"/>
            </a:xfrm>
            <a:custGeom>
              <a:avLst/>
              <a:gdLst>
                <a:gd name="csX0" fmla="*/ 59618 w 59618"/>
                <a:gd name="csY0" fmla="*/ 0 h 384667"/>
                <a:gd name="csX1" fmla="*/ 25841 w 59618"/>
                <a:gd name="csY1" fmla="*/ 99658 h 384667"/>
                <a:gd name="csX2" fmla="*/ 37492 w 59618"/>
                <a:gd name="csY2" fmla="*/ 205429 h 384667"/>
                <a:gd name="csX3" fmla="*/ 0 w 59618"/>
                <a:gd name="csY3" fmla="*/ 384667 h 384667"/>
              </a:gdLst>
              <a:ahLst/>
              <a:cxnLst>
                <a:cxn ang="0">
                  <a:pos x="csX0" y="csY0"/>
                </a:cxn>
                <a:cxn ang="0">
                  <a:pos x="csX1" y="csY1"/>
                </a:cxn>
                <a:cxn ang="0">
                  <a:pos x="csX2" y="csY2"/>
                </a:cxn>
                <a:cxn ang="0">
                  <a:pos x="csX3" y="csY3"/>
                </a:cxn>
              </a:cxnLst>
              <a:rect l="l" t="t" r="r" b="b"/>
              <a:pathLst>
                <a:path w="59618" h="384667">
                  <a:moveTo>
                    <a:pt x="59618" y="0"/>
                  </a:moveTo>
                  <a:cubicBezTo>
                    <a:pt x="33419" y="26949"/>
                    <a:pt x="25225" y="64232"/>
                    <a:pt x="25841" y="99658"/>
                  </a:cubicBezTo>
                  <a:cubicBezTo>
                    <a:pt x="26457" y="135093"/>
                    <a:pt x="34843" y="170069"/>
                    <a:pt x="37492" y="205429"/>
                  </a:cubicBezTo>
                  <a:cubicBezTo>
                    <a:pt x="42072" y="266663"/>
                    <a:pt x="29064" y="328854"/>
                    <a:pt x="0" y="384667"/>
                  </a:cubicBezTo>
                </a:path>
              </a:pathLst>
            </a:custGeom>
            <a:noFill/>
            <a:ln w="496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0" name="Freeform: Shape 1189">
              <a:extLst>
                <a:ext uri="{FF2B5EF4-FFF2-40B4-BE49-F238E27FC236}">
                  <a16:creationId xmlns:a16="http://schemas.microsoft.com/office/drawing/2014/main" id="{5C3F8D59-D0D4-544A-D383-05AF3E4FA18E}"/>
                </a:ext>
              </a:extLst>
            </p:cNvPr>
            <p:cNvSpPr/>
            <p:nvPr/>
          </p:nvSpPr>
          <p:spPr>
            <a:xfrm>
              <a:off x="4695038" y="3532808"/>
              <a:ext cx="363207" cy="586356"/>
            </a:xfrm>
            <a:custGeom>
              <a:avLst/>
              <a:gdLst>
                <a:gd name="csX0" fmla="*/ 363207 w 363206"/>
                <a:gd name="csY0" fmla="*/ 515871 h 515870"/>
                <a:gd name="csX1" fmla="*/ 0 w 363206"/>
                <a:gd name="csY1" fmla="*/ 515871 h 515870"/>
                <a:gd name="csX2" fmla="*/ 0 w 363206"/>
                <a:gd name="csY2" fmla="*/ 107295 h 515870"/>
                <a:gd name="csX3" fmla="*/ 181603 w 363206"/>
                <a:gd name="csY3" fmla="*/ 0 h 515870"/>
                <a:gd name="csX4" fmla="*/ 363207 w 363206"/>
                <a:gd name="csY4" fmla="*/ 107295 h 515870"/>
                <a:gd name="csX5" fmla="*/ 363207 w 363206"/>
                <a:gd name="csY5" fmla="*/ 515871 h 515870"/>
                <a:gd name="csX0" fmla="*/ 363207 w 363207"/>
                <a:gd name="csY0" fmla="*/ 515871 h 628266"/>
                <a:gd name="csX1" fmla="*/ 1905 w 363207"/>
                <a:gd name="csY1" fmla="*/ 628266 h 628266"/>
                <a:gd name="csX2" fmla="*/ 0 w 363207"/>
                <a:gd name="csY2" fmla="*/ 107295 h 628266"/>
                <a:gd name="csX3" fmla="*/ 181603 w 363207"/>
                <a:gd name="csY3" fmla="*/ 0 h 628266"/>
                <a:gd name="csX4" fmla="*/ 363207 w 363207"/>
                <a:gd name="csY4" fmla="*/ 107295 h 628266"/>
                <a:gd name="csX5" fmla="*/ 363207 w 363207"/>
                <a:gd name="csY5" fmla="*/ 515871 h 628266"/>
                <a:gd name="csX0" fmla="*/ 361302 w 363207"/>
                <a:gd name="csY0" fmla="*/ 626361 h 628266"/>
                <a:gd name="csX1" fmla="*/ 1905 w 363207"/>
                <a:gd name="csY1" fmla="*/ 628266 h 628266"/>
                <a:gd name="csX2" fmla="*/ 0 w 363207"/>
                <a:gd name="csY2" fmla="*/ 107295 h 628266"/>
                <a:gd name="csX3" fmla="*/ 181603 w 363207"/>
                <a:gd name="csY3" fmla="*/ 0 h 628266"/>
                <a:gd name="csX4" fmla="*/ 363207 w 363207"/>
                <a:gd name="csY4" fmla="*/ 107295 h 628266"/>
                <a:gd name="csX5" fmla="*/ 361302 w 363207"/>
                <a:gd name="csY5" fmla="*/ 626361 h 628266"/>
                <a:gd name="csX0" fmla="*/ 361302 w 363207"/>
                <a:gd name="csY0" fmla="*/ 584451 h 628266"/>
                <a:gd name="csX1" fmla="*/ 1905 w 363207"/>
                <a:gd name="csY1" fmla="*/ 628266 h 628266"/>
                <a:gd name="csX2" fmla="*/ 0 w 363207"/>
                <a:gd name="csY2" fmla="*/ 107295 h 628266"/>
                <a:gd name="csX3" fmla="*/ 181603 w 363207"/>
                <a:gd name="csY3" fmla="*/ 0 h 628266"/>
                <a:gd name="csX4" fmla="*/ 363207 w 363207"/>
                <a:gd name="csY4" fmla="*/ 107295 h 628266"/>
                <a:gd name="csX5" fmla="*/ 361302 w 363207"/>
                <a:gd name="csY5" fmla="*/ 584451 h 628266"/>
                <a:gd name="csX0" fmla="*/ 361302 w 363207"/>
                <a:gd name="csY0" fmla="*/ 584451 h 586356"/>
                <a:gd name="csX1" fmla="*/ 0 w 363207"/>
                <a:gd name="csY1" fmla="*/ 586356 h 586356"/>
                <a:gd name="csX2" fmla="*/ 0 w 363207"/>
                <a:gd name="csY2" fmla="*/ 107295 h 586356"/>
                <a:gd name="csX3" fmla="*/ 181603 w 363207"/>
                <a:gd name="csY3" fmla="*/ 0 h 586356"/>
                <a:gd name="csX4" fmla="*/ 363207 w 363207"/>
                <a:gd name="csY4" fmla="*/ 107295 h 586356"/>
                <a:gd name="csX5" fmla="*/ 361302 w 363207"/>
                <a:gd name="csY5" fmla="*/ 584451 h 586356"/>
              </a:gdLst>
              <a:ahLst/>
              <a:cxnLst>
                <a:cxn ang="0">
                  <a:pos x="csX0" y="csY0"/>
                </a:cxn>
                <a:cxn ang="0">
                  <a:pos x="csX1" y="csY1"/>
                </a:cxn>
                <a:cxn ang="0">
                  <a:pos x="csX2" y="csY2"/>
                </a:cxn>
                <a:cxn ang="0">
                  <a:pos x="csX3" y="csY3"/>
                </a:cxn>
                <a:cxn ang="0">
                  <a:pos x="csX4" y="csY4"/>
                </a:cxn>
                <a:cxn ang="0">
                  <a:pos x="csX5" y="csY5"/>
                </a:cxn>
              </a:cxnLst>
              <a:rect l="l" t="t" r="r" b="b"/>
              <a:pathLst>
                <a:path w="363207" h="586356">
                  <a:moveTo>
                    <a:pt x="361302" y="584451"/>
                  </a:moveTo>
                  <a:lnTo>
                    <a:pt x="0" y="586356"/>
                  </a:lnTo>
                  <a:lnTo>
                    <a:pt x="0" y="107295"/>
                  </a:lnTo>
                  <a:lnTo>
                    <a:pt x="181603" y="0"/>
                  </a:lnTo>
                  <a:lnTo>
                    <a:pt x="363207" y="107295"/>
                  </a:lnTo>
                  <a:lnTo>
                    <a:pt x="361302" y="584451"/>
                  </a:lnTo>
                  <a:close/>
                </a:path>
              </a:pathLst>
            </a:custGeom>
            <a:solidFill>
              <a:srgbClr val="FFCDC8"/>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1" name="Freeform: Shape 1190">
              <a:extLst>
                <a:ext uri="{FF2B5EF4-FFF2-40B4-BE49-F238E27FC236}">
                  <a16:creationId xmlns:a16="http://schemas.microsoft.com/office/drawing/2014/main" id="{7FE0B3FE-5620-D9F0-EAF8-43652E5860EE}"/>
                </a:ext>
              </a:extLst>
            </p:cNvPr>
            <p:cNvSpPr/>
            <p:nvPr/>
          </p:nvSpPr>
          <p:spPr>
            <a:xfrm>
              <a:off x="4719489" y="3549313"/>
              <a:ext cx="78479" cy="75615"/>
            </a:xfrm>
            <a:custGeom>
              <a:avLst/>
              <a:gdLst>
                <a:gd name="csX0" fmla="*/ 407 w 78479"/>
                <a:gd name="csY0" fmla="*/ 75616 h 75615"/>
                <a:gd name="csX1" fmla="*/ 407 w 78479"/>
                <a:gd name="csY1" fmla="*/ 0 h 75615"/>
                <a:gd name="csX2" fmla="*/ 78480 w 78479"/>
                <a:gd name="csY2" fmla="*/ 0 h 75615"/>
                <a:gd name="csX3" fmla="*/ 78480 w 78479"/>
                <a:gd name="csY3" fmla="*/ 30496 h 75615"/>
                <a:gd name="csX4" fmla="*/ 407 w 78479"/>
                <a:gd name="csY4" fmla="*/ 75616 h 75615"/>
              </a:gdLst>
              <a:ahLst/>
              <a:cxnLst>
                <a:cxn ang="0">
                  <a:pos x="csX0" y="csY0"/>
                </a:cxn>
                <a:cxn ang="0">
                  <a:pos x="csX1" y="csY1"/>
                </a:cxn>
                <a:cxn ang="0">
                  <a:pos x="csX2" y="csY2"/>
                </a:cxn>
                <a:cxn ang="0">
                  <a:pos x="csX3" y="csY3"/>
                </a:cxn>
                <a:cxn ang="0">
                  <a:pos x="csX4" y="csY4"/>
                </a:cxn>
              </a:cxnLst>
              <a:rect l="l" t="t" r="r" b="b"/>
              <a:pathLst>
                <a:path w="78479" h="75615">
                  <a:moveTo>
                    <a:pt x="407" y="75616"/>
                  </a:moveTo>
                  <a:cubicBezTo>
                    <a:pt x="-509" y="74700"/>
                    <a:pt x="407" y="0"/>
                    <a:pt x="407" y="0"/>
                  </a:cubicBezTo>
                  <a:lnTo>
                    <a:pt x="78480" y="0"/>
                  </a:lnTo>
                  <a:lnTo>
                    <a:pt x="78480" y="30496"/>
                  </a:lnTo>
                  <a:lnTo>
                    <a:pt x="407" y="75616"/>
                  </a:lnTo>
                  <a:close/>
                </a:path>
              </a:pathLst>
            </a:custGeom>
            <a:solidFill>
              <a:srgbClr val="AC4F36"/>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2" name="Freeform: Shape 1191">
              <a:extLst>
                <a:ext uri="{FF2B5EF4-FFF2-40B4-BE49-F238E27FC236}">
                  <a16:creationId xmlns:a16="http://schemas.microsoft.com/office/drawing/2014/main" id="{4D69AAAC-AE33-A92F-8BD2-00125769AE01}"/>
                </a:ext>
              </a:extLst>
            </p:cNvPr>
            <p:cNvSpPr/>
            <p:nvPr/>
          </p:nvSpPr>
          <p:spPr>
            <a:xfrm>
              <a:off x="4681372" y="3523814"/>
              <a:ext cx="392328" cy="116288"/>
            </a:xfrm>
            <a:custGeom>
              <a:avLst/>
              <a:gdLst>
                <a:gd name="csX0" fmla="*/ 0 w 392328"/>
                <a:gd name="csY0" fmla="*/ 116289 h 116288"/>
                <a:gd name="csX1" fmla="*/ 16589 w 392328"/>
                <a:gd name="csY1" fmla="*/ 116289 h 116288"/>
                <a:gd name="csX2" fmla="*/ 193270 w 392328"/>
                <a:gd name="csY2" fmla="*/ 8994 h 116288"/>
                <a:gd name="csX3" fmla="*/ 193270 w 392328"/>
                <a:gd name="csY3" fmla="*/ 0 h 116288"/>
                <a:gd name="csX4" fmla="*/ 198292 w 392328"/>
                <a:gd name="csY4" fmla="*/ 0 h 116288"/>
                <a:gd name="csX5" fmla="*/ 198292 w 392328"/>
                <a:gd name="csY5" fmla="*/ 8994 h 116288"/>
                <a:gd name="csX6" fmla="*/ 376872 w 392328"/>
                <a:gd name="csY6" fmla="*/ 116289 h 116288"/>
                <a:gd name="csX7" fmla="*/ 392329 w 392328"/>
                <a:gd name="csY7" fmla="*/ 116289 h 116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2328" h="116288">
                  <a:moveTo>
                    <a:pt x="0" y="116289"/>
                  </a:moveTo>
                  <a:lnTo>
                    <a:pt x="16589" y="116289"/>
                  </a:lnTo>
                  <a:lnTo>
                    <a:pt x="193270" y="8994"/>
                  </a:lnTo>
                  <a:lnTo>
                    <a:pt x="193270" y="0"/>
                  </a:lnTo>
                  <a:lnTo>
                    <a:pt x="198292" y="0"/>
                  </a:lnTo>
                  <a:lnTo>
                    <a:pt x="198292" y="8994"/>
                  </a:lnTo>
                  <a:lnTo>
                    <a:pt x="376872" y="116289"/>
                  </a:lnTo>
                  <a:lnTo>
                    <a:pt x="392329" y="116289"/>
                  </a:lnTo>
                </a:path>
              </a:pathLst>
            </a:custGeom>
            <a:noFill/>
            <a:ln w="4964"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3" name="Freeform: Shape 1192">
              <a:extLst>
                <a:ext uri="{FF2B5EF4-FFF2-40B4-BE49-F238E27FC236}">
                  <a16:creationId xmlns:a16="http://schemas.microsoft.com/office/drawing/2014/main" id="{90D29E88-343F-9A12-34C8-2886B75E8E38}"/>
                </a:ext>
              </a:extLst>
            </p:cNvPr>
            <p:cNvSpPr/>
            <p:nvPr/>
          </p:nvSpPr>
          <p:spPr>
            <a:xfrm>
              <a:off x="4714550" y="3549313"/>
              <a:ext cx="89781" cy="832"/>
            </a:xfrm>
            <a:custGeom>
              <a:avLst/>
              <a:gdLst>
                <a:gd name="csX0" fmla="*/ 0 w 89781"/>
                <a:gd name="csY0" fmla="*/ 0 h 832"/>
                <a:gd name="csX1" fmla="*/ 89781 w 89781"/>
                <a:gd name="csY1" fmla="*/ 0 h 832"/>
              </a:gdLst>
              <a:ahLst/>
              <a:cxnLst>
                <a:cxn ang="0">
                  <a:pos x="csX0" y="csY0"/>
                </a:cxn>
                <a:cxn ang="0">
                  <a:pos x="csX1" y="csY1"/>
                </a:cxn>
              </a:cxnLst>
              <a:rect l="l" t="t" r="r" b="b"/>
              <a:pathLst>
                <a:path w="89781" h="832">
                  <a:moveTo>
                    <a:pt x="0" y="0"/>
                  </a:moveTo>
                  <a:lnTo>
                    <a:pt x="89781" y="0"/>
                  </a:lnTo>
                </a:path>
              </a:pathLst>
            </a:custGeom>
            <a:ln w="4964"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4" name="Freeform: Shape 1193">
              <a:extLst>
                <a:ext uri="{FF2B5EF4-FFF2-40B4-BE49-F238E27FC236}">
                  <a16:creationId xmlns:a16="http://schemas.microsoft.com/office/drawing/2014/main" id="{2EB95770-70A4-A93A-1F67-0F8648A10723}"/>
                </a:ext>
              </a:extLst>
            </p:cNvPr>
            <p:cNvSpPr/>
            <p:nvPr/>
          </p:nvSpPr>
          <p:spPr>
            <a:xfrm>
              <a:off x="4831271" y="3962311"/>
              <a:ext cx="90739" cy="158718"/>
            </a:xfrm>
            <a:custGeom>
              <a:avLst/>
              <a:gdLst>
                <a:gd name="csX0" fmla="*/ 0 w 90739"/>
                <a:gd name="csY0" fmla="*/ 1199 h 158718"/>
                <a:gd name="csX1" fmla="*/ 0 w 90739"/>
                <a:gd name="csY1" fmla="*/ 158719 h 158718"/>
                <a:gd name="csX2" fmla="*/ 90739 w 90739"/>
                <a:gd name="csY2" fmla="*/ 158719 h 158718"/>
                <a:gd name="csX3" fmla="*/ 90739 w 90739"/>
                <a:gd name="csY3" fmla="*/ 0 h 158718"/>
                <a:gd name="csX4" fmla="*/ 0 w 90739"/>
                <a:gd name="csY4" fmla="*/ 1199 h 158718"/>
              </a:gdLst>
              <a:ahLst/>
              <a:cxnLst>
                <a:cxn ang="0">
                  <a:pos x="csX0" y="csY0"/>
                </a:cxn>
                <a:cxn ang="0">
                  <a:pos x="csX1" y="csY1"/>
                </a:cxn>
                <a:cxn ang="0">
                  <a:pos x="csX2" y="csY2"/>
                </a:cxn>
                <a:cxn ang="0">
                  <a:pos x="csX3" y="csY3"/>
                </a:cxn>
                <a:cxn ang="0">
                  <a:pos x="csX4" y="csY4"/>
                </a:cxn>
              </a:cxnLst>
              <a:rect l="l" t="t" r="r" b="b"/>
              <a:pathLst>
                <a:path w="90739" h="158718">
                  <a:moveTo>
                    <a:pt x="0" y="1199"/>
                  </a:moveTo>
                  <a:lnTo>
                    <a:pt x="0" y="158719"/>
                  </a:lnTo>
                  <a:lnTo>
                    <a:pt x="90739" y="158719"/>
                  </a:lnTo>
                  <a:lnTo>
                    <a:pt x="90739" y="0"/>
                  </a:lnTo>
                  <a:lnTo>
                    <a:pt x="0" y="1199"/>
                  </a:lnTo>
                  <a:close/>
                </a:path>
              </a:pathLst>
            </a:custGeom>
            <a:solidFill>
              <a:srgbClr val="AC4F36"/>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5" name="Freeform: Shape 1194">
              <a:extLst>
                <a:ext uri="{FF2B5EF4-FFF2-40B4-BE49-F238E27FC236}">
                  <a16:creationId xmlns:a16="http://schemas.microsoft.com/office/drawing/2014/main" id="{35763A67-97B8-C9B9-6FCD-46C86CF4E6E9}"/>
                </a:ext>
              </a:extLst>
            </p:cNvPr>
            <p:cNvSpPr/>
            <p:nvPr/>
          </p:nvSpPr>
          <p:spPr>
            <a:xfrm>
              <a:off x="4732204" y="3678127"/>
              <a:ext cx="58893" cy="99982"/>
            </a:xfrm>
            <a:custGeom>
              <a:avLst/>
              <a:gdLst>
                <a:gd name="csX0" fmla="*/ 14723 w 58893"/>
                <a:gd name="csY0" fmla="*/ 0 h 99982"/>
                <a:gd name="csX1" fmla="*/ 44170 w 58893"/>
                <a:gd name="csY1" fmla="*/ 0 h 99982"/>
                <a:gd name="csX2" fmla="*/ 58894 w 58893"/>
                <a:gd name="csY2" fmla="*/ 14723 h 99982"/>
                <a:gd name="csX3" fmla="*/ 58894 w 58893"/>
                <a:gd name="csY3" fmla="*/ 99983 h 99982"/>
                <a:gd name="csX4" fmla="*/ 0 w 58893"/>
                <a:gd name="csY4" fmla="*/ 99983 h 99982"/>
                <a:gd name="csX5" fmla="*/ 0 w 58893"/>
                <a:gd name="csY5" fmla="*/ 14723 h 99982"/>
                <a:gd name="csX6" fmla="*/ 14723 w 58893"/>
                <a:gd name="csY6" fmla="*/ 0 h 999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893" h="99982">
                  <a:moveTo>
                    <a:pt x="14723" y="0"/>
                  </a:moveTo>
                  <a:lnTo>
                    <a:pt x="44170" y="0"/>
                  </a:lnTo>
                  <a:cubicBezTo>
                    <a:pt x="52298" y="0"/>
                    <a:pt x="58894" y="6596"/>
                    <a:pt x="58894" y="14723"/>
                  </a:cubicBezTo>
                  <a:lnTo>
                    <a:pt x="58894" y="99983"/>
                  </a:lnTo>
                  <a:lnTo>
                    <a:pt x="0" y="99983"/>
                  </a:lnTo>
                  <a:lnTo>
                    <a:pt x="0" y="14723"/>
                  </a:lnTo>
                  <a:cubicBezTo>
                    <a:pt x="0" y="6596"/>
                    <a:pt x="6596" y="0"/>
                    <a:pt x="14723" y="0"/>
                  </a:cubicBezTo>
                  <a:close/>
                </a:path>
              </a:pathLst>
            </a:cu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6" name="Freeform: Shape 1195">
              <a:extLst>
                <a:ext uri="{FF2B5EF4-FFF2-40B4-BE49-F238E27FC236}">
                  <a16:creationId xmlns:a16="http://schemas.microsoft.com/office/drawing/2014/main" id="{D2289C69-E8EF-37F4-8CDD-B48F9C8E1F98}"/>
                </a:ext>
              </a:extLst>
            </p:cNvPr>
            <p:cNvSpPr/>
            <p:nvPr/>
          </p:nvSpPr>
          <p:spPr>
            <a:xfrm>
              <a:off x="4732204" y="3707574"/>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7" name="Freeform: Shape 1196">
              <a:extLst>
                <a:ext uri="{FF2B5EF4-FFF2-40B4-BE49-F238E27FC236}">
                  <a16:creationId xmlns:a16="http://schemas.microsoft.com/office/drawing/2014/main" id="{639FE683-92A5-F947-1826-1BE91FE46962}"/>
                </a:ext>
              </a:extLst>
            </p:cNvPr>
            <p:cNvSpPr/>
            <p:nvPr/>
          </p:nvSpPr>
          <p:spPr>
            <a:xfrm>
              <a:off x="4732204" y="3733482"/>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8" name="Freeform: Shape 1197">
              <a:extLst>
                <a:ext uri="{FF2B5EF4-FFF2-40B4-BE49-F238E27FC236}">
                  <a16:creationId xmlns:a16="http://schemas.microsoft.com/office/drawing/2014/main" id="{AEE9C8A1-8627-7DAE-2DC4-B9C2F00BCC70}"/>
                </a:ext>
              </a:extLst>
            </p:cNvPr>
            <p:cNvSpPr/>
            <p:nvPr/>
          </p:nvSpPr>
          <p:spPr>
            <a:xfrm>
              <a:off x="4732204" y="3757107"/>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199" name="Freeform: Shape 1198">
              <a:extLst>
                <a:ext uri="{FF2B5EF4-FFF2-40B4-BE49-F238E27FC236}">
                  <a16:creationId xmlns:a16="http://schemas.microsoft.com/office/drawing/2014/main" id="{4A37998A-E422-C6CC-92BC-13AF16EE63F4}"/>
                </a:ext>
              </a:extLst>
            </p:cNvPr>
            <p:cNvSpPr/>
            <p:nvPr/>
          </p:nvSpPr>
          <p:spPr>
            <a:xfrm>
              <a:off x="4761651" y="3678127"/>
              <a:ext cx="832" cy="99982"/>
            </a:xfrm>
            <a:custGeom>
              <a:avLst/>
              <a:gdLst>
                <a:gd name="csX0" fmla="*/ 0 w 832"/>
                <a:gd name="csY0" fmla="*/ 0 h 99982"/>
                <a:gd name="csX1" fmla="*/ 0 w 832"/>
                <a:gd name="csY1" fmla="*/ 99983 h 99982"/>
              </a:gdLst>
              <a:ahLst/>
              <a:cxnLst>
                <a:cxn ang="0">
                  <a:pos x="csX0" y="csY0"/>
                </a:cxn>
                <a:cxn ang="0">
                  <a:pos x="csX1" y="csY1"/>
                </a:cxn>
              </a:cxnLst>
              <a:rect l="l" t="t" r="r" b="b"/>
              <a:pathLst>
                <a:path w="832" h="99982">
                  <a:moveTo>
                    <a:pt x="0" y="0"/>
                  </a:moveTo>
                  <a:lnTo>
                    <a:pt x="0" y="99983"/>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0" name="Rectangle 1199">
              <a:extLst>
                <a:ext uri="{FF2B5EF4-FFF2-40B4-BE49-F238E27FC236}">
                  <a16:creationId xmlns:a16="http://schemas.microsoft.com/office/drawing/2014/main" id="{25904CD1-2B75-4AF8-0A9B-473AEFA5E37C}"/>
                </a:ext>
              </a:extLst>
            </p:cNvPr>
            <p:cNvSpPr/>
            <p:nvPr/>
          </p:nvSpPr>
          <p:spPr>
            <a:xfrm>
              <a:off x="4732204" y="3822389"/>
              <a:ext cx="58893" cy="99982"/>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1" name="Freeform: Shape 1200">
              <a:extLst>
                <a:ext uri="{FF2B5EF4-FFF2-40B4-BE49-F238E27FC236}">
                  <a16:creationId xmlns:a16="http://schemas.microsoft.com/office/drawing/2014/main" id="{406F72CA-91E3-BED4-3E25-14DF10E2D0EF}"/>
                </a:ext>
              </a:extLst>
            </p:cNvPr>
            <p:cNvSpPr/>
            <p:nvPr/>
          </p:nvSpPr>
          <p:spPr>
            <a:xfrm>
              <a:off x="4732204" y="3848263"/>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2" name="Freeform: Shape 1201">
              <a:extLst>
                <a:ext uri="{FF2B5EF4-FFF2-40B4-BE49-F238E27FC236}">
                  <a16:creationId xmlns:a16="http://schemas.microsoft.com/office/drawing/2014/main" id="{F4FA7891-614C-0DBE-425A-1AFFABB0A412}"/>
                </a:ext>
              </a:extLst>
            </p:cNvPr>
            <p:cNvSpPr/>
            <p:nvPr/>
          </p:nvSpPr>
          <p:spPr>
            <a:xfrm>
              <a:off x="4732204" y="3875961"/>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3" name="Freeform: Shape 1202">
              <a:extLst>
                <a:ext uri="{FF2B5EF4-FFF2-40B4-BE49-F238E27FC236}">
                  <a16:creationId xmlns:a16="http://schemas.microsoft.com/office/drawing/2014/main" id="{8FC1D635-E90A-0717-3F35-6870FC9C8F57}"/>
                </a:ext>
              </a:extLst>
            </p:cNvPr>
            <p:cNvSpPr/>
            <p:nvPr/>
          </p:nvSpPr>
          <p:spPr>
            <a:xfrm>
              <a:off x="4732204" y="3901377"/>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4" name="Freeform: Shape 1203">
              <a:extLst>
                <a:ext uri="{FF2B5EF4-FFF2-40B4-BE49-F238E27FC236}">
                  <a16:creationId xmlns:a16="http://schemas.microsoft.com/office/drawing/2014/main" id="{CEA94E6D-386F-4F22-346C-45E69F40B58D}"/>
                </a:ext>
              </a:extLst>
            </p:cNvPr>
            <p:cNvSpPr/>
            <p:nvPr/>
          </p:nvSpPr>
          <p:spPr>
            <a:xfrm>
              <a:off x="4761651" y="3822389"/>
              <a:ext cx="832" cy="99982"/>
            </a:xfrm>
            <a:custGeom>
              <a:avLst/>
              <a:gdLst>
                <a:gd name="csX0" fmla="*/ 0 w 832"/>
                <a:gd name="csY0" fmla="*/ 0 h 99982"/>
                <a:gd name="csX1" fmla="*/ 0 w 832"/>
                <a:gd name="csY1" fmla="*/ 99983 h 99982"/>
              </a:gdLst>
              <a:ahLst/>
              <a:cxnLst>
                <a:cxn ang="0">
                  <a:pos x="csX0" y="csY0"/>
                </a:cxn>
                <a:cxn ang="0">
                  <a:pos x="csX1" y="csY1"/>
                </a:cxn>
              </a:cxnLst>
              <a:rect l="l" t="t" r="r" b="b"/>
              <a:pathLst>
                <a:path w="832" h="99982">
                  <a:moveTo>
                    <a:pt x="0" y="0"/>
                  </a:moveTo>
                  <a:lnTo>
                    <a:pt x="0" y="99983"/>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5" name="Rectangle 1204">
              <a:extLst>
                <a:ext uri="{FF2B5EF4-FFF2-40B4-BE49-F238E27FC236}">
                  <a16:creationId xmlns:a16="http://schemas.microsoft.com/office/drawing/2014/main" id="{C503EB33-A274-084E-9B14-37A2EC50D2DE}"/>
                </a:ext>
              </a:extLst>
            </p:cNvPr>
            <p:cNvSpPr/>
            <p:nvPr/>
          </p:nvSpPr>
          <p:spPr>
            <a:xfrm>
              <a:off x="4960676" y="3822389"/>
              <a:ext cx="58893" cy="99982"/>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6" name="Freeform: Shape 1205">
              <a:extLst>
                <a:ext uri="{FF2B5EF4-FFF2-40B4-BE49-F238E27FC236}">
                  <a16:creationId xmlns:a16="http://schemas.microsoft.com/office/drawing/2014/main" id="{D8761F22-5E37-10B7-1CAF-274F3A38FE72}"/>
                </a:ext>
              </a:extLst>
            </p:cNvPr>
            <p:cNvSpPr/>
            <p:nvPr/>
          </p:nvSpPr>
          <p:spPr>
            <a:xfrm>
              <a:off x="4960676" y="3848263"/>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7" name="Freeform: Shape 1206">
              <a:extLst>
                <a:ext uri="{FF2B5EF4-FFF2-40B4-BE49-F238E27FC236}">
                  <a16:creationId xmlns:a16="http://schemas.microsoft.com/office/drawing/2014/main" id="{3D688AF5-F4D9-5B53-A98B-2A65E064A89C}"/>
                </a:ext>
              </a:extLst>
            </p:cNvPr>
            <p:cNvSpPr/>
            <p:nvPr/>
          </p:nvSpPr>
          <p:spPr>
            <a:xfrm>
              <a:off x="4960676" y="3875961"/>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8" name="Freeform: Shape 1207">
              <a:extLst>
                <a:ext uri="{FF2B5EF4-FFF2-40B4-BE49-F238E27FC236}">
                  <a16:creationId xmlns:a16="http://schemas.microsoft.com/office/drawing/2014/main" id="{F2D7A6BF-1AC2-C153-1408-FBA7E27CC31B}"/>
                </a:ext>
              </a:extLst>
            </p:cNvPr>
            <p:cNvSpPr/>
            <p:nvPr/>
          </p:nvSpPr>
          <p:spPr>
            <a:xfrm>
              <a:off x="4960676" y="3901377"/>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09" name="Freeform: Shape 1208">
              <a:extLst>
                <a:ext uri="{FF2B5EF4-FFF2-40B4-BE49-F238E27FC236}">
                  <a16:creationId xmlns:a16="http://schemas.microsoft.com/office/drawing/2014/main" id="{C384A39B-C7A1-0AE9-126C-D302B2741413}"/>
                </a:ext>
              </a:extLst>
            </p:cNvPr>
            <p:cNvSpPr/>
            <p:nvPr/>
          </p:nvSpPr>
          <p:spPr>
            <a:xfrm>
              <a:off x="4990123" y="3822389"/>
              <a:ext cx="832" cy="99982"/>
            </a:xfrm>
            <a:custGeom>
              <a:avLst/>
              <a:gdLst>
                <a:gd name="csX0" fmla="*/ 0 w 832"/>
                <a:gd name="csY0" fmla="*/ 0 h 99982"/>
                <a:gd name="csX1" fmla="*/ 0 w 832"/>
                <a:gd name="csY1" fmla="*/ 99983 h 99982"/>
              </a:gdLst>
              <a:ahLst/>
              <a:cxnLst>
                <a:cxn ang="0">
                  <a:pos x="csX0" y="csY0"/>
                </a:cxn>
                <a:cxn ang="0">
                  <a:pos x="csX1" y="csY1"/>
                </a:cxn>
              </a:cxnLst>
              <a:rect l="l" t="t" r="r" b="b"/>
              <a:pathLst>
                <a:path w="832" h="99982">
                  <a:moveTo>
                    <a:pt x="0" y="0"/>
                  </a:moveTo>
                  <a:lnTo>
                    <a:pt x="0" y="99983"/>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0" name="Freeform: Shape 1209">
              <a:extLst>
                <a:ext uri="{FF2B5EF4-FFF2-40B4-BE49-F238E27FC236}">
                  <a16:creationId xmlns:a16="http://schemas.microsoft.com/office/drawing/2014/main" id="{F52F1BC3-8DC6-C70D-CD22-1F4DE0F3DB29}"/>
                </a:ext>
              </a:extLst>
            </p:cNvPr>
            <p:cNvSpPr/>
            <p:nvPr/>
          </p:nvSpPr>
          <p:spPr>
            <a:xfrm>
              <a:off x="4960676" y="3678127"/>
              <a:ext cx="58893" cy="99982"/>
            </a:xfrm>
            <a:custGeom>
              <a:avLst/>
              <a:gdLst>
                <a:gd name="csX0" fmla="*/ 14723 w 58893"/>
                <a:gd name="csY0" fmla="*/ 0 h 99982"/>
                <a:gd name="csX1" fmla="*/ 44170 w 58893"/>
                <a:gd name="csY1" fmla="*/ 0 h 99982"/>
                <a:gd name="csX2" fmla="*/ 58894 w 58893"/>
                <a:gd name="csY2" fmla="*/ 14723 h 99982"/>
                <a:gd name="csX3" fmla="*/ 58894 w 58893"/>
                <a:gd name="csY3" fmla="*/ 99983 h 99982"/>
                <a:gd name="csX4" fmla="*/ 0 w 58893"/>
                <a:gd name="csY4" fmla="*/ 99983 h 99982"/>
                <a:gd name="csX5" fmla="*/ 0 w 58893"/>
                <a:gd name="csY5" fmla="*/ 14723 h 99982"/>
                <a:gd name="csX6" fmla="*/ 14723 w 58893"/>
                <a:gd name="csY6" fmla="*/ 0 h 999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893" h="99982">
                  <a:moveTo>
                    <a:pt x="14723" y="0"/>
                  </a:moveTo>
                  <a:lnTo>
                    <a:pt x="44170" y="0"/>
                  </a:lnTo>
                  <a:cubicBezTo>
                    <a:pt x="52298" y="0"/>
                    <a:pt x="58894" y="6596"/>
                    <a:pt x="58894" y="14723"/>
                  </a:cubicBezTo>
                  <a:lnTo>
                    <a:pt x="58894" y="99983"/>
                  </a:lnTo>
                  <a:lnTo>
                    <a:pt x="0" y="99983"/>
                  </a:lnTo>
                  <a:lnTo>
                    <a:pt x="0" y="14723"/>
                  </a:lnTo>
                  <a:cubicBezTo>
                    <a:pt x="0" y="6596"/>
                    <a:pt x="6596" y="0"/>
                    <a:pt x="14723" y="0"/>
                  </a:cubicBezTo>
                  <a:close/>
                </a:path>
              </a:pathLst>
            </a:cu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1" name="Freeform: Shape 1210">
              <a:extLst>
                <a:ext uri="{FF2B5EF4-FFF2-40B4-BE49-F238E27FC236}">
                  <a16:creationId xmlns:a16="http://schemas.microsoft.com/office/drawing/2014/main" id="{36E42D56-83D3-79CA-5A65-BC1C8294D5FD}"/>
                </a:ext>
              </a:extLst>
            </p:cNvPr>
            <p:cNvSpPr/>
            <p:nvPr/>
          </p:nvSpPr>
          <p:spPr>
            <a:xfrm>
              <a:off x="4960676" y="3707574"/>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2" name="Freeform: Shape 1211">
              <a:extLst>
                <a:ext uri="{FF2B5EF4-FFF2-40B4-BE49-F238E27FC236}">
                  <a16:creationId xmlns:a16="http://schemas.microsoft.com/office/drawing/2014/main" id="{36B51B32-AD09-B4F1-464F-27EB51CF94CA}"/>
                </a:ext>
              </a:extLst>
            </p:cNvPr>
            <p:cNvSpPr/>
            <p:nvPr/>
          </p:nvSpPr>
          <p:spPr>
            <a:xfrm>
              <a:off x="4960676" y="3733482"/>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3" name="Freeform: Shape 1212">
              <a:extLst>
                <a:ext uri="{FF2B5EF4-FFF2-40B4-BE49-F238E27FC236}">
                  <a16:creationId xmlns:a16="http://schemas.microsoft.com/office/drawing/2014/main" id="{6E76BC60-B047-4A57-ED89-A405BE210B66}"/>
                </a:ext>
              </a:extLst>
            </p:cNvPr>
            <p:cNvSpPr/>
            <p:nvPr/>
          </p:nvSpPr>
          <p:spPr>
            <a:xfrm>
              <a:off x="4960676" y="3757107"/>
              <a:ext cx="58893" cy="832"/>
            </a:xfrm>
            <a:custGeom>
              <a:avLst/>
              <a:gdLst>
                <a:gd name="csX0" fmla="*/ 0 w 58893"/>
                <a:gd name="csY0" fmla="*/ 0 h 832"/>
                <a:gd name="csX1" fmla="*/ 58894 w 58893"/>
                <a:gd name="csY1" fmla="*/ 0 h 832"/>
              </a:gdLst>
              <a:ahLst/>
              <a:cxnLst>
                <a:cxn ang="0">
                  <a:pos x="csX0" y="csY0"/>
                </a:cxn>
                <a:cxn ang="0">
                  <a:pos x="csX1" y="csY1"/>
                </a:cxn>
              </a:cxnLst>
              <a:rect l="l" t="t" r="r" b="b"/>
              <a:pathLst>
                <a:path w="58893" h="832">
                  <a:moveTo>
                    <a:pt x="0" y="0"/>
                  </a:moveTo>
                  <a:lnTo>
                    <a:pt x="58894"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4" name="Freeform: Shape 1213">
              <a:extLst>
                <a:ext uri="{FF2B5EF4-FFF2-40B4-BE49-F238E27FC236}">
                  <a16:creationId xmlns:a16="http://schemas.microsoft.com/office/drawing/2014/main" id="{F7046AAB-77B0-9A86-23B5-9BDBC534B01D}"/>
                </a:ext>
              </a:extLst>
            </p:cNvPr>
            <p:cNvSpPr/>
            <p:nvPr/>
          </p:nvSpPr>
          <p:spPr>
            <a:xfrm>
              <a:off x="4990123" y="3678127"/>
              <a:ext cx="832" cy="99982"/>
            </a:xfrm>
            <a:custGeom>
              <a:avLst/>
              <a:gdLst>
                <a:gd name="csX0" fmla="*/ 0 w 832"/>
                <a:gd name="csY0" fmla="*/ 0 h 99982"/>
                <a:gd name="csX1" fmla="*/ 0 w 832"/>
                <a:gd name="csY1" fmla="*/ 99983 h 99982"/>
              </a:gdLst>
              <a:ahLst/>
              <a:cxnLst>
                <a:cxn ang="0">
                  <a:pos x="csX0" y="csY0"/>
                </a:cxn>
                <a:cxn ang="0">
                  <a:pos x="csX1" y="csY1"/>
                </a:cxn>
              </a:cxnLst>
              <a:rect l="l" t="t" r="r" b="b"/>
              <a:pathLst>
                <a:path w="832" h="99982">
                  <a:moveTo>
                    <a:pt x="0" y="0"/>
                  </a:moveTo>
                  <a:lnTo>
                    <a:pt x="0" y="99983"/>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5" name="Freeform: Shape 1214">
              <a:extLst>
                <a:ext uri="{FF2B5EF4-FFF2-40B4-BE49-F238E27FC236}">
                  <a16:creationId xmlns:a16="http://schemas.microsoft.com/office/drawing/2014/main" id="{089EF08E-373D-E7E1-B536-B17053480552}"/>
                </a:ext>
              </a:extLst>
            </p:cNvPr>
            <p:cNvSpPr/>
            <p:nvPr/>
          </p:nvSpPr>
          <p:spPr>
            <a:xfrm>
              <a:off x="4834694" y="3635664"/>
              <a:ext cx="83902" cy="142446"/>
            </a:xfrm>
            <a:custGeom>
              <a:avLst/>
              <a:gdLst>
                <a:gd name="csX0" fmla="*/ 20969 w 83902"/>
                <a:gd name="csY0" fmla="*/ 0 h 142446"/>
                <a:gd name="csX1" fmla="*/ 62924 w 83902"/>
                <a:gd name="csY1" fmla="*/ 0 h 142446"/>
                <a:gd name="csX2" fmla="*/ 83902 w 83902"/>
                <a:gd name="csY2" fmla="*/ 20978 h 142446"/>
                <a:gd name="csX3" fmla="*/ 83902 w 83902"/>
                <a:gd name="csY3" fmla="*/ 142446 h 142446"/>
                <a:gd name="csX4" fmla="*/ 0 w 83902"/>
                <a:gd name="csY4" fmla="*/ 142446 h 142446"/>
                <a:gd name="csX5" fmla="*/ 0 w 83902"/>
                <a:gd name="csY5" fmla="*/ 20978 h 142446"/>
                <a:gd name="csX6" fmla="*/ 20978 w 83902"/>
                <a:gd name="csY6" fmla="*/ 0 h 1424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902" h="142446">
                  <a:moveTo>
                    <a:pt x="20969" y="0"/>
                  </a:moveTo>
                  <a:lnTo>
                    <a:pt x="62924" y="0"/>
                  </a:lnTo>
                  <a:cubicBezTo>
                    <a:pt x="74500" y="0"/>
                    <a:pt x="83902" y="9402"/>
                    <a:pt x="83902" y="20978"/>
                  </a:cubicBezTo>
                  <a:lnTo>
                    <a:pt x="83902" y="142446"/>
                  </a:lnTo>
                  <a:lnTo>
                    <a:pt x="0" y="142446"/>
                  </a:lnTo>
                  <a:lnTo>
                    <a:pt x="0" y="20978"/>
                  </a:lnTo>
                  <a:cubicBezTo>
                    <a:pt x="0" y="9402"/>
                    <a:pt x="9402" y="0"/>
                    <a:pt x="20978" y="0"/>
                  </a:cubicBezTo>
                  <a:close/>
                </a:path>
              </a:pathLst>
            </a:cu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6" name="Freeform: Shape 1215">
              <a:extLst>
                <a:ext uri="{FF2B5EF4-FFF2-40B4-BE49-F238E27FC236}">
                  <a16:creationId xmlns:a16="http://schemas.microsoft.com/office/drawing/2014/main" id="{C5B11F53-2111-1F6F-CE27-93B596B814BB}"/>
                </a:ext>
              </a:extLst>
            </p:cNvPr>
            <p:cNvSpPr/>
            <p:nvPr/>
          </p:nvSpPr>
          <p:spPr>
            <a:xfrm>
              <a:off x="4834686" y="3677619"/>
              <a:ext cx="83902" cy="832"/>
            </a:xfrm>
            <a:custGeom>
              <a:avLst/>
              <a:gdLst>
                <a:gd name="csX0" fmla="*/ 0 w 83902"/>
                <a:gd name="csY0" fmla="*/ 0 h 832"/>
                <a:gd name="csX1" fmla="*/ 83902 w 83902"/>
                <a:gd name="csY1" fmla="*/ 0 h 832"/>
              </a:gdLst>
              <a:ahLst/>
              <a:cxnLst>
                <a:cxn ang="0">
                  <a:pos x="csX0" y="csY0"/>
                </a:cxn>
                <a:cxn ang="0">
                  <a:pos x="csX1" y="csY1"/>
                </a:cxn>
              </a:cxnLst>
              <a:rect l="l" t="t" r="r" b="b"/>
              <a:pathLst>
                <a:path w="83902" h="832">
                  <a:moveTo>
                    <a:pt x="0" y="0"/>
                  </a:moveTo>
                  <a:lnTo>
                    <a:pt x="83902"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7" name="Freeform: Shape 1216">
              <a:extLst>
                <a:ext uri="{FF2B5EF4-FFF2-40B4-BE49-F238E27FC236}">
                  <a16:creationId xmlns:a16="http://schemas.microsoft.com/office/drawing/2014/main" id="{45DFF85D-2EA7-2442-459F-2B3E5633ED26}"/>
                </a:ext>
              </a:extLst>
            </p:cNvPr>
            <p:cNvSpPr/>
            <p:nvPr/>
          </p:nvSpPr>
          <p:spPr>
            <a:xfrm>
              <a:off x="4834686" y="3714528"/>
              <a:ext cx="83902" cy="832"/>
            </a:xfrm>
            <a:custGeom>
              <a:avLst/>
              <a:gdLst>
                <a:gd name="csX0" fmla="*/ 0 w 83902"/>
                <a:gd name="csY0" fmla="*/ 0 h 832"/>
                <a:gd name="csX1" fmla="*/ 83902 w 83902"/>
                <a:gd name="csY1" fmla="*/ 0 h 832"/>
              </a:gdLst>
              <a:ahLst/>
              <a:cxnLst>
                <a:cxn ang="0">
                  <a:pos x="csX0" y="csY0"/>
                </a:cxn>
                <a:cxn ang="0">
                  <a:pos x="csX1" y="csY1"/>
                </a:cxn>
              </a:cxnLst>
              <a:rect l="l" t="t" r="r" b="b"/>
              <a:pathLst>
                <a:path w="83902" h="832">
                  <a:moveTo>
                    <a:pt x="0" y="0"/>
                  </a:moveTo>
                  <a:lnTo>
                    <a:pt x="83902"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8" name="Freeform: Shape 1217">
              <a:extLst>
                <a:ext uri="{FF2B5EF4-FFF2-40B4-BE49-F238E27FC236}">
                  <a16:creationId xmlns:a16="http://schemas.microsoft.com/office/drawing/2014/main" id="{B982F994-4D12-0A71-249C-D64C38A4094F}"/>
                </a:ext>
              </a:extLst>
            </p:cNvPr>
            <p:cNvSpPr/>
            <p:nvPr/>
          </p:nvSpPr>
          <p:spPr>
            <a:xfrm>
              <a:off x="4834686" y="3748188"/>
              <a:ext cx="83902" cy="832"/>
            </a:xfrm>
            <a:custGeom>
              <a:avLst/>
              <a:gdLst>
                <a:gd name="csX0" fmla="*/ 0 w 83902"/>
                <a:gd name="csY0" fmla="*/ 0 h 832"/>
                <a:gd name="csX1" fmla="*/ 83902 w 83902"/>
                <a:gd name="csY1" fmla="*/ 0 h 832"/>
              </a:gdLst>
              <a:ahLst/>
              <a:cxnLst>
                <a:cxn ang="0">
                  <a:pos x="csX0" y="csY0"/>
                </a:cxn>
                <a:cxn ang="0">
                  <a:pos x="csX1" y="csY1"/>
                </a:cxn>
              </a:cxnLst>
              <a:rect l="l" t="t" r="r" b="b"/>
              <a:pathLst>
                <a:path w="83902" h="832">
                  <a:moveTo>
                    <a:pt x="0" y="0"/>
                  </a:moveTo>
                  <a:lnTo>
                    <a:pt x="83902" y="0"/>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19" name="Freeform: Shape 1218">
              <a:extLst>
                <a:ext uri="{FF2B5EF4-FFF2-40B4-BE49-F238E27FC236}">
                  <a16:creationId xmlns:a16="http://schemas.microsoft.com/office/drawing/2014/main" id="{86A3ADE5-D1FA-7D19-60F2-5D55BBF100C6}"/>
                </a:ext>
              </a:extLst>
            </p:cNvPr>
            <p:cNvSpPr/>
            <p:nvPr/>
          </p:nvSpPr>
          <p:spPr>
            <a:xfrm>
              <a:off x="4891839" y="3635664"/>
              <a:ext cx="832" cy="142446"/>
            </a:xfrm>
            <a:custGeom>
              <a:avLst/>
              <a:gdLst>
                <a:gd name="csX0" fmla="*/ 0 w 832"/>
                <a:gd name="csY0" fmla="*/ 0 h 142446"/>
                <a:gd name="csX1" fmla="*/ 0 w 832"/>
                <a:gd name="csY1" fmla="*/ 142446 h 142446"/>
              </a:gdLst>
              <a:ahLst/>
              <a:cxnLst>
                <a:cxn ang="0">
                  <a:pos x="csX0" y="csY0"/>
                </a:cxn>
                <a:cxn ang="0">
                  <a:pos x="csX1" y="csY1"/>
                </a:cxn>
              </a:cxnLst>
              <a:rect l="l" t="t" r="r" b="b"/>
              <a:pathLst>
                <a:path w="832" h="142446">
                  <a:moveTo>
                    <a:pt x="0" y="0"/>
                  </a:moveTo>
                  <a:lnTo>
                    <a:pt x="0" y="142446"/>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0" name="Freeform: Shape 1219">
              <a:extLst>
                <a:ext uri="{FF2B5EF4-FFF2-40B4-BE49-F238E27FC236}">
                  <a16:creationId xmlns:a16="http://schemas.microsoft.com/office/drawing/2014/main" id="{3FEDF95B-5E08-C621-0BD0-A9E520881084}"/>
                </a:ext>
              </a:extLst>
            </p:cNvPr>
            <p:cNvSpPr/>
            <p:nvPr/>
          </p:nvSpPr>
          <p:spPr>
            <a:xfrm>
              <a:off x="4861917" y="3635664"/>
              <a:ext cx="832" cy="142446"/>
            </a:xfrm>
            <a:custGeom>
              <a:avLst/>
              <a:gdLst>
                <a:gd name="csX0" fmla="*/ 0 w 832"/>
                <a:gd name="csY0" fmla="*/ 0 h 142446"/>
                <a:gd name="csX1" fmla="*/ 0 w 832"/>
                <a:gd name="csY1" fmla="*/ 142446 h 142446"/>
              </a:gdLst>
              <a:ahLst/>
              <a:cxnLst>
                <a:cxn ang="0">
                  <a:pos x="csX0" y="csY0"/>
                </a:cxn>
                <a:cxn ang="0">
                  <a:pos x="csX1" y="csY1"/>
                </a:cxn>
              </a:cxnLst>
              <a:rect l="l" t="t" r="r" b="b"/>
              <a:pathLst>
                <a:path w="832" h="142446">
                  <a:moveTo>
                    <a:pt x="0" y="0"/>
                  </a:moveTo>
                  <a:lnTo>
                    <a:pt x="0" y="142446"/>
                  </a:lnTo>
                </a:path>
              </a:pathLst>
            </a:custGeom>
            <a:ln w="4964"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1" name="Rectangle 1220">
              <a:extLst>
                <a:ext uri="{FF2B5EF4-FFF2-40B4-BE49-F238E27FC236}">
                  <a16:creationId xmlns:a16="http://schemas.microsoft.com/office/drawing/2014/main" id="{EED7A5A0-5CDC-6446-DE3D-527D55EB05FD}"/>
                </a:ext>
              </a:extLst>
            </p:cNvPr>
            <p:cNvSpPr/>
            <p:nvPr/>
          </p:nvSpPr>
          <p:spPr>
            <a:xfrm>
              <a:off x="4831271" y="4109837"/>
              <a:ext cx="90739" cy="11200"/>
            </a:xfrm>
            <a:prstGeom prst="rect">
              <a:avLst/>
            </a:prstGeom>
            <a:solidFill>
              <a:srgbClr val="8942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2" name="Rectangle 1221">
              <a:extLst>
                <a:ext uri="{FF2B5EF4-FFF2-40B4-BE49-F238E27FC236}">
                  <a16:creationId xmlns:a16="http://schemas.microsoft.com/office/drawing/2014/main" id="{6558137E-A0A1-E3FC-6471-1C358D403ADA}"/>
                </a:ext>
              </a:extLst>
            </p:cNvPr>
            <p:cNvSpPr/>
            <p:nvPr/>
          </p:nvSpPr>
          <p:spPr>
            <a:xfrm>
              <a:off x="4838117" y="4016931"/>
              <a:ext cx="30129" cy="59043"/>
            </a:xfrm>
            <a:prstGeom prst="rect">
              <a:avLst/>
            </a:prstGeom>
            <a:solidFill>
              <a:srgbClr val="8942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3" name="Rectangle 1222">
              <a:extLst>
                <a:ext uri="{FF2B5EF4-FFF2-40B4-BE49-F238E27FC236}">
                  <a16:creationId xmlns:a16="http://schemas.microsoft.com/office/drawing/2014/main" id="{CDC1F9CE-C3B7-0B4F-9225-6AB9A0EFAF5B}"/>
                </a:ext>
              </a:extLst>
            </p:cNvPr>
            <p:cNvSpPr/>
            <p:nvPr/>
          </p:nvSpPr>
          <p:spPr>
            <a:xfrm>
              <a:off x="4885144" y="4016931"/>
              <a:ext cx="30129" cy="59043"/>
            </a:xfrm>
            <a:prstGeom prst="rect">
              <a:avLst/>
            </a:prstGeom>
            <a:solidFill>
              <a:srgbClr val="8942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4" name="Rectangle 1223">
              <a:extLst>
                <a:ext uri="{FF2B5EF4-FFF2-40B4-BE49-F238E27FC236}">
                  <a16:creationId xmlns:a16="http://schemas.microsoft.com/office/drawing/2014/main" id="{4D53928A-4F6A-30FE-6161-2D14CE636CC5}"/>
                </a:ext>
              </a:extLst>
            </p:cNvPr>
            <p:cNvSpPr/>
            <p:nvPr/>
          </p:nvSpPr>
          <p:spPr>
            <a:xfrm>
              <a:off x="4838117" y="4043048"/>
              <a:ext cx="30129" cy="59043"/>
            </a:xfrm>
            <a:prstGeom prst="rect">
              <a:avLst/>
            </a:prstGeom>
            <a:solidFill>
              <a:srgbClr val="8942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5" name="Rectangle 1224">
              <a:extLst>
                <a:ext uri="{FF2B5EF4-FFF2-40B4-BE49-F238E27FC236}">
                  <a16:creationId xmlns:a16="http://schemas.microsoft.com/office/drawing/2014/main" id="{294F653E-5594-CA58-34EB-20CB6AAAC6CC}"/>
                </a:ext>
              </a:extLst>
            </p:cNvPr>
            <p:cNvSpPr/>
            <p:nvPr/>
          </p:nvSpPr>
          <p:spPr>
            <a:xfrm>
              <a:off x="4885144" y="4043048"/>
              <a:ext cx="30129" cy="59043"/>
            </a:xfrm>
            <a:prstGeom prst="rect">
              <a:avLst/>
            </a:prstGeom>
            <a:solidFill>
              <a:srgbClr val="89423B"/>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6" name="Freeform: Shape 1225">
              <a:extLst>
                <a:ext uri="{FF2B5EF4-FFF2-40B4-BE49-F238E27FC236}">
                  <a16:creationId xmlns:a16="http://schemas.microsoft.com/office/drawing/2014/main" id="{0C9928C9-4595-F27F-4D29-D4B9A1F7FA97}"/>
                </a:ext>
              </a:extLst>
            </p:cNvPr>
            <p:cNvSpPr/>
            <p:nvPr/>
          </p:nvSpPr>
          <p:spPr>
            <a:xfrm>
              <a:off x="4876641" y="3965351"/>
              <a:ext cx="832" cy="146859"/>
            </a:xfrm>
            <a:custGeom>
              <a:avLst/>
              <a:gdLst>
                <a:gd name="csX0" fmla="*/ 0 w 832"/>
                <a:gd name="csY0" fmla="*/ 0 h 146859"/>
                <a:gd name="csX1" fmla="*/ 0 w 832"/>
                <a:gd name="csY1" fmla="*/ 146860 h 146859"/>
              </a:gdLst>
              <a:ahLst/>
              <a:cxnLst>
                <a:cxn ang="0">
                  <a:pos x="csX0" y="csY0"/>
                </a:cxn>
                <a:cxn ang="0">
                  <a:pos x="csX1" y="csY1"/>
                </a:cxn>
              </a:cxnLst>
              <a:rect l="l" t="t" r="r" b="b"/>
              <a:pathLst>
                <a:path w="832" h="146859">
                  <a:moveTo>
                    <a:pt x="0" y="0"/>
                  </a:moveTo>
                  <a:lnTo>
                    <a:pt x="0" y="146860"/>
                  </a:lnTo>
                </a:path>
              </a:pathLst>
            </a:custGeom>
            <a:ln w="4964"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7" name="Freeform: Shape 1226">
              <a:extLst>
                <a:ext uri="{FF2B5EF4-FFF2-40B4-BE49-F238E27FC236}">
                  <a16:creationId xmlns:a16="http://schemas.microsoft.com/office/drawing/2014/main" id="{E3E75533-E5CF-6F94-2BAF-74ED33E6C47D}"/>
                </a:ext>
              </a:extLst>
            </p:cNvPr>
            <p:cNvSpPr/>
            <p:nvPr/>
          </p:nvSpPr>
          <p:spPr>
            <a:xfrm>
              <a:off x="4827049" y="4005647"/>
              <a:ext cx="99183" cy="33344"/>
            </a:xfrm>
            <a:custGeom>
              <a:avLst/>
              <a:gdLst>
                <a:gd name="csX0" fmla="*/ 0 w 99183"/>
                <a:gd name="csY0" fmla="*/ 33344 h 33344"/>
                <a:gd name="csX1" fmla="*/ 0 w 99183"/>
                <a:gd name="csY1" fmla="*/ 0 h 33344"/>
                <a:gd name="csX2" fmla="*/ 99184 w 99183"/>
                <a:gd name="csY2" fmla="*/ 0 h 33344"/>
                <a:gd name="csX3" fmla="*/ 99184 w 99183"/>
                <a:gd name="csY3" fmla="*/ 33344 h 33344"/>
              </a:gdLst>
              <a:ahLst/>
              <a:cxnLst>
                <a:cxn ang="0">
                  <a:pos x="csX0" y="csY0"/>
                </a:cxn>
                <a:cxn ang="0">
                  <a:pos x="csX1" y="csY1"/>
                </a:cxn>
                <a:cxn ang="0">
                  <a:pos x="csX2" y="csY2"/>
                </a:cxn>
                <a:cxn ang="0">
                  <a:pos x="csX3" y="csY3"/>
                </a:cxn>
              </a:cxnLst>
              <a:rect l="l" t="t" r="r" b="b"/>
              <a:pathLst>
                <a:path w="99183" h="33344">
                  <a:moveTo>
                    <a:pt x="0" y="33344"/>
                  </a:moveTo>
                  <a:lnTo>
                    <a:pt x="0" y="0"/>
                  </a:lnTo>
                  <a:lnTo>
                    <a:pt x="99184" y="0"/>
                  </a:lnTo>
                  <a:lnTo>
                    <a:pt x="99184" y="33344"/>
                  </a:lnTo>
                </a:path>
              </a:pathLst>
            </a:custGeom>
            <a:noFill/>
            <a:ln w="4964"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8" name="Rectangle 1227">
              <a:extLst>
                <a:ext uri="{FF2B5EF4-FFF2-40B4-BE49-F238E27FC236}">
                  <a16:creationId xmlns:a16="http://schemas.microsoft.com/office/drawing/2014/main" id="{F4686399-AAD9-6FCB-06A6-7E47608AFFAD}"/>
                </a:ext>
              </a:extLst>
            </p:cNvPr>
            <p:cNvSpPr/>
            <p:nvPr/>
          </p:nvSpPr>
          <p:spPr>
            <a:xfrm>
              <a:off x="5079688" y="3564646"/>
              <a:ext cx="325889" cy="554518"/>
            </a:xfrm>
            <a:prstGeom prst="rect">
              <a:avLst/>
            </a:prstGeom>
            <a:solidFill>
              <a:srgbClr val="FFCDC8"/>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29" name="Freeform: Shape 1228">
              <a:extLst>
                <a:ext uri="{FF2B5EF4-FFF2-40B4-BE49-F238E27FC236}">
                  <a16:creationId xmlns:a16="http://schemas.microsoft.com/office/drawing/2014/main" id="{D7FEC4D0-6E3B-CFCB-FF2E-FB3779C73A4C}"/>
                </a:ext>
              </a:extLst>
            </p:cNvPr>
            <p:cNvSpPr/>
            <p:nvPr/>
          </p:nvSpPr>
          <p:spPr>
            <a:xfrm>
              <a:off x="5061425" y="3480303"/>
              <a:ext cx="362956" cy="115722"/>
            </a:xfrm>
            <a:custGeom>
              <a:avLst/>
              <a:gdLst>
                <a:gd name="csX0" fmla="*/ 362957 w 362956"/>
                <a:gd name="csY0" fmla="*/ 115722 h 115722"/>
                <a:gd name="csX1" fmla="*/ 0 w 362956"/>
                <a:gd name="csY1" fmla="*/ 115722 h 115722"/>
                <a:gd name="csX2" fmla="*/ 48168 w 362956"/>
                <a:gd name="csY2" fmla="*/ 0 h 115722"/>
                <a:gd name="csX3" fmla="*/ 314139 w 362956"/>
                <a:gd name="csY3" fmla="*/ 0 h 115722"/>
                <a:gd name="csX4" fmla="*/ 362957 w 362956"/>
                <a:gd name="csY4" fmla="*/ 115722 h 115722"/>
              </a:gdLst>
              <a:ahLst/>
              <a:cxnLst>
                <a:cxn ang="0">
                  <a:pos x="csX0" y="csY0"/>
                </a:cxn>
                <a:cxn ang="0">
                  <a:pos x="csX1" y="csY1"/>
                </a:cxn>
                <a:cxn ang="0">
                  <a:pos x="csX2" y="csY2"/>
                </a:cxn>
                <a:cxn ang="0">
                  <a:pos x="csX3" y="csY3"/>
                </a:cxn>
                <a:cxn ang="0">
                  <a:pos x="csX4" y="csY4"/>
                </a:cxn>
              </a:cxnLst>
              <a:rect l="l" t="t" r="r" b="b"/>
              <a:pathLst>
                <a:path w="362956" h="115722">
                  <a:moveTo>
                    <a:pt x="362957" y="115722"/>
                  </a:moveTo>
                  <a:lnTo>
                    <a:pt x="0" y="115722"/>
                  </a:lnTo>
                  <a:lnTo>
                    <a:pt x="48168" y="0"/>
                  </a:lnTo>
                  <a:lnTo>
                    <a:pt x="314139" y="0"/>
                  </a:lnTo>
                  <a:lnTo>
                    <a:pt x="362957" y="115722"/>
                  </a:lnTo>
                  <a:close/>
                </a:path>
              </a:pathLst>
            </a:custGeom>
            <a:solidFill>
              <a:srgbClr val="7A1600"/>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0" name="Rectangle 1229">
              <a:extLst>
                <a:ext uri="{FF2B5EF4-FFF2-40B4-BE49-F238E27FC236}">
                  <a16:creationId xmlns:a16="http://schemas.microsoft.com/office/drawing/2014/main" id="{184D4C34-15CA-F990-F8AB-0B0EF3460339}"/>
                </a:ext>
              </a:extLst>
            </p:cNvPr>
            <p:cNvSpPr/>
            <p:nvPr/>
          </p:nvSpPr>
          <p:spPr>
            <a:xfrm>
              <a:off x="5135251" y="3663030"/>
              <a:ext cx="71768" cy="86566"/>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1" name="Freeform: Shape 1230">
              <a:extLst>
                <a:ext uri="{FF2B5EF4-FFF2-40B4-BE49-F238E27FC236}">
                  <a16:creationId xmlns:a16="http://schemas.microsoft.com/office/drawing/2014/main" id="{91A874F3-ABF7-2AE4-51A9-AF60A9CCA482}"/>
                </a:ext>
              </a:extLst>
            </p:cNvPr>
            <p:cNvSpPr/>
            <p:nvPr/>
          </p:nvSpPr>
          <p:spPr>
            <a:xfrm>
              <a:off x="5207019" y="3623557"/>
              <a:ext cx="71768" cy="126040"/>
            </a:xfrm>
            <a:custGeom>
              <a:avLst/>
              <a:gdLst>
                <a:gd name="csX0" fmla="*/ 17946 w 71768"/>
                <a:gd name="csY0" fmla="*/ 0 h 126040"/>
                <a:gd name="csX1" fmla="*/ 53831 w 71768"/>
                <a:gd name="csY1" fmla="*/ 0 h 126040"/>
                <a:gd name="csX2" fmla="*/ 71769 w 71768"/>
                <a:gd name="csY2" fmla="*/ 17938 h 126040"/>
                <a:gd name="csX3" fmla="*/ 71769 w 71768"/>
                <a:gd name="csY3" fmla="*/ 126041 h 126040"/>
                <a:gd name="csX4" fmla="*/ 0 w 71768"/>
                <a:gd name="csY4" fmla="*/ 126041 h 126040"/>
                <a:gd name="csX5" fmla="*/ 0 w 71768"/>
                <a:gd name="csY5" fmla="*/ 17938 h 126040"/>
                <a:gd name="csX6" fmla="*/ 17938 w 71768"/>
                <a:gd name="csY6" fmla="*/ 0 h 1260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768" h="126040">
                  <a:moveTo>
                    <a:pt x="17946" y="0"/>
                  </a:moveTo>
                  <a:lnTo>
                    <a:pt x="53831" y="0"/>
                  </a:lnTo>
                  <a:cubicBezTo>
                    <a:pt x="63732" y="0"/>
                    <a:pt x="71769" y="8036"/>
                    <a:pt x="71769" y="17938"/>
                  </a:cubicBezTo>
                  <a:lnTo>
                    <a:pt x="71769" y="126041"/>
                  </a:lnTo>
                  <a:lnTo>
                    <a:pt x="0" y="126041"/>
                  </a:lnTo>
                  <a:lnTo>
                    <a:pt x="0" y="17938"/>
                  </a:lnTo>
                  <a:cubicBezTo>
                    <a:pt x="0" y="8036"/>
                    <a:pt x="8036" y="0"/>
                    <a:pt x="17938" y="0"/>
                  </a:cubicBezTo>
                  <a:close/>
                </a:path>
              </a:pathLst>
            </a:cu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2" name="Rectangle 1231">
              <a:extLst>
                <a:ext uri="{FF2B5EF4-FFF2-40B4-BE49-F238E27FC236}">
                  <a16:creationId xmlns:a16="http://schemas.microsoft.com/office/drawing/2014/main" id="{5674E191-5616-BFFA-CB53-F221C036FD9D}"/>
                </a:ext>
              </a:extLst>
            </p:cNvPr>
            <p:cNvSpPr/>
            <p:nvPr/>
          </p:nvSpPr>
          <p:spPr>
            <a:xfrm>
              <a:off x="5278788" y="3663030"/>
              <a:ext cx="71768" cy="86566"/>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3" name="Freeform: Shape 1232">
              <a:extLst>
                <a:ext uri="{FF2B5EF4-FFF2-40B4-BE49-F238E27FC236}">
                  <a16:creationId xmlns:a16="http://schemas.microsoft.com/office/drawing/2014/main" id="{12479293-95D3-BF76-66A2-CD79830DB7CB}"/>
                </a:ext>
              </a:extLst>
            </p:cNvPr>
            <p:cNvSpPr/>
            <p:nvPr/>
          </p:nvSpPr>
          <p:spPr>
            <a:xfrm>
              <a:off x="5134635" y="3703678"/>
              <a:ext cx="216063" cy="832"/>
            </a:xfrm>
            <a:custGeom>
              <a:avLst/>
              <a:gdLst>
                <a:gd name="csX0" fmla="*/ 0 w 216063"/>
                <a:gd name="csY0" fmla="*/ 0 h 832"/>
                <a:gd name="csX1" fmla="*/ 216063 w 216063"/>
                <a:gd name="csY1" fmla="*/ 0 h 832"/>
              </a:gdLst>
              <a:ahLst/>
              <a:cxnLst>
                <a:cxn ang="0">
                  <a:pos x="csX0" y="csY0"/>
                </a:cxn>
                <a:cxn ang="0">
                  <a:pos x="csX1" y="csY1"/>
                </a:cxn>
              </a:cxnLst>
              <a:rect l="l" t="t" r="r" b="b"/>
              <a:pathLst>
                <a:path w="216063" h="832">
                  <a:moveTo>
                    <a:pt x="0" y="0"/>
                  </a:moveTo>
                  <a:lnTo>
                    <a:pt x="216063" y="0"/>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4" name="Freeform: Shape 1233">
              <a:extLst>
                <a:ext uri="{FF2B5EF4-FFF2-40B4-BE49-F238E27FC236}">
                  <a16:creationId xmlns:a16="http://schemas.microsoft.com/office/drawing/2014/main" id="{A9F3651A-FF2E-E2FF-A319-3A450E7F8DF4}"/>
                </a:ext>
              </a:extLst>
            </p:cNvPr>
            <p:cNvSpPr/>
            <p:nvPr/>
          </p:nvSpPr>
          <p:spPr>
            <a:xfrm>
              <a:off x="5242904" y="3623557"/>
              <a:ext cx="832" cy="126040"/>
            </a:xfrm>
            <a:custGeom>
              <a:avLst/>
              <a:gdLst>
                <a:gd name="csX0" fmla="*/ 0 w 832"/>
                <a:gd name="csY0" fmla="*/ 0 h 126040"/>
                <a:gd name="csX1" fmla="*/ 0 w 832"/>
                <a:gd name="csY1" fmla="*/ 126041 h 126040"/>
              </a:gdLst>
              <a:ahLst/>
              <a:cxnLst>
                <a:cxn ang="0">
                  <a:pos x="csX0" y="csY0"/>
                </a:cxn>
                <a:cxn ang="0">
                  <a:pos x="csX1" y="csY1"/>
                </a:cxn>
              </a:cxnLst>
              <a:rect l="l" t="t" r="r" b="b"/>
              <a:pathLst>
                <a:path w="832" h="126040">
                  <a:moveTo>
                    <a:pt x="0" y="0"/>
                  </a:moveTo>
                  <a:lnTo>
                    <a:pt x="0" y="126041"/>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5" name="Freeform: Shape 1234">
              <a:extLst>
                <a:ext uri="{FF2B5EF4-FFF2-40B4-BE49-F238E27FC236}">
                  <a16:creationId xmlns:a16="http://schemas.microsoft.com/office/drawing/2014/main" id="{E0257AF9-DCC9-D49E-C76A-BEE3AC31E254}"/>
                </a:ext>
              </a:extLst>
            </p:cNvPr>
            <p:cNvSpPr/>
            <p:nvPr/>
          </p:nvSpPr>
          <p:spPr>
            <a:xfrm>
              <a:off x="5316046" y="3663030"/>
              <a:ext cx="832" cy="87099"/>
            </a:xfrm>
            <a:custGeom>
              <a:avLst/>
              <a:gdLst>
                <a:gd name="csX0" fmla="*/ 0 w 832"/>
                <a:gd name="csY0" fmla="*/ 0 h 87099"/>
                <a:gd name="csX1" fmla="*/ 0 w 832"/>
                <a:gd name="csY1" fmla="*/ 87100 h 87099"/>
              </a:gdLst>
              <a:ahLst/>
              <a:cxnLst>
                <a:cxn ang="0">
                  <a:pos x="csX0" y="csY0"/>
                </a:cxn>
                <a:cxn ang="0">
                  <a:pos x="csX1" y="csY1"/>
                </a:cxn>
              </a:cxnLst>
              <a:rect l="l" t="t" r="r" b="b"/>
              <a:pathLst>
                <a:path w="832" h="87099">
                  <a:moveTo>
                    <a:pt x="0" y="0"/>
                  </a:moveTo>
                  <a:lnTo>
                    <a:pt x="0" y="87100"/>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6" name="Freeform: Shape 1235">
              <a:extLst>
                <a:ext uri="{FF2B5EF4-FFF2-40B4-BE49-F238E27FC236}">
                  <a16:creationId xmlns:a16="http://schemas.microsoft.com/office/drawing/2014/main" id="{1C173B4A-33B8-546A-3590-99774EDF3AFF}"/>
                </a:ext>
              </a:extLst>
            </p:cNvPr>
            <p:cNvSpPr/>
            <p:nvPr/>
          </p:nvSpPr>
          <p:spPr>
            <a:xfrm>
              <a:off x="5171135" y="3663030"/>
              <a:ext cx="832" cy="86566"/>
            </a:xfrm>
            <a:custGeom>
              <a:avLst/>
              <a:gdLst>
                <a:gd name="csX0" fmla="*/ 0 w 832"/>
                <a:gd name="csY0" fmla="*/ 0 h 86566"/>
                <a:gd name="csX1" fmla="*/ 0 w 832"/>
                <a:gd name="csY1" fmla="*/ 86567 h 86566"/>
              </a:gdLst>
              <a:ahLst/>
              <a:cxnLst>
                <a:cxn ang="0">
                  <a:pos x="csX0" y="csY0"/>
                </a:cxn>
                <a:cxn ang="0">
                  <a:pos x="csX1" y="csY1"/>
                </a:cxn>
              </a:cxnLst>
              <a:rect l="l" t="t" r="r" b="b"/>
              <a:pathLst>
                <a:path w="832" h="86566">
                  <a:moveTo>
                    <a:pt x="0" y="0"/>
                  </a:moveTo>
                  <a:lnTo>
                    <a:pt x="0" y="86567"/>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7" name="Freeform: Shape 1236">
              <a:extLst>
                <a:ext uri="{FF2B5EF4-FFF2-40B4-BE49-F238E27FC236}">
                  <a16:creationId xmlns:a16="http://schemas.microsoft.com/office/drawing/2014/main" id="{D3F4BCA6-8BCD-2676-D570-393B3127F272}"/>
                </a:ext>
              </a:extLst>
            </p:cNvPr>
            <p:cNvSpPr/>
            <p:nvPr/>
          </p:nvSpPr>
          <p:spPr>
            <a:xfrm>
              <a:off x="5206995" y="3621824"/>
              <a:ext cx="71803" cy="127772"/>
            </a:xfrm>
            <a:custGeom>
              <a:avLst/>
              <a:gdLst>
                <a:gd name="csX0" fmla="*/ 24 w 71803"/>
                <a:gd name="csY0" fmla="*/ 127773 h 127772"/>
                <a:gd name="csX1" fmla="*/ 24 w 71803"/>
                <a:gd name="csY1" fmla="*/ 41206 h 127772"/>
                <a:gd name="csX2" fmla="*/ 35634 w 71803"/>
                <a:gd name="csY2" fmla="*/ 0 h 127772"/>
                <a:gd name="csX3" fmla="*/ 71793 w 71803"/>
                <a:gd name="csY3" fmla="*/ 41206 h 127772"/>
                <a:gd name="csX4" fmla="*/ 71793 w 71803"/>
                <a:gd name="csY4" fmla="*/ 127773 h 127772"/>
              </a:gdLst>
              <a:ahLst/>
              <a:cxnLst>
                <a:cxn ang="0">
                  <a:pos x="csX0" y="csY0"/>
                </a:cxn>
                <a:cxn ang="0">
                  <a:pos x="csX1" y="csY1"/>
                </a:cxn>
                <a:cxn ang="0">
                  <a:pos x="csX2" y="csY2"/>
                </a:cxn>
                <a:cxn ang="0">
                  <a:pos x="csX3" y="csY3"/>
                </a:cxn>
                <a:cxn ang="0">
                  <a:pos x="csX4" y="csY4"/>
                </a:cxn>
              </a:cxnLst>
              <a:rect l="l" t="t" r="r" b="b"/>
              <a:pathLst>
                <a:path w="71803" h="127772">
                  <a:moveTo>
                    <a:pt x="24" y="127773"/>
                  </a:moveTo>
                  <a:lnTo>
                    <a:pt x="24" y="41206"/>
                  </a:lnTo>
                  <a:cubicBezTo>
                    <a:pt x="24" y="41206"/>
                    <a:pt x="-2183" y="0"/>
                    <a:pt x="35634" y="0"/>
                  </a:cubicBezTo>
                  <a:cubicBezTo>
                    <a:pt x="73450" y="0"/>
                    <a:pt x="71793" y="41206"/>
                    <a:pt x="71793" y="41206"/>
                  </a:cubicBezTo>
                  <a:lnTo>
                    <a:pt x="71793" y="127773"/>
                  </a:lnTo>
                </a:path>
              </a:pathLst>
            </a:custGeom>
            <a:noFill/>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8" name="Rectangle 1237">
              <a:extLst>
                <a:ext uri="{FF2B5EF4-FFF2-40B4-BE49-F238E27FC236}">
                  <a16:creationId xmlns:a16="http://schemas.microsoft.com/office/drawing/2014/main" id="{86EB0D0C-4FCA-5E90-27BC-B5CB68A24D15}"/>
                </a:ext>
              </a:extLst>
            </p:cNvPr>
            <p:cNvSpPr/>
            <p:nvPr/>
          </p:nvSpPr>
          <p:spPr>
            <a:xfrm>
              <a:off x="5135251" y="3830002"/>
              <a:ext cx="71768" cy="86566"/>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39" name="Freeform: Shape 1238">
              <a:extLst>
                <a:ext uri="{FF2B5EF4-FFF2-40B4-BE49-F238E27FC236}">
                  <a16:creationId xmlns:a16="http://schemas.microsoft.com/office/drawing/2014/main" id="{A01CD3B9-ADC6-7C56-1134-AFDF64201C80}"/>
                </a:ext>
              </a:extLst>
            </p:cNvPr>
            <p:cNvSpPr/>
            <p:nvPr/>
          </p:nvSpPr>
          <p:spPr>
            <a:xfrm>
              <a:off x="5207019" y="3790528"/>
              <a:ext cx="71768" cy="126040"/>
            </a:xfrm>
            <a:custGeom>
              <a:avLst/>
              <a:gdLst>
                <a:gd name="csX0" fmla="*/ 17946 w 71768"/>
                <a:gd name="csY0" fmla="*/ 0 h 126040"/>
                <a:gd name="csX1" fmla="*/ 53831 w 71768"/>
                <a:gd name="csY1" fmla="*/ 0 h 126040"/>
                <a:gd name="csX2" fmla="*/ 71769 w 71768"/>
                <a:gd name="csY2" fmla="*/ 17938 h 126040"/>
                <a:gd name="csX3" fmla="*/ 71769 w 71768"/>
                <a:gd name="csY3" fmla="*/ 126041 h 126040"/>
                <a:gd name="csX4" fmla="*/ 0 w 71768"/>
                <a:gd name="csY4" fmla="*/ 126041 h 126040"/>
                <a:gd name="csX5" fmla="*/ 0 w 71768"/>
                <a:gd name="csY5" fmla="*/ 17938 h 126040"/>
                <a:gd name="csX6" fmla="*/ 17938 w 71768"/>
                <a:gd name="csY6" fmla="*/ 0 h 1260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1768" h="126040">
                  <a:moveTo>
                    <a:pt x="17946" y="0"/>
                  </a:moveTo>
                  <a:lnTo>
                    <a:pt x="53831" y="0"/>
                  </a:lnTo>
                  <a:cubicBezTo>
                    <a:pt x="63732" y="0"/>
                    <a:pt x="71769" y="8036"/>
                    <a:pt x="71769" y="17938"/>
                  </a:cubicBezTo>
                  <a:lnTo>
                    <a:pt x="71769" y="126041"/>
                  </a:lnTo>
                  <a:lnTo>
                    <a:pt x="0" y="126041"/>
                  </a:lnTo>
                  <a:lnTo>
                    <a:pt x="0" y="17938"/>
                  </a:lnTo>
                  <a:cubicBezTo>
                    <a:pt x="0" y="8036"/>
                    <a:pt x="8036" y="0"/>
                    <a:pt x="17938" y="0"/>
                  </a:cubicBezTo>
                  <a:close/>
                </a:path>
              </a:pathLst>
            </a:cu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0" name="Rectangle 1239">
              <a:extLst>
                <a:ext uri="{FF2B5EF4-FFF2-40B4-BE49-F238E27FC236}">
                  <a16:creationId xmlns:a16="http://schemas.microsoft.com/office/drawing/2014/main" id="{7EE86381-5311-2C4B-50CE-270851126801}"/>
                </a:ext>
              </a:extLst>
            </p:cNvPr>
            <p:cNvSpPr/>
            <p:nvPr/>
          </p:nvSpPr>
          <p:spPr>
            <a:xfrm>
              <a:off x="5278788" y="3830002"/>
              <a:ext cx="71768" cy="86566"/>
            </a:xfrm>
            <a:prstGeom prst="rect">
              <a:avLst/>
            </a:prstGeom>
            <a:solidFill>
              <a:srgbClr val="FFFFFF"/>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1" name="Freeform: Shape 1240">
              <a:extLst>
                <a:ext uri="{FF2B5EF4-FFF2-40B4-BE49-F238E27FC236}">
                  <a16:creationId xmlns:a16="http://schemas.microsoft.com/office/drawing/2014/main" id="{B4CA625A-452C-E3E9-C414-6D1186B031A6}"/>
                </a:ext>
              </a:extLst>
            </p:cNvPr>
            <p:cNvSpPr/>
            <p:nvPr/>
          </p:nvSpPr>
          <p:spPr>
            <a:xfrm>
              <a:off x="5134635" y="3870649"/>
              <a:ext cx="216063" cy="832"/>
            </a:xfrm>
            <a:custGeom>
              <a:avLst/>
              <a:gdLst>
                <a:gd name="csX0" fmla="*/ 0 w 216063"/>
                <a:gd name="csY0" fmla="*/ 0 h 832"/>
                <a:gd name="csX1" fmla="*/ 216063 w 216063"/>
                <a:gd name="csY1" fmla="*/ 0 h 832"/>
              </a:gdLst>
              <a:ahLst/>
              <a:cxnLst>
                <a:cxn ang="0">
                  <a:pos x="csX0" y="csY0"/>
                </a:cxn>
                <a:cxn ang="0">
                  <a:pos x="csX1" y="csY1"/>
                </a:cxn>
              </a:cxnLst>
              <a:rect l="l" t="t" r="r" b="b"/>
              <a:pathLst>
                <a:path w="216063" h="832">
                  <a:moveTo>
                    <a:pt x="0" y="0"/>
                  </a:moveTo>
                  <a:lnTo>
                    <a:pt x="216063" y="0"/>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2" name="Freeform: Shape 1241">
              <a:extLst>
                <a:ext uri="{FF2B5EF4-FFF2-40B4-BE49-F238E27FC236}">
                  <a16:creationId xmlns:a16="http://schemas.microsoft.com/office/drawing/2014/main" id="{84E9B7CF-0C2B-3E14-9094-151A48D62A46}"/>
                </a:ext>
              </a:extLst>
            </p:cNvPr>
            <p:cNvSpPr/>
            <p:nvPr/>
          </p:nvSpPr>
          <p:spPr>
            <a:xfrm>
              <a:off x="5242904" y="3790528"/>
              <a:ext cx="832" cy="126040"/>
            </a:xfrm>
            <a:custGeom>
              <a:avLst/>
              <a:gdLst>
                <a:gd name="csX0" fmla="*/ 0 w 832"/>
                <a:gd name="csY0" fmla="*/ 0 h 126040"/>
                <a:gd name="csX1" fmla="*/ 0 w 832"/>
                <a:gd name="csY1" fmla="*/ 126041 h 126040"/>
              </a:gdLst>
              <a:ahLst/>
              <a:cxnLst>
                <a:cxn ang="0">
                  <a:pos x="csX0" y="csY0"/>
                </a:cxn>
                <a:cxn ang="0">
                  <a:pos x="csX1" y="csY1"/>
                </a:cxn>
              </a:cxnLst>
              <a:rect l="l" t="t" r="r" b="b"/>
              <a:pathLst>
                <a:path w="832" h="126040">
                  <a:moveTo>
                    <a:pt x="0" y="0"/>
                  </a:moveTo>
                  <a:lnTo>
                    <a:pt x="0" y="126041"/>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3" name="Freeform: Shape 1242">
              <a:extLst>
                <a:ext uri="{FF2B5EF4-FFF2-40B4-BE49-F238E27FC236}">
                  <a16:creationId xmlns:a16="http://schemas.microsoft.com/office/drawing/2014/main" id="{10D05217-F101-2A0A-9917-780499C2D6B6}"/>
                </a:ext>
              </a:extLst>
            </p:cNvPr>
            <p:cNvSpPr/>
            <p:nvPr/>
          </p:nvSpPr>
          <p:spPr>
            <a:xfrm>
              <a:off x="5314672" y="3830002"/>
              <a:ext cx="832" cy="87099"/>
            </a:xfrm>
            <a:custGeom>
              <a:avLst/>
              <a:gdLst>
                <a:gd name="csX0" fmla="*/ 0 w 832"/>
                <a:gd name="csY0" fmla="*/ 0 h 87099"/>
                <a:gd name="csX1" fmla="*/ 0 w 832"/>
                <a:gd name="csY1" fmla="*/ 87100 h 87099"/>
              </a:gdLst>
              <a:ahLst/>
              <a:cxnLst>
                <a:cxn ang="0">
                  <a:pos x="csX0" y="csY0"/>
                </a:cxn>
                <a:cxn ang="0">
                  <a:pos x="csX1" y="csY1"/>
                </a:cxn>
              </a:cxnLst>
              <a:rect l="l" t="t" r="r" b="b"/>
              <a:pathLst>
                <a:path w="832" h="87099">
                  <a:moveTo>
                    <a:pt x="0" y="0"/>
                  </a:moveTo>
                  <a:lnTo>
                    <a:pt x="0" y="87100"/>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4" name="Freeform: Shape 1243">
              <a:extLst>
                <a:ext uri="{FF2B5EF4-FFF2-40B4-BE49-F238E27FC236}">
                  <a16:creationId xmlns:a16="http://schemas.microsoft.com/office/drawing/2014/main" id="{F5436C1B-2A9D-1FE7-9F93-96A3183E38FE}"/>
                </a:ext>
              </a:extLst>
            </p:cNvPr>
            <p:cNvSpPr/>
            <p:nvPr/>
          </p:nvSpPr>
          <p:spPr>
            <a:xfrm>
              <a:off x="5171135" y="3830002"/>
              <a:ext cx="832" cy="86566"/>
            </a:xfrm>
            <a:custGeom>
              <a:avLst/>
              <a:gdLst>
                <a:gd name="csX0" fmla="*/ 0 w 832"/>
                <a:gd name="csY0" fmla="*/ 0 h 86566"/>
                <a:gd name="csX1" fmla="*/ 0 w 832"/>
                <a:gd name="csY1" fmla="*/ 86567 h 86566"/>
              </a:gdLst>
              <a:ahLst/>
              <a:cxnLst>
                <a:cxn ang="0">
                  <a:pos x="csX0" y="csY0"/>
                </a:cxn>
                <a:cxn ang="0">
                  <a:pos x="csX1" y="csY1"/>
                </a:cxn>
              </a:cxnLst>
              <a:rect l="l" t="t" r="r" b="b"/>
              <a:pathLst>
                <a:path w="832" h="86566">
                  <a:moveTo>
                    <a:pt x="0" y="0"/>
                  </a:moveTo>
                  <a:lnTo>
                    <a:pt x="0" y="86567"/>
                  </a:lnTo>
                </a:path>
              </a:pathLst>
            </a:custGeom>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5" name="Freeform: Shape 1244">
              <a:extLst>
                <a:ext uri="{FF2B5EF4-FFF2-40B4-BE49-F238E27FC236}">
                  <a16:creationId xmlns:a16="http://schemas.microsoft.com/office/drawing/2014/main" id="{7E1AED05-B629-6A0A-40B7-6499DBC882A8}"/>
                </a:ext>
              </a:extLst>
            </p:cNvPr>
            <p:cNvSpPr/>
            <p:nvPr/>
          </p:nvSpPr>
          <p:spPr>
            <a:xfrm>
              <a:off x="5206729" y="3789662"/>
              <a:ext cx="71803" cy="127772"/>
            </a:xfrm>
            <a:custGeom>
              <a:avLst/>
              <a:gdLst>
                <a:gd name="csX0" fmla="*/ 24 w 71803"/>
                <a:gd name="csY0" fmla="*/ 127773 h 127772"/>
                <a:gd name="csX1" fmla="*/ 24 w 71803"/>
                <a:gd name="csY1" fmla="*/ 41206 h 127772"/>
                <a:gd name="csX2" fmla="*/ 35634 w 71803"/>
                <a:gd name="csY2" fmla="*/ 0 h 127772"/>
                <a:gd name="csX3" fmla="*/ 71793 w 71803"/>
                <a:gd name="csY3" fmla="*/ 41206 h 127772"/>
                <a:gd name="csX4" fmla="*/ 71793 w 71803"/>
                <a:gd name="csY4" fmla="*/ 127773 h 127772"/>
              </a:gdLst>
              <a:ahLst/>
              <a:cxnLst>
                <a:cxn ang="0">
                  <a:pos x="csX0" y="csY0"/>
                </a:cxn>
                <a:cxn ang="0">
                  <a:pos x="csX1" y="csY1"/>
                </a:cxn>
                <a:cxn ang="0">
                  <a:pos x="csX2" y="csY2"/>
                </a:cxn>
                <a:cxn ang="0">
                  <a:pos x="csX3" y="csY3"/>
                </a:cxn>
                <a:cxn ang="0">
                  <a:pos x="csX4" y="csY4"/>
                </a:cxn>
              </a:cxnLst>
              <a:rect l="l" t="t" r="r" b="b"/>
              <a:pathLst>
                <a:path w="71803" h="127772">
                  <a:moveTo>
                    <a:pt x="24" y="127773"/>
                  </a:moveTo>
                  <a:lnTo>
                    <a:pt x="24" y="41206"/>
                  </a:lnTo>
                  <a:cubicBezTo>
                    <a:pt x="24" y="41206"/>
                    <a:pt x="-2183" y="0"/>
                    <a:pt x="35634" y="0"/>
                  </a:cubicBezTo>
                  <a:cubicBezTo>
                    <a:pt x="73450" y="0"/>
                    <a:pt x="71793" y="41206"/>
                    <a:pt x="71793" y="41206"/>
                  </a:cubicBezTo>
                  <a:lnTo>
                    <a:pt x="71793" y="127773"/>
                  </a:lnTo>
                </a:path>
              </a:pathLst>
            </a:custGeom>
            <a:noFill/>
            <a:ln w="496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6" name="Freeform: Shape 1245">
              <a:extLst>
                <a:ext uri="{FF2B5EF4-FFF2-40B4-BE49-F238E27FC236}">
                  <a16:creationId xmlns:a16="http://schemas.microsoft.com/office/drawing/2014/main" id="{DA90BD94-29F9-B7C6-FA6F-DF34A0A43A9F}"/>
                </a:ext>
              </a:extLst>
            </p:cNvPr>
            <p:cNvSpPr/>
            <p:nvPr/>
          </p:nvSpPr>
          <p:spPr>
            <a:xfrm>
              <a:off x="5061425" y="3480303"/>
              <a:ext cx="362956" cy="115722"/>
            </a:xfrm>
            <a:custGeom>
              <a:avLst/>
              <a:gdLst>
                <a:gd name="csX0" fmla="*/ 18263 w 362956"/>
                <a:gd name="csY0" fmla="*/ 115722 h 115722"/>
                <a:gd name="csX1" fmla="*/ 0 w 362956"/>
                <a:gd name="csY1" fmla="*/ 115722 h 115722"/>
                <a:gd name="csX2" fmla="*/ 48168 w 362956"/>
                <a:gd name="csY2" fmla="*/ 0 h 115722"/>
                <a:gd name="csX3" fmla="*/ 314139 w 362956"/>
                <a:gd name="csY3" fmla="*/ 0 h 115722"/>
                <a:gd name="csX4" fmla="*/ 362957 w 362956"/>
                <a:gd name="csY4" fmla="*/ 115722 h 115722"/>
                <a:gd name="csX5" fmla="*/ 344153 w 362956"/>
                <a:gd name="csY5" fmla="*/ 115722 h 115722"/>
              </a:gdLst>
              <a:ahLst/>
              <a:cxnLst>
                <a:cxn ang="0">
                  <a:pos x="csX0" y="csY0"/>
                </a:cxn>
                <a:cxn ang="0">
                  <a:pos x="csX1" y="csY1"/>
                </a:cxn>
                <a:cxn ang="0">
                  <a:pos x="csX2" y="csY2"/>
                </a:cxn>
                <a:cxn ang="0">
                  <a:pos x="csX3" y="csY3"/>
                </a:cxn>
                <a:cxn ang="0">
                  <a:pos x="csX4" y="csY4"/>
                </a:cxn>
                <a:cxn ang="0">
                  <a:pos x="csX5" y="csY5"/>
                </a:cxn>
              </a:cxnLst>
              <a:rect l="l" t="t" r="r" b="b"/>
              <a:pathLst>
                <a:path w="362956" h="115722">
                  <a:moveTo>
                    <a:pt x="18263" y="115722"/>
                  </a:moveTo>
                  <a:lnTo>
                    <a:pt x="0" y="115722"/>
                  </a:lnTo>
                  <a:lnTo>
                    <a:pt x="48168" y="0"/>
                  </a:lnTo>
                  <a:lnTo>
                    <a:pt x="314139" y="0"/>
                  </a:lnTo>
                  <a:lnTo>
                    <a:pt x="362957" y="115722"/>
                  </a:lnTo>
                  <a:lnTo>
                    <a:pt x="344153" y="115722"/>
                  </a:lnTo>
                </a:path>
              </a:pathLst>
            </a:custGeom>
            <a:noFill/>
            <a:ln w="496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7" name="Rectangle 1246">
              <a:extLst>
                <a:ext uri="{FF2B5EF4-FFF2-40B4-BE49-F238E27FC236}">
                  <a16:creationId xmlns:a16="http://schemas.microsoft.com/office/drawing/2014/main" id="{BFFDE230-AE96-4ABD-185B-938E86FDBF61}"/>
                </a:ext>
              </a:extLst>
            </p:cNvPr>
            <p:cNvSpPr/>
            <p:nvPr/>
          </p:nvSpPr>
          <p:spPr>
            <a:xfrm>
              <a:off x="5283218" y="3457235"/>
              <a:ext cx="65964" cy="65964"/>
            </a:xfrm>
            <a:prstGeom prst="rect">
              <a:avLst/>
            </a:prstGeom>
            <a:solidFill>
              <a:srgbClr val="D9DDCE"/>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8" name="Freeform: Shape 1247">
              <a:extLst>
                <a:ext uri="{FF2B5EF4-FFF2-40B4-BE49-F238E27FC236}">
                  <a16:creationId xmlns:a16="http://schemas.microsoft.com/office/drawing/2014/main" id="{BF571B01-CDCA-7DE0-37F5-0359F0469B77}"/>
                </a:ext>
              </a:extLst>
            </p:cNvPr>
            <p:cNvSpPr/>
            <p:nvPr/>
          </p:nvSpPr>
          <p:spPr>
            <a:xfrm>
              <a:off x="5278788" y="3440438"/>
              <a:ext cx="74841" cy="16797"/>
            </a:xfrm>
            <a:custGeom>
              <a:avLst/>
              <a:gdLst>
                <a:gd name="csX0" fmla="*/ 0 w 74841"/>
                <a:gd name="csY0" fmla="*/ 16797 h 16797"/>
                <a:gd name="csX1" fmla="*/ 5804 w 74841"/>
                <a:gd name="csY1" fmla="*/ 0 h 16797"/>
                <a:gd name="csX2" fmla="*/ 70286 w 74841"/>
                <a:gd name="csY2" fmla="*/ 0 h 16797"/>
                <a:gd name="csX3" fmla="*/ 74841 w 74841"/>
                <a:gd name="csY3" fmla="*/ 16797 h 16797"/>
                <a:gd name="csX4" fmla="*/ 0 w 74841"/>
                <a:gd name="csY4" fmla="*/ 16797 h 16797"/>
              </a:gdLst>
              <a:ahLst/>
              <a:cxnLst>
                <a:cxn ang="0">
                  <a:pos x="csX0" y="csY0"/>
                </a:cxn>
                <a:cxn ang="0">
                  <a:pos x="csX1" y="csY1"/>
                </a:cxn>
                <a:cxn ang="0">
                  <a:pos x="csX2" y="csY2"/>
                </a:cxn>
                <a:cxn ang="0">
                  <a:pos x="csX3" y="csY3"/>
                </a:cxn>
                <a:cxn ang="0">
                  <a:pos x="csX4" y="csY4"/>
                </a:cxn>
              </a:cxnLst>
              <a:rect l="l" t="t" r="r" b="b"/>
              <a:pathLst>
                <a:path w="74841" h="16797">
                  <a:moveTo>
                    <a:pt x="0" y="16797"/>
                  </a:moveTo>
                  <a:lnTo>
                    <a:pt x="5804" y="0"/>
                  </a:lnTo>
                  <a:lnTo>
                    <a:pt x="70286" y="0"/>
                  </a:lnTo>
                  <a:lnTo>
                    <a:pt x="74841" y="16797"/>
                  </a:lnTo>
                  <a:lnTo>
                    <a:pt x="0" y="16797"/>
                  </a:lnTo>
                  <a:close/>
                </a:path>
              </a:pathLst>
            </a:custGeom>
            <a:solidFill>
              <a:srgbClr val="7A1600"/>
            </a:solidFill>
            <a:ln w="827"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249" name="Freeform: Shape 1248">
              <a:extLst>
                <a:ext uri="{FF2B5EF4-FFF2-40B4-BE49-F238E27FC236}">
                  <a16:creationId xmlns:a16="http://schemas.microsoft.com/office/drawing/2014/main" id="{2A2516FD-E0A4-2488-6855-91B01E5632EB}"/>
                </a:ext>
              </a:extLst>
            </p:cNvPr>
            <p:cNvSpPr/>
            <p:nvPr/>
          </p:nvSpPr>
          <p:spPr>
            <a:xfrm>
              <a:off x="5278788" y="3440438"/>
              <a:ext cx="74841" cy="16797"/>
            </a:xfrm>
            <a:custGeom>
              <a:avLst/>
              <a:gdLst>
                <a:gd name="csX0" fmla="*/ 0 w 74841"/>
                <a:gd name="csY0" fmla="*/ 16797 h 16797"/>
                <a:gd name="csX1" fmla="*/ 5804 w 74841"/>
                <a:gd name="csY1" fmla="*/ 0 h 16797"/>
                <a:gd name="csX2" fmla="*/ 70394 w 74841"/>
                <a:gd name="csY2" fmla="*/ 0 h 16797"/>
                <a:gd name="csX3" fmla="*/ 74841 w 74841"/>
                <a:gd name="csY3" fmla="*/ 15082 h 16797"/>
              </a:gdLst>
              <a:ahLst/>
              <a:cxnLst>
                <a:cxn ang="0">
                  <a:pos x="csX0" y="csY0"/>
                </a:cxn>
                <a:cxn ang="0">
                  <a:pos x="csX1" y="csY1"/>
                </a:cxn>
                <a:cxn ang="0">
                  <a:pos x="csX2" y="csY2"/>
                </a:cxn>
                <a:cxn ang="0">
                  <a:pos x="csX3" y="csY3"/>
                </a:cxn>
              </a:cxnLst>
              <a:rect l="l" t="t" r="r" b="b"/>
              <a:pathLst>
                <a:path w="74841" h="16797">
                  <a:moveTo>
                    <a:pt x="0" y="16797"/>
                  </a:moveTo>
                  <a:lnTo>
                    <a:pt x="5804" y="0"/>
                  </a:lnTo>
                  <a:lnTo>
                    <a:pt x="70394" y="0"/>
                  </a:lnTo>
                  <a:lnTo>
                    <a:pt x="74841" y="15082"/>
                  </a:lnTo>
                </a:path>
              </a:pathLst>
            </a:custGeom>
            <a:noFill/>
            <a:ln w="496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525" name="Group 1524">
              <a:extLst>
                <a:ext uri="{FF2B5EF4-FFF2-40B4-BE49-F238E27FC236}">
                  <a16:creationId xmlns:a16="http://schemas.microsoft.com/office/drawing/2014/main" id="{7A7C18E3-728F-230A-28E9-C6E61DB67419}"/>
                </a:ext>
              </a:extLst>
            </p:cNvPr>
            <p:cNvGrpSpPr/>
            <p:nvPr/>
          </p:nvGrpSpPr>
          <p:grpSpPr>
            <a:xfrm>
              <a:off x="4168590" y="3467477"/>
              <a:ext cx="450865" cy="651549"/>
              <a:chOff x="4168590" y="3467477"/>
              <a:chExt cx="450865" cy="651549"/>
            </a:xfrm>
          </p:grpSpPr>
          <p:sp>
            <p:nvSpPr>
              <p:cNvPr id="1526" name="Freeform: Shape 1525">
                <a:extLst>
                  <a:ext uri="{FF2B5EF4-FFF2-40B4-BE49-F238E27FC236}">
                    <a16:creationId xmlns:a16="http://schemas.microsoft.com/office/drawing/2014/main" id="{2B94031E-8BFA-1C12-F7F4-98C78AA431AA}"/>
                  </a:ext>
                </a:extLst>
              </p:cNvPr>
              <p:cNvSpPr/>
              <p:nvPr/>
            </p:nvSpPr>
            <p:spPr>
              <a:xfrm>
                <a:off x="4168590" y="3478652"/>
                <a:ext cx="450865" cy="640373"/>
              </a:xfrm>
              <a:custGeom>
                <a:avLst/>
                <a:gdLst>
                  <a:gd name="csX0" fmla="*/ 450865 w 450865"/>
                  <a:gd name="csY0" fmla="*/ 640374 h 640373"/>
                  <a:gd name="csX1" fmla="*/ 0 w 450865"/>
                  <a:gd name="csY1" fmla="*/ 640374 h 640373"/>
                  <a:gd name="csX2" fmla="*/ 0 w 450865"/>
                  <a:gd name="csY2" fmla="*/ 133179 h 640373"/>
                  <a:gd name="csX3" fmla="*/ 225433 w 450865"/>
                  <a:gd name="csY3" fmla="*/ 0 h 640373"/>
                  <a:gd name="csX4" fmla="*/ 450865 w 450865"/>
                  <a:gd name="csY4" fmla="*/ 133179 h 640373"/>
                  <a:gd name="csX5" fmla="*/ 450865 w 450865"/>
                  <a:gd name="csY5" fmla="*/ 640374 h 640373"/>
                </a:gdLst>
                <a:ahLst/>
                <a:cxnLst>
                  <a:cxn ang="0">
                    <a:pos x="csX0" y="csY0"/>
                  </a:cxn>
                  <a:cxn ang="0">
                    <a:pos x="csX1" y="csY1"/>
                  </a:cxn>
                  <a:cxn ang="0">
                    <a:pos x="csX2" y="csY2"/>
                  </a:cxn>
                  <a:cxn ang="0">
                    <a:pos x="csX3" y="csY3"/>
                  </a:cxn>
                  <a:cxn ang="0">
                    <a:pos x="csX4" y="csY4"/>
                  </a:cxn>
                  <a:cxn ang="0">
                    <a:pos x="csX5" y="csY5"/>
                  </a:cxn>
                </a:cxnLst>
                <a:rect l="l" t="t" r="r" b="b"/>
                <a:pathLst>
                  <a:path w="450865" h="640373">
                    <a:moveTo>
                      <a:pt x="450865" y="640374"/>
                    </a:moveTo>
                    <a:lnTo>
                      <a:pt x="0" y="640374"/>
                    </a:lnTo>
                    <a:lnTo>
                      <a:pt x="0" y="133179"/>
                    </a:lnTo>
                    <a:lnTo>
                      <a:pt x="225433" y="0"/>
                    </a:lnTo>
                    <a:lnTo>
                      <a:pt x="450865" y="133179"/>
                    </a:lnTo>
                    <a:lnTo>
                      <a:pt x="450865" y="640374"/>
                    </a:lnTo>
                    <a:close/>
                  </a:path>
                </a:pathLst>
              </a:custGeom>
              <a:solidFill>
                <a:srgbClr val="FFCDC8"/>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27" name="Freeform: Shape 1526">
                <a:extLst>
                  <a:ext uri="{FF2B5EF4-FFF2-40B4-BE49-F238E27FC236}">
                    <a16:creationId xmlns:a16="http://schemas.microsoft.com/office/drawing/2014/main" id="{F8DDE1A9-B707-514A-3D7D-E145A0588DC1}"/>
                  </a:ext>
                </a:extLst>
              </p:cNvPr>
              <p:cNvSpPr/>
              <p:nvPr/>
            </p:nvSpPr>
            <p:spPr>
              <a:xfrm>
                <a:off x="4168590" y="3467477"/>
                <a:ext cx="450865" cy="169505"/>
              </a:xfrm>
              <a:custGeom>
                <a:avLst/>
                <a:gdLst>
                  <a:gd name="csX0" fmla="*/ 0 w 450865"/>
                  <a:gd name="csY0" fmla="*/ 169506 h 169505"/>
                  <a:gd name="csX1" fmla="*/ 0 w 450865"/>
                  <a:gd name="csY1" fmla="*/ 145119 h 169505"/>
                  <a:gd name="csX2" fmla="*/ 222952 w 450865"/>
                  <a:gd name="csY2" fmla="*/ 11175 h 169505"/>
                  <a:gd name="csX3" fmla="*/ 222952 w 450865"/>
                  <a:gd name="csY3" fmla="*/ 0 h 169505"/>
                  <a:gd name="csX4" fmla="*/ 229185 w 450865"/>
                  <a:gd name="csY4" fmla="*/ 0 h 169505"/>
                  <a:gd name="csX5" fmla="*/ 229185 w 450865"/>
                  <a:gd name="csY5" fmla="*/ 11175 h 169505"/>
                  <a:gd name="csX6" fmla="*/ 450865 w 450865"/>
                  <a:gd name="csY6" fmla="*/ 144354 h 169505"/>
                  <a:gd name="csX7" fmla="*/ 450865 w 450865"/>
                  <a:gd name="csY7" fmla="*/ 168741 h 1695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0865" h="169505">
                    <a:moveTo>
                      <a:pt x="0" y="169506"/>
                    </a:moveTo>
                    <a:lnTo>
                      <a:pt x="0" y="145119"/>
                    </a:lnTo>
                    <a:lnTo>
                      <a:pt x="222952" y="11175"/>
                    </a:lnTo>
                    <a:lnTo>
                      <a:pt x="222952" y="0"/>
                    </a:lnTo>
                    <a:lnTo>
                      <a:pt x="229185" y="0"/>
                    </a:lnTo>
                    <a:lnTo>
                      <a:pt x="229185" y="11175"/>
                    </a:lnTo>
                    <a:lnTo>
                      <a:pt x="450865" y="144354"/>
                    </a:lnTo>
                    <a:lnTo>
                      <a:pt x="450865" y="168741"/>
                    </a:lnTo>
                  </a:path>
                </a:pathLst>
              </a:custGeom>
              <a:noFill/>
              <a:ln w="6077"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28" name="Freeform: Shape 1527">
                <a:extLst>
                  <a:ext uri="{FF2B5EF4-FFF2-40B4-BE49-F238E27FC236}">
                    <a16:creationId xmlns:a16="http://schemas.microsoft.com/office/drawing/2014/main" id="{A5AA8388-06E4-1A8A-EC2C-26CEE137CB5E}"/>
                  </a:ext>
                </a:extLst>
              </p:cNvPr>
              <p:cNvSpPr/>
              <p:nvPr/>
            </p:nvSpPr>
            <p:spPr>
              <a:xfrm>
                <a:off x="4337703" y="3923024"/>
                <a:ext cx="112638" cy="196001"/>
              </a:xfrm>
              <a:custGeom>
                <a:avLst/>
                <a:gdLst>
                  <a:gd name="csX0" fmla="*/ 0 w 112638"/>
                  <a:gd name="csY0" fmla="*/ 455 h 196001"/>
                  <a:gd name="csX1" fmla="*/ 0 w 112638"/>
                  <a:gd name="csY1" fmla="*/ 196001 h 196001"/>
                  <a:gd name="csX2" fmla="*/ 112639 w 112638"/>
                  <a:gd name="csY2" fmla="*/ 196001 h 196001"/>
                  <a:gd name="csX3" fmla="*/ 112639 w 112638"/>
                  <a:gd name="csY3" fmla="*/ 0 h 196001"/>
                  <a:gd name="csX4" fmla="*/ 0 w 112638"/>
                  <a:gd name="csY4" fmla="*/ 455 h 196001"/>
                </a:gdLst>
                <a:ahLst/>
                <a:cxnLst>
                  <a:cxn ang="0">
                    <a:pos x="csX0" y="csY0"/>
                  </a:cxn>
                  <a:cxn ang="0">
                    <a:pos x="csX1" y="csY1"/>
                  </a:cxn>
                  <a:cxn ang="0">
                    <a:pos x="csX2" y="csY2"/>
                  </a:cxn>
                  <a:cxn ang="0">
                    <a:pos x="csX3" y="csY3"/>
                  </a:cxn>
                  <a:cxn ang="0">
                    <a:pos x="csX4" y="csY4"/>
                  </a:cxn>
                </a:cxnLst>
                <a:rect l="l" t="t" r="r" b="b"/>
                <a:pathLst>
                  <a:path w="112638" h="196001">
                    <a:moveTo>
                      <a:pt x="0" y="455"/>
                    </a:moveTo>
                    <a:lnTo>
                      <a:pt x="0" y="196001"/>
                    </a:lnTo>
                    <a:lnTo>
                      <a:pt x="112639" y="196001"/>
                    </a:lnTo>
                    <a:lnTo>
                      <a:pt x="112639" y="0"/>
                    </a:lnTo>
                    <a:lnTo>
                      <a:pt x="0" y="455"/>
                    </a:lnTo>
                    <a:close/>
                  </a:path>
                </a:pathLst>
              </a:custGeom>
              <a:solidFill>
                <a:srgbClr val="AC4F36"/>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29" name="Freeform: Shape 1528">
                <a:extLst>
                  <a:ext uri="{FF2B5EF4-FFF2-40B4-BE49-F238E27FC236}">
                    <a16:creationId xmlns:a16="http://schemas.microsoft.com/office/drawing/2014/main" id="{89456C46-26F9-EC81-2522-57D6EF92E33D}"/>
                  </a:ext>
                </a:extLst>
              </p:cNvPr>
              <p:cNvSpPr/>
              <p:nvPr/>
            </p:nvSpPr>
            <p:spPr>
              <a:xfrm>
                <a:off x="4168590" y="4037607"/>
                <a:ext cx="169113" cy="81419"/>
              </a:xfrm>
              <a:custGeom>
                <a:avLst/>
                <a:gdLst>
                  <a:gd name="csX0" fmla="*/ 0 w 169113"/>
                  <a:gd name="csY0" fmla="*/ 620 h 81419"/>
                  <a:gd name="csX1" fmla="*/ 0 w 169113"/>
                  <a:gd name="csY1" fmla="*/ 81419 h 81419"/>
                  <a:gd name="csX2" fmla="*/ 169113 w 169113"/>
                  <a:gd name="csY2" fmla="*/ 81419 h 81419"/>
                  <a:gd name="csX3" fmla="*/ 169113 w 169113"/>
                  <a:gd name="csY3" fmla="*/ 0 h 81419"/>
                  <a:gd name="csX4" fmla="*/ 0 w 169113"/>
                  <a:gd name="csY4" fmla="*/ 620 h 81419"/>
                </a:gdLst>
                <a:ahLst/>
                <a:cxnLst>
                  <a:cxn ang="0">
                    <a:pos x="csX0" y="csY0"/>
                  </a:cxn>
                  <a:cxn ang="0">
                    <a:pos x="csX1" y="csY1"/>
                  </a:cxn>
                  <a:cxn ang="0">
                    <a:pos x="csX2" y="csY2"/>
                  </a:cxn>
                  <a:cxn ang="0">
                    <a:pos x="csX3" y="csY3"/>
                  </a:cxn>
                  <a:cxn ang="0">
                    <a:pos x="csX4" y="csY4"/>
                  </a:cxn>
                </a:cxnLst>
                <a:rect l="l" t="t" r="r" b="b"/>
                <a:pathLst>
                  <a:path w="169113" h="81419">
                    <a:moveTo>
                      <a:pt x="0" y="620"/>
                    </a:moveTo>
                    <a:lnTo>
                      <a:pt x="0" y="81419"/>
                    </a:lnTo>
                    <a:lnTo>
                      <a:pt x="169113" y="81419"/>
                    </a:lnTo>
                    <a:lnTo>
                      <a:pt x="169113" y="0"/>
                    </a:lnTo>
                    <a:lnTo>
                      <a:pt x="0" y="620"/>
                    </a:lnTo>
                    <a:close/>
                  </a:path>
                </a:pathLst>
              </a:custGeom>
              <a:solidFill>
                <a:srgbClr val="EB7B73"/>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0" name="Freeform: Shape 1529">
                <a:extLst>
                  <a:ext uri="{FF2B5EF4-FFF2-40B4-BE49-F238E27FC236}">
                    <a16:creationId xmlns:a16="http://schemas.microsoft.com/office/drawing/2014/main" id="{18D757AF-BAD6-F411-3A18-313521F32D65}"/>
                  </a:ext>
                </a:extLst>
              </p:cNvPr>
              <p:cNvSpPr/>
              <p:nvPr/>
            </p:nvSpPr>
            <p:spPr>
              <a:xfrm>
                <a:off x="4450342" y="4037607"/>
                <a:ext cx="169113" cy="81419"/>
              </a:xfrm>
              <a:custGeom>
                <a:avLst/>
                <a:gdLst>
                  <a:gd name="csX0" fmla="*/ 0 w 169113"/>
                  <a:gd name="csY0" fmla="*/ 620 h 81419"/>
                  <a:gd name="csX1" fmla="*/ 0 w 169113"/>
                  <a:gd name="csY1" fmla="*/ 81419 h 81419"/>
                  <a:gd name="csX2" fmla="*/ 169113 w 169113"/>
                  <a:gd name="csY2" fmla="*/ 81419 h 81419"/>
                  <a:gd name="csX3" fmla="*/ 169113 w 169113"/>
                  <a:gd name="csY3" fmla="*/ 0 h 81419"/>
                  <a:gd name="csX4" fmla="*/ 0 w 169113"/>
                  <a:gd name="csY4" fmla="*/ 620 h 81419"/>
                </a:gdLst>
                <a:ahLst/>
                <a:cxnLst>
                  <a:cxn ang="0">
                    <a:pos x="csX0" y="csY0"/>
                  </a:cxn>
                  <a:cxn ang="0">
                    <a:pos x="csX1" y="csY1"/>
                  </a:cxn>
                  <a:cxn ang="0">
                    <a:pos x="csX2" y="csY2"/>
                  </a:cxn>
                  <a:cxn ang="0">
                    <a:pos x="csX3" y="csY3"/>
                  </a:cxn>
                  <a:cxn ang="0">
                    <a:pos x="csX4" y="csY4"/>
                  </a:cxn>
                </a:cxnLst>
                <a:rect l="l" t="t" r="r" b="b"/>
                <a:pathLst>
                  <a:path w="169113" h="81419">
                    <a:moveTo>
                      <a:pt x="0" y="620"/>
                    </a:moveTo>
                    <a:lnTo>
                      <a:pt x="0" y="81419"/>
                    </a:lnTo>
                    <a:lnTo>
                      <a:pt x="169113" y="81419"/>
                    </a:lnTo>
                    <a:lnTo>
                      <a:pt x="169113" y="0"/>
                    </a:lnTo>
                    <a:lnTo>
                      <a:pt x="0" y="620"/>
                    </a:lnTo>
                    <a:close/>
                  </a:path>
                </a:pathLst>
              </a:custGeom>
              <a:solidFill>
                <a:srgbClr val="EB7B73"/>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1" name="Freeform: Shape 1530">
                <a:extLst>
                  <a:ext uri="{FF2B5EF4-FFF2-40B4-BE49-F238E27FC236}">
                    <a16:creationId xmlns:a16="http://schemas.microsoft.com/office/drawing/2014/main" id="{02FB59B3-F223-0C11-4083-39698C78FC6F}"/>
                  </a:ext>
                </a:extLst>
              </p:cNvPr>
              <p:cNvSpPr/>
              <p:nvPr/>
            </p:nvSpPr>
            <p:spPr>
              <a:xfrm>
                <a:off x="4214727" y="3659033"/>
                <a:ext cx="73107" cy="124113"/>
              </a:xfrm>
              <a:custGeom>
                <a:avLst/>
                <a:gdLst>
                  <a:gd name="csX0" fmla="*/ 18277 w 73107"/>
                  <a:gd name="csY0" fmla="*/ 0 h 124113"/>
                  <a:gd name="csX1" fmla="*/ 54831 w 73107"/>
                  <a:gd name="csY1" fmla="*/ 0 h 124113"/>
                  <a:gd name="csX2" fmla="*/ 73108 w 73107"/>
                  <a:gd name="csY2" fmla="*/ 18277 h 124113"/>
                  <a:gd name="csX3" fmla="*/ 73108 w 73107"/>
                  <a:gd name="csY3" fmla="*/ 124113 h 124113"/>
                  <a:gd name="csX4" fmla="*/ 0 w 73107"/>
                  <a:gd name="csY4" fmla="*/ 124113 h 124113"/>
                  <a:gd name="csX5" fmla="*/ 0 w 73107"/>
                  <a:gd name="csY5" fmla="*/ 18277 h 124113"/>
                  <a:gd name="csX6" fmla="*/ 18277 w 73107"/>
                  <a:gd name="csY6" fmla="*/ 0 h 1241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107" h="124113">
                    <a:moveTo>
                      <a:pt x="18277" y="0"/>
                    </a:moveTo>
                    <a:lnTo>
                      <a:pt x="54831" y="0"/>
                    </a:lnTo>
                    <a:cubicBezTo>
                      <a:pt x="64920" y="0"/>
                      <a:pt x="73108" y="8187"/>
                      <a:pt x="73108" y="18277"/>
                    </a:cubicBezTo>
                    <a:lnTo>
                      <a:pt x="73108" y="124113"/>
                    </a:lnTo>
                    <a:lnTo>
                      <a:pt x="0" y="124113"/>
                    </a:lnTo>
                    <a:lnTo>
                      <a:pt x="0" y="18277"/>
                    </a:lnTo>
                    <a:cubicBezTo>
                      <a:pt x="0" y="8187"/>
                      <a:pt x="8187" y="0"/>
                      <a:pt x="18277" y="0"/>
                    </a:cubicBezTo>
                    <a:close/>
                  </a:path>
                </a:pathLst>
              </a:custGeom>
              <a:solidFill>
                <a:srgbClr val="FFFFFF"/>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2" name="Freeform: Shape 1531">
                <a:extLst>
                  <a:ext uri="{FF2B5EF4-FFF2-40B4-BE49-F238E27FC236}">
                    <a16:creationId xmlns:a16="http://schemas.microsoft.com/office/drawing/2014/main" id="{48EE960B-74A9-06AB-0D99-656488AEDBBB}"/>
                  </a:ext>
                </a:extLst>
              </p:cNvPr>
              <p:cNvSpPr/>
              <p:nvPr/>
            </p:nvSpPr>
            <p:spPr>
              <a:xfrm>
                <a:off x="4214727" y="3695587"/>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3" name="Freeform: Shape 1532">
                <a:extLst>
                  <a:ext uri="{FF2B5EF4-FFF2-40B4-BE49-F238E27FC236}">
                    <a16:creationId xmlns:a16="http://schemas.microsoft.com/office/drawing/2014/main" id="{34377690-FF4E-2BD3-BDCD-20B6BE66AC99}"/>
                  </a:ext>
                </a:extLst>
              </p:cNvPr>
              <p:cNvSpPr/>
              <p:nvPr/>
            </p:nvSpPr>
            <p:spPr>
              <a:xfrm>
                <a:off x="4214727" y="3727747"/>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4" name="Freeform: Shape 1533">
                <a:extLst>
                  <a:ext uri="{FF2B5EF4-FFF2-40B4-BE49-F238E27FC236}">
                    <a16:creationId xmlns:a16="http://schemas.microsoft.com/office/drawing/2014/main" id="{CFC38C68-4267-9FB1-A4AE-AA758B60EB9F}"/>
                  </a:ext>
                </a:extLst>
              </p:cNvPr>
              <p:cNvSpPr/>
              <p:nvPr/>
            </p:nvSpPr>
            <p:spPr>
              <a:xfrm>
                <a:off x="4214727" y="3757075"/>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5" name="Freeform: Shape 1534">
                <a:extLst>
                  <a:ext uri="{FF2B5EF4-FFF2-40B4-BE49-F238E27FC236}">
                    <a16:creationId xmlns:a16="http://schemas.microsoft.com/office/drawing/2014/main" id="{E76DC6B9-B87E-4EF4-E96B-ACC73FFD6A8D}"/>
                  </a:ext>
                </a:extLst>
              </p:cNvPr>
              <p:cNvSpPr/>
              <p:nvPr/>
            </p:nvSpPr>
            <p:spPr>
              <a:xfrm>
                <a:off x="4251280" y="3659033"/>
                <a:ext cx="1033" cy="124113"/>
              </a:xfrm>
              <a:custGeom>
                <a:avLst/>
                <a:gdLst>
                  <a:gd name="csX0" fmla="*/ 0 w 1033"/>
                  <a:gd name="csY0" fmla="*/ 0 h 124113"/>
                  <a:gd name="csX1" fmla="*/ 0 w 1033"/>
                  <a:gd name="csY1" fmla="*/ 124113 h 124113"/>
                </a:gdLst>
                <a:ahLst/>
                <a:cxnLst>
                  <a:cxn ang="0">
                    <a:pos x="csX0" y="csY0"/>
                  </a:cxn>
                  <a:cxn ang="0">
                    <a:pos x="csX1" y="csY1"/>
                  </a:cxn>
                </a:cxnLst>
                <a:rect l="l" t="t" r="r" b="b"/>
                <a:pathLst>
                  <a:path w="1033" h="124113">
                    <a:moveTo>
                      <a:pt x="0" y="0"/>
                    </a:moveTo>
                    <a:lnTo>
                      <a:pt x="0" y="124113"/>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6" name="Rectangle 1535">
                <a:extLst>
                  <a:ext uri="{FF2B5EF4-FFF2-40B4-BE49-F238E27FC236}">
                    <a16:creationId xmlns:a16="http://schemas.microsoft.com/office/drawing/2014/main" id="{9178FC9E-17D0-559A-E98B-3204181B222D}"/>
                  </a:ext>
                </a:extLst>
              </p:cNvPr>
              <p:cNvSpPr/>
              <p:nvPr/>
            </p:nvSpPr>
            <p:spPr>
              <a:xfrm>
                <a:off x="4214727" y="3838122"/>
                <a:ext cx="73107" cy="124113"/>
              </a:xfrm>
              <a:prstGeom prst="rect">
                <a:avLst/>
              </a:prstGeom>
              <a:solidFill>
                <a:srgbClr val="FFFFFF"/>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7" name="Freeform: Shape 1536">
                <a:extLst>
                  <a:ext uri="{FF2B5EF4-FFF2-40B4-BE49-F238E27FC236}">
                    <a16:creationId xmlns:a16="http://schemas.microsoft.com/office/drawing/2014/main" id="{97A17A42-643E-8925-9109-7284B1303D2A}"/>
                  </a:ext>
                </a:extLst>
              </p:cNvPr>
              <p:cNvSpPr/>
              <p:nvPr/>
            </p:nvSpPr>
            <p:spPr>
              <a:xfrm>
                <a:off x="4214727" y="3870230"/>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8" name="Freeform: Shape 1537">
                <a:extLst>
                  <a:ext uri="{FF2B5EF4-FFF2-40B4-BE49-F238E27FC236}">
                    <a16:creationId xmlns:a16="http://schemas.microsoft.com/office/drawing/2014/main" id="{CF724344-6C9B-1080-1F80-3BAB21D0A192}"/>
                  </a:ext>
                </a:extLst>
              </p:cNvPr>
              <p:cNvSpPr/>
              <p:nvPr/>
            </p:nvSpPr>
            <p:spPr>
              <a:xfrm>
                <a:off x="4214727" y="3904613"/>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39" name="Freeform: Shape 1538">
                <a:extLst>
                  <a:ext uri="{FF2B5EF4-FFF2-40B4-BE49-F238E27FC236}">
                    <a16:creationId xmlns:a16="http://schemas.microsoft.com/office/drawing/2014/main" id="{6E76302C-893B-D566-7AB3-9660F12376C8}"/>
                  </a:ext>
                </a:extLst>
              </p:cNvPr>
              <p:cNvSpPr/>
              <p:nvPr/>
            </p:nvSpPr>
            <p:spPr>
              <a:xfrm>
                <a:off x="4214727" y="3936164"/>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0" name="Freeform: Shape 1539">
                <a:extLst>
                  <a:ext uri="{FF2B5EF4-FFF2-40B4-BE49-F238E27FC236}">
                    <a16:creationId xmlns:a16="http://schemas.microsoft.com/office/drawing/2014/main" id="{DC9A1F32-C81B-350E-6683-28329EC90202}"/>
                  </a:ext>
                </a:extLst>
              </p:cNvPr>
              <p:cNvSpPr/>
              <p:nvPr/>
            </p:nvSpPr>
            <p:spPr>
              <a:xfrm>
                <a:off x="4251280" y="3838122"/>
                <a:ext cx="1033" cy="124113"/>
              </a:xfrm>
              <a:custGeom>
                <a:avLst/>
                <a:gdLst>
                  <a:gd name="csX0" fmla="*/ 0 w 1033"/>
                  <a:gd name="csY0" fmla="*/ 0 h 124113"/>
                  <a:gd name="csX1" fmla="*/ 0 w 1033"/>
                  <a:gd name="csY1" fmla="*/ 124113 h 124113"/>
                </a:gdLst>
                <a:ahLst/>
                <a:cxnLst>
                  <a:cxn ang="0">
                    <a:pos x="csX0" y="csY0"/>
                  </a:cxn>
                  <a:cxn ang="0">
                    <a:pos x="csX1" y="csY1"/>
                  </a:cxn>
                </a:cxnLst>
                <a:rect l="l" t="t" r="r" b="b"/>
                <a:pathLst>
                  <a:path w="1033" h="124113">
                    <a:moveTo>
                      <a:pt x="0" y="0"/>
                    </a:moveTo>
                    <a:lnTo>
                      <a:pt x="0" y="124113"/>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1" name="Rectangle 1540">
                <a:extLst>
                  <a:ext uri="{FF2B5EF4-FFF2-40B4-BE49-F238E27FC236}">
                    <a16:creationId xmlns:a16="http://schemas.microsoft.com/office/drawing/2014/main" id="{C1DD2CE1-F098-3756-908B-255DFE10C699}"/>
                  </a:ext>
                </a:extLst>
              </p:cNvPr>
              <p:cNvSpPr/>
              <p:nvPr/>
            </p:nvSpPr>
            <p:spPr>
              <a:xfrm>
                <a:off x="4498339" y="3838122"/>
                <a:ext cx="73107" cy="124113"/>
              </a:xfrm>
              <a:prstGeom prst="rect">
                <a:avLst/>
              </a:prstGeom>
              <a:solidFill>
                <a:srgbClr val="FFFFFF"/>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2" name="Freeform: Shape 1541">
                <a:extLst>
                  <a:ext uri="{FF2B5EF4-FFF2-40B4-BE49-F238E27FC236}">
                    <a16:creationId xmlns:a16="http://schemas.microsoft.com/office/drawing/2014/main" id="{8095AC7C-433E-945E-6D89-04018A127EF4}"/>
                  </a:ext>
                </a:extLst>
              </p:cNvPr>
              <p:cNvSpPr/>
              <p:nvPr/>
            </p:nvSpPr>
            <p:spPr>
              <a:xfrm>
                <a:off x="4498339" y="3870230"/>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3" name="Freeform: Shape 1542">
                <a:extLst>
                  <a:ext uri="{FF2B5EF4-FFF2-40B4-BE49-F238E27FC236}">
                    <a16:creationId xmlns:a16="http://schemas.microsoft.com/office/drawing/2014/main" id="{A2DA20C1-6474-3FBB-B65F-A66DDBCB7E95}"/>
                  </a:ext>
                </a:extLst>
              </p:cNvPr>
              <p:cNvSpPr/>
              <p:nvPr/>
            </p:nvSpPr>
            <p:spPr>
              <a:xfrm>
                <a:off x="4498339" y="3904613"/>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4" name="Freeform: Shape 1543">
                <a:extLst>
                  <a:ext uri="{FF2B5EF4-FFF2-40B4-BE49-F238E27FC236}">
                    <a16:creationId xmlns:a16="http://schemas.microsoft.com/office/drawing/2014/main" id="{6B47C8F9-5EBE-415F-8654-C98484AC4420}"/>
                  </a:ext>
                </a:extLst>
              </p:cNvPr>
              <p:cNvSpPr/>
              <p:nvPr/>
            </p:nvSpPr>
            <p:spPr>
              <a:xfrm>
                <a:off x="4498339" y="3936164"/>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5" name="Freeform: Shape 1544">
                <a:extLst>
                  <a:ext uri="{FF2B5EF4-FFF2-40B4-BE49-F238E27FC236}">
                    <a16:creationId xmlns:a16="http://schemas.microsoft.com/office/drawing/2014/main" id="{12536CA5-BA9F-4DE6-F063-FD60D8C40788}"/>
                  </a:ext>
                </a:extLst>
              </p:cNvPr>
              <p:cNvSpPr/>
              <p:nvPr/>
            </p:nvSpPr>
            <p:spPr>
              <a:xfrm>
                <a:off x="4534893" y="3838122"/>
                <a:ext cx="1033" cy="124113"/>
              </a:xfrm>
              <a:custGeom>
                <a:avLst/>
                <a:gdLst>
                  <a:gd name="csX0" fmla="*/ 0 w 1033"/>
                  <a:gd name="csY0" fmla="*/ 0 h 124113"/>
                  <a:gd name="csX1" fmla="*/ 0 w 1033"/>
                  <a:gd name="csY1" fmla="*/ 124113 h 124113"/>
                </a:gdLst>
                <a:ahLst/>
                <a:cxnLst>
                  <a:cxn ang="0">
                    <a:pos x="csX0" y="csY0"/>
                  </a:cxn>
                  <a:cxn ang="0">
                    <a:pos x="csX1" y="csY1"/>
                  </a:cxn>
                </a:cxnLst>
                <a:rect l="l" t="t" r="r" b="b"/>
                <a:pathLst>
                  <a:path w="1033" h="124113">
                    <a:moveTo>
                      <a:pt x="0" y="0"/>
                    </a:moveTo>
                    <a:lnTo>
                      <a:pt x="0" y="124113"/>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6" name="Freeform: Shape 1545">
                <a:extLst>
                  <a:ext uri="{FF2B5EF4-FFF2-40B4-BE49-F238E27FC236}">
                    <a16:creationId xmlns:a16="http://schemas.microsoft.com/office/drawing/2014/main" id="{249A9921-2DDE-F535-A0A8-C6F3C2EF0070}"/>
                  </a:ext>
                </a:extLst>
              </p:cNvPr>
              <p:cNvSpPr/>
              <p:nvPr/>
            </p:nvSpPr>
            <p:spPr>
              <a:xfrm>
                <a:off x="4498339" y="3659033"/>
                <a:ext cx="73107" cy="124113"/>
              </a:xfrm>
              <a:custGeom>
                <a:avLst/>
                <a:gdLst>
                  <a:gd name="csX0" fmla="*/ 18277 w 73107"/>
                  <a:gd name="csY0" fmla="*/ 0 h 124113"/>
                  <a:gd name="csX1" fmla="*/ 54831 w 73107"/>
                  <a:gd name="csY1" fmla="*/ 0 h 124113"/>
                  <a:gd name="csX2" fmla="*/ 73108 w 73107"/>
                  <a:gd name="csY2" fmla="*/ 18277 h 124113"/>
                  <a:gd name="csX3" fmla="*/ 73108 w 73107"/>
                  <a:gd name="csY3" fmla="*/ 124113 h 124113"/>
                  <a:gd name="csX4" fmla="*/ 0 w 73107"/>
                  <a:gd name="csY4" fmla="*/ 124113 h 124113"/>
                  <a:gd name="csX5" fmla="*/ 0 w 73107"/>
                  <a:gd name="csY5" fmla="*/ 18277 h 124113"/>
                  <a:gd name="csX6" fmla="*/ 18277 w 73107"/>
                  <a:gd name="csY6" fmla="*/ 0 h 1241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107" h="124113">
                    <a:moveTo>
                      <a:pt x="18277" y="0"/>
                    </a:moveTo>
                    <a:lnTo>
                      <a:pt x="54831" y="0"/>
                    </a:lnTo>
                    <a:cubicBezTo>
                      <a:pt x="64920" y="0"/>
                      <a:pt x="73108" y="8187"/>
                      <a:pt x="73108" y="18277"/>
                    </a:cubicBezTo>
                    <a:lnTo>
                      <a:pt x="73108" y="124113"/>
                    </a:lnTo>
                    <a:lnTo>
                      <a:pt x="0" y="124113"/>
                    </a:lnTo>
                    <a:lnTo>
                      <a:pt x="0" y="18277"/>
                    </a:lnTo>
                    <a:cubicBezTo>
                      <a:pt x="0" y="8187"/>
                      <a:pt x="8187" y="0"/>
                      <a:pt x="18277" y="0"/>
                    </a:cubicBezTo>
                    <a:close/>
                  </a:path>
                </a:pathLst>
              </a:custGeom>
              <a:solidFill>
                <a:srgbClr val="FFFFFF"/>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7" name="Freeform: Shape 1546">
                <a:extLst>
                  <a:ext uri="{FF2B5EF4-FFF2-40B4-BE49-F238E27FC236}">
                    <a16:creationId xmlns:a16="http://schemas.microsoft.com/office/drawing/2014/main" id="{72D2C38C-51E0-6028-60B6-0F8A7E85FBA1}"/>
                  </a:ext>
                </a:extLst>
              </p:cNvPr>
              <p:cNvSpPr/>
              <p:nvPr/>
            </p:nvSpPr>
            <p:spPr>
              <a:xfrm>
                <a:off x="4498339" y="3695587"/>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8" name="Freeform: Shape 1547">
                <a:extLst>
                  <a:ext uri="{FF2B5EF4-FFF2-40B4-BE49-F238E27FC236}">
                    <a16:creationId xmlns:a16="http://schemas.microsoft.com/office/drawing/2014/main" id="{440F6FE0-5BCE-2725-2CCE-27C3E4C76B87}"/>
                  </a:ext>
                </a:extLst>
              </p:cNvPr>
              <p:cNvSpPr/>
              <p:nvPr/>
            </p:nvSpPr>
            <p:spPr>
              <a:xfrm>
                <a:off x="4498339" y="3727747"/>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49" name="Freeform: Shape 1548">
                <a:extLst>
                  <a:ext uri="{FF2B5EF4-FFF2-40B4-BE49-F238E27FC236}">
                    <a16:creationId xmlns:a16="http://schemas.microsoft.com/office/drawing/2014/main" id="{33662F59-B9D4-422D-E2A6-6E5EE331D159}"/>
                  </a:ext>
                </a:extLst>
              </p:cNvPr>
              <p:cNvSpPr/>
              <p:nvPr/>
            </p:nvSpPr>
            <p:spPr>
              <a:xfrm>
                <a:off x="4498339" y="3757075"/>
                <a:ext cx="73107" cy="1033"/>
              </a:xfrm>
              <a:custGeom>
                <a:avLst/>
                <a:gdLst>
                  <a:gd name="csX0" fmla="*/ 0 w 73107"/>
                  <a:gd name="csY0" fmla="*/ 0 h 1033"/>
                  <a:gd name="csX1" fmla="*/ 73108 w 73107"/>
                  <a:gd name="csY1" fmla="*/ 0 h 1033"/>
                </a:gdLst>
                <a:ahLst/>
                <a:cxnLst>
                  <a:cxn ang="0">
                    <a:pos x="csX0" y="csY0"/>
                  </a:cxn>
                  <a:cxn ang="0">
                    <a:pos x="csX1" y="csY1"/>
                  </a:cxn>
                </a:cxnLst>
                <a:rect l="l" t="t" r="r" b="b"/>
                <a:pathLst>
                  <a:path w="73107" h="1033">
                    <a:moveTo>
                      <a:pt x="0" y="0"/>
                    </a:moveTo>
                    <a:lnTo>
                      <a:pt x="73108"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0" name="Freeform: Shape 1549">
                <a:extLst>
                  <a:ext uri="{FF2B5EF4-FFF2-40B4-BE49-F238E27FC236}">
                    <a16:creationId xmlns:a16="http://schemas.microsoft.com/office/drawing/2014/main" id="{7023542A-7900-8BC0-EA1F-E9606D9A719A}"/>
                  </a:ext>
                </a:extLst>
              </p:cNvPr>
              <p:cNvSpPr/>
              <p:nvPr/>
            </p:nvSpPr>
            <p:spPr>
              <a:xfrm>
                <a:off x="4534893" y="3659033"/>
                <a:ext cx="1033" cy="124113"/>
              </a:xfrm>
              <a:custGeom>
                <a:avLst/>
                <a:gdLst>
                  <a:gd name="csX0" fmla="*/ 0 w 1033"/>
                  <a:gd name="csY0" fmla="*/ 0 h 124113"/>
                  <a:gd name="csX1" fmla="*/ 0 w 1033"/>
                  <a:gd name="csY1" fmla="*/ 124113 h 124113"/>
                </a:gdLst>
                <a:ahLst/>
                <a:cxnLst>
                  <a:cxn ang="0">
                    <a:pos x="csX0" y="csY0"/>
                  </a:cxn>
                  <a:cxn ang="0">
                    <a:pos x="csX1" y="csY1"/>
                  </a:cxn>
                </a:cxnLst>
                <a:rect l="l" t="t" r="r" b="b"/>
                <a:pathLst>
                  <a:path w="1033" h="124113">
                    <a:moveTo>
                      <a:pt x="0" y="0"/>
                    </a:moveTo>
                    <a:lnTo>
                      <a:pt x="0" y="124113"/>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1" name="Freeform: Shape 1550">
                <a:extLst>
                  <a:ext uri="{FF2B5EF4-FFF2-40B4-BE49-F238E27FC236}">
                    <a16:creationId xmlns:a16="http://schemas.microsoft.com/office/drawing/2014/main" id="{FC817EEC-ECD0-67DF-A67C-10E8BA89DDEA}"/>
                  </a:ext>
                </a:extLst>
              </p:cNvPr>
              <p:cNvSpPr/>
              <p:nvPr/>
            </p:nvSpPr>
            <p:spPr>
              <a:xfrm>
                <a:off x="4341952" y="3606321"/>
                <a:ext cx="104151" cy="176824"/>
              </a:xfrm>
              <a:custGeom>
                <a:avLst/>
                <a:gdLst>
                  <a:gd name="csX0" fmla="*/ 26030 w 104151"/>
                  <a:gd name="csY0" fmla="*/ 0 h 176824"/>
                  <a:gd name="csX1" fmla="*/ 78111 w 104151"/>
                  <a:gd name="csY1" fmla="*/ 0 h 176824"/>
                  <a:gd name="csX2" fmla="*/ 104152 w 104151"/>
                  <a:gd name="csY2" fmla="*/ 26040 h 176824"/>
                  <a:gd name="csX3" fmla="*/ 104152 w 104151"/>
                  <a:gd name="csY3" fmla="*/ 176825 h 176824"/>
                  <a:gd name="csX4" fmla="*/ 0 w 104151"/>
                  <a:gd name="csY4" fmla="*/ 176825 h 176824"/>
                  <a:gd name="csX5" fmla="*/ 0 w 104151"/>
                  <a:gd name="csY5" fmla="*/ 26040 h 176824"/>
                  <a:gd name="csX6" fmla="*/ 26040 w 104151"/>
                  <a:gd name="csY6" fmla="*/ 0 h 1768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4151" h="176824">
                    <a:moveTo>
                      <a:pt x="26030" y="0"/>
                    </a:moveTo>
                    <a:lnTo>
                      <a:pt x="78111" y="0"/>
                    </a:lnTo>
                    <a:cubicBezTo>
                      <a:pt x="92480" y="0"/>
                      <a:pt x="104152" y="11671"/>
                      <a:pt x="104152" y="26040"/>
                    </a:cubicBezTo>
                    <a:lnTo>
                      <a:pt x="104152" y="176825"/>
                    </a:lnTo>
                    <a:lnTo>
                      <a:pt x="0" y="176825"/>
                    </a:lnTo>
                    <a:lnTo>
                      <a:pt x="0" y="26040"/>
                    </a:lnTo>
                    <a:cubicBezTo>
                      <a:pt x="0" y="11671"/>
                      <a:pt x="11671" y="0"/>
                      <a:pt x="26040" y="0"/>
                    </a:cubicBezTo>
                    <a:close/>
                  </a:path>
                </a:pathLst>
              </a:custGeom>
              <a:solidFill>
                <a:srgbClr val="FFFFFF"/>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2" name="Freeform: Shape 1551">
                <a:extLst>
                  <a:ext uri="{FF2B5EF4-FFF2-40B4-BE49-F238E27FC236}">
                    <a16:creationId xmlns:a16="http://schemas.microsoft.com/office/drawing/2014/main" id="{9C7F48B3-42C8-058A-B44B-AAFEE1426BFD}"/>
                  </a:ext>
                </a:extLst>
              </p:cNvPr>
              <p:cNvSpPr/>
              <p:nvPr/>
            </p:nvSpPr>
            <p:spPr>
              <a:xfrm>
                <a:off x="4341941" y="3658402"/>
                <a:ext cx="104151" cy="1033"/>
              </a:xfrm>
              <a:custGeom>
                <a:avLst/>
                <a:gdLst>
                  <a:gd name="csX0" fmla="*/ 0 w 104151"/>
                  <a:gd name="csY0" fmla="*/ 0 h 1033"/>
                  <a:gd name="csX1" fmla="*/ 104152 w 104151"/>
                  <a:gd name="csY1" fmla="*/ 0 h 1033"/>
                </a:gdLst>
                <a:ahLst/>
                <a:cxnLst>
                  <a:cxn ang="0">
                    <a:pos x="csX0" y="csY0"/>
                  </a:cxn>
                  <a:cxn ang="0">
                    <a:pos x="csX1" y="csY1"/>
                  </a:cxn>
                </a:cxnLst>
                <a:rect l="l" t="t" r="r" b="b"/>
                <a:pathLst>
                  <a:path w="104151" h="1033">
                    <a:moveTo>
                      <a:pt x="0" y="0"/>
                    </a:moveTo>
                    <a:lnTo>
                      <a:pt x="104152"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3" name="Freeform: Shape 1552">
                <a:extLst>
                  <a:ext uri="{FF2B5EF4-FFF2-40B4-BE49-F238E27FC236}">
                    <a16:creationId xmlns:a16="http://schemas.microsoft.com/office/drawing/2014/main" id="{D7AADB56-28D7-9063-9842-E93B553C2852}"/>
                  </a:ext>
                </a:extLst>
              </p:cNvPr>
              <p:cNvSpPr/>
              <p:nvPr/>
            </p:nvSpPr>
            <p:spPr>
              <a:xfrm>
                <a:off x="4341941" y="3704218"/>
                <a:ext cx="104151" cy="1033"/>
              </a:xfrm>
              <a:custGeom>
                <a:avLst/>
                <a:gdLst>
                  <a:gd name="csX0" fmla="*/ 0 w 104151"/>
                  <a:gd name="csY0" fmla="*/ 0 h 1033"/>
                  <a:gd name="csX1" fmla="*/ 104152 w 104151"/>
                  <a:gd name="csY1" fmla="*/ 0 h 1033"/>
                </a:gdLst>
                <a:ahLst/>
                <a:cxnLst>
                  <a:cxn ang="0">
                    <a:pos x="csX0" y="csY0"/>
                  </a:cxn>
                  <a:cxn ang="0">
                    <a:pos x="csX1" y="csY1"/>
                  </a:cxn>
                </a:cxnLst>
                <a:rect l="l" t="t" r="r" b="b"/>
                <a:pathLst>
                  <a:path w="104151" h="1033">
                    <a:moveTo>
                      <a:pt x="0" y="0"/>
                    </a:moveTo>
                    <a:lnTo>
                      <a:pt x="104152"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4" name="Freeform: Shape 1553">
                <a:extLst>
                  <a:ext uri="{FF2B5EF4-FFF2-40B4-BE49-F238E27FC236}">
                    <a16:creationId xmlns:a16="http://schemas.microsoft.com/office/drawing/2014/main" id="{A81EF2BD-E4FE-A29D-7BB9-CAD7204F0228}"/>
                  </a:ext>
                </a:extLst>
              </p:cNvPr>
              <p:cNvSpPr/>
              <p:nvPr/>
            </p:nvSpPr>
            <p:spPr>
              <a:xfrm>
                <a:off x="4341941" y="3746003"/>
                <a:ext cx="104151" cy="1033"/>
              </a:xfrm>
              <a:custGeom>
                <a:avLst/>
                <a:gdLst>
                  <a:gd name="csX0" fmla="*/ 0 w 104151"/>
                  <a:gd name="csY0" fmla="*/ 0 h 1033"/>
                  <a:gd name="csX1" fmla="*/ 104152 w 104151"/>
                  <a:gd name="csY1" fmla="*/ 0 h 1033"/>
                </a:gdLst>
                <a:ahLst/>
                <a:cxnLst>
                  <a:cxn ang="0">
                    <a:pos x="csX0" y="csY0"/>
                  </a:cxn>
                  <a:cxn ang="0">
                    <a:pos x="csX1" y="csY1"/>
                  </a:cxn>
                </a:cxnLst>
                <a:rect l="l" t="t" r="r" b="b"/>
                <a:pathLst>
                  <a:path w="104151" h="1033">
                    <a:moveTo>
                      <a:pt x="0" y="0"/>
                    </a:moveTo>
                    <a:lnTo>
                      <a:pt x="104152" y="0"/>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5" name="Freeform: Shape 1554">
                <a:extLst>
                  <a:ext uri="{FF2B5EF4-FFF2-40B4-BE49-F238E27FC236}">
                    <a16:creationId xmlns:a16="http://schemas.microsoft.com/office/drawing/2014/main" id="{99717E31-C8B7-E74E-5B92-2B97E2888B49}"/>
                  </a:ext>
                </a:extLst>
              </p:cNvPr>
              <p:cNvSpPr/>
              <p:nvPr/>
            </p:nvSpPr>
            <p:spPr>
              <a:xfrm>
                <a:off x="4412889" y="3608389"/>
                <a:ext cx="1033" cy="174757"/>
              </a:xfrm>
              <a:custGeom>
                <a:avLst/>
                <a:gdLst>
                  <a:gd name="csX0" fmla="*/ 0 w 1033"/>
                  <a:gd name="csY0" fmla="*/ 0 h 174757"/>
                  <a:gd name="csX1" fmla="*/ 0 w 1033"/>
                  <a:gd name="csY1" fmla="*/ 174757 h 174757"/>
                </a:gdLst>
                <a:ahLst/>
                <a:cxnLst>
                  <a:cxn ang="0">
                    <a:pos x="csX0" y="csY0"/>
                  </a:cxn>
                  <a:cxn ang="0">
                    <a:pos x="csX1" y="csY1"/>
                  </a:cxn>
                </a:cxnLst>
                <a:rect l="l" t="t" r="r" b="b"/>
                <a:pathLst>
                  <a:path w="1033" h="174757">
                    <a:moveTo>
                      <a:pt x="0" y="0"/>
                    </a:moveTo>
                    <a:lnTo>
                      <a:pt x="0" y="174757"/>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6" name="Freeform: Shape 1555">
                <a:extLst>
                  <a:ext uri="{FF2B5EF4-FFF2-40B4-BE49-F238E27FC236}">
                    <a16:creationId xmlns:a16="http://schemas.microsoft.com/office/drawing/2014/main" id="{BD2AF381-8558-3C0D-54DE-1C0AF2903411}"/>
                  </a:ext>
                </a:extLst>
              </p:cNvPr>
              <p:cNvSpPr/>
              <p:nvPr/>
            </p:nvSpPr>
            <p:spPr>
              <a:xfrm>
                <a:off x="4375745" y="3608389"/>
                <a:ext cx="1033" cy="174757"/>
              </a:xfrm>
              <a:custGeom>
                <a:avLst/>
                <a:gdLst>
                  <a:gd name="csX0" fmla="*/ 0 w 1033"/>
                  <a:gd name="csY0" fmla="*/ 0 h 174757"/>
                  <a:gd name="csX1" fmla="*/ 0 w 1033"/>
                  <a:gd name="csY1" fmla="*/ 174757 h 174757"/>
                </a:gdLst>
                <a:ahLst/>
                <a:cxnLst>
                  <a:cxn ang="0">
                    <a:pos x="csX0" y="csY0"/>
                  </a:cxn>
                  <a:cxn ang="0">
                    <a:pos x="csX1" y="csY1"/>
                  </a:cxn>
                </a:cxnLst>
                <a:rect l="l" t="t" r="r" b="b"/>
                <a:pathLst>
                  <a:path w="1033" h="174757">
                    <a:moveTo>
                      <a:pt x="0" y="0"/>
                    </a:moveTo>
                    <a:lnTo>
                      <a:pt x="0" y="174757"/>
                    </a:lnTo>
                  </a:path>
                </a:pathLst>
              </a:custGeom>
              <a:ln w="6077"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7" name="Rectangle 1556">
                <a:extLst>
                  <a:ext uri="{FF2B5EF4-FFF2-40B4-BE49-F238E27FC236}">
                    <a16:creationId xmlns:a16="http://schemas.microsoft.com/office/drawing/2014/main" id="{BBD7605E-784B-4C20-6FC2-CCFC1FF7946A}"/>
                  </a:ext>
                </a:extLst>
              </p:cNvPr>
              <p:cNvSpPr/>
              <p:nvPr/>
            </p:nvSpPr>
            <p:spPr>
              <a:xfrm>
                <a:off x="4337703" y="4105122"/>
                <a:ext cx="112638" cy="13904"/>
              </a:xfrm>
              <a:prstGeom prst="rect">
                <a:avLst/>
              </a:prstGeom>
              <a:solidFill>
                <a:srgbClr val="AC4F36"/>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8" name="Rectangle 1557">
                <a:extLst>
                  <a:ext uri="{FF2B5EF4-FFF2-40B4-BE49-F238E27FC236}">
                    <a16:creationId xmlns:a16="http://schemas.microsoft.com/office/drawing/2014/main" id="{E7A3BF00-73EE-D5B2-2ED0-A569C00C89FC}"/>
                  </a:ext>
                </a:extLst>
              </p:cNvPr>
              <p:cNvSpPr/>
              <p:nvPr/>
            </p:nvSpPr>
            <p:spPr>
              <a:xfrm>
                <a:off x="4346201" y="3937487"/>
                <a:ext cx="37401" cy="73293"/>
              </a:xfrm>
              <a:prstGeom prst="rect">
                <a:avLst/>
              </a:prstGeom>
              <a:solidFill>
                <a:srgbClr val="7A1600"/>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59" name="Rectangle 1558">
                <a:extLst>
                  <a:ext uri="{FF2B5EF4-FFF2-40B4-BE49-F238E27FC236}">
                    <a16:creationId xmlns:a16="http://schemas.microsoft.com/office/drawing/2014/main" id="{4DB300EF-D3FB-ABD7-5B14-1C404EC0C830}"/>
                  </a:ext>
                </a:extLst>
              </p:cNvPr>
              <p:cNvSpPr/>
              <p:nvPr/>
            </p:nvSpPr>
            <p:spPr>
              <a:xfrm>
                <a:off x="4404577" y="3937487"/>
                <a:ext cx="37401" cy="73293"/>
              </a:xfrm>
              <a:prstGeom prst="rect">
                <a:avLst/>
              </a:prstGeom>
              <a:solidFill>
                <a:srgbClr val="7A1600"/>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0" name="Rectangle 1559">
                <a:extLst>
                  <a:ext uri="{FF2B5EF4-FFF2-40B4-BE49-F238E27FC236}">
                    <a16:creationId xmlns:a16="http://schemas.microsoft.com/office/drawing/2014/main" id="{B8BC3769-0187-2969-32C5-F743C71C1EE8}"/>
                  </a:ext>
                </a:extLst>
              </p:cNvPr>
              <p:cNvSpPr/>
              <p:nvPr/>
            </p:nvSpPr>
            <p:spPr>
              <a:xfrm>
                <a:off x="4346201" y="4022214"/>
                <a:ext cx="37401" cy="73293"/>
              </a:xfrm>
              <a:prstGeom prst="rect">
                <a:avLst/>
              </a:prstGeom>
              <a:solidFill>
                <a:srgbClr val="7A1600"/>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1" name="Rectangle 1560">
                <a:extLst>
                  <a:ext uri="{FF2B5EF4-FFF2-40B4-BE49-F238E27FC236}">
                    <a16:creationId xmlns:a16="http://schemas.microsoft.com/office/drawing/2014/main" id="{46047E4B-B033-7978-7253-B144960F53A1}"/>
                  </a:ext>
                </a:extLst>
              </p:cNvPr>
              <p:cNvSpPr/>
              <p:nvPr/>
            </p:nvSpPr>
            <p:spPr>
              <a:xfrm>
                <a:off x="4404577" y="4022214"/>
                <a:ext cx="37401" cy="73293"/>
              </a:xfrm>
              <a:prstGeom prst="rect">
                <a:avLst/>
              </a:prstGeom>
              <a:solidFill>
                <a:srgbClr val="7A1600"/>
              </a:solidFill>
              <a:ln w="101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2" name="Freeform: Shape 1561">
                <a:extLst>
                  <a:ext uri="{FF2B5EF4-FFF2-40B4-BE49-F238E27FC236}">
                    <a16:creationId xmlns:a16="http://schemas.microsoft.com/office/drawing/2014/main" id="{2AE2D14A-DA6B-2F75-362A-5A81EBA1E2B8}"/>
                  </a:ext>
                </a:extLst>
              </p:cNvPr>
              <p:cNvSpPr/>
              <p:nvPr/>
            </p:nvSpPr>
            <p:spPr>
              <a:xfrm>
                <a:off x="4394022" y="3925774"/>
                <a:ext cx="1033" cy="176090"/>
              </a:xfrm>
              <a:custGeom>
                <a:avLst/>
                <a:gdLst>
                  <a:gd name="csX0" fmla="*/ 0 w 1033"/>
                  <a:gd name="csY0" fmla="*/ 0 h 176090"/>
                  <a:gd name="csX1" fmla="*/ 0 w 1033"/>
                  <a:gd name="csY1" fmla="*/ 176091 h 176090"/>
                </a:gdLst>
                <a:ahLst/>
                <a:cxnLst>
                  <a:cxn ang="0">
                    <a:pos x="csX0" y="csY0"/>
                  </a:cxn>
                  <a:cxn ang="0">
                    <a:pos x="csX1" y="csY1"/>
                  </a:cxn>
                </a:cxnLst>
                <a:rect l="l" t="t" r="r" b="b"/>
                <a:pathLst>
                  <a:path w="1033" h="176090">
                    <a:moveTo>
                      <a:pt x="0" y="0"/>
                    </a:moveTo>
                    <a:lnTo>
                      <a:pt x="0" y="176091"/>
                    </a:lnTo>
                  </a:path>
                </a:pathLst>
              </a:custGeom>
              <a:ln w="6077"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3" name="Freeform: Shape 1562">
                <a:extLst>
                  <a:ext uri="{FF2B5EF4-FFF2-40B4-BE49-F238E27FC236}">
                    <a16:creationId xmlns:a16="http://schemas.microsoft.com/office/drawing/2014/main" id="{0B805AF4-B307-BE9C-ED79-A710F386B2A0}"/>
                  </a:ext>
                </a:extLst>
              </p:cNvPr>
              <p:cNvSpPr/>
              <p:nvPr/>
            </p:nvSpPr>
            <p:spPr>
              <a:xfrm>
                <a:off x="4335563" y="3923479"/>
                <a:ext cx="115884" cy="41402"/>
              </a:xfrm>
              <a:custGeom>
                <a:avLst/>
                <a:gdLst>
                  <a:gd name="csX0" fmla="*/ 0 w 115884"/>
                  <a:gd name="csY0" fmla="*/ 41402 h 41402"/>
                  <a:gd name="csX1" fmla="*/ 0 w 115884"/>
                  <a:gd name="csY1" fmla="*/ 0 h 41402"/>
                  <a:gd name="csX2" fmla="*/ 115885 w 115884"/>
                  <a:gd name="csY2" fmla="*/ 0 h 41402"/>
                  <a:gd name="csX3" fmla="*/ 115885 w 115884"/>
                  <a:gd name="csY3" fmla="*/ 41402 h 41402"/>
                </a:gdLst>
                <a:ahLst/>
                <a:cxnLst>
                  <a:cxn ang="0">
                    <a:pos x="csX0" y="csY0"/>
                  </a:cxn>
                  <a:cxn ang="0">
                    <a:pos x="csX1" y="csY1"/>
                  </a:cxn>
                  <a:cxn ang="0">
                    <a:pos x="csX2" y="csY2"/>
                  </a:cxn>
                  <a:cxn ang="0">
                    <a:pos x="csX3" y="csY3"/>
                  </a:cxn>
                </a:cxnLst>
                <a:rect l="l" t="t" r="r" b="b"/>
                <a:pathLst>
                  <a:path w="115884" h="41402">
                    <a:moveTo>
                      <a:pt x="0" y="41402"/>
                    </a:moveTo>
                    <a:lnTo>
                      <a:pt x="0" y="0"/>
                    </a:lnTo>
                    <a:lnTo>
                      <a:pt x="115885" y="0"/>
                    </a:lnTo>
                    <a:lnTo>
                      <a:pt x="115885" y="41402"/>
                    </a:lnTo>
                  </a:path>
                </a:pathLst>
              </a:custGeom>
              <a:noFill/>
              <a:ln w="6077"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64" name="Group 1563">
              <a:extLst>
                <a:ext uri="{FF2B5EF4-FFF2-40B4-BE49-F238E27FC236}">
                  <a16:creationId xmlns:a16="http://schemas.microsoft.com/office/drawing/2014/main" id="{1B600C92-0397-27E8-D76A-702DF84C3C63}"/>
                </a:ext>
              </a:extLst>
            </p:cNvPr>
            <p:cNvGrpSpPr/>
            <p:nvPr/>
          </p:nvGrpSpPr>
          <p:grpSpPr>
            <a:xfrm>
              <a:off x="3924162" y="3833792"/>
              <a:ext cx="197480" cy="285380"/>
              <a:chOff x="2952216" y="3691568"/>
              <a:chExt cx="197480" cy="285380"/>
            </a:xfrm>
          </p:grpSpPr>
          <p:sp>
            <p:nvSpPr>
              <p:cNvPr id="1565" name="Freeform: Shape 1564">
                <a:extLst>
                  <a:ext uri="{FF2B5EF4-FFF2-40B4-BE49-F238E27FC236}">
                    <a16:creationId xmlns:a16="http://schemas.microsoft.com/office/drawing/2014/main" id="{15678F2B-6C64-0F95-0140-57B65A4A13B5}"/>
                  </a:ext>
                </a:extLst>
              </p:cNvPr>
              <p:cNvSpPr/>
              <p:nvPr/>
            </p:nvSpPr>
            <p:spPr>
              <a:xfrm>
                <a:off x="2952216" y="3696463"/>
                <a:ext cx="197480" cy="280485"/>
              </a:xfrm>
              <a:custGeom>
                <a:avLst/>
                <a:gdLst>
                  <a:gd name="csX0" fmla="*/ 2821744 w 2821743"/>
                  <a:gd name="csY0" fmla="*/ 4007790 h 4007789"/>
                  <a:gd name="csX1" fmla="*/ 0 w 2821743"/>
                  <a:gd name="csY1" fmla="*/ 4007790 h 4007789"/>
                  <a:gd name="csX2" fmla="*/ 0 w 2821743"/>
                  <a:gd name="csY2" fmla="*/ 833506 h 4007789"/>
                  <a:gd name="csX3" fmla="*/ 1410872 w 2821743"/>
                  <a:gd name="csY3" fmla="*/ 0 h 4007789"/>
                  <a:gd name="csX4" fmla="*/ 2821744 w 2821743"/>
                  <a:gd name="csY4" fmla="*/ 833506 h 4007789"/>
                  <a:gd name="csX5" fmla="*/ 2821744 w 2821743"/>
                  <a:gd name="csY5" fmla="*/ 4007790 h 4007789"/>
                </a:gdLst>
                <a:ahLst/>
                <a:cxnLst>
                  <a:cxn ang="0">
                    <a:pos x="csX0" y="csY0"/>
                  </a:cxn>
                  <a:cxn ang="0">
                    <a:pos x="csX1" y="csY1"/>
                  </a:cxn>
                  <a:cxn ang="0">
                    <a:pos x="csX2" y="csY2"/>
                  </a:cxn>
                  <a:cxn ang="0">
                    <a:pos x="csX3" y="csY3"/>
                  </a:cxn>
                  <a:cxn ang="0">
                    <a:pos x="csX4" y="csY4"/>
                  </a:cxn>
                  <a:cxn ang="0">
                    <a:pos x="csX5" y="csY5"/>
                  </a:cxn>
                </a:cxnLst>
                <a:rect l="l" t="t" r="r" b="b"/>
                <a:pathLst>
                  <a:path w="2821743" h="4007789">
                    <a:moveTo>
                      <a:pt x="2821744" y="4007790"/>
                    </a:moveTo>
                    <a:lnTo>
                      <a:pt x="0" y="4007790"/>
                    </a:lnTo>
                    <a:lnTo>
                      <a:pt x="0" y="833506"/>
                    </a:lnTo>
                    <a:lnTo>
                      <a:pt x="1410872" y="0"/>
                    </a:lnTo>
                    <a:lnTo>
                      <a:pt x="2821744" y="833506"/>
                    </a:lnTo>
                    <a:lnTo>
                      <a:pt x="2821744" y="4007790"/>
                    </a:lnTo>
                    <a:close/>
                  </a:path>
                </a:pathLst>
              </a:custGeom>
              <a:solidFill>
                <a:srgbClr val="F2A7A1"/>
              </a:solidFill>
              <a:ln w="64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6" name="Freeform: Shape 1565">
                <a:extLst>
                  <a:ext uri="{FF2B5EF4-FFF2-40B4-BE49-F238E27FC236}">
                    <a16:creationId xmlns:a16="http://schemas.microsoft.com/office/drawing/2014/main" id="{AF23525A-DD93-A868-595D-4DB053CDA935}"/>
                  </a:ext>
                </a:extLst>
              </p:cNvPr>
              <p:cNvSpPr/>
              <p:nvPr/>
            </p:nvSpPr>
            <p:spPr>
              <a:xfrm>
                <a:off x="2952216" y="3691568"/>
                <a:ext cx="197480" cy="74244"/>
              </a:xfrm>
              <a:custGeom>
                <a:avLst/>
                <a:gdLst>
                  <a:gd name="csX0" fmla="*/ 0 w 2821743"/>
                  <a:gd name="csY0" fmla="*/ 1060855 h 1060855"/>
                  <a:gd name="csX1" fmla="*/ 0 w 2821743"/>
                  <a:gd name="csY1" fmla="*/ 908232 h 1060855"/>
                  <a:gd name="csX2" fmla="*/ 1395344 w 2821743"/>
                  <a:gd name="csY2" fmla="*/ 69939 h 1060855"/>
                  <a:gd name="csX3" fmla="*/ 1395344 w 2821743"/>
                  <a:gd name="csY3" fmla="*/ 0 h 1060855"/>
                  <a:gd name="csX4" fmla="*/ 1434357 w 2821743"/>
                  <a:gd name="csY4" fmla="*/ 0 h 1060855"/>
                  <a:gd name="csX5" fmla="*/ 1434357 w 2821743"/>
                  <a:gd name="csY5" fmla="*/ 69939 h 1060855"/>
                  <a:gd name="csX6" fmla="*/ 2821744 w 2821743"/>
                  <a:gd name="csY6" fmla="*/ 903444 h 1060855"/>
                  <a:gd name="csX7" fmla="*/ 2821744 w 2821743"/>
                  <a:gd name="csY7" fmla="*/ 1056067 h 1060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21743" h="1060855">
                    <a:moveTo>
                      <a:pt x="0" y="1060855"/>
                    </a:moveTo>
                    <a:lnTo>
                      <a:pt x="0" y="908232"/>
                    </a:lnTo>
                    <a:lnTo>
                      <a:pt x="1395344" y="69939"/>
                    </a:lnTo>
                    <a:lnTo>
                      <a:pt x="1395344" y="0"/>
                    </a:lnTo>
                    <a:lnTo>
                      <a:pt x="1434357" y="0"/>
                    </a:lnTo>
                    <a:lnTo>
                      <a:pt x="1434357" y="69939"/>
                    </a:lnTo>
                    <a:lnTo>
                      <a:pt x="2821744" y="903444"/>
                    </a:lnTo>
                    <a:lnTo>
                      <a:pt x="2821744" y="1056067"/>
                    </a:lnTo>
                  </a:path>
                </a:pathLst>
              </a:custGeom>
              <a:noFill/>
              <a:ln w="9525"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67" name="Rectangle 1566">
                <a:extLst>
                  <a:ext uri="{FF2B5EF4-FFF2-40B4-BE49-F238E27FC236}">
                    <a16:creationId xmlns:a16="http://schemas.microsoft.com/office/drawing/2014/main" id="{73A879F9-701C-B9DA-85E3-2CE3196CAA74}"/>
                  </a:ext>
                </a:extLst>
              </p:cNvPr>
              <p:cNvSpPr/>
              <p:nvPr/>
            </p:nvSpPr>
            <p:spPr>
              <a:xfrm>
                <a:off x="3010993" y="3775900"/>
                <a:ext cx="34848" cy="8114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568" name="Rectangle 1567">
                <a:extLst>
                  <a:ext uri="{FF2B5EF4-FFF2-40B4-BE49-F238E27FC236}">
                    <a16:creationId xmlns:a16="http://schemas.microsoft.com/office/drawing/2014/main" id="{C1667C36-9585-5717-3FE9-8308E4F3D44B}"/>
                  </a:ext>
                </a:extLst>
              </p:cNvPr>
              <p:cNvSpPr/>
              <p:nvPr/>
            </p:nvSpPr>
            <p:spPr>
              <a:xfrm>
                <a:off x="3056071" y="3775900"/>
                <a:ext cx="34848" cy="8114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569" name="Google Shape;274;p10">
              <a:extLst>
                <a:ext uri="{FF2B5EF4-FFF2-40B4-BE49-F238E27FC236}">
                  <a16:creationId xmlns:a16="http://schemas.microsoft.com/office/drawing/2014/main" id="{557A87DF-9748-6586-AE7A-430FDE2B3D3C}"/>
                </a:ext>
              </a:extLst>
            </p:cNvPr>
            <p:cNvSpPr txBox="1"/>
            <p:nvPr/>
          </p:nvSpPr>
          <p:spPr>
            <a:xfrm>
              <a:off x="3864361" y="3322006"/>
              <a:ext cx="489070" cy="38472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Single Family with Accessory Dwelling a</a:t>
              </a:r>
            </a:p>
            <a:p>
              <a:pPr marL="0" marR="0" lvl="0" indent="0" algn="l"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Unit </a:t>
              </a:r>
              <a:br>
                <a:rPr kumimoji="0" lang="en-US" sz="500" b="0" i="0" u="none" strike="noStrike" kern="0" cap="none" spc="0" normalizeH="0" baseline="0" noProof="0" dirty="0">
                  <a:ln>
                    <a:noFill/>
                  </a:ln>
                  <a:solidFill>
                    <a:srgbClr val="EC1300"/>
                  </a:solidFill>
                  <a:effectLst/>
                  <a:uLnTx/>
                  <a:uFillTx/>
                  <a:latin typeface="Arial"/>
                  <a:cs typeface="Arial"/>
                  <a:sym typeface="Arial"/>
                </a:rPr>
              </a:br>
              <a:r>
                <a:rPr kumimoji="0" lang="en-US" sz="500" b="0" i="0" u="none" strike="noStrike" kern="0" cap="none" spc="0" normalizeH="0" baseline="0" noProof="0" dirty="0">
                  <a:ln>
                    <a:noFill/>
                  </a:ln>
                  <a:solidFill>
                    <a:srgbClr val="EC1300"/>
                  </a:solidFill>
                  <a:effectLst/>
                  <a:uLnTx/>
                  <a:uFillTx/>
                  <a:latin typeface="Arial"/>
                  <a:cs typeface="Arial"/>
                  <a:sym typeface="Arial"/>
                </a:rPr>
                <a:t>(ADU)</a:t>
              </a:r>
            </a:p>
          </p:txBody>
        </p:sp>
        <p:grpSp>
          <p:nvGrpSpPr>
            <p:cNvPr id="1570" name="Group 1569">
              <a:extLst>
                <a:ext uri="{FF2B5EF4-FFF2-40B4-BE49-F238E27FC236}">
                  <a16:creationId xmlns:a16="http://schemas.microsoft.com/office/drawing/2014/main" id="{0CFCEE91-FF1E-1DA8-638D-AB66273DE0FC}"/>
                </a:ext>
              </a:extLst>
            </p:cNvPr>
            <p:cNvGrpSpPr/>
            <p:nvPr/>
          </p:nvGrpSpPr>
          <p:grpSpPr>
            <a:xfrm>
              <a:off x="4177575" y="3826238"/>
              <a:ext cx="1034925" cy="664967"/>
              <a:chOff x="4177575" y="3826238"/>
              <a:chExt cx="1034925" cy="664967"/>
            </a:xfrm>
          </p:grpSpPr>
          <p:grpSp>
            <p:nvGrpSpPr>
              <p:cNvPr id="1571" name="Group 1570">
                <a:extLst>
                  <a:ext uri="{FF2B5EF4-FFF2-40B4-BE49-F238E27FC236}">
                    <a16:creationId xmlns:a16="http://schemas.microsoft.com/office/drawing/2014/main" id="{B5488105-AF24-6291-79C5-88B597FB6AFF}"/>
                  </a:ext>
                </a:extLst>
              </p:cNvPr>
              <p:cNvGrpSpPr/>
              <p:nvPr/>
            </p:nvGrpSpPr>
            <p:grpSpPr>
              <a:xfrm>
                <a:off x="4177575" y="3826238"/>
                <a:ext cx="1034925" cy="547567"/>
                <a:chOff x="3998406" y="3831953"/>
                <a:chExt cx="1034925" cy="547567"/>
              </a:xfrm>
            </p:grpSpPr>
            <p:grpSp>
              <p:nvGrpSpPr>
                <p:cNvPr id="1573" name="Graphic 743">
                  <a:extLst>
                    <a:ext uri="{FF2B5EF4-FFF2-40B4-BE49-F238E27FC236}">
                      <a16:creationId xmlns:a16="http://schemas.microsoft.com/office/drawing/2014/main" id="{761A8306-CD3B-1D58-58EE-D90639AFFBCF}"/>
                    </a:ext>
                  </a:extLst>
                </p:cNvPr>
                <p:cNvGrpSpPr/>
                <p:nvPr/>
              </p:nvGrpSpPr>
              <p:grpSpPr>
                <a:xfrm>
                  <a:off x="3998406" y="3831953"/>
                  <a:ext cx="517918" cy="547567"/>
                  <a:chOff x="3998406" y="3831953"/>
                  <a:chExt cx="517918" cy="547567"/>
                </a:xfrm>
              </p:grpSpPr>
              <p:sp>
                <p:nvSpPr>
                  <p:cNvPr id="1600" name="Freeform: Shape 1599">
                    <a:extLst>
                      <a:ext uri="{FF2B5EF4-FFF2-40B4-BE49-F238E27FC236}">
                        <a16:creationId xmlns:a16="http://schemas.microsoft.com/office/drawing/2014/main" id="{8097CF05-19E9-8CC8-0BDD-24A74C569C6C}"/>
                      </a:ext>
                    </a:extLst>
                  </p:cNvPr>
                  <p:cNvSpPr/>
                  <p:nvPr/>
                </p:nvSpPr>
                <p:spPr>
                  <a:xfrm>
                    <a:off x="4284784" y="3962033"/>
                    <a:ext cx="26758" cy="370533"/>
                  </a:xfrm>
                  <a:custGeom>
                    <a:avLst/>
                    <a:gdLst>
                      <a:gd name="csX0" fmla="*/ 10996 w 26758"/>
                      <a:gd name="csY0" fmla="*/ 0 h 370533"/>
                      <a:gd name="csX1" fmla="*/ 20808 w 26758"/>
                      <a:gd name="csY1" fmla="*/ 145673 h 370533"/>
                      <a:gd name="csX2" fmla="*/ 6 w 26758"/>
                      <a:gd name="csY2" fmla="*/ 291825 h 370533"/>
                      <a:gd name="csX3" fmla="*/ 12266 w 26758"/>
                      <a:gd name="csY3" fmla="*/ 370534 h 370533"/>
                    </a:gdLst>
                    <a:ahLst/>
                    <a:cxnLst>
                      <a:cxn ang="0">
                        <a:pos x="csX0" y="csY0"/>
                      </a:cxn>
                      <a:cxn ang="0">
                        <a:pos x="csX1" y="csY1"/>
                      </a:cxn>
                      <a:cxn ang="0">
                        <a:pos x="csX2" y="csY2"/>
                      </a:cxn>
                      <a:cxn ang="0">
                        <a:pos x="csX3" y="csY3"/>
                      </a:cxn>
                    </a:cxnLst>
                    <a:rect l="l" t="t" r="r" b="b"/>
                    <a:pathLst>
                      <a:path w="26758" h="370533">
                        <a:moveTo>
                          <a:pt x="10996" y="0"/>
                        </a:moveTo>
                        <a:cubicBezTo>
                          <a:pt x="31477" y="46419"/>
                          <a:pt x="28816" y="97008"/>
                          <a:pt x="20808" y="145673"/>
                        </a:cubicBezTo>
                        <a:cubicBezTo>
                          <a:pt x="12800" y="194338"/>
                          <a:pt x="-316" y="242764"/>
                          <a:pt x="6" y="291825"/>
                        </a:cubicBezTo>
                        <a:cubicBezTo>
                          <a:pt x="181" y="318307"/>
                          <a:pt x="4304" y="344779"/>
                          <a:pt x="12266" y="370534"/>
                        </a:cubicBez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1" name="Freeform: Shape 1600">
                    <a:extLst>
                      <a:ext uri="{FF2B5EF4-FFF2-40B4-BE49-F238E27FC236}">
                        <a16:creationId xmlns:a16="http://schemas.microsoft.com/office/drawing/2014/main" id="{E8158F2E-F7BE-B75D-E5B8-48C6D63A7673}"/>
                      </a:ext>
                    </a:extLst>
                  </p:cNvPr>
                  <p:cNvSpPr/>
                  <p:nvPr/>
                </p:nvSpPr>
                <p:spPr>
                  <a:xfrm>
                    <a:off x="4196076" y="4176060"/>
                    <a:ext cx="90619" cy="110437"/>
                  </a:xfrm>
                  <a:custGeom>
                    <a:avLst/>
                    <a:gdLst>
                      <a:gd name="csX0" fmla="*/ 0 w 90619"/>
                      <a:gd name="csY0" fmla="*/ 0 h 110437"/>
                      <a:gd name="csX1" fmla="*/ 90620 w 90619"/>
                      <a:gd name="csY1" fmla="*/ 110438 h 110437"/>
                    </a:gdLst>
                    <a:ahLst/>
                    <a:cxnLst>
                      <a:cxn ang="0">
                        <a:pos x="csX0" y="csY0"/>
                      </a:cxn>
                      <a:cxn ang="0">
                        <a:pos x="csX1" y="csY1"/>
                      </a:cxn>
                    </a:cxnLst>
                    <a:rect l="l" t="t" r="r" b="b"/>
                    <a:pathLst>
                      <a:path w="90619" h="110437">
                        <a:moveTo>
                          <a:pt x="0" y="0"/>
                        </a:moveTo>
                        <a:cubicBezTo>
                          <a:pt x="47376" y="23426"/>
                          <a:pt x="80191" y="67599"/>
                          <a:pt x="90620" y="110438"/>
                        </a:cubicBez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2" name="Rectangle 1601">
                    <a:extLst>
                      <a:ext uri="{FF2B5EF4-FFF2-40B4-BE49-F238E27FC236}">
                        <a16:creationId xmlns:a16="http://schemas.microsoft.com/office/drawing/2014/main" id="{2957BD11-0B9E-712B-3C3A-C84A5417468B}"/>
                      </a:ext>
                    </a:extLst>
                  </p:cNvPr>
                  <p:cNvSpPr/>
                  <p:nvPr/>
                </p:nvSpPr>
                <p:spPr>
                  <a:xfrm>
                    <a:off x="4008034" y="4221375"/>
                    <a:ext cx="258881" cy="155807"/>
                  </a:xfrm>
                  <a:prstGeom prst="rect">
                    <a:avLst/>
                  </a:prstGeom>
                  <a:solidFill>
                    <a:srgbClr val="EB7B73"/>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3" name="Freeform: Shape 1602">
                    <a:extLst>
                      <a:ext uri="{FF2B5EF4-FFF2-40B4-BE49-F238E27FC236}">
                        <a16:creationId xmlns:a16="http://schemas.microsoft.com/office/drawing/2014/main" id="{6D61910B-6A70-DBC3-B418-E79CAD23C216}"/>
                      </a:ext>
                    </a:extLst>
                  </p:cNvPr>
                  <p:cNvSpPr/>
                  <p:nvPr/>
                </p:nvSpPr>
                <p:spPr>
                  <a:xfrm>
                    <a:off x="4257185" y="3832441"/>
                    <a:ext cx="259138" cy="544750"/>
                  </a:xfrm>
                  <a:custGeom>
                    <a:avLst/>
                    <a:gdLst>
                      <a:gd name="csX0" fmla="*/ 259139 w 259138"/>
                      <a:gd name="csY0" fmla="*/ 544751 h 544750"/>
                      <a:gd name="csX1" fmla="*/ 0 w 259138"/>
                      <a:gd name="csY1" fmla="*/ 544751 h 544750"/>
                      <a:gd name="csX2" fmla="*/ 0 w 259138"/>
                      <a:gd name="csY2" fmla="*/ 140408 h 544750"/>
                      <a:gd name="csX3" fmla="*/ 139128 w 259138"/>
                      <a:gd name="csY3" fmla="*/ 0 h 544750"/>
                      <a:gd name="csX4" fmla="*/ 259139 w 259138"/>
                      <a:gd name="csY4" fmla="*/ 140408 h 544750"/>
                      <a:gd name="csX5" fmla="*/ 259139 w 259138"/>
                      <a:gd name="csY5" fmla="*/ 544751 h 544750"/>
                    </a:gdLst>
                    <a:ahLst/>
                    <a:cxnLst>
                      <a:cxn ang="0">
                        <a:pos x="csX0" y="csY0"/>
                      </a:cxn>
                      <a:cxn ang="0">
                        <a:pos x="csX1" y="csY1"/>
                      </a:cxn>
                      <a:cxn ang="0">
                        <a:pos x="csX2" y="csY2"/>
                      </a:cxn>
                      <a:cxn ang="0">
                        <a:pos x="csX3" y="csY3"/>
                      </a:cxn>
                      <a:cxn ang="0">
                        <a:pos x="csX4" y="csY4"/>
                      </a:cxn>
                      <a:cxn ang="0">
                        <a:pos x="csX5" y="csY5"/>
                      </a:cxn>
                    </a:cxnLst>
                    <a:rect l="l" t="t" r="r" b="b"/>
                    <a:pathLst>
                      <a:path w="259138" h="544750">
                        <a:moveTo>
                          <a:pt x="259139" y="544751"/>
                        </a:moveTo>
                        <a:lnTo>
                          <a:pt x="0" y="544751"/>
                        </a:lnTo>
                        <a:lnTo>
                          <a:pt x="0" y="140408"/>
                        </a:lnTo>
                        <a:lnTo>
                          <a:pt x="139128" y="0"/>
                        </a:lnTo>
                        <a:lnTo>
                          <a:pt x="259139" y="140408"/>
                        </a:lnTo>
                        <a:lnTo>
                          <a:pt x="259139" y="544751"/>
                        </a:lnTo>
                        <a:close/>
                      </a:path>
                    </a:pathLst>
                  </a:custGeom>
                  <a:solidFill>
                    <a:srgbClr val="AAA8D6"/>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4" name="Freeform: Shape 1603">
                    <a:extLst>
                      <a:ext uri="{FF2B5EF4-FFF2-40B4-BE49-F238E27FC236}">
                        <a16:creationId xmlns:a16="http://schemas.microsoft.com/office/drawing/2014/main" id="{B5B87EE4-49B0-7E7C-CFB7-0A97DF129A64}"/>
                      </a:ext>
                    </a:extLst>
                  </p:cNvPr>
                  <p:cNvSpPr/>
                  <p:nvPr/>
                </p:nvSpPr>
                <p:spPr>
                  <a:xfrm>
                    <a:off x="4257185" y="3832441"/>
                    <a:ext cx="259138" cy="544750"/>
                  </a:xfrm>
                  <a:custGeom>
                    <a:avLst/>
                    <a:gdLst>
                      <a:gd name="csX0" fmla="*/ 259139 w 259138"/>
                      <a:gd name="csY0" fmla="*/ 544751 h 544750"/>
                      <a:gd name="csX1" fmla="*/ 0 w 259138"/>
                      <a:gd name="csY1" fmla="*/ 544751 h 544750"/>
                      <a:gd name="csX2" fmla="*/ 0 w 259138"/>
                      <a:gd name="csY2" fmla="*/ 140408 h 544750"/>
                      <a:gd name="csX3" fmla="*/ 139128 w 259138"/>
                      <a:gd name="csY3" fmla="*/ 0 h 544750"/>
                      <a:gd name="csX4" fmla="*/ 259139 w 259138"/>
                      <a:gd name="csY4" fmla="*/ 140408 h 544750"/>
                      <a:gd name="csX5" fmla="*/ 259139 w 259138"/>
                      <a:gd name="csY5" fmla="*/ 544751 h 544750"/>
                    </a:gdLst>
                    <a:ahLst/>
                    <a:cxnLst>
                      <a:cxn ang="0">
                        <a:pos x="csX0" y="csY0"/>
                      </a:cxn>
                      <a:cxn ang="0">
                        <a:pos x="csX1" y="csY1"/>
                      </a:cxn>
                      <a:cxn ang="0">
                        <a:pos x="csX2" y="csY2"/>
                      </a:cxn>
                      <a:cxn ang="0">
                        <a:pos x="csX3" y="csY3"/>
                      </a:cxn>
                      <a:cxn ang="0">
                        <a:pos x="csX4" y="csY4"/>
                      </a:cxn>
                      <a:cxn ang="0">
                        <a:pos x="csX5" y="csY5"/>
                      </a:cxn>
                    </a:cxnLst>
                    <a:rect l="l" t="t" r="r" b="b"/>
                    <a:pathLst>
                      <a:path w="259138" h="544750">
                        <a:moveTo>
                          <a:pt x="259139" y="544751"/>
                        </a:moveTo>
                        <a:lnTo>
                          <a:pt x="0" y="544751"/>
                        </a:lnTo>
                        <a:lnTo>
                          <a:pt x="0" y="140408"/>
                        </a:lnTo>
                        <a:lnTo>
                          <a:pt x="139128" y="0"/>
                        </a:lnTo>
                        <a:lnTo>
                          <a:pt x="259139" y="140408"/>
                        </a:lnTo>
                        <a:lnTo>
                          <a:pt x="259139" y="544751"/>
                        </a:lnTo>
                        <a:close/>
                      </a:path>
                    </a:pathLst>
                  </a:custGeom>
                  <a:solidFill>
                    <a:srgbClr val="F2A7A1"/>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5" name="Freeform: Shape 1604">
                    <a:extLst>
                      <a:ext uri="{FF2B5EF4-FFF2-40B4-BE49-F238E27FC236}">
                        <a16:creationId xmlns:a16="http://schemas.microsoft.com/office/drawing/2014/main" id="{93BBE698-7090-146E-1DF1-6ED933F73C54}"/>
                      </a:ext>
                    </a:extLst>
                  </p:cNvPr>
                  <p:cNvSpPr/>
                  <p:nvPr/>
                </p:nvSpPr>
                <p:spPr>
                  <a:xfrm>
                    <a:off x="4395080" y="3831953"/>
                    <a:ext cx="121243" cy="140895"/>
                  </a:xfrm>
                  <a:custGeom>
                    <a:avLst/>
                    <a:gdLst>
                      <a:gd name="csX0" fmla="*/ 121244 w 121243"/>
                      <a:gd name="csY0" fmla="*/ 140896 h 140895"/>
                      <a:gd name="csX1" fmla="*/ 0 w 121243"/>
                      <a:gd name="csY1" fmla="*/ 0 h 140895"/>
                    </a:gdLst>
                    <a:ahLst/>
                    <a:cxnLst>
                      <a:cxn ang="0">
                        <a:pos x="csX0" y="csY0"/>
                      </a:cxn>
                      <a:cxn ang="0">
                        <a:pos x="csX1" y="csY1"/>
                      </a:cxn>
                    </a:cxnLst>
                    <a:rect l="l" t="t" r="r" b="b"/>
                    <a:pathLst>
                      <a:path w="121243" h="140895">
                        <a:moveTo>
                          <a:pt x="121244" y="140896"/>
                        </a:moveTo>
                        <a:lnTo>
                          <a:pt x="0"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6" name="Rectangle 1605">
                    <a:extLst>
                      <a:ext uri="{FF2B5EF4-FFF2-40B4-BE49-F238E27FC236}">
                        <a16:creationId xmlns:a16="http://schemas.microsoft.com/office/drawing/2014/main" id="{62F4CA75-D3CA-C285-B4A7-9530ADFAC3A9}"/>
                      </a:ext>
                    </a:extLst>
                  </p:cNvPr>
                  <p:cNvSpPr/>
                  <p:nvPr/>
                </p:nvSpPr>
                <p:spPr>
                  <a:xfrm rot="-10800000">
                    <a:off x="4026075" y="4256518"/>
                    <a:ext cx="231635" cy="123001"/>
                  </a:xfrm>
                  <a:prstGeom prst="rect">
                    <a:avLst/>
                  </a:prstGeom>
                  <a:solidFill>
                    <a:srgbClr val="F2A7A1"/>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7" name="Freeform: Shape 1606">
                    <a:extLst>
                      <a:ext uri="{FF2B5EF4-FFF2-40B4-BE49-F238E27FC236}">
                        <a16:creationId xmlns:a16="http://schemas.microsoft.com/office/drawing/2014/main" id="{ED53C13A-95FA-E1A0-DECD-C41222381979}"/>
                      </a:ext>
                    </a:extLst>
                  </p:cNvPr>
                  <p:cNvSpPr/>
                  <p:nvPr/>
                </p:nvSpPr>
                <p:spPr>
                  <a:xfrm>
                    <a:off x="3998406" y="4150333"/>
                    <a:ext cx="287489" cy="89644"/>
                  </a:xfrm>
                  <a:custGeom>
                    <a:avLst/>
                    <a:gdLst>
                      <a:gd name="csX0" fmla="*/ 287489 w 287489"/>
                      <a:gd name="csY0" fmla="*/ 89644 h 89644"/>
                      <a:gd name="csX1" fmla="*/ 262434 w 287489"/>
                      <a:gd name="csY1" fmla="*/ 0 h 89644"/>
                      <a:gd name="csX2" fmla="*/ 25957 w 287489"/>
                      <a:gd name="csY2" fmla="*/ 0 h 89644"/>
                      <a:gd name="csX3" fmla="*/ 0 w 287489"/>
                      <a:gd name="csY3" fmla="*/ 89644 h 89644"/>
                      <a:gd name="csX4" fmla="*/ 287489 w 287489"/>
                      <a:gd name="csY4" fmla="*/ 89644 h 89644"/>
                    </a:gdLst>
                    <a:ahLst/>
                    <a:cxnLst>
                      <a:cxn ang="0">
                        <a:pos x="csX0" y="csY0"/>
                      </a:cxn>
                      <a:cxn ang="0">
                        <a:pos x="csX1" y="csY1"/>
                      </a:cxn>
                      <a:cxn ang="0">
                        <a:pos x="csX2" y="csY2"/>
                      </a:cxn>
                      <a:cxn ang="0">
                        <a:pos x="csX3" y="csY3"/>
                      </a:cxn>
                      <a:cxn ang="0">
                        <a:pos x="csX4" y="csY4"/>
                      </a:cxn>
                    </a:cxnLst>
                    <a:rect l="l" t="t" r="r" b="b"/>
                    <a:pathLst>
                      <a:path w="287489" h="89644">
                        <a:moveTo>
                          <a:pt x="287489" y="89644"/>
                        </a:moveTo>
                        <a:lnTo>
                          <a:pt x="262434" y="0"/>
                        </a:lnTo>
                        <a:lnTo>
                          <a:pt x="25957" y="0"/>
                        </a:lnTo>
                        <a:lnTo>
                          <a:pt x="0" y="89644"/>
                        </a:lnTo>
                        <a:lnTo>
                          <a:pt x="287489" y="89644"/>
                        </a:lnTo>
                        <a:close/>
                      </a:path>
                    </a:pathLst>
                  </a:custGeom>
                  <a:solidFill>
                    <a:srgbClr val="7A1600"/>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8" name="Freeform: Shape 1607">
                    <a:extLst>
                      <a:ext uri="{FF2B5EF4-FFF2-40B4-BE49-F238E27FC236}">
                        <a16:creationId xmlns:a16="http://schemas.microsoft.com/office/drawing/2014/main" id="{67F2B5E5-AFB5-3056-9244-3B20528036B4}"/>
                      </a:ext>
                    </a:extLst>
                  </p:cNvPr>
                  <p:cNvSpPr/>
                  <p:nvPr/>
                </p:nvSpPr>
                <p:spPr>
                  <a:xfrm>
                    <a:off x="4024363" y="4150333"/>
                    <a:ext cx="236476" cy="920"/>
                  </a:xfrm>
                  <a:custGeom>
                    <a:avLst/>
                    <a:gdLst>
                      <a:gd name="csX0" fmla="*/ 236477 w 236476"/>
                      <a:gd name="csY0" fmla="*/ 0 h 920"/>
                      <a:gd name="csX1" fmla="*/ 0 w 236476"/>
                      <a:gd name="csY1" fmla="*/ 0 h 920"/>
                    </a:gdLst>
                    <a:ahLst/>
                    <a:cxnLst>
                      <a:cxn ang="0">
                        <a:pos x="csX0" y="csY0"/>
                      </a:cxn>
                      <a:cxn ang="0">
                        <a:pos x="csX1" y="csY1"/>
                      </a:cxn>
                    </a:cxnLst>
                    <a:rect l="l" t="t" r="r" b="b"/>
                    <a:pathLst>
                      <a:path w="236476" h="920">
                        <a:moveTo>
                          <a:pt x="236477" y="0"/>
                        </a:moveTo>
                        <a:lnTo>
                          <a:pt x="0"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09" name="Rectangle 1608">
                    <a:extLst>
                      <a:ext uri="{FF2B5EF4-FFF2-40B4-BE49-F238E27FC236}">
                        <a16:creationId xmlns:a16="http://schemas.microsoft.com/office/drawing/2014/main" id="{E0212A92-BF94-EF71-4D5E-825503A85490}"/>
                      </a:ext>
                    </a:extLst>
                  </p:cNvPr>
                  <p:cNvSpPr/>
                  <p:nvPr/>
                </p:nvSpPr>
                <p:spPr>
                  <a:xfrm rot="-10800000">
                    <a:off x="4309394" y="3995676"/>
                    <a:ext cx="149529" cy="84885"/>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0" name="Freeform: Shape 1609">
                    <a:extLst>
                      <a:ext uri="{FF2B5EF4-FFF2-40B4-BE49-F238E27FC236}">
                        <a16:creationId xmlns:a16="http://schemas.microsoft.com/office/drawing/2014/main" id="{0E4B5832-9A5D-C288-0F3D-EFABAF57597D}"/>
                      </a:ext>
                    </a:extLst>
                  </p:cNvPr>
                  <p:cNvSpPr/>
                  <p:nvPr/>
                </p:nvSpPr>
                <p:spPr>
                  <a:xfrm>
                    <a:off x="4411741" y="3995667"/>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1" name="Freeform: Shape 1610">
                    <a:extLst>
                      <a:ext uri="{FF2B5EF4-FFF2-40B4-BE49-F238E27FC236}">
                        <a16:creationId xmlns:a16="http://schemas.microsoft.com/office/drawing/2014/main" id="{41C8EF27-70D9-2006-15B3-A374B952AC48}"/>
                      </a:ext>
                    </a:extLst>
                  </p:cNvPr>
                  <p:cNvSpPr/>
                  <p:nvPr/>
                </p:nvSpPr>
                <p:spPr>
                  <a:xfrm>
                    <a:off x="4356439" y="3995667"/>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2" name="Freeform: Shape 1611">
                    <a:extLst>
                      <a:ext uri="{FF2B5EF4-FFF2-40B4-BE49-F238E27FC236}">
                        <a16:creationId xmlns:a16="http://schemas.microsoft.com/office/drawing/2014/main" id="{6F4728D0-053F-C3EC-5766-F2B2C307B607}"/>
                      </a:ext>
                    </a:extLst>
                  </p:cNvPr>
                  <p:cNvSpPr/>
                  <p:nvPr/>
                </p:nvSpPr>
                <p:spPr>
                  <a:xfrm>
                    <a:off x="4306909" y="4080552"/>
                    <a:ext cx="153349" cy="920"/>
                  </a:xfrm>
                  <a:custGeom>
                    <a:avLst/>
                    <a:gdLst>
                      <a:gd name="csX0" fmla="*/ 153350 w 153349"/>
                      <a:gd name="csY0" fmla="*/ 0 h 920"/>
                      <a:gd name="csX1" fmla="*/ 0 w 153349"/>
                      <a:gd name="csY1" fmla="*/ 0 h 920"/>
                    </a:gdLst>
                    <a:ahLst/>
                    <a:cxnLst>
                      <a:cxn ang="0">
                        <a:pos x="csX0" y="csY0"/>
                      </a:cxn>
                      <a:cxn ang="0">
                        <a:pos x="csX1" y="csY1"/>
                      </a:cxn>
                    </a:cxnLst>
                    <a:rect l="l" t="t" r="r" b="b"/>
                    <a:pathLst>
                      <a:path w="153349" h="920">
                        <a:moveTo>
                          <a:pt x="153350" y="0"/>
                        </a:moveTo>
                        <a:lnTo>
                          <a:pt x="0" y="0"/>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3" name="Rectangle 1612">
                    <a:extLst>
                      <a:ext uri="{FF2B5EF4-FFF2-40B4-BE49-F238E27FC236}">
                        <a16:creationId xmlns:a16="http://schemas.microsoft.com/office/drawing/2014/main" id="{F4B3ECC7-F3C6-B460-6520-12C855F75EDA}"/>
                      </a:ext>
                    </a:extLst>
                  </p:cNvPr>
                  <p:cNvSpPr/>
                  <p:nvPr/>
                </p:nvSpPr>
                <p:spPr>
                  <a:xfrm rot="-10800000">
                    <a:off x="4309394" y="4130561"/>
                    <a:ext cx="149529" cy="84885"/>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4" name="Freeform: Shape 1613">
                    <a:extLst>
                      <a:ext uri="{FF2B5EF4-FFF2-40B4-BE49-F238E27FC236}">
                        <a16:creationId xmlns:a16="http://schemas.microsoft.com/office/drawing/2014/main" id="{1DA7E34F-19C6-C2CA-A1AF-8BD498BED6D7}"/>
                      </a:ext>
                    </a:extLst>
                  </p:cNvPr>
                  <p:cNvSpPr/>
                  <p:nvPr/>
                </p:nvSpPr>
                <p:spPr>
                  <a:xfrm>
                    <a:off x="4411741" y="4130552"/>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5" name="Freeform: Shape 1614">
                    <a:extLst>
                      <a:ext uri="{FF2B5EF4-FFF2-40B4-BE49-F238E27FC236}">
                        <a16:creationId xmlns:a16="http://schemas.microsoft.com/office/drawing/2014/main" id="{3414DD56-22FA-BD9A-05FA-C57AA9AA5F55}"/>
                      </a:ext>
                    </a:extLst>
                  </p:cNvPr>
                  <p:cNvSpPr/>
                  <p:nvPr/>
                </p:nvSpPr>
                <p:spPr>
                  <a:xfrm>
                    <a:off x="4356439" y="4130552"/>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6" name="Freeform: Shape 1615">
                    <a:extLst>
                      <a:ext uri="{FF2B5EF4-FFF2-40B4-BE49-F238E27FC236}">
                        <a16:creationId xmlns:a16="http://schemas.microsoft.com/office/drawing/2014/main" id="{E6C4DC3F-6228-84D3-8618-5641790424F9}"/>
                      </a:ext>
                    </a:extLst>
                  </p:cNvPr>
                  <p:cNvSpPr/>
                  <p:nvPr/>
                </p:nvSpPr>
                <p:spPr>
                  <a:xfrm>
                    <a:off x="4324481" y="4215438"/>
                    <a:ext cx="153349" cy="920"/>
                  </a:xfrm>
                  <a:custGeom>
                    <a:avLst/>
                    <a:gdLst>
                      <a:gd name="csX0" fmla="*/ 153350 w 153349"/>
                      <a:gd name="csY0" fmla="*/ 0 h 920"/>
                      <a:gd name="csX1" fmla="*/ 0 w 153349"/>
                      <a:gd name="csY1" fmla="*/ 0 h 920"/>
                    </a:gdLst>
                    <a:ahLst/>
                    <a:cxnLst>
                      <a:cxn ang="0">
                        <a:pos x="csX0" y="csY0"/>
                      </a:cxn>
                      <a:cxn ang="0">
                        <a:pos x="csX1" y="csY1"/>
                      </a:cxn>
                    </a:cxnLst>
                    <a:rect l="l" t="t" r="r" b="b"/>
                    <a:pathLst>
                      <a:path w="153349" h="920">
                        <a:moveTo>
                          <a:pt x="153350" y="0"/>
                        </a:moveTo>
                        <a:lnTo>
                          <a:pt x="0" y="0"/>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7" name="Rectangle 1616">
                    <a:extLst>
                      <a:ext uri="{FF2B5EF4-FFF2-40B4-BE49-F238E27FC236}">
                        <a16:creationId xmlns:a16="http://schemas.microsoft.com/office/drawing/2014/main" id="{D29CC553-109A-03A1-1B2B-3D3B3B7FD4F8}"/>
                      </a:ext>
                    </a:extLst>
                  </p:cNvPr>
                  <p:cNvSpPr/>
                  <p:nvPr/>
                </p:nvSpPr>
                <p:spPr>
                  <a:xfrm rot="-10800000">
                    <a:off x="4418681" y="4265447"/>
                    <a:ext cx="31967" cy="59949"/>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8" name="Rectangle 1617">
                    <a:extLst>
                      <a:ext uri="{FF2B5EF4-FFF2-40B4-BE49-F238E27FC236}">
                        <a16:creationId xmlns:a16="http://schemas.microsoft.com/office/drawing/2014/main" id="{7DF6DEB9-448A-65F6-743E-4F9F22AE5C7B}"/>
                      </a:ext>
                    </a:extLst>
                  </p:cNvPr>
                  <p:cNvSpPr/>
                  <p:nvPr/>
                </p:nvSpPr>
                <p:spPr>
                  <a:xfrm rot="-10800000">
                    <a:off x="4337735" y="4265447"/>
                    <a:ext cx="31967" cy="59949"/>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19" name="Rectangle 1618">
                    <a:extLst>
                      <a:ext uri="{FF2B5EF4-FFF2-40B4-BE49-F238E27FC236}">
                        <a16:creationId xmlns:a16="http://schemas.microsoft.com/office/drawing/2014/main" id="{BC22F63B-6FF4-BCC0-3A7D-8F868B4DDB25}"/>
                      </a:ext>
                    </a:extLst>
                  </p:cNvPr>
                  <p:cNvSpPr/>
                  <p:nvPr/>
                </p:nvSpPr>
                <p:spPr>
                  <a:xfrm rot="-10800000">
                    <a:off x="4358648" y="4265447"/>
                    <a:ext cx="65555" cy="111744"/>
                  </a:xfrm>
                  <a:prstGeom prst="rect">
                    <a:avLst/>
                  </a:prstGeom>
                  <a:solidFill>
                    <a:srgbClr val="7A1600"/>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20" name="Freeform: Shape 1619">
                    <a:extLst>
                      <a:ext uri="{FF2B5EF4-FFF2-40B4-BE49-F238E27FC236}">
                        <a16:creationId xmlns:a16="http://schemas.microsoft.com/office/drawing/2014/main" id="{CD5750D3-CC5D-8DEF-D5E5-4636DB652F03}"/>
                      </a:ext>
                    </a:extLst>
                  </p:cNvPr>
                  <p:cNvSpPr/>
                  <p:nvPr/>
                </p:nvSpPr>
                <p:spPr>
                  <a:xfrm>
                    <a:off x="4321167" y="4265437"/>
                    <a:ext cx="129481" cy="13558"/>
                  </a:xfrm>
                  <a:custGeom>
                    <a:avLst/>
                    <a:gdLst>
                      <a:gd name="csX0" fmla="*/ 129482 w 129481"/>
                      <a:gd name="csY0" fmla="*/ 13558 h 13558"/>
                      <a:gd name="csX1" fmla="*/ 129482 w 129481"/>
                      <a:gd name="csY1" fmla="*/ 0 h 13558"/>
                      <a:gd name="csX2" fmla="*/ 0 w 129481"/>
                      <a:gd name="csY2" fmla="*/ 0 h 13558"/>
                      <a:gd name="csX3" fmla="*/ 0 w 129481"/>
                      <a:gd name="csY3" fmla="*/ 13558 h 13558"/>
                    </a:gdLst>
                    <a:ahLst/>
                    <a:cxnLst>
                      <a:cxn ang="0">
                        <a:pos x="csX0" y="csY0"/>
                      </a:cxn>
                      <a:cxn ang="0">
                        <a:pos x="csX1" y="csY1"/>
                      </a:cxn>
                      <a:cxn ang="0">
                        <a:pos x="csX2" y="csY2"/>
                      </a:cxn>
                      <a:cxn ang="0">
                        <a:pos x="csX3" y="csY3"/>
                      </a:cxn>
                    </a:cxnLst>
                    <a:rect l="l" t="t" r="r" b="b"/>
                    <a:pathLst>
                      <a:path w="129481" h="13558">
                        <a:moveTo>
                          <a:pt x="129482" y="13558"/>
                        </a:moveTo>
                        <a:lnTo>
                          <a:pt x="129482" y="0"/>
                        </a:lnTo>
                        <a:lnTo>
                          <a:pt x="0" y="0"/>
                        </a:lnTo>
                        <a:lnTo>
                          <a:pt x="0" y="13558"/>
                        </a:ln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21" name="Freeform: Shape 1620">
                    <a:extLst>
                      <a:ext uri="{FF2B5EF4-FFF2-40B4-BE49-F238E27FC236}">
                        <a16:creationId xmlns:a16="http://schemas.microsoft.com/office/drawing/2014/main" id="{EE2DD057-190C-8EB4-A6E1-110E0CD7A482}"/>
                      </a:ext>
                    </a:extLst>
                  </p:cNvPr>
                  <p:cNvSpPr/>
                  <p:nvPr/>
                </p:nvSpPr>
                <p:spPr>
                  <a:xfrm>
                    <a:off x="4259293" y="4375645"/>
                    <a:ext cx="257030" cy="920"/>
                  </a:xfrm>
                  <a:custGeom>
                    <a:avLst/>
                    <a:gdLst>
                      <a:gd name="csX0" fmla="*/ 257031 w 257030"/>
                      <a:gd name="csY0" fmla="*/ 0 h 920"/>
                      <a:gd name="csX1" fmla="*/ 0 w 257030"/>
                      <a:gd name="csY1" fmla="*/ 0 h 920"/>
                    </a:gdLst>
                    <a:ahLst/>
                    <a:cxnLst>
                      <a:cxn ang="0">
                        <a:pos x="csX0" y="csY0"/>
                      </a:cxn>
                      <a:cxn ang="0">
                        <a:pos x="csX1" y="csY1"/>
                      </a:cxn>
                    </a:cxnLst>
                    <a:rect l="l" t="t" r="r" b="b"/>
                    <a:pathLst>
                      <a:path w="257030" h="920">
                        <a:moveTo>
                          <a:pt x="257031" y="0"/>
                        </a:moveTo>
                        <a:lnTo>
                          <a:pt x="0"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22" name="Rectangle 1621">
                    <a:extLst>
                      <a:ext uri="{FF2B5EF4-FFF2-40B4-BE49-F238E27FC236}">
                        <a16:creationId xmlns:a16="http://schemas.microsoft.com/office/drawing/2014/main" id="{5EA0611E-4E83-4475-DC55-3845FDF0C54D}"/>
                      </a:ext>
                    </a:extLst>
                  </p:cNvPr>
                  <p:cNvSpPr/>
                  <p:nvPr/>
                </p:nvSpPr>
                <p:spPr>
                  <a:xfrm>
                    <a:off x="4373090" y="4280229"/>
                    <a:ext cx="36680" cy="32888"/>
                  </a:xfrm>
                  <a:prstGeom prst="rect">
                    <a:avLst/>
                  </a:pr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23" name="Rectangle 1622">
                    <a:extLst>
                      <a:ext uri="{FF2B5EF4-FFF2-40B4-BE49-F238E27FC236}">
                        <a16:creationId xmlns:a16="http://schemas.microsoft.com/office/drawing/2014/main" id="{C9226478-9934-D934-7677-D7C210C7B9CF}"/>
                      </a:ext>
                    </a:extLst>
                  </p:cNvPr>
                  <p:cNvSpPr/>
                  <p:nvPr/>
                </p:nvSpPr>
                <p:spPr>
                  <a:xfrm>
                    <a:off x="4373090" y="4328057"/>
                    <a:ext cx="36680" cy="32888"/>
                  </a:xfrm>
                  <a:prstGeom prst="rect">
                    <a:avLst/>
                  </a:pr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24" name="Freeform: Shape 1623">
                    <a:extLst>
                      <a:ext uri="{FF2B5EF4-FFF2-40B4-BE49-F238E27FC236}">
                        <a16:creationId xmlns:a16="http://schemas.microsoft.com/office/drawing/2014/main" id="{96730C1E-B99E-C027-C726-66AC35A1DCB5}"/>
                      </a:ext>
                    </a:extLst>
                  </p:cNvPr>
                  <p:cNvSpPr/>
                  <p:nvPr/>
                </p:nvSpPr>
                <p:spPr>
                  <a:xfrm>
                    <a:off x="4257185" y="3831953"/>
                    <a:ext cx="138824" cy="140895"/>
                  </a:xfrm>
                  <a:custGeom>
                    <a:avLst/>
                    <a:gdLst>
                      <a:gd name="csX0" fmla="*/ 0 w 138824"/>
                      <a:gd name="csY0" fmla="*/ 140896 h 140895"/>
                      <a:gd name="csX1" fmla="*/ 138825 w 138824"/>
                      <a:gd name="csY1" fmla="*/ 0 h 140895"/>
                    </a:gdLst>
                    <a:ahLst/>
                    <a:cxnLst>
                      <a:cxn ang="0">
                        <a:pos x="csX0" y="csY0"/>
                      </a:cxn>
                      <a:cxn ang="0">
                        <a:pos x="csX1" y="csY1"/>
                      </a:cxn>
                    </a:cxnLst>
                    <a:rect l="l" t="t" r="r" b="b"/>
                    <a:pathLst>
                      <a:path w="138824" h="140895">
                        <a:moveTo>
                          <a:pt x="0" y="140896"/>
                        </a:moveTo>
                        <a:lnTo>
                          <a:pt x="138825" y="0"/>
                        </a:lnTo>
                      </a:path>
                    </a:pathLst>
                  </a:custGeom>
                  <a:ln w="601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74" name="Graphic 743">
                  <a:extLst>
                    <a:ext uri="{FF2B5EF4-FFF2-40B4-BE49-F238E27FC236}">
                      <a16:creationId xmlns:a16="http://schemas.microsoft.com/office/drawing/2014/main" id="{0B513974-B5C3-6306-9586-A96C87810447}"/>
                    </a:ext>
                  </a:extLst>
                </p:cNvPr>
                <p:cNvGrpSpPr/>
                <p:nvPr/>
              </p:nvGrpSpPr>
              <p:grpSpPr>
                <a:xfrm>
                  <a:off x="4515413" y="3831953"/>
                  <a:ext cx="517918" cy="547567"/>
                  <a:chOff x="4515413" y="3831953"/>
                  <a:chExt cx="517918" cy="547567"/>
                </a:xfrm>
              </p:grpSpPr>
              <p:sp>
                <p:nvSpPr>
                  <p:cNvPr id="1575" name="Freeform: Shape 1574">
                    <a:extLst>
                      <a:ext uri="{FF2B5EF4-FFF2-40B4-BE49-F238E27FC236}">
                        <a16:creationId xmlns:a16="http://schemas.microsoft.com/office/drawing/2014/main" id="{7D962660-1362-BDC0-D2CE-DE85103FC29A}"/>
                      </a:ext>
                    </a:extLst>
                  </p:cNvPr>
                  <p:cNvSpPr/>
                  <p:nvPr/>
                </p:nvSpPr>
                <p:spPr>
                  <a:xfrm>
                    <a:off x="4720194" y="3962033"/>
                    <a:ext cx="26758" cy="370533"/>
                  </a:xfrm>
                  <a:custGeom>
                    <a:avLst/>
                    <a:gdLst>
                      <a:gd name="csX0" fmla="*/ 15762 w 26758"/>
                      <a:gd name="csY0" fmla="*/ 0 h 370533"/>
                      <a:gd name="csX1" fmla="*/ 5950 w 26758"/>
                      <a:gd name="csY1" fmla="*/ 145673 h 370533"/>
                      <a:gd name="csX2" fmla="*/ 26753 w 26758"/>
                      <a:gd name="csY2" fmla="*/ 291825 h 370533"/>
                      <a:gd name="csX3" fmla="*/ 14492 w 26758"/>
                      <a:gd name="csY3" fmla="*/ 370534 h 370533"/>
                    </a:gdLst>
                    <a:ahLst/>
                    <a:cxnLst>
                      <a:cxn ang="0">
                        <a:pos x="csX0" y="csY0"/>
                      </a:cxn>
                      <a:cxn ang="0">
                        <a:pos x="csX1" y="csY1"/>
                      </a:cxn>
                      <a:cxn ang="0">
                        <a:pos x="csX2" y="csY2"/>
                      </a:cxn>
                      <a:cxn ang="0">
                        <a:pos x="csX3" y="csY3"/>
                      </a:cxn>
                    </a:cxnLst>
                    <a:rect l="l" t="t" r="r" b="b"/>
                    <a:pathLst>
                      <a:path w="26758" h="370533">
                        <a:moveTo>
                          <a:pt x="15762" y="0"/>
                        </a:moveTo>
                        <a:cubicBezTo>
                          <a:pt x="-4718" y="46419"/>
                          <a:pt x="-2058" y="97008"/>
                          <a:pt x="5950" y="145673"/>
                        </a:cubicBezTo>
                        <a:cubicBezTo>
                          <a:pt x="13958" y="194338"/>
                          <a:pt x="27075" y="242764"/>
                          <a:pt x="26753" y="291825"/>
                        </a:cubicBezTo>
                        <a:cubicBezTo>
                          <a:pt x="26578" y="318307"/>
                          <a:pt x="22454" y="344779"/>
                          <a:pt x="14492" y="370534"/>
                        </a:cubicBez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76" name="Freeform: Shape 1575">
                    <a:extLst>
                      <a:ext uri="{FF2B5EF4-FFF2-40B4-BE49-F238E27FC236}">
                        <a16:creationId xmlns:a16="http://schemas.microsoft.com/office/drawing/2014/main" id="{1BE02956-8F73-F3D0-74E1-DD194BF384C7}"/>
                      </a:ext>
                    </a:extLst>
                  </p:cNvPr>
                  <p:cNvSpPr/>
                  <p:nvPr/>
                </p:nvSpPr>
                <p:spPr>
                  <a:xfrm>
                    <a:off x="4745051" y="4176060"/>
                    <a:ext cx="90619" cy="110437"/>
                  </a:xfrm>
                  <a:custGeom>
                    <a:avLst/>
                    <a:gdLst>
                      <a:gd name="csX0" fmla="*/ 90620 w 90619"/>
                      <a:gd name="csY0" fmla="*/ 0 h 110437"/>
                      <a:gd name="csX1" fmla="*/ 0 w 90619"/>
                      <a:gd name="csY1" fmla="*/ 110438 h 110437"/>
                    </a:gdLst>
                    <a:ahLst/>
                    <a:cxnLst>
                      <a:cxn ang="0">
                        <a:pos x="csX0" y="csY0"/>
                      </a:cxn>
                      <a:cxn ang="0">
                        <a:pos x="csX1" y="csY1"/>
                      </a:cxn>
                    </a:cxnLst>
                    <a:rect l="l" t="t" r="r" b="b"/>
                    <a:pathLst>
                      <a:path w="90619" h="110437">
                        <a:moveTo>
                          <a:pt x="90620" y="0"/>
                        </a:moveTo>
                        <a:cubicBezTo>
                          <a:pt x="43244" y="23426"/>
                          <a:pt x="10429" y="67599"/>
                          <a:pt x="0" y="110438"/>
                        </a:cubicBez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77" name="Rectangle 1576">
                    <a:extLst>
                      <a:ext uri="{FF2B5EF4-FFF2-40B4-BE49-F238E27FC236}">
                        <a16:creationId xmlns:a16="http://schemas.microsoft.com/office/drawing/2014/main" id="{A05E1334-2AF0-6966-1528-C8D3B5962B6F}"/>
                      </a:ext>
                    </a:extLst>
                  </p:cNvPr>
                  <p:cNvSpPr/>
                  <p:nvPr/>
                </p:nvSpPr>
                <p:spPr>
                  <a:xfrm rot="10800000">
                    <a:off x="4764813" y="4221384"/>
                    <a:ext cx="258881" cy="155807"/>
                  </a:xfrm>
                  <a:prstGeom prst="rect">
                    <a:avLst/>
                  </a:prstGeom>
                  <a:solidFill>
                    <a:srgbClr val="EB7B73"/>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78" name="Freeform: Shape 1577">
                    <a:extLst>
                      <a:ext uri="{FF2B5EF4-FFF2-40B4-BE49-F238E27FC236}">
                        <a16:creationId xmlns:a16="http://schemas.microsoft.com/office/drawing/2014/main" id="{D58A4CFB-E375-6EF0-ED0A-60E026E4ABC3}"/>
                      </a:ext>
                    </a:extLst>
                  </p:cNvPr>
                  <p:cNvSpPr/>
                  <p:nvPr/>
                </p:nvSpPr>
                <p:spPr>
                  <a:xfrm>
                    <a:off x="4515413" y="3832441"/>
                    <a:ext cx="259138" cy="544750"/>
                  </a:xfrm>
                  <a:custGeom>
                    <a:avLst/>
                    <a:gdLst>
                      <a:gd name="csX0" fmla="*/ 0 w 259138"/>
                      <a:gd name="csY0" fmla="*/ 544751 h 544750"/>
                      <a:gd name="csX1" fmla="*/ 259139 w 259138"/>
                      <a:gd name="csY1" fmla="*/ 544751 h 544750"/>
                      <a:gd name="csX2" fmla="*/ 259139 w 259138"/>
                      <a:gd name="csY2" fmla="*/ 140408 h 544750"/>
                      <a:gd name="csX3" fmla="*/ 120010 w 259138"/>
                      <a:gd name="csY3" fmla="*/ 0 h 544750"/>
                      <a:gd name="csX4" fmla="*/ 0 w 259138"/>
                      <a:gd name="csY4" fmla="*/ 140408 h 544750"/>
                      <a:gd name="csX5" fmla="*/ 0 w 259138"/>
                      <a:gd name="csY5" fmla="*/ 544751 h 544750"/>
                    </a:gdLst>
                    <a:ahLst/>
                    <a:cxnLst>
                      <a:cxn ang="0">
                        <a:pos x="csX0" y="csY0"/>
                      </a:cxn>
                      <a:cxn ang="0">
                        <a:pos x="csX1" y="csY1"/>
                      </a:cxn>
                      <a:cxn ang="0">
                        <a:pos x="csX2" y="csY2"/>
                      </a:cxn>
                      <a:cxn ang="0">
                        <a:pos x="csX3" y="csY3"/>
                      </a:cxn>
                      <a:cxn ang="0">
                        <a:pos x="csX4" y="csY4"/>
                      </a:cxn>
                      <a:cxn ang="0">
                        <a:pos x="csX5" y="csY5"/>
                      </a:cxn>
                    </a:cxnLst>
                    <a:rect l="l" t="t" r="r" b="b"/>
                    <a:pathLst>
                      <a:path w="259138" h="544750">
                        <a:moveTo>
                          <a:pt x="0" y="544751"/>
                        </a:moveTo>
                        <a:lnTo>
                          <a:pt x="259139" y="544751"/>
                        </a:lnTo>
                        <a:lnTo>
                          <a:pt x="259139" y="140408"/>
                        </a:lnTo>
                        <a:lnTo>
                          <a:pt x="120010" y="0"/>
                        </a:lnTo>
                        <a:lnTo>
                          <a:pt x="0" y="140408"/>
                        </a:lnTo>
                        <a:lnTo>
                          <a:pt x="0" y="544751"/>
                        </a:lnTo>
                        <a:close/>
                      </a:path>
                    </a:pathLst>
                  </a:custGeom>
                  <a:solidFill>
                    <a:srgbClr val="AAA8D6"/>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79" name="Freeform: Shape 1578">
                    <a:extLst>
                      <a:ext uri="{FF2B5EF4-FFF2-40B4-BE49-F238E27FC236}">
                        <a16:creationId xmlns:a16="http://schemas.microsoft.com/office/drawing/2014/main" id="{DE720248-5AFB-7B63-5252-D3C5756A38FE}"/>
                      </a:ext>
                    </a:extLst>
                  </p:cNvPr>
                  <p:cNvSpPr/>
                  <p:nvPr/>
                </p:nvSpPr>
                <p:spPr>
                  <a:xfrm>
                    <a:off x="4515413" y="3832441"/>
                    <a:ext cx="259138" cy="544750"/>
                  </a:xfrm>
                  <a:custGeom>
                    <a:avLst/>
                    <a:gdLst>
                      <a:gd name="csX0" fmla="*/ 0 w 259138"/>
                      <a:gd name="csY0" fmla="*/ 544751 h 544750"/>
                      <a:gd name="csX1" fmla="*/ 259139 w 259138"/>
                      <a:gd name="csY1" fmla="*/ 544751 h 544750"/>
                      <a:gd name="csX2" fmla="*/ 259139 w 259138"/>
                      <a:gd name="csY2" fmla="*/ 140408 h 544750"/>
                      <a:gd name="csX3" fmla="*/ 120010 w 259138"/>
                      <a:gd name="csY3" fmla="*/ 0 h 544750"/>
                      <a:gd name="csX4" fmla="*/ 0 w 259138"/>
                      <a:gd name="csY4" fmla="*/ 140408 h 544750"/>
                      <a:gd name="csX5" fmla="*/ 0 w 259138"/>
                      <a:gd name="csY5" fmla="*/ 544751 h 544750"/>
                    </a:gdLst>
                    <a:ahLst/>
                    <a:cxnLst>
                      <a:cxn ang="0">
                        <a:pos x="csX0" y="csY0"/>
                      </a:cxn>
                      <a:cxn ang="0">
                        <a:pos x="csX1" y="csY1"/>
                      </a:cxn>
                      <a:cxn ang="0">
                        <a:pos x="csX2" y="csY2"/>
                      </a:cxn>
                      <a:cxn ang="0">
                        <a:pos x="csX3" y="csY3"/>
                      </a:cxn>
                      <a:cxn ang="0">
                        <a:pos x="csX4" y="csY4"/>
                      </a:cxn>
                      <a:cxn ang="0">
                        <a:pos x="csX5" y="csY5"/>
                      </a:cxn>
                    </a:cxnLst>
                    <a:rect l="l" t="t" r="r" b="b"/>
                    <a:pathLst>
                      <a:path w="259138" h="544750">
                        <a:moveTo>
                          <a:pt x="0" y="544751"/>
                        </a:moveTo>
                        <a:lnTo>
                          <a:pt x="259139" y="544751"/>
                        </a:lnTo>
                        <a:lnTo>
                          <a:pt x="259139" y="140408"/>
                        </a:lnTo>
                        <a:lnTo>
                          <a:pt x="120010" y="0"/>
                        </a:lnTo>
                        <a:lnTo>
                          <a:pt x="0" y="140408"/>
                        </a:lnTo>
                        <a:lnTo>
                          <a:pt x="0" y="544751"/>
                        </a:lnTo>
                        <a:close/>
                      </a:path>
                    </a:pathLst>
                  </a:custGeom>
                  <a:solidFill>
                    <a:srgbClr val="F2A7A1"/>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0" name="Freeform: Shape 1579">
                    <a:extLst>
                      <a:ext uri="{FF2B5EF4-FFF2-40B4-BE49-F238E27FC236}">
                        <a16:creationId xmlns:a16="http://schemas.microsoft.com/office/drawing/2014/main" id="{9836E76C-D74C-4E3C-6D11-8C7ADF76236C}"/>
                      </a:ext>
                    </a:extLst>
                  </p:cNvPr>
                  <p:cNvSpPr/>
                  <p:nvPr/>
                </p:nvSpPr>
                <p:spPr>
                  <a:xfrm>
                    <a:off x="4515413" y="3831953"/>
                    <a:ext cx="121243" cy="140895"/>
                  </a:xfrm>
                  <a:custGeom>
                    <a:avLst/>
                    <a:gdLst>
                      <a:gd name="csX0" fmla="*/ 0 w 121243"/>
                      <a:gd name="csY0" fmla="*/ 140896 h 140895"/>
                      <a:gd name="csX1" fmla="*/ 121244 w 121243"/>
                      <a:gd name="csY1" fmla="*/ 0 h 140895"/>
                    </a:gdLst>
                    <a:ahLst/>
                    <a:cxnLst>
                      <a:cxn ang="0">
                        <a:pos x="csX0" y="csY0"/>
                      </a:cxn>
                      <a:cxn ang="0">
                        <a:pos x="csX1" y="csY1"/>
                      </a:cxn>
                    </a:cxnLst>
                    <a:rect l="l" t="t" r="r" b="b"/>
                    <a:pathLst>
                      <a:path w="121243" h="140895">
                        <a:moveTo>
                          <a:pt x="0" y="140896"/>
                        </a:moveTo>
                        <a:lnTo>
                          <a:pt x="121244"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1" name="Rectangle 1580">
                    <a:extLst>
                      <a:ext uri="{FF2B5EF4-FFF2-40B4-BE49-F238E27FC236}">
                        <a16:creationId xmlns:a16="http://schemas.microsoft.com/office/drawing/2014/main" id="{79694222-9A3A-B9F8-F566-2DAFAD193F18}"/>
                      </a:ext>
                    </a:extLst>
                  </p:cNvPr>
                  <p:cNvSpPr/>
                  <p:nvPr/>
                </p:nvSpPr>
                <p:spPr>
                  <a:xfrm>
                    <a:off x="4774036" y="4256518"/>
                    <a:ext cx="231635" cy="123001"/>
                  </a:xfrm>
                  <a:prstGeom prst="rect">
                    <a:avLst/>
                  </a:prstGeom>
                  <a:solidFill>
                    <a:srgbClr val="F2A7A1"/>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2" name="Freeform: Shape 1581">
                    <a:extLst>
                      <a:ext uri="{FF2B5EF4-FFF2-40B4-BE49-F238E27FC236}">
                        <a16:creationId xmlns:a16="http://schemas.microsoft.com/office/drawing/2014/main" id="{4D75BFCB-BF9F-1DF8-6CEC-CB8AA2679AA9}"/>
                      </a:ext>
                    </a:extLst>
                  </p:cNvPr>
                  <p:cNvSpPr/>
                  <p:nvPr/>
                </p:nvSpPr>
                <p:spPr>
                  <a:xfrm>
                    <a:off x="4745842" y="4150333"/>
                    <a:ext cx="287489" cy="89644"/>
                  </a:xfrm>
                  <a:custGeom>
                    <a:avLst/>
                    <a:gdLst>
                      <a:gd name="csX0" fmla="*/ 0 w 287489"/>
                      <a:gd name="csY0" fmla="*/ 89644 h 89644"/>
                      <a:gd name="csX1" fmla="*/ 25055 w 287489"/>
                      <a:gd name="csY1" fmla="*/ 0 h 89644"/>
                      <a:gd name="csX2" fmla="*/ 261541 w 287489"/>
                      <a:gd name="csY2" fmla="*/ 0 h 89644"/>
                      <a:gd name="csX3" fmla="*/ 287489 w 287489"/>
                      <a:gd name="csY3" fmla="*/ 89644 h 89644"/>
                      <a:gd name="csX4" fmla="*/ 0 w 287489"/>
                      <a:gd name="csY4" fmla="*/ 89644 h 89644"/>
                    </a:gdLst>
                    <a:ahLst/>
                    <a:cxnLst>
                      <a:cxn ang="0">
                        <a:pos x="csX0" y="csY0"/>
                      </a:cxn>
                      <a:cxn ang="0">
                        <a:pos x="csX1" y="csY1"/>
                      </a:cxn>
                      <a:cxn ang="0">
                        <a:pos x="csX2" y="csY2"/>
                      </a:cxn>
                      <a:cxn ang="0">
                        <a:pos x="csX3" y="csY3"/>
                      </a:cxn>
                      <a:cxn ang="0">
                        <a:pos x="csX4" y="csY4"/>
                      </a:cxn>
                    </a:cxnLst>
                    <a:rect l="l" t="t" r="r" b="b"/>
                    <a:pathLst>
                      <a:path w="287489" h="89644">
                        <a:moveTo>
                          <a:pt x="0" y="89644"/>
                        </a:moveTo>
                        <a:lnTo>
                          <a:pt x="25055" y="0"/>
                        </a:lnTo>
                        <a:lnTo>
                          <a:pt x="261541" y="0"/>
                        </a:lnTo>
                        <a:lnTo>
                          <a:pt x="287489" y="89644"/>
                        </a:lnTo>
                        <a:lnTo>
                          <a:pt x="0" y="89644"/>
                        </a:lnTo>
                        <a:close/>
                      </a:path>
                    </a:pathLst>
                  </a:custGeom>
                  <a:solidFill>
                    <a:srgbClr val="7A1600"/>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3" name="Freeform: Shape 1582">
                    <a:extLst>
                      <a:ext uri="{FF2B5EF4-FFF2-40B4-BE49-F238E27FC236}">
                        <a16:creationId xmlns:a16="http://schemas.microsoft.com/office/drawing/2014/main" id="{84DE031D-45C8-512B-B259-1246C4FE0ABB}"/>
                      </a:ext>
                    </a:extLst>
                  </p:cNvPr>
                  <p:cNvSpPr/>
                  <p:nvPr/>
                </p:nvSpPr>
                <p:spPr>
                  <a:xfrm>
                    <a:off x="4770898" y="4150333"/>
                    <a:ext cx="236486" cy="920"/>
                  </a:xfrm>
                  <a:custGeom>
                    <a:avLst/>
                    <a:gdLst>
                      <a:gd name="csX0" fmla="*/ 0 w 236486"/>
                      <a:gd name="csY0" fmla="*/ 0 h 920"/>
                      <a:gd name="csX1" fmla="*/ 236486 w 236486"/>
                      <a:gd name="csY1" fmla="*/ 0 h 920"/>
                    </a:gdLst>
                    <a:ahLst/>
                    <a:cxnLst>
                      <a:cxn ang="0">
                        <a:pos x="csX0" y="csY0"/>
                      </a:cxn>
                      <a:cxn ang="0">
                        <a:pos x="csX1" y="csY1"/>
                      </a:cxn>
                    </a:cxnLst>
                    <a:rect l="l" t="t" r="r" b="b"/>
                    <a:pathLst>
                      <a:path w="236486" h="920">
                        <a:moveTo>
                          <a:pt x="0" y="0"/>
                        </a:moveTo>
                        <a:lnTo>
                          <a:pt x="236486"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4" name="Rectangle 1583">
                    <a:extLst>
                      <a:ext uri="{FF2B5EF4-FFF2-40B4-BE49-F238E27FC236}">
                        <a16:creationId xmlns:a16="http://schemas.microsoft.com/office/drawing/2014/main" id="{ABF478C6-C3CA-414B-FC73-7267829619DD}"/>
                      </a:ext>
                    </a:extLst>
                  </p:cNvPr>
                  <p:cNvSpPr/>
                  <p:nvPr/>
                </p:nvSpPr>
                <p:spPr>
                  <a:xfrm>
                    <a:off x="4572813" y="3995667"/>
                    <a:ext cx="149529" cy="84885"/>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5" name="Freeform: Shape 1584">
                    <a:extLst>
                      <a:ext uri="{FF2B5EF4-FFF2-40B4-BE49-F238E27FC236}">
                        <a16:creationId xmlns:a16="http://schemas.microsoft.com/office/drawing/2014/main" id="{5D2146F0-935B-A983-AC8B-BCDFA955E8F0}"/>
                      </a:ext>
                    </a:extLst>
                  </p:cNvPr>
                  <p:cNvSpPr/>
                  <p:nvPr/>
                </p:nvSpPr>
                <p:spPr>
                  <a:xfrm>
                    <a:off x="4620006" y="3995667"/>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6" name="Freeform: Shape 1585">
                    <a:extLst>
                      <a:ext uri="{FF2B5EF4-FFF2-40B4-BE49-F238E27FC236}">
                        <a16:creationId xmlns:a16="http://schemas.microsoft.com/office/drawing/2014/main" id="{1C4E5DB7-23F3-1ABB-3932-4C72CAFB5915}"/>
                      </a:ext>
                    </a:extLst>
                  </p:cNvPr>
                  <p:cNvSpPr/>
                  <p:nvPr/>
                </p:nvSpPr>
                <p:spPr>
                  <a:xfrm>
                    <a:off x="4675298" y="3995667"/>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7" name="Freeform: Shape 1586">
                    <a:extLst>
                      <a:ext uri="{FF2B5EF4-FFF2-40B4-BE49-F238E27FC236}">
                        <a16:creationId xmlns:a16="http://schemas.microsoft.com/office/drawing/2014/main" id="{F65D0F55-D11D-3E1B-C347-E551381F65BC}"/>
                      </a:ext>
                    </a:extLst>
                  </p:cNvPr>
                  <p:cNvSpPr/>
                  <p:nvPr/>
                </p:nvSpPr>
                <p:spPr>
                  <a:xfrm>
                    <a:off x="4571479" y="4080552"/>
                    <a:ext cx="153358" cy="920"/>
                  </a:xfrm>
                  <a:custGeom>
                    <a:avLst/>
                    <a:gdLst>
                      <a:gd name="csX0" fmla="*/ 0 w 153358"/>
                      <a:gd name="csY0" fmla="*/ 0 h 920"/>
                      <a:gd name="csX1" fmla="*/ 153359 w 153358"/>
                      <a:gd name="csY1" fmla="*/ 0 h 920"/>
                    </a:gdLst>
                    <a:ahLst/>
                    <a:cxnLst>
                      <a:cxn ang="0">
                        <a:pos x="csX0" y="csY0"/>
                      </a:cxn>
                      <a:cxn ang="0">
                        <a:pos x="csX1" y="csY1"/>
                      </a:cxn>
                    </a:cxnLst>
                    <a:rect l="l" t="t" r="r" b="b"/>
                    <a:pathLst>
                      <a:path w="153358" h="920">
                        <a:moveTo>
                          <a:pt x="0" y="0"/>
                        </a:moveTo>
                        <a:lnTo>
                          <a:pt x="153359" y="0"/>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8" name="Rectangle 1587">
                    <a:extLst>
                      <a:ext uri="{FF2B5EF4-FFF2-40B4-BE49-F238E27FC236}">
                        <a16:creationId xmlns:a16="http://schemas.microsoft.com/office/drawing/2014/main" id="{94F3CF9A-D254-9904-C46D-A12F29B4912D}"/>
                      </a:ext>
                    </a:extLst>
                  </p:cNvPr>
                  <p:cNvSpPr/>
                  <p:nvPr/>
                </p:nvSpPr>
                <p:spPr>
                  <a:xfrm>
                    <a:off x="4572813" y="4130552"/>
                    <a:ext cx="149529" cy="84885"/>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89" name="Freeform: Shape 1588">
                    <a:extLst>
                      <a:ext uri="{FF2B5EF4-FFF2-40B4-BE49-F238E27FC236}">
                        <a16:creationId xmlns:a16="http://schemas.microsoft.com/office/drawing/2014/main" id="{F5D0A2AA-DB25-8DE2-6B68-08F98F002699}"/>
                      </a:ext>
                    </a:extLst>
                  </p:cNvPr>
                  <p:cNvSpPr/>
                  <p:nvPr/>
                </p:nvSpPr>
                <p:spPr>
                  <a:xfrm>
                    <a:off x="4620006" y="4130552"/>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0" name="Freeform: Shape 1589">
                    <a:extLst>
                      <a:ext uri="{FF2B5EF4-FFF2-40B4-BE49-F238E27FC236}">
                        <a16:creationId xmlns:a16="http://schemas.microsoft.com/office/drawing/2014/main" id="{F3ABFF54-CBA0-5066-B993-4FFA3432C094}"/>
                      </a:ext>
                    </a:extLst>
                  </p:cNvPr>
                  <p:cNvSpPr/>
                  <p:nvPr/>
                </p:nvSpPr>
                <p:spPr>
                  <a:xfrm>
                    <a:off x="4675298" y="4130552"/>
                    <a:ext cx="920" cy="84885"/>
                  </a:xfrm>
                  <a:custGeom>
                    <a:avLst/>
                    <a:gdLst>
                      <a:gd name="csX0" fmla="*/ 0 w 920"/>
                      <a:gd name="csY0" fmla="*/ 0 h 84885"/>
                      <a:gd name="csX1" fmla="*/ 0 w 920"/>
                      <a:gd name="csY1" fmla="*/ 84885 h 84885"/>
                    </a:gdLst>
                    <a:ahLst/>
                    <a:cxnLst>
                      <a:cxn ang="0">
                        <a:pos x="csX0" y="csY0"/>
                      </a:cxn>
                      <a:cxn ang="0">
                        <a:pos x="csX1" y="csY1"/>
                      </a:cxn>
                    </a:cxnLst>
                    <a:rect l="l" t="t" r="r" b="b"/>
                    <a:pathLst>
                      <a:path w="920" h="84885">
                        <a:moveTo>
                          <a:pt x="0" y="0"/>
                        </a:moveTo>
                        <a:lnTo>
                          <a:pt x="0" y="84885"/>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1" name="Freeform: Shape 1590">
                    <a:extLst>
                      <a:ext uri="{FF2B5EF4-FFF2-40B4-BE49-F238E27FC236}">
                        <a16:creationId xmlns:a16="http://schemas.microsoft.com/office/drawing/2014/main" id="{364A5E73-8CE8-F9F2-57B7-1E56E0BEBF31}"/>
                      </a:ext>
                    </a:extLst>
                  </p:cNvPr>
                  <p:cNvSpPr/>
                  <p:nvPr/>
                </p:nvSpPr>
                <p:spPr>
                  <a:xfrm>
                    <a:off x="4553907" y="4215438"/>
                    <a:ext cx="153349" cy="920"/>
                  </a:xfrm>
                  <a:custGeom>
                    <a:avLst/>
                    <a:gdLst>
                      <a:gd name="csX0" fmla="*/ 0 w 153349"/>
                      <a:gd name="csY0" fmla="*/ 0 h 920"/>
                      <a:gd name="csX1" fmla="*/ 153350 w 153349"/>
                      <a:gd name="csY1" fmla="*/ 0 h 920"/>
                    </a:gdLst>
                    <a:ahLst/>
                    <a:cxnLst>
                      <a:cxn ang="0">
                        <a:pos x="csX0" y="csY0"/>
                      </a:cxn>
                      <a:cxn ang="0">
                        <a:pos x="csX1" y="csY1"/>
                      </a:cxn>
                    </a:cxnLst>
                    <a:rect l="l" t="t" r="r" b="b"/>
                    <a:pathLst>
                      <a:path w="153349" h="920">
                        <a:moveTo>
                          <a:pt x="0" y="0"/>
                        </a:moveTo>
                        <a:lnTo>
                          <a:pt x="153350" y="0"/>
                        </a:lnTo>
                      </a:path>
                    </a:pathLst>
                  </a:custGeom>
                  <a:ln w="5619"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2" name="Rectangle 1591">
                    <a:extLst>
                      <a:ext uri="{FF2B5EF4-FFF2-40B4-BE49-F238E27FC236}">
                        <a16:creationId xmlns:a16="http://schemas.microsoft.com/office/drawing/2014/main" id="{D37C0B41-D472-84CC-FC12-3D8D5518F583}"/>
                      </a:ext>
                    </a:extLst>
                  </p:cNvPr>
                  <p:cNvSpPr/>
                  <p:nvPr/>
                </p:nvSpPr>
                <p:spPr>
                  <a:xfrm>
                    <a:off x="4581088" y="4265437"/>
                    <a:ext cx="31967" cy="59949"/>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3" name="Rectangle 1592">
                    <a:extLst>
                      <a:ext uri="{FF2B5EF4-FFF2-40B4-BE49-F238E27FC236}">
                        <a16:creationId xmlns:a16="http://schemas.microsoft.com/office/drawing/2014/main" id="{3D982E08-C9B5-DA1C-E4E1-5017E775EA24}"/>
                      </a:ext>
                    </a:extLst>
                  </p:cNvPr>
                  <p:cNvSpPr/>
                  <p:nvPr/>
                </p:nvSpPr>
                <p:spPr>
                  <a:xfrm>
                    <a:off x="4662043" y="4265437"/>
                    <a:ext cx="31967" cy="59949"/>
                  </a:xfrm>
                  <a:prstGeom prst="rect">
                    <a:avLst/>
                  </a:prstGeom>
                  <a:solidFill>
                    <a:srgbClr val="FFFFFF"/>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4" name="Rectangle 1593">
                    <a:extLst>
                      <a:ext uri="{FF2B5EF4-FFF2-40B4-BE49-F238E27FC236}">
                        <a16:creationId xmlns:a16="http://schemas.microsoft.com/office/drawing/2014/main" id="{441E8277-B3CF-ADC3-F782-2DD7D4C56CD2}"/>
                      </a:ext>
                    </a:extLst>
                  </p:cNvPr>
                  <p:cNvSpPr/>
                  <p:nvPr/>
                </p:nvSpPr>
                <p:spPr>
                  <a:xfrm>
                    <a:off x="4607533" y="4265437"/>
                    <a:ext cx="65555" cy="111744"/>
                  </a:xfrm>
                  <a:prstGeom prst="rect">
                    <a:avLst/>
                  </a:prstGeom>
                  <a:solidFill>
                    <a:srgbClr val="7A1600"/>
                  </a:solidFill>
                  <a:ln w="91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5" name="Freeform: Shape 1594">
                    <a:extLst>
                      <a:ext uri="{FF2B5EF4-FFF2-40B4-BE49-F238E27FC236}">
                        <a16:creationId xmlns:a16="http://schemas.microsoft.com/office/drawing/2014/main" id="{E0CCBE0F-D66D-26E6-5938-EBF230C7127B}"/>
                      </a:ext>
                    </a:extLst>
                  </p:cNvPr>
                  <p:cNvSpPr/>
                  <p:nvPr/>
                </p:nvSpPr>
                <p:spPr>
                  <a:xfrm>
                    <a:off x="4581088" y="4265437"/>
                    <a:ext cx="129481" cy="13558"/>
                  </a:xfrm>
                  <a:custGeom>
                    <a:avLst/>
                    <a:gdLst>
                      <a:gd name="csX0" fmla="*/ 0 w 129481"/>
                      <a:gd name="csY0" fmla="*/ 13558 h 13558"/>
                      <a:gd name="csX1" fmla="*/ 0 w 129481"/>
                      <a:gd name="csY1" fmla="*/ 0 h 13558"/>
                      <a:gd name="csX2" fmla="*/ 129482 w 129481"/>
                      <a:gd name="csY2" fmla="*/ 0 h 13558"/>
                      <a:gd name="csX3" fmla="*/ 129482 w 129481"/>
                      <a:gd name="csY3" fmla="*/ 13558 h 13558"/>
                    </a:gdLst>
                    <a:ahLst/>
                    <a:cxnLst>
                      <a:cxn ang="0">
                        <a:pos x="csX0" y="csY0"/>
                      </a:cxn>
                      <a:cxn ang="0">
                        <a:pos x="csX1" y="csY1"/>
                      </a:cxn>
                      <a:cxn ang="0">
                        <a:pos x="csX2" y="csY2"/>
                      </a:cxn>
                      <a:cxn ang="0">
                        <a:pos x="csX3" y="csY3"/>
                      </a:cxn>
                    </a:cxnLst>
                    <a:rect l="l" t="t" r="r" b="b"/>
                    <a:pathLst>
                      <a:path w="129481" h="13558">
                        <a:moveTo>
                          <a:pt x="0" y="13558"/>
                        </a:moveTo>
                        <a:lnTo>
                          <a:pt x="0" y="0"/>
                        </a:lnTo>
                        <a:lnTo>
                          <a:pt x="129482" y="0"/>
                        </a:lnTo>
                        <a:lnTo>
                          <a:pt x="129482" y="13558"/>
                        </a:lnTo>
                      </a:path>
                    </a:pathLst>
                  </a:cu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6" name="Freeform: Shape 1595">
                    <a:extLst>
                      <a:ext uri="{FF2B5EF4-FFF2-40B4-BE49-F238E27FC236}">
                        <a16:creationId xmlns:a16="http://schemas.microsoft.com/office/drawing/2014/main" id="{6FF3FD47-B62C-2560-2B29-ED59F44E996F}"/>
                      </a:ext>
                    </a:extLst>
                  </p:cNvPr>
                  <p:cNvSpPr/>
                  <p:nvPr/>
                </p:nvSpPr>
                <p:spPr>
                  <a:xfrm>
                    <a:off x="4515413" y="4375645"/>
                    <a:ext cx="257030" cy="920"/>
                  </a:xfrm>
                  <a:custGeom>
                    <a:avLst/>
                    <a:gdLst>
                      <a:gd name="csX0" fmla="*/ 0 w 257030"/>
                      <a:gd name="csY0" fmla="*/ 0 h 920"/>
                      <a:gd name="csX1" fmla="*/ 257031 w 257030"/>
                      <a:gd name="csY1" fmla="*/ 0 h 920"/>
                    </a:gdLst>
                    <a:ahLst/>
                    <a:cxnLst>
                      <a:cxn ang="0">
                        <a:pos x="csX0" y="csY0"/>
                      </a:cxn>
                      <a:cxn ang="0">
                        <a:pos x="csX1" y="csY1"/>
                      </a:cxn>
                    </a:cxnLst>
                    <a:rect l="l" t="t" r="r" b="b"/>
                    <a:pathLst>
                      <a:path w="257030" h="920">
                        <a:moveTo>
                          <a:pt x="0" y="0"/>
                        </a:moveTo>
                        <a:lnTo>
                          <a:pt x="257031" y="0"/>
                        </a:lnTo>
                      </a:path>
                    </a:pathLst>
                  </a:custGeom>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7" name="Rectangle 1596">
                    <a:extLst>
                      <a:ext uri="{FF2B5EF4-FFF2-40B4-BE49-F238E27FC236}">
                        <a16:creationId xmlns:a16="http://schemas.microsoft.com/office/drawing/2014/main" id="{3AF1920D-E8E7-C282-C288-D91F8E7D2BC1}"/>
                      </a:ext>
                    </a:extLst>
                  </p:cNvPr>
                  <p:cNvSpPr/>
                  <p:nvPr/>
                </p:nvSpPr>
                <p:spPr>
                  <a:xfrm>
                    <a:off x="4621975" y="4280229"/>
                    <a:ext cx="36680" cy="32888"/>
                  </a:xfrm>
                  <a:prstGeom prst="rect">
                    <a:avLst/>
                  </a:pr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8" name="Rectangle 1597">
                    <a:extLst>
                      <a:ext uri="{FF2B5EF4-FFF2-40B4-BE49-F238E27FC236}">
                        <a16:creationId xmlns:a16="http://schemas.microsoft.com/office/drawing/2014/main" id="{A2D134CC-CC57-443D-17E4-8A52E297239D}"/>
                      </a:ext>
                    </a:extLst>
                  </p:cNvPr>
                  <p:cNvSpPr/>
                  <p:nvPr/>
                </p:nvSpPr>
                <p:spPr>
                  <a:xfrm>
                    <a:off x="4621975" y="4328057"/>
                    <a:ext cx="36680" cy="32888"/>
                  </a:xfrm>
                  <a:prstGeom prst="rect">
                    <a:avLst/>
                  </a:prstGeom>
                  <a:noFill/>
                  <a:ln w="5619"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599" name="Freeform: Shape 1598">
                    <a:extLst>
                      <a:ext uri="{FF2B5EF4-FFF2-40B4-BE49-F238E27FC236}">
                        <a16:creationId xmlns:a16="http://schemas.microsoft.com/office/drawing/2014/main" id="{15351E6E-E2A6-8268-FFD6-707D522EBA3B}"/>
                      </a:ext>
                    </a:extLst>
                  </p:cNvPr>
                  <p:cNvSpPr/>
                  <p:nvPr/>
                </p:nvSpPr>
                <p:spPr>
                  <a:xfrm>
                    <a:off x="4635736" y="3831953"/>
                    <a:ext cx="138815" cy="140895"/>
                  </a:xfrm>
                  <a:custGeom>
                    <a:avLst/>
                    <a:gdLst>
                      <a:gd name="csX0" fmla="*/ 138816 w 138815"/>
                      <a:gd name="csY0" fmla="*/ 140896 h 140895"/>
                      <a:gd name="csX1" fmla="*/ 0 w 138815"/>
                      <a:gd name="csY1" fmla="*/ 0 h 140895"/>
                    </a:gdLst>
                    <a:ahLst/>
                    <a:cxnLst>
                      <a:cxn ang="0">
                        <a:pos x="csX0" y="csY0"/>
                      </a:cxn>
                      <a:cxn ang="0">
                        <a:pos x="csX1" y="csY1"/>
                      </a:cxn>
                    </a:cxnLst>
                    <a:rect l="l" t="t" r="r" b="b"/>
                    <a:pathLst>
                      <a:path w="138815" h="140895">
                        <a:moveTo>
                          <a:pt x="138816" y="140896"/>
                        </a:moveTo>
                        <a:lnTo>
                          <a:pt x="0" y="0"/>
                        </a:lnTo>
                      </a:path>
                    </a:pathLst>
                  </a:custGeom>
                  <a:ln w="601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1572" name="Google Shape;274;p10">
                <a:extLst>
                  <a:ext uri="{FF2B5EF4-FFF2-40B4-BE49-F238E27FC236}">
                    <a16:creationId xmlns:a16="http://schemas.microsoft.com/office/drawing/2014/main" id="{03BFC21A-EBF3-CE4A-A351-9D5DFF156405}"/>
                  </a:ext>
                </a:extLst>
              </p:cNvPr>
              <p:cNvSpPr txBox="1"/>
              <p:nvPr/>
            </p:nvSpPr>
            <p:spPr>
              <a:xfrm>
                <a:off x="4190369" y="4414261"/>
                <a:ext cx="982814" cy="769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Duplex</a:t>
                </a:r>
              </a:p>
            </p:txBody>
          </p:sp>
        </p:grpSp>
        <p:sp>
          <p:nvSpPr>
            <p:cNvPr id="1625" name="Google Shape;274;p10">
              <a:extLst>
                <a:ext uri="{FF2B5EF4-FFF2-40B4-BE49-F238E27FC236}">
                  <a16:creationId xmlns:a16="http://schemas.microsoft.com/office/drawing/2014/main" id="{4C634527-9392-5A7E-0FE9-0BDCE503D1FD}"/>
                </a:ext>
              </a:extLst>
            </p:cNvPr>
            <p:cNvSpPr txBox="1"/>
            <p:nvPr/>
          </p:nvSpPr>
          <p:spPr>
            <a:xfrm>
              <a:off x="4704645" y="3168282"/>
              <a:ext cx="700932" cy="1538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Multigenerational Housing</a:t>
              </a:r>
            </a:p>
          </p:txBody>
        </p:sp>
      </p:grpSp>
      <p:sp>
        <p:nvSpPr>
          <p:cNvPr id="1161" name="Rectangle 1160">
            <a:extLst>
              <a:ext uri="{FF2B5EF4-FFF2-40B4-BE49-F238E27FC236}">
                <a16:creationId xmlns:a16="http://schemas.microsoft.com/office/drawing/2014/main" id="{449AC7CD-0F75-D923-F096-880120B94F98}"/>
              </a:ext>
            </a:extLst>
          </p:cNvPr>
          <p:cNvSpPr/>
          <p:nvPr/>
        </p:nvSpPr>
        <p:spPr>
          <a:xfrm>
            <a:off x="6499783" y="3611429"/>
            <a:ext cx="397204" cy="506699"/>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162" name="Group 1161">
            <a:extLst>
              <a:ext uri="{FF2B5EF4-FFF2-40B4-BE49-F238E27FC236}">
                <a16:creationId xmlns:a16="http://schemas.microsoft.com/office/drawing/2014/main" id="{F194D44E-EBA7-AA7C-251E-CCC402C7CD95}"/>
              </a:ext>
            </a:extLst>
          </p:cNvPr>
          <p:cNvGrpSpPr/>
          <p:nvPr/>
        </p:nvGrpSpPr>
        <p:grpSpPr>
          <a:xfrm>
            <a:off x="6661387" y="3649005"/>
            <a:ext cx="191900" cy="306389"/>
            <a:chOff x="6626516" y="3649005"/>
            <a:chExt cx="291038" cy="306389"/>
          </a:xfrm>
        </p:grpSpPr>
        <p:grpSp>
          <p:nvGrpSpPr>
            <p:cNvPr id="1163" name="Group 1162">
              <a:extLst>
                <a:ext uri="{FF2B5EF4-FFF2-40B4-BE49-F238E27FC236}">
                  <a16:creationId xmlns:a16="http://schemas.microsoft.com/office/drawing/2014/main" id="{BF87DB6A-667C-10B8-FA26-121FE4B7EEB6}"/>
                </a:ext>
              </a:extLst>
            </p:cNvPr>
            <p:cNvGrpSpPr/>
            <p:nvPr/>
          </p:nvGrpSpPr>
          <p:grpSpPr>
            <a:xfrm>
              <a:off x="6626516" y="3649005"/>
              <a:ext cx="291038" cy="43988"/>
              <a:chOff x="1618626" y="3607813"/>
              <a:chExt cx="291038" cy="79016"/>
            </a:xfrm>
          </p:grpSpPr>
          <p:sp>
            <p:nvSpPr>
              <p:cNvPr id="1180" name="Rectangle 1179">
                <a:extLst>
                  <a:ext uri="{FF2B5EF4-FFF2-40B4-BE49-F238E27FC236}">
                    <a16:creationId xmlns:a16="http://schemas.microsoft.com/office/drawing/2014/main" id="{7D29364B-22C4-B1DD-9C12-213C8F1461D4}"/>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81" name="Rectangle 1180">
                <a:extLst>
                  <a:ext uri="{FF2B5EF4-FFF2-40B4-BE49-F238E27FC236}">
                    <a16:creationId xmlns:a16="http://schemas.microsoft.com/office/drawing/2014/main" id="{973374D2-8728-16A0-078E-E3646E9DA05E}"/>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82" name="Rectangle 1181">
                <a:extLst>
                  <a:ext uri="{FF2B5EF4-FFF2-40B4-BE49-F238E27FC236}">
                    <a16:creationId xmlns:a16="http://schemas.microsoft.com/office/drawing/2014/main" id="{6438E0F4-8965-0DCE-20E3-451EF671D9C6}"/>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64" name="Group 1163">
              <a:extLst>
                <a:ext uri="{FF2B5EF4-FFF2-40B4-BE49-F238E27FC236}">
                  <a16:creationId xmlns:a16="http://schemas.microsoft.com/office/drawing/2014/main" id="{3CDDBAC9-1C7C-CB4D-907A-1D57C811E20E}"/>
                </a:ext>
              </a:extLst>
            </p:cNvPr>
            <p:cNvGrpSpPr/>
            <p:nvPr/>
          </p:nvGrpSpPr>
          <p:grpSpPr>
            <a:xfrm>
              <a:off x="6626516" y="3714605"/>
              <a:ext cx="291038" cy="43988"/>
              <a:chOff x="1618626" y="3607813"/>
              <a:chExt cx="291038" cy="79016"/>
            </a:xfrm>
          </p:grpSpPr>
          <p:sp>
            <p:nvSpPr>
              <p:cNvPr id="1177" name="Rectangle 1176">
                <a:extLst>
                  <a:ext uri="{FF2B5EF4-FFF2-40B4-BE49-F238E27FC236}">
                    <a16:creationId xmlns:a16="http://schemas.microsoft.com/office/drawing/2014/main" id="{94BA3104-0901-1C18-95B3-7A57281B45AE}"/>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8" name="Rectangle 1177">
                <a:extLst>
                  <a:ext uri="{FF2B5EF4-FFF2-40B4-BE49-F238E27FC236}">
                    <a16:creationId xmlns:a16="http://schemas.microsoft.com/office/drawing/2014/main" id="{2B619BE0-328D-070B-ABC7-E1E6398530C8}"/>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9" name="Rectangle 1178">
                <a:extLst>
                  <a:ext uri="{FF2B5EF4-FFF2-40B4-BE49-F238E27FC236}">
                    <a16:creationId xmlns:a16="http://schemas.microsoft.com/office/drawing/2014/main" id="{E576ADFC-6619-2921-8699-E93F1014CC96}"/>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65" name="Group 1164">
              <a:extLst>
                <a:ext uri="{FF2B5EF4-FFF2-40B4-BE49-F238E27FC236}">
                  <a16:creationId xmlns:a16="http://schemas.microsoft.com/office/drawing/2014/main" id="{0F76C3E9-1F3A-3788-494F-E77451B15080}"/>
                </a:ext>
              </a:extLst>
            </p:cNvPr>
            <p:cNvGrpSpPr/>
            <p:nvPr/>
          </p:nvGrpSpPr>
          <p:grpSpPr>
            <a:xfrm>
              <a:off x="6626516" y="3780206"/>
              <a:ext cx="291038" cy="43988"/>
              <a:chOff x="1618626" y="3607813"/>
              <a:chExt cx="291038" cy="79016"/>
            </a:xfrm>
          </p:grpSpPr>
          <p:sp>
            <p:nvSpPr>
              <p:cNvPr id="1174" name="Rectangle 1173">
                <a:extLst>
                  <a:ext uri="{FF2B5EF4-FFF2-40B4-BE49-F238E27FC236}">
                    <a16:creationId xmlns:a16="http://schemas.microsoft.com/office/drawing/2014/main" id="{063FADBE-3AA3-1234-9DF2-377E8C7A380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5" name="Rectangle 1174">
                <a:extLst>
                  <a:ext uri="{FF2B5EF4-FFF2-40B4-BE49-F238E27FC236}">
                    <a16:creationId xmlns:a16="http://schemas.microsoft.com/office/drawing/2014/main" id="{A84335F9-B409-48E3-B8D3-FB32A434E0B8}"/>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6" name="Rectangle 1175">
                <a:extLst>
                  <a:ext uri="{FF2B5EF4-FFF2-40B4-BE49-F238E27FC236}">
                    <a16:creationId xmlns:a16="http://schemas.microsoft.com/office/drawing/2014/main" id="{16F2726A-82BF-FFBF-DC01-CFE24918FB70}"/>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66" name="Group 1165">
              <a:extLst>
                <a:ext uri="{FF2B5EF4-FFF2-40B4-BE49-F238E27FC236}">
                  <a16:creationId xmlns:a16="http://schemas.microsoft.com/office/drawing/2014/main" id="{22852659-55CB-716A-D4CB-ED8BC1F7DE35}"/>
                </a:ext>
              </a:extLst>
            </p:cNvPr>
            <p:cNvGrpSpPr/>
            <p:nvPr/>
          </p:nvGrpSpPr>
          <p:grpSpPr>
            <a:xfrm>
              <a:off x="6626516" y="3845806"/>
              <a:ext cx="291038" cy="43988"/>
              <a:chOff x="1618626" y="3607813"/>
              <a:chExt cx="291038" cy="79016"/>
            </a:xfrm>
          </p:grpSpPr>
          <p:sp>
            <p:nvSpPr>
              <p:cNvPr id="1171" name="Rectangle 1170">
                <a:extLst>
                  <a:ext uri="{FF2B5EF4-FFF2-40B4-BE49-F238E27FC236}">
                    <a16:creationId xmlns:a16="http://schemas.microsoft.com/office/drawing/2014/main" id="{E1A1D6B8-420D-7F42-EE95-674C8E37573C}"/>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2" name="Rectangle 1171">
                <a:extLst>
                  <a:ext uri="{FF2B5EF4-FFF2-40B4-BE49-F238E27FC236}">
                    <a16:creationId xmlns:a16="http://schemas.microsoft.com/office/drawing/2014/main" id="{A1185FC9-656E-E4DC-4515-DF3E2C4BAF4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3" name="Rectangle 1172">
                <a:extLst>
                  <a:ext uri="{FF2B5EF4-FFF2-40B4-BE49-F238E27FC236}">
                    <a16:creationId xmlns:a16="http://schemas.microsoft.com/office/drawing/2014/main" id="{CD2C2870-10E0-2E5F-4752-E45EF1D48B24}"/>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67" name="Group 1166">
              <a:extLst>
                <a:ext uri="{FF2B5EF4-FFF2-40B4-BE49-F238E27FC236}">
                  <a16:creationId xmlns:a16="http://schemas.microsoft.com/office/drawing/2014/main" id="{2CCEAF52-1566-99AD-4E56-DF98547324F4}"/>
                </a:ext>
              </a:extLst>
            </p:cNvPr>
            <p:cNvGrpSpPr/>
            <p:nvPr/>
          </p:nvGrpSpPr>
          <p:grpSpPr>
            <a:xfrm>
              <a:off x="6626516" y="3911406"/>
              <a:ext cx="291038" cy="43988"/>
              <a:chOff x="1618626" y="3607813"/>
              <a:chExt cx="291038" cy="79016"/>
            </a:xfrm>
          </p:grpSpPr>
          <p:sp>
            <p:nvSpPr>
              <p:cNvPr id="1168" name="Rectangle 1167">
                <a:extLst>
                  <a:ext uri="{FF2B5EF4-FFF2-40B4-BE49-F238E27FC236}">
                    <a16:creationId xmlns:a16="http://schemas.microsoft.com/office/drawing/2014/main" id="{0B2FE9EB-45B9-92AE-F6DF-7238AF28AFE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69" name="Rectangle 1168">
                <a:extLst>
                  <a:ext uri="{FF2B5EF4-FFF2-40B4-BE49-F238E27FC236}">
                    <a16:creationId xmlns:a16="http://schemas.microsoft.com/office/drawing/2014/main" id="{513A171D-8BB3-38B8-4D5C-64D96E82A7D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70" name="Rectangle 1169">
                <a:extLst>
                  <a:ext uri="{FF2B5EF4-FFF2-40B4-BE49-F238E27FC236}">
                    <a16:creationId xmlns:a16="http://schemas.microsoft.com/office/drawing/2014/main" id="{24341E76-61BF-9500-699F-45BB1811EDE5}"/>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sp>
        <p:nvSpPr>
          <p:cNvPr id="1183" name="Rectangle 1182">
            <a:extLst>
              <a:ext uri="{FF2B5EF4-FFF2-40B4-BE49-F238E27FC236}">
                <a16:creationId xmlns:a16="http://schemas.microsoft.com/office/drawing/2014/main" id="{4FC24B19-6973-79C8-AC60-ED3078FDBB93}"/>
              </a:ext>
            </a:extLst>
          </p:cNvPr>
          <p:cNvSpPr/>
          <p:nvPr/>
        </p:nvSpPr>
        <p:spPr>
          <a:xfrm>
            <a:off x="6744766" y="3996245"/>
            <a:ext cx="99138" cy="87947"/>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26" name="Google Shape;274;p10">
            <a:extLst>
              <a:ext uri="{FF2B5EF4-FFF2-40B4-BE49-F238E27FC236}">
                <a16:creationId xmlns:a16="http://schemas.microsoft.com/office/drawing/2014/main" id="{047E5EB0-7C75-9A10-938C-5A5A78D5DB9D}"/>
              </a:ext>
            </a:extLst>
          </p:cNvPr>
          <p:cNvSpPr txBox="1"/>
          <p:nvPr/>
        </p:nvSpPr>
        <p:spPr>
          <a:xfrm>
            <a:off x="6429462" y="4434271"/>
            <a:ext cx="537845" cy="769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Single family</a:t>
            </a:r>
          </a:p>
        </p:txBody>
      </p:sp>
      <p:grpSp>
        <p:nvGrpSpPr>
          <p:cNvPr id="1627" name="Group 1626">
            <a:extLst>
              <a:ext uri="{FF2B5EF4-FFF2-40B4-BE49-F238E27FC236}">
                <a16:creationId xmlns:a16="http://schemas.microsoft.com/office/drawing/2014/main" id="{51BE092E-FD76-ACBA-CE32-04E6B484E105}"/>
              </a:ext>
            </a:extLst>
          </p:cNvPr>
          <p:cNvGrpSpPr/>
          <p:nvPr/>
        </p:nvGrpSpPr>
        <p:grpSpPr>
          <a:xfrm>
            <a:off x="6136914" y="3429557"/>
            <a:ext cx="362956" cy="688185"/>
            <a:chOff x="1566672" y="3461778"/>
            <a:chExt cx="397204" cy="910197"/>
          </a:xfrm>
        </p:grpSpPr>
        <p:sp>
          <p:nvSpPr>
            <p:cNvPr id="1628" name="Rectangle 1627">
              <a:extLst>
                <a:ext uri="{FF2B5EF4-FFF2-40B4-BE49-F238E27FC236}">
                  <a16:creationId xmlns:a16="http://schemas.microsoft.com/office/drawing/2014/main" id="{7D8230C8-540F-FCBF-1FBC-2622A9858BAC}"/>
                </a:ext>
              </a:extLst>
            </p:cNvPr>
            <p:cNvSpPr/>
            <p:nvPr/>
          </p:nvSpPr>
          <p:spPr>
            <a:xfrm>
              <a:off x="1566672" y="3461778"/>
              <a:ext cx="397204" cy="910197"/>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629" name="Group 1628">
              <a:extLst>
                <a:ext uri="{FF2B5EF4-FFF2-40B4-BE49-F238E27FC236}">
                  <a16:creationId xmlns:a16="http://schemas.microsoft.com/office/drawing/2014/main" id="{46C463E5-BA8C-4E57-E77C-FAF9DE2314BA}"/>
                </a:ext>
              </a:extLst>
            </p:cNvPr>
            <p:cNvGrpSpPr/>
            <p:nvPr/>
          </p:nvGrpSpPr>
          <p:grpSpPr>
            <a:xfrm>
              <a:off x="1619755" y="3529276"/>
              <a:ext cx="291038" cy="79016"/>
              <a:chOff x="1618626" y="3607813"/>
              <a:chExt cx="291038" cy="79016"/>
            </a:xfrm>
          </p:grpSpPr>
          <p:sp>
            <p:nvSpPr>
              <p:cNvPr id="1647" name="Rectangle 1646">
                <a:extLst>
                  <a:ext uri="{FF2B5EF4-FFF2-40B4-BE49-F238E27FC236}">
                    <a16:creationId xmlns:a16="http://schemas.microsoft.com/office/drawing/2014/main" id="{1E64B2A5-0F77-52C6-15DA-8AE70724FE3F}"/>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8" name="Rectangle 1647">
                <a:extLst>
                  <a:ext uri="{FF2B5EF4-FFF2-40B4-BE49-F238E27FC236}">
                    <a16:creationId xmlns:a16="http://schemas.microsoft.com/office/drawing/2014/main" id="{47D2E277-A4A6-4A8A-B9DD-53E423A709A2}"/>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9" name="Rectangle 1648">
                <a:extLst>
                  <a:ext uri="{FF2B5EF4-FFF2-40B4-BE49-F238E27FC236}">
                    <a16:creationId xmlns:a16="http://schemas.microsoft.com/office/drawing/2014/main" id="{72CCA3B5-41FF-B34A-C48A-83B525D8DB53}"/>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30" name="Group 1629">
              <a:extLst>
                <a:ext uri="{FF2B5EF4-FFF2-40B4-BE49-F238E27FC236}">
                  <a16:creationId xmlns:a16="http://schemas.microsoft.com/office/drawing/2014/main" id="{6D910EFD-60D7-F82C-0AFF-79E32409FC52}"/>
                </a:ext>
              </a:extLst>
            </p:cNvPr>
            <p:cNvGrpSpPr/>
            <p:nvPr/>
          </p:nvGrpSpPr>
          <p:grpSpPr>
            <a:xfrm>
              <a:off x="1619755" y="3647116"/>
              <a:ext cx="291038" cy="79016"/>
              <a:chOff x="1618626" y="3607813"/>
              <a:chExt cx="291038" cy="79016"/>
            </a:xfrm>
          </p:grpSpPr>
          <p:sp>
            <p:nvSpPr>
              <p:cNvPr id="1644" name="Rectangle 1643">
                <a:extLst>
                  <a:ext uri="{FF2B5EF4-FFF2-40B4-BE49-F238E27FC236}">
                    <a16:creationId xmlns:a16="http://schemas.microsoft.com/office/drawing/2014/main" id="{1E378104-7D39-6A60-0BA0-F6207F05BB94}"/>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5" name="Rectangle 1644">
                <a:extLst>
                  <a:ext uri="{FF2B5EF4-FFF2-40B4-BE49-F238E27FC236}">
                    <a16:creationId xmlns:a16="http://schemas.microsoft.com/office/drawing/2014/main" id="{822ECB83-F2A6-5220-B27D-C9586018964C}"/>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6" name="Rectangle 1645">
                <a:extLst>
                  <a:ext uri="{FF2B5EF4-FFF2-40B4-BE49-F238E27FC236}">
                    <a16:creationId xmlns:a16="http://schemas.microsoft.com/office/drawing/2014/main" id="{5C7BD3CB-0119-A6F2-01EF-A93CB849E382}"/>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31" name="Group 1630">
              <a:extLst>
                <a:ext uri="{FF2B5EF4-FFF2-40B4-BE49-F238E27FC236}">
                  <a16:creationId xmlns:a16="http://schemas.microsoft.com/office/drawing/2014/main" id="{4D681177-8E8E-095A-8FD2-32EDECF3739E}"/>
                </a:ext>
              </a:extLst>
            </p:cNvPr>
            <p:cNvGrpSpPr/>
            <p:nvPr/>
          </p:nvGrpSpPr>
          <p:grpSpPr>
            <a:xfrm>
              <a:off x="1619755" y="3764956"/>
              <a:ext cx="291038" cy="79016"/>
              <a:chOff x="1618626" y="3607813"/>
              <a:chExt cx="291038" cy="79016"/>
            </a:xfrm>
          </p:grpSpPr>
          <p:sp>
            <p:nvSpPr>
              <p:cNvPr id="1641" name="Rectangle 1640">
                <a:extLst>
                  <a:ext uri="{FF2B5EF4-FFF2-40B4-BE49-F238E27FC236}">
                    <a16:creationId xmlns:a16="http://schemas.microsoft.com/office/drawing/2014/main" id="{29B925C9-95E3-785A-3E9B-309486DD2308}"/>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2" name="Rectangle 1641">
                <a:extLst>
                  <a:ext uri="{FF2B5EF4-FFF2-40B4-BE49-F238E27FC236}">
                    <a16:creationId xmlns:a16="http://schemas.microsoft.com/office/drawing/2014/main" id="{163AF6C7-3F90-29A8-EA22-2B65ABDE1CF9}"/>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3" name="Rectangle 1642">
                <a:extLst>
                  <a:ext uri="{FF2B5EF4-FFF2-40B4-BE49-F238E27FC236}">
                    <a16:creationId xmlns:a16="http://schemas.microsoft.com/office/drawing/2014/main" id="{B72F4B43-FF62-C9AB-BD20-3270D6A1A4FC}"/>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32" name="Group 1631">
              <a:extLst>
                <a:ext uri="{FF2B5EF4-FFF2-40B4-BE49-F238E27FC236}">
                  <a16:creationId xmlns:a16="http://schemas.microsoft.com/office/drawing/2014/main" id="{C6BB283D-F7F5-BFFE-625B-2FDCEA25E82E}"/>
                </a:ext>
              </a:extLst>
            </p:cNvPr>
            <p:cNvGrpSpPr/>
            <p:nvPr/>
          </p:nvGrpSpPr>
          <p:grpSpPr>
            <a:xfrm>
              <a:off x="1619755" y="3882796"/>
              <a:ext cx="291038" cy="79016"/>
              <a:chOff x="1618626" y="3607813"/>
              <a:chExt cx="291038" cy="79016"/>
            </a:xfrm>
          </p:grpSpPr>
          <p:sp>
            <p:nvSpPr>
              <p:cNvPr id="1638" name="Rectangle 1637">
                <a:extLst>
                  <a:ext uri="{FF2B5EF4-FFF2-40B4-BE49-F238E27FC236}">
                    <a16:creationId xmlns:a16="http://schemas.microsoft.com/office/drawing/2014/main" id="{3D552A33-67CF-722B-3615-86B1268AA6AC}"/>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39" name="Rectangle 1638">
                <a:extLst>
                  <a:ext uri="{FF2B5EF4-FFF2-40B4-BE49-F238E27FC236}">
                    <a16:creationId xmlns:a16="http://schemas.microsoft.com/office/drawing/2014/main" id="{A3DDF7FB-9006-C805-7234-4C6C1F8D8404}"/>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40" name="Rectangle 1639">
                <a:extLst>
                  <a:ext uri="{FF2B5EF4-FFF2-40B4-BE49-F238E27FC236}">
                    <a16:creationId xmlns:a16="http://schemas.microsoft.com/office/drawing/2014/main" id="{9032D8CD-80A2-356B-F8D5-9B8CFAA107DF}"/>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33" name="Group 1632">
              <a:extLst>
                <a:ext uri="{FF2B5EF4-FFF2-40B4-BE49-F238E27FC236}">
                  <a16:creationId xmlns:a16="http://schemas.microsoft.com/office/drawing/2014/main" id="{0A301CDB-121C-A2F0-8E9B-8BB91E48D593}"/>
                </a:ext>
              </a:extLst>
            </p:cNvPr>
            <p:cNvGrpSpPr/>
            <p:nvPr/>
          </p:nvGrpSpPr>
          <p:grpSpPr>
            <a:xfrm>
              <a:off x="1619755" y="4000634"/>
              <a:ext cx="291038" cy="79016"/>
              <a:chOff x="1618626" y="3607813"/>
              <a:chExt cx="291038" cy="79016"/>
            </a:xfrm>
          </p:grpSpPr>
          <p:sp>
            <p:nvSpPr>
              <p:cNvPr id="1635" name="Rectangle 1634">
                <a:extLst>
                  <a:ext uri="{FF2B5EF4-FFF2-40B4-BE49-F238E27FC236}">
                    <a16:creationId xmlns:a16="http://schemas.microsoft.com/office/drawing/2014/main" id="{037F0B8D-EFDD-D84F-FA9A-9B0063C59156}"/>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36" name="Rectangle 1635">
                <a:extLst>
                  <a:ext uri="{FF2B5EF4-FFF2-40B4-BE49-F238E27FC236}">
                    <a16:creationId xmlns:a16="http://schemas.microsoft.com/office/drawing/2014/main" id="{ECF100CA-0D7D-A87A-F94C-A7FABFF8A4F8}"/>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37" name="Rectangle 1636">
                <a:extLst>
                  <a:ext uri="{FF2B5EF4-FFF2-40B4-BE49-F238E27FC236}">
                    <a16:creationId xmlns:a16="http://schemas.microsoft.com/office/drawing/2014/main" id="{D0596FFE-6010-A3A3-AF5E-4D7552F67561}"/>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634" name="Rectangle 1633">
              <a:extLst>
                <a:ext uri="{FF2B5EF4-FFF2-40B4-BE49-F238E27FC236}">
                  <a16:creationId xmlns:a16="http://schemas.microsoft.com/office/drawing/2014/main" id="{E629C98E-650A-F954-0C6F-F365304D5E78}"/>
                </a:ext>
              </a:extLst>
            </p:cNvPr>
            <p:cNvSpPr/>
            <p:nvPr/>
          </p:nvSpPr>
          <p:spPr>
            <a:xfrm>
              <a:off x="1811655" y="415303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50" name="Group 1649">
            <a:extLst>
              <a:ext uri="{FF2B5EF4-FFF2-40B4-BE49-F238E27FC236}">
                <a16:creationId xmlns:a16="http://schemas.microsoft.com/office/drawing/2014/main" id="{7807DACF-3208-45A2-F4D1-712539BD3583}"/>
              </a:ext>
            </a:extLst>
          </p:cNvPr>
          <p:cNvGrpSpPr/>
          <p:nvPr/>
        </p:nvGrpSpPr>
        <p:grpSpPr>
          <a:xfrm>
            <a:off x="6514656" y="3649005"/>
            <a:ext cx="122000" cy="306389"/>
            <a:chOff x="6732527" y="3649005"/>
            <a:chExt cx="185027" cy="306389"/>
          </a:xfrm>
        </p:grpSpPr>
        <p:grpSp>
          <p:nvGrpSpPr>
            <p:cNvPr id="1651" name="Group 1650">
              <a:extLst>
                <a:ext uri="{FF2B5EF4-FFF2-40B4-BE49-F238E27FC236}">
                  <a16:creationId xmlns:a16="http://schemas.microsoft.com/office/drawing/2014/main" id="{DDDA9571-9E63-340D-46F1-2E85D93E54DA}"/>
                </a:ext>
              </a:extLst>
            </p:cNvPr>
            <p:cNvGrpSpPr/>
            <p:nvPr/>
          </p:nvGrpSpPr>
          <p:grpSpPr>
            <a:xfrm>
              <a:off x="6732527" y="3649005"/>
              <a:ext cx="185027" cy="43988"/>
              <a:chOff x="1724637" y="3607813"/>
              <a:chExt cx="185027" cy="79016"/>
            </a:xfrm>
          </p:grpSpPr>
          <p:sp>
            <p:nvSpPr>
              <p:cNvPr id="1664" name="Rectangle 1663">
                <a:extLst>
                  <a:ext uri="{FF2B5EF4-FFF2-40B4-BE49-F238E27FC236}">
                    <a16:creationId xmlns:a16="http://schemas.microsoft.com/office/drawing/2014/main" id="{24B99A80-7A73-83EE-C282-A0312C96D09D}"/>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65" name="Rectangle 1664">
                <a:extLst>
                  <a:ext uri="{FF2B5EF4-FFF2-40B4-BE49-F238E27FC236}">
                    <a16:creationId xmlns:a16="http://schemas.microsoft.com/office/drawing/2014/main" id="{6B3FA080-F6D6-CB1D-8581-737F29B42160}"/>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52" name="Group 1651">
              <a:extLst>
                <a:ext uri="{FF2B5EF4-FFF2-40B4-BE49-F238E27FC236}">
                  <a16:creationId xmlns:a16="http://schemas.microsoft.com/office/drawing/2014/main" id="{57A6F128-FC61-CB32-729E-C1F98D4B6A35}"/>
                </a:ext>
              </a:extLst>
            </p:cNvPr>
            <p:cNvGrpSpPr/>
            <p:nvPr/>
          </p:nvGrpSpPr>
          <p:grpSpPr>
            <a:xfrm>
              <a:off x="6732527" y="3714605"/>
              <a:ext cx="185027" cy="43988"/>
              <a:chOff x="1724637" y="3607813"/>
              <a:chExt cx="185027" cy="79016"/>
            </a:xfrm>
          </p:grpSpPr>
          <p:sp>
            <p:nvSpPr>
              <p:cNvPr id="1662" name="Rectangle 1661">
                <a:extLst>
                  <a:ext uri="{FF2B5EF4-FFF2-40B4-BE49-F238E27FC236}">
                    <a16:creationId xmlns:a16="http://schemas.microsoft.com/office/drawing/2014/main" id="{E622B58B-DA53-E9B8-0154-C7179AF5E3E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63" name="Rectangle 1662">
                <a:extLst>
                  <a:ext uri="{FF2B5EF4-FFF2-40B4-BE49-F238E27FC236}">
                    <a16:creationId xmlns:a16="http://schemas.microsoft.com/office/drawing/2014/main" id="{E0DBDA85-5687-AA9B-E039-18855B941E06}"/>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53" name="Group 1652">
              <a:extLst>
                <a:ext uri="{FF2B5EF4-FFF2-40B4-BE49-F238E27FC236}">
                  <a16:creationId xmlns:a16="http://schemas.microsoft.com/office/drawing/2014/main" id="{F7260215-25ED-1C31-BA04-0117DDCAA56D}"/>
                </a:ext>
              </a:extLst>
            </p:cNvPr>
            <p:cNvGrpSpPr/>
            <p:nvPr/>
          </p:nvGrpSpPr>
          <p:grpSpPr>
            <a:xfrm>
              <a:off x="6732527" y="3780206"/>
              <a:ext cx="185027" cy="43988"/>
              <a:chOff x="1724637" y="3607813"/>
              <a:chExt cx="185027" cy="79016"/>
            </a:xfrm>
          </p:grpSpPr>
          <p:sp>
            <p:nvSpPr>
              <p:cNvPr id="1660" name="Rectangle 1659">
                <a:extLst>
                  <a:ext uri="{FF2B5EF4-FFF2-40B4-BE49-F238E27FC236}">
                    <a16:creationId xmlns:a16="http://schemas.microsoft.com/office/drawing/2014/main" id="{6FDD6A54-4858-023B-FB5C-3761F23E3ECA}"/>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61" name="Rectangle 1660">
                <a:extLst>
                  <a:ext uri="{FF2B5EF4-FFF2-40B4-BE49-F238E27FC236}">
                    <a16:creationId xmlns:a16="http://schemas.microsoft.com/office/drawing/2014/main" id="{4C680F11-87DF-6072-20DC-3A926E48ECB4}"/>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54" name="Group 1653">
              <a:extLst>
                <a:ext uri="{FF2B5EF4-FFF2-40B4-BE49-F238E27FC236}">
                  <a16:creationId xmlns:a16="http://schemas.microsoft.com/office/drawing/2014/main" id="{C072C036-57CA-2412-78D8-6F8DC2BE17B2}"/>
                </a:ext>
              </a:extLst>
            </p:cNvPr>
            <p:cNvGrpSpPr/>
            <p:nvPr/>
          </p:nvGrpSpPr>
          <p:grpSpPr>
            <a:xfrm>
              <a:off x="6732527" y="3845806"/>
              <a:ext cx="185027" cy="43988"/>
              <a:chOff x="1724637" y="3607813"/>
              <a:chExt cx="185027" cy="79016"/>
            </a:xfrm>
          </p:grpSpPr>
          <p:sp>
            <p:nvSpPr>
              <p:cNvPr id="1658" name="Rectangle 1657">
                <a:extLst>
                  <a:ext uri="{FF2B5EF4-FFF2-40B4-BE49-F238E27FC236}">
                    <a16:creationId xmlns:a16="http://schemas.microsoft.com/office/drawing/2014/main" id="{9B3DB641-8F9A-6742-B4F9-E6798719A71C}"/>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59" name="Rectangle 1658">
                <a:extLst>
                  <a:ext uri="{FF2B5EF4-FFF2-40B4-BE49-F238E27FC236}">
                    <a16:creationId xmlns:a16="http://schemas.microsoft.com/office/drawing/2014/main" id="{515DA6CD-D6F8-E460-7A48-93F034BA7A4F}"/>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655" name="Group 1654">
              <a:extLst>
                <a:ext uri="{FF2B5EF4-FFF2-40B4-BE49-F238E27FC236}">
                  <a16:creationId xmlns:a16="http://schemas.microsoft.com/office/drawing/2014/main" id="{DFFC14A4-FE88-ACEA-52DB-C28BC10186EB}"/>
                </a:ext>
              </a:extLst>
            </p:cNvPr>
            <p:cNvGrpSpPr/>
            <p:nvPr/>
          </p:nvGrpSpPr>
          <p:grpSpPr>
            <a:xfrm>
              <a:off x="6732527" y="3911406"/>
              <a:ext cx="185027" cy="43988"/>
              <a:chOff x="1724637" y="3607813"/>
              <a:chExt cx="185027" cy="79016"/>
            </a:xfrm>
          </p:grpSpPr>
          <p:sp>
            <p:nvSpPr>
              <p:cNvPr id="1656" name="Rectangle 1655">
                <a:extLst>
                  <a:ext uri="{FF2B5EF4-FFF2-40B4-BE49-F238E27FC236}">
                    <a16:creationId xmlns:a16="http://schemas.microsoft.com/office/drawing/2014/main" id="{B3C8E4B1-F586-F1CA-84D5-FA581204DACE}"/>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657" name="Rectangle 1656">
                <a:extLst>
                  <a:ext uri="{FF2B5EF4-FFF2-40B4-BE49-F238E27FC236}">
                    <a16:creationId xmlns:a16="http://schemas.microsoft.com/office/drawing/2014/main" id="{AC20AD79-B1BF-F0E2-0606-A7642C7E3AD4}"/>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sp>
        <p:nvSpPr>
          <p:cNvPr id="1666" name="Google Shape;274;p10">
            <a:extLst>
              <a:ext uri="{FF2B5EF4-FFF2-40B4-BE49-F238E27FC236}">
                <a16:creationId xmlns:a16="http://schemas.microsoft.com/office/drawing/2014/main" id="{31FA6CAF-7392-26DD-95C7-D838EE8144E6}"/>
              </a:ext>
            </a:extLst>
          </p:cNvPr>
          <p:cNvSpPr txBox="1"/>
          <p:nvPr/>
        </p:nvSpPr>
        <p:spPr>
          <a:xfrm>
            <a:off x="5529163" y="3438693"/>
            <a:ext cx="555998" cy="23083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Multifamily Housing (</a:t>
            </a:r>
            <a:r>
              <a:rPr kumimoji="0" lang="en-US" sz="500" b="0" i="0" u="none" strike="noStrike" kern="0" cap="none" spc="0" normalizeH="0" baseline="0" noProof="0" dirty="0" err="1">
                <a:ln>
                  <a:noFill/>
                </a:ln>
                <a:solidFill>
                  <a:srgbClr val="EC1300"/>
                </a:solidFill>
                <a:effectLst/>
                <a:uLnTx/>
                <a:uFillTx/>
                <a:latin typeface="Arial"/>
                <a:cs typeface="Arial"/>
                <a:sym typeface="Arial"/>
              </a:rPr>
              <a:t>e.g</a:t>
            </a:r>
            <a:r>
              <a:rPr kumimoji="0" lang="en-US" sz="500" b="0" i="0" u="none" strike="noStrike" kern="0" cap="none" spc="0" normalizeH="0" baseline="0" noProof="0" dirty="0">
                <a:ln>
                  <a:noFill/>
                </a:ln>
                <a:solidFill>
                  <a:srgbClr val="EC1300"/>
                </a:solidFill>
                <a:effectLst/>
                <a:uLnTx/>
                <a:uFillTx/>
                <a:latin typeface="Arial"/>
                <a:cs typeface="Arial"/>
                <a:sym typeface="Arial"/>
              </a:rPr>
              <a:t> Apartment or Condominium)</a:t>
            </a:r>
          </a:p>
        </p:txBody>
      </p:sp>
      <p:grpSp>
        <p:nvGrpSpPr>
          <p:cNvPr id="1667" name="Group 1666">
            <a:extLst>
              <a:ext uri="{FF2B5EF4-FFF2-40B4-BE49-F238E27FC236}">
                <a16:creationId xmlns:a16="http://schemas.microsoft.com/office/drawing/2014/main" id="{802B225A-37A0-2C8E-3BB5-45104834616E}"/>
              </a:ext>
            </a:extLst>
          </p:cNvPr>
          <p:cNvGrpSpPr/>
          <p:nvPr/>
        </p:nvGrpSpPr>
        <p:grpSpPr>
          <a:xfrm>
            <a:off x="5724897" y="3784237"/>
            <a:ext cx="525894" cy="599910"/>
            <a:chOff x="1099486" y="3605675"/>
            <a:chExt cx="608383" cy="694009"/>
          </a:xfrm>
        </p:grpSpPr>
        <p:sp>
          <p:nvSpPr>
            <p:cNvPr id="1668" name="Freeform: Shape 1667">
              <a:extLst>
                <a:ext uri="{FF2B5EF4-FFF2-40B4-BE49-F238E27FC236}">
                  <a16:creationId xmlns:a16="http://schemas.microsoft.com/office/drawing/2014/main" id="{C4A8C7E4-B34B-5AA4-D95E-8315573BCC48}"/>
                </a:ext>
              </a:extLst>
            </p:cNvPr>
            <p:cNvSpPr/>
            <p:nvPr/>
          </p:nvSpPr>
          <p:spPr>
            <a:xfrm>
              <a:off x="1227718" y="3605675"/>
              <a:ext cx="300624" cy="411147"/>
            </a:xfrm>
            <a:custGeom>
              <a:avLst/>
              <a:gdLst>
                <a:gd name="csX0" fmla="*/ 122903 w 300624"/>
                <a:gd name="csY0" fmla="*/ 51 h 411147"/>
                <a:gd name="csX1" fmla="*/ 259812 w 300624"/>
                <a:gd name="csY1" fmla="*/ 49852 h 411147"/>
                <a:gd name="csX2" fmla="*/ 297498 w 300624"/>
                <a:gd name="csY2" fmla="*/ 167967 h 411147"/>
                <a:gd name="csX3" fmla="*/ 267302 w 300624"/>
                <a:gd name="csY3" fmla="*/ 244207 h 411147"/>
                <a:gd name="csX4" fmla="*/ 249976 w 300624"/>
                <a:gd name="csY4" fmla="*/ 326748 h 411147"/>
                <a:gd name="csX5" fmla="*/ 200209 w 300624"/>
                <a:gd name="csY5" fmla="*/ 397809 h 411147"/>
                <a:gd name="csX6" fmla="*/ 79748 w 300624"/>
                <a:gd name="csY6" fmla="*/ 394820 h 411147"/>
                <a:gd name="csX7" fmla="*/ 35294 w 300624"/>
                <a:gd name="csY7" fmla="*/ 355822 h 411147"/>
                <a:gd name="csX8" fmla="*/ 16812 w 300624"/>
                <a:gd name="csY8" fmla="*/ 306044 h 411147"/>
                <a:gd name="csX9" fmla="*/ 286 w 300624"/>
                <a:gd name="csY9" fmla="*/ 166756 h 411147"/>
                <a:gd name="csX10" fmla="*/ 122903 w 300624"/>
                <a:gd name="csY10" fmla="*/ 51 h 411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0624" h="411147">
                  <a:moveTo>
                    <a:pt x="122903" y="51"/>
                  </a:moveTo>
                  <a:cubicBezTo>
                    <a:pt x="174592" y="-1116"/>
                    <a:pt x="226426" y="17733"/>
                    <a:pt x="259812" y="49852"/>
                  </a:cubicBezTo>
                  <a:cubicBezTo>
                    <a:pt x="293208" y="81970"/>
                    <a:pt x="307478" y="126680"/>
                    <a:pt x="297498" y="167967"/>
                  </a:cubicBezTo>
                  <a:cubicBezTo>
                    <a:pt x="291163" y="194196"/>
                    <a:pt x="275804" y="218401"/>
                    <a:pt x="267302" y="244207"/>
                  </a:cubicBezTo>
                  <a:cubicBezTo>
                    <a:pt x="258411" y="271180"/>
                    <a:pt x="257133" y="299431"/>
                    <a:pt x="249976" y="326748"/>
                  </a:cubicBezTo>
                  <a:cubicBezTo>
                    <a:pt x="242819" y="354066"/>
                    <a:pt x="228338" y="381817"/>
                    <a:pt x="200209" y="397809"/>
                  </a:cubicBezTo>
                  <a:cubicBezTo>
                    <a:pt x="165212" y="417714"/>
                    <a:pt x="115190" y="414202"/>
                    <a:pt x="79748" y="394820"/>
                  </a:cubicBezTo>
                  <a:cubicBezTo>
                    <a:pt x="61455" y="384817"/>
                    <a:pt x="46618" y="371136"/>
                    <a:pt x="35294" y="355822"/>
                  </a:cubicBezTo>
                  <a:cubicBezTo>
                    <a:pt x="22646" y="338718"/>
                    <a:pt x="20557" y="324915"/>
                    <a:pt x="16812" y="306044"/>
                  </a:cubicBezTo>
                  <a:cubicBezTo>
                    <a:pt x="7643" y="259866"/>
                    <a:pt x="-1771" y="213722"/>
                    <a:pt x="286" y="166756"/>
                  </a:cubicBezTo>
                  <a:cubicBezTo>
                    <a:pt x="2975" y="105098"/>
                    <a:pt x="27836" y="2196"/>
                    <a:pt x="122903" y="51"/>
                  </a:cubicBezTo>
                  <a:close/>
                </a:path>
              </a:pathLst>
            </a:custGeom>
            <a:solidFill>
              <a:srgbClr val="A0BC3B"/>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69" name="Freeform: Shape 1668">
              <a:extLst>
                <a:ext uri="{FF2B5EF4-FFF2-40B4-BE49-F238E27FC236}">
                  <a16:creationId xmlns:a16="http://schemas.microsoft.com/office/drawing/2014/main" id="{8EA68276-3CCD-54AE-7474-A62B419A1A18}"/>
                </a:ext>
              </a:extLst>
            </p:cNvPr>
            <p:cNvSpPr/>
            <p:nvPr/>
          </p:nvSpPr>
          <p:spPr>
            <a:xfrm>
              <a:off x="1347200" y="3795614"/>
              <a:ext cx="30822" cy="447380"/>
            </a:xfrm>
            <a:custGeom>
              <a:avLst/>
              <a:gdLst>
                <a:gd name="csX0" fmla="*/ 18157 w 30822"/>
                <a:gd name="csY0" fmla="*/ 0 h 447380"/>
                <a:gd name="csX1" fmla="*/ 6855 w 30822"/>
                <a:gd name="csY1" fmla="*/ 175885 h 447380"/>
                <a:gd name="csX2" fmla="*/ 30816 w 30822"/>
                <a:gd name="csY2" fmla="*/ 352347 h 447380"/>
                <a:gd name="csX3" fmla="*/ 16690 w 30822"/>
                <a:gd name="csY3" fmla="*/ 447380 h 447380"/>
              </a:gdLst>
              <a:ahLst/>
              <a:cxnLst>
                <a:cxn ang="0">
                  <a:pos x="csX0" y="csY0"/>
                </a:cxn>
                <a:cxn ang="0">
                  <a:pos x="csX1" y="csY1"/>
                </a:cxn>
                <a:cxn ang="0">
                  <a:pos x="csX2" y="csY2"/>
                </a:cxn>
                <a:cxn ang="0">
                  <a:pos x="csX3" y="csY3"/>
                </a:cxn>
              </a:cxnLst>
              <a:rect l="l" t="t" r="r" b="b"/>
              <a:pathLst>
                <a:path w="30822" h="447380">
                  <a:moveTo>
                    <a:pt x="18157" y="0"/>
                  </a:moveTo>
                  <a:cubicBezTo>
                    <a:pt x="-5437" y="56046"/>
                    <a:pt x="-2370" y="117127"/>
                    <a:pt x="6855" y="175885"/>
                  </a:cubicBezTo>
                  <a:cubicBezTo>
                    <a:pt x="16079" y="234643"/>
                    <a:pt x="31194" y="293112"/>
                    <a:pt x="30816" y="352347"/>
                  </a:cubicBezTo>
                  <a:cubicBezTo>
                    <a:pt x="30616" y="384321"/>
                    <a:pt x="25870" y="416284"/>
                    <a:pt x="16690" y="447380"/>
                  </a:cubicBez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0" name="Freeform: Shape 1669">
              <a:extLst>
                <a:ext uri="{FF2B5EF4-FFF2-40B4-BE49-F238E27FC236}">
                  <a16:creationId xmlns:a16="http://schemas.microsoft.com/office/drawing/2014/main" id="{DF55D9C7-8DD8-E605-32B5-7B8CB8369F41}"/>
                </a:ext>
              </a:extLst>
            </p:cNvPr>
            <p:cNvSpPr/>
            <p:nvPr/>
          </p:nvSpPr>
          <p:spPr>
            <a:xfrm>
              <a:off x="1375827" y="4054029"/>
              <a:ext cx="104379" cy="133341"/>
            </a:xfrm>
            <a:custGeom>
              <a:avLst/>
              <a:gdLst>
                <a:gd name="csX0" fmla="*/ 104380 w 104379"/>
                <a:gd name="csY0" fmla="*/ 0 h 133341"/>
                <a:gd name="csX1" fmla="*/ 0 w 104379"/>
                <a:gd name="csY1" fmla="*/ 133342 h 133341"/>
              </a:gdLst>
              <a:ahLst/>
              <a:cxnLst>
                <a:cxn ang="0">
                  <a:pos x="csX0" y="csY0"/>
                </a:cxn>
                <a:cxn ang="0">
                  <a:pos x="csX1" y="csY1"/>
                </a:cxn>
              </a:cxnLst>
              <a:rect l="l" t="t" r="r" b="b"/>
              <a:pathLst>
                <a:path w="104379" h="133341">
                  <a:moveTo>
                    <a:pt x="104380" y="0"/>
                  </a:moveTo>
                  <a:cubicBezTo>
                    <a:pt x="49811" y="28284"/>
                    <a:pt x="12025" y="81619"/>
                    <a:pt x="0" y="133342"/>
                  </a:cubicBez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1" name="Freeform: Shape 1670">
              <a:extLst>
                <a:ext uri="{FF2B5EF4-FFF2-40B4-BE49-F238E27FC236}">
                  <a16:creationId xmlns:a16="http://schemas.microsoft.com/office/drawing/2014/main" id="{DD706A24-E792-99E8-AC03-498741FA6633}"/>
                </a:ext>
              </a:extLst>
            </p:cNvPr>
            <p:cNvSpPr/>
            <p:nvPr/>
          </p:nvSpPr>
          <p:spPr>
            <a:xfrm>
              <a:off x="1398733" y="3853225"/>
              <a:ext cx="228553" cy="235837"/>
            </a:xfrm>
            <a:custGeom>
              <a:avLst/>
              <a:gdLst>
                <a:gd name="csX0" fmla="*/ 45332 w 228553"/>
                <a:gd name="csY0" fmla="*/ 186089 h 235837"/>
                <a:gd name="csX1" fmla="*/ 72272 w 228553"/>
                <a:gd name="csY1" fmla="*/ 157427 h 235837"/>
                <a:gd name="csX2" fmla="*/ 109202 w 228553"/>
                <a:gd name="csY2" fmla="*/ 62260 h 235837"/>
                <a:gd name="csX3" fmla="*/ 118038 w 228553"/>
                <a:gd name="csY3" fmla="*/ 26174 h 235837"/>
                <a:gd name="csX4" fmla="*/ 148811 w 228553"/>
                <a:gd name="csY4" fmla="*/ 958 h 235837"/>
                <a:gd name="csX5" fmla="*/ 184264 w 228553"/>
                <a:gd name="csY5" fmla="*/ 6992 h 235837"/>
                <a:gd name="csX6" fmla="*/ 208414 w 228553"/>
                <a:gd name="csY6" fmla="*/ 29853 h 235837"/>
                <a:gd name="csX7" fmla="*/ 206625 w 228553"/>
                <a:gd name="csY7" fmla="*/ 161417 h 235837"/>
                <a:gd name="csX8" fmla="*/ 70304 w 228553"/>
                <a:gd name="csY8" fmla="*/ 234767 h 235837"/>
                <a:gd name="csX9" fmla="*/ 16625 w 228553"/>
                <a:gd name="csY9" fmla="*/ 227754 h 235837"/>
                <a:gd name="csX10" fmla="*/ 2745 w 228553"/>
                <a:gd name="csY10" fmla="*/ 195669 h 235837"/>
                <a:gd name="csX11" fmla="*/ 45332 w 228553"/>
                <a:gd name="csY11" fmla="*/ 186100 h 23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8553" h="235837">
                  <a:moveTo>
                    <a:pt x="45332" y="186089"/>
                  </a:moveTo>
                  <a:cubicBezTo>
                    <a:pt x="57524" y="179076"/>
                    <a:pt x="65481" y="168251"/>
                    <a:pt x="72272" y="157427"/>
                  </a:cubicBezTo>
                  <a:cubicBezTo>
                    <a:pt x="90943" y="127664"/>
                    <a:pt x="103479" y="95357"/>
                    <a:pt x="109202" y="62260"/>
                  </a:cubicBezTo>
                  <a:cubicBezTo>
                    <a:pt x="111314" y="50080"/>
                    <a:pt x="112547" y="37633"/>
                    <a:pt x="118038" y="26174"/>
                  </a:cubicBezTo>
                  <a:cubicBezTo>
                    <a:pt x="123528" y="14716"/>
                    <a:pt x="134208" y="4103"/>
                    <a:pt x="148811" y="958"/>
                  </a:cubicBezTo>
                  <a:cubicBezTo>
                    <a:pt x="160847" y="-1632"/>
                    <a:pt x="173995" y="1247"/>
                    <a:pt x="184264" y="6992"/>
                  </a:cubicBezTo>
                  <a:cubicBezTo>
                    <a:pt x="194533" y="12727"/>
                    <a:pt x="202224" y="21051"/>
                    <a:pt x="208414" y="29853"/>
                  </a:cubicBezTo>
                  <a:cubicBezTo>
                    <a:pt x="236420" y="69696"/>
                    <a:pt x="234653" y="121585"/>
                    <a:pt x="206625" y="161417"/>
                  </a:cubicBezTo>
                  <a:cubicBezTo>
                    <a:pt x="178596" y="201248"/>
                    <a:pt x="126162" y="228387"/>
                    <a:pt x="70304" y="234767"/>
                  </a:cubicBezTo>
                  <a:cubicBezTo>
                    <a:pt x="51911" y="236867"/>
                    <a:pt x="31751" y="236523"/>
                    <a:pt x="16625" y="227754"/>
                  </a:cubicBezTo>
                  <a:cubicBezTo>
                    <a:pt x="7446" y="222431"/>
                    <a:pt x="-5780" y="205038"/>
                    <a:pt x="2745" y="195669"/>
                  </a:cubicBezTo>
                  <a:cubicBezTo>
                    <a:pt x="9835" y="187867"/>
                    <a:pt x="33652" y="192824"/>
                    <a:pt x="45332" y="186100"/>
                  </a:cubicBezTo>
                  <a:close/>
                </a:path>
              </a:pathLst>
            </a:custGeom>
            <a:solidFill>
              <a:srgbClr val="89A028"/>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2" name="Rectangle 1671">
              <a:extLst>
                <a:ext uri="{FF2B5EF4-FFF2-40B4-BE49-F238E27FC236}">
                  <a16:creationId xmlns:a16="http://schemas.microsoft.com/office/drawing/2014/main" id="{097E6386-6FA8-5FC3-7EF6-B5F5A07E7299}"/>
                </a:ext>
              </a:extLst>
            </p:cNvPr>
            <p:cNvSpPr/>
            <p:nvPr/>
          </p:nvSpPr>
          <p:spPr>
            <a:xfrm rot="10800000">
              <a:off x="1398599" y="4108753"/>
              <a:ext cx="298179" cy="188120"/>
            </a:xfrm>
            <a:prstGeom prst="rect">
              <a:avLst/>
            </a:prstGeom>
            <a:solidFill>
              <a:srgbClr val="EB7B7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3" name="Freeform: Shape 1672">
              <a:extLst>
                <a:ext uri="{FF2B5EF4-FFF2-40B4-BE49-F238E27FC236}">
                  <a16:creationId xmlns:a16="http://schemas.microsoft.com/office/drawing/2014/main" id="{4B6FBE9D-90ED-3842-D5E8-D89B6F927D71}"/>
                </a:ext>
              </a:extLst>
            </p:cNvPr>
            <p:cNvSpPr/>
            <p:nvPr/>
          </p:nvSpPr>
          <p:spPr>
            <a:xfrm>
              <a:off x="1109210" y="3643701"/>
              <a:ext cx="236898" cy="653171"/>
            </a:xfrm>
            <a:custGeom>
              <a:avLst/>
              <a:gdLst>
                <a:gd name="csX0" fmla="*/ 0 w 236898"/>
                <a:gd name="csY0" fmla="*/ 653172 h 653171"/>
                <a:gd name="csX1" fmla="*/ 236899 w 236898"/>
                <a:gd name="csY1" fmla="*/ 653172 h 653171"/>
                <a:gd name="csX2" fmla="*/ 236899 w 236898"/>
                <a:gd name="csY2" fmla="*/ 164971 h 653171"/>
                <a:gd name="csX3" fmla="*/ 114782 w 236898"/>
                <a:gd name="csY3" fmla="*/ 0 h 653171"/>
                <a:gd name="csX4" fmla="*/ 0 w 236898"/>
                <a:gd name="csY4" fmla="*/ 164971 h 653171"/>
                <a:gd name="csX5" fmla="*/ 0 w 236898"/>
                <a:gd name="csY5" fmla="*/ 653172 h 653171"/>
              </a:gdLst>
              <a:ahLst/>
              <a:cxnLst>
                <a:cxn ang="0">
                  <a:pos x="csX0" y="csY0"/>
                </a:cxn>
                <a:cxn ang="0">
                  <a:pos x="csX1" y="csY1"/>
                </a:cxn>
                <a:cxn ang="0">
                  <a:pos x="csX2" y="csY2"/>
                </a:cxn>
                <a:cxn ang="0">
                  <a:pos x="csX3" y="csY3"/>
                </a:cxn>
                <a:cxn ang="0">
                  <a:pos x="csX4" y="csY4"/>
                </a:cxn>
                <a:cxn ang="0">
                  <a:pos x="csX5" y="csY5"/>
                </a:cxn>
              </a:cxnLst>
              <a:rect l="l" t="t" r="r" b="b"/>
              <a:pathLst>
                <a:path w="236898" h="653171">
                  <a:moveTo>
                    <a:pt x="0" y="653172"/>
                  </a:moveTo>
                  <a:lnTo>
                    <a:pt x="236899" y="653172"/>
                  </a:lnTo>
                  <a:lnTo>
                    <a:pt x="236899" y="164971"/>
                  </a:lnTo>
                  <a:lnTo>
                    <a:pt x="114782" y="0"/>
                  </a:lnTo>
                  <a:lnTo>
                    <a:pt x="0" y="164971"/>
                  </a:lnTo>
                  <a:lnTo>
                    <a:pt x="0" y="653172"/>
                  </a:lnTo>
                  <a:close/>
                </a:path>
              </a:pathLst>
            </a:cu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4" name="Rectangle 1673">
              <a:extLst>
                <a:ext uri="{FF2B5EF4-FFF2-40B4-BE49-F238E27FC236}">
                  <a16:creationId xmlns:a16="http://schemas.microsoft.com/office/drawing/2014/main" id="{168932A1-9C90-9522-5A28-E623AFFBF316}"/>
                </a:ext>
              </a:extLst>
            </p:cNvPr>
            <p:cNvSpPr/>
            <p:nvPr/>
          </p:nvSpPr>
          <p:spPr>
            <a:xfrm rot="10800000">
              <a:off x="1346120" y="3808661"/>
              <a:ext cx="61269" cy="488200"/>
            </a:xfrm>
            <a:prstGeom prst="rect">
              <a:avLst/>
            </a:prstGeom>
            <a:solidFill>
              <a:srgbClr val="EB7B7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5" name="Freeform: Shape 1674">
              <a:extLst>
                <a:ext uri="{FF2B5EF4-FFF2-40B4-BE49-F238E27FC236}">
                  <a16:creationId xmlns:a16="http://schemas.microsoft.com/office/drawing/2014/main" id="{F7637A61-46AB-CEAD-9D40-A22645AEA9CD}"/>
                </a:ext>
              </a:extLst>
            </p:cNvPr>
            <p:cNvSpPr/>
            <p:nvPr/>
          </p:nvSpPr>
          <p:spPr>
            <a:xfrm>
              <a:off x="1223992" y="3643701"/>
              <a:ext cx="203402" cy="176184"/>
            </a:xfrm>
            <a:custGeom>
              <a:avLst/>
              <a:gdLst>
                <a:gd name="csX0" fmla="*/ 78562 w 203402"/>
                <a:gd name="csY0" fmla="*/ 1111 h 176184"/>
                <a:gd name="csX1" fmla="*/ 0 w 203402"/>
                <a:gd name="csY1" fmla="*/ 0 h 176184"/>
                <a:gd name="csX2" fmla="*/ 122117 w 203402"/>
                <a:gd name="csY2" fmla="*/ 176185 h 176184"/>
                <a:gd name="csX3" fmla="*/ 203402 w 203402"/>
                <a:gd name="csY3" fmla="*/ 176185 h 176184"/>
                <a:gd name="csX4" fmla="*/ 78562 w 203402"/>
                <a:gd name="csY4" fmla="*/ 1111 h 176184"/>
              </a:gdLst>
              <a:ahLst/>
              <a:cxnLst>
                <a:cxn ang="0">
                  <a:pos x="csX0" y="csY0"/>
                </a:cxn>
                <a:cxn ang="0">
                  <a:pos x="csX1" y="csY1"/>
                </a:cxn>
                <a:cxn ang="0">
                  <a:pos x="csX2" y="csY2"/>
                </a:cxn>
                <a:cxn ang="0">
                  <a:pos x="csX3" y="csY3"/>
                </a:cxn>
                <a:cxn ang="0">
                  <a:pos x="csX4" y="csY4"/>
                </a:cxn>
              </a:cxnLst>
              <a:rect l="l" t="t" r="r" b="b"/>
              <a:pathLst>
                <a:path w="203402" h="176184">
                  <a:moveTo>
                    <a:pt x="78562" y="1111"/>
                  </a:moveTo>
                  <a:lnTo>
                    <a:pt x="0" y="0"/>
                  </a:lnTo>
                  <a:lnTo>
                    <a:pt x="122117" y="176185"/>
                  </a:lnTo>
                  <a:lnTo>
                    <a:pt x="203402" y="176185"/>
                  </a:lnTo>
                  <a:lnTo>
                    <a:pt x="78562" y="1111"/>
                  </a:lnTo>
                  <a:close/>
                </a:path>
              </a:pathLst>
            </a:custGeom>
            <a:solidFill>
              <a:schemeClr val="accent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6" name="Freeform: Shape 1675">
              <a:extLst>
                <a:ext uri="{FF2B5EF4-FFF2-40B4-BE49-F238E27FC236}">
                  <a16:creationId xmlns:a16="http://schemas.microsoft.com/office/drawing/2014/main" id="{B23F704A-15B9-2B6C-AC62-26A0EE7BC7B4}"/>
                </a:ext>
              </a:extLst>
            </p:cNvPr>
            <p:cNvSpPr/>
            <p:nvPr/>
          </p:nvSpPr>
          <p:spPr>
            <a:xfrm>
              <a:off x="1099486" y="3643701"/>
              <a:ext cx="327908" cy="176184"/>
            </a:xfrm>
            <a:custGeom>
              <a:avLst/>
              <a:gdLst>
                <a:gd name="csX0" fmla="*/ 0 w 327908"/>
                <a:gd name="csY0" fmla="*/ 176185 h 176184"/>
                <a:gd name="csX1" fmla="*/ 124506 w 327908"/>
                <a:gd name="csY1" fmla="*/ 0 h 176184"/>
                <a:gd name="csX2" fmla="*/ 203069 w 327908"/>
                <a:gd name="csY2" fmla="*/ 1111 h 176184"/>
                <a:gd name="csX3" fmla="*/ 327909 w 327908"/>
                <a:gd name="csY3" fmla="*/ 176185 h 176184"/>
              </a:gdLst>
              <a:ahLst/>
              <a:cxnLst>
                <a:cxn ang="0">
                  <a:pos x="csX0" y="csY0"/>
                </a:cxn>
                <a:cxn ang="0">
                  <a:pos x="csX1" y="csY1"/>
                </a:cxn>
                <a:cxn ang="0">
                  <a:pos x="csX2" y="csY2"/>
                </a:cxn>
                <a:cxn ang="0">
                  <a:pos x="csX3" y="csY3"/>
                </a:cxn>
              </a:cxnLst>
              <a:rect l="l" t="t" r="r" b="b"/>
              <a:pathLst>
                <a:path w="327908" h="176184">
                  <a:moveTo>
                    <a:pt x="0" y="176185"/>
                  </a:moveTo>
                  <a:lnTo>
                    <a:pt x="124506" y="0"/>
                  </a:lnTo>
                  <a:lnTo>
                    <a:pt x="203069" y="1111"/>
                  </a:lnTo>
                  <a:lnTo>
                    <a:pt x="327909" y="176185"/>
                  </a:ln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7" name="Freeform: Shape 1676">
              <a:extLst>
                <a:ext uri="{FF2B5EF4-FFF2-40B4-BE49-F238E27FC236}">
                  <a16:creationId xmlns:a16="http://schemas.microsoft.com/office/drawing/2014/main" id="{22D5B55D-872F-2FEF-2443-B324A0461FFB}"/>
                </a:ext>
              </a:extLst>
            </p:cNvPr>
            <p:cNvSpPr/>
            <p:nvPr/>
          </p:nvSpPr>
          <p:spPr>
            <a:xfrm>
              <a:off x="1223992" y="3643701"/>
              <a:ext cx="126340" cy="180508"/>
            </a:xfrm>
            <a:custGeom>
              <a:avLst/>
              <a:gdLst>
                <a:gd name="csX0" fmla="*/ 126340 w 126340"/>
                <a:gd name="csY0" fmla="*/ 180508 h 180508"/>
                <a:gd name="csX1" fmla="*/ 0 w 126340"/>
                <a:gd name="csY1" fmla="*/ 0 h 180508"/>
              </a:gdLst>
              <a:ahLst/>
              <a:cxnLst>
                <a:cxn ang="0">
                  <a:pos x="csX0" y="csY0"/>
                </a:cxn>
                <a:cxn ang="0">
                  <a:pos x="csX1" y="csY1"/>
                </a:cxn>
              </a:cxnLst>
              <a:rect l="l" t="t" r="r" b="b"/>
              <a:pathLst>
                <a:path w="126340" h="180508">
                  <a:moveTo>
                    <a:pt x="126340" y="180508"/>
                  </a:moveTo>
                  <a:lnTo>
                    <a:pt x="0"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8" name="Freeform: Shape 1677">
              <a:extLst>
                <a:ext uri="{FF2B5EF4-FFF2-40B4-BE49-F238E27FC236}">
                  <a16:creationId xmlns:a16="http://schemas.microsoft.com/office/drawing/2014/main" id="{FB45DCCF-5CBB-576B-AA57-8F8C6FDC0DD4}"/>
                </a:ext>
              </a:extLst>
            </p:cNvPr>
            <p:cNvSpPr/>
            <p:nvPr/>
          </p:nvSpPr>
          <p:spPr>
            <a:xfrm>
              <a:off x="1331139" y="3656438"/>
              <a:ext cx="21527" cy="88509"/>
            </a:xfrm>
            <a:custGeom>
              <a:avLst/>
              <a:gdLst>
                <a:gd name="csX0" fmla="*/ 21527 w 21527"/>
                <a:gd name="csY0" fmla="*/ 88509 h 88509"/>
                <a:gd name="csX1" fmla="*/ 0 w 21527"/>
                <a:gd name="csY1" fmla="*/ 59903 h 88509"/>
                <a:gd name="csX2" fmla="*/ 0 w 21527"/>
                <a:gd name="csY2" fmla="*/ 0 h 88509"/>
                <a:gd name="csX3" fmla="*/ 21527 w 21527"/>
                <a:gd name="csY3" fmla="*/ 0 h 88509"/>
                <a:gd name="csX4" fmla="*/ 21527 w 21527"/>
                <a:gd name="csY4" fmla="*/ 88509 h 88509"/>
              </a:gdLst>
              <a:ahLst/>
              <a:cxnLst>
                <a:cxn ang="0">
                  <a:pos x="csX0" y="csY0"/>
                </a:cxn>
                <a:cxn ang="0">
                  <a:pos x="csX1" y="csY1"/>
                </a:cxn>
                <a:cxn ang="0">
                  <a:pos x="csX2" y="csY2"/>
                </a:cxn>
                <a:cxn ang="0">
                  <a:pos x="csX3" y="csY3"/>
                </a:cxn>
                <a:cxn ang="0">
                  <a:pos x="csX4" y="csY4"/>
                </a:cxn>
              </a:cxnLst>
              <a:rect l="l" t="t" r="r" b="b"/>
              <a:pathLst>
                <a:path w="21527" h="88509">
                  <a:moveTo>
                    <a:pt x="21527" y="88509"/>
                  </a:moveTo>
                  <a:lnTo>
                    <a:pt x="0" y="59903"/>
                  </a:lnTo>
                  <a:lnTo>
                    <a:pt x="0" y="0"/>
                  </a:lnTo>
                  <a:lnTo>
                    <a:pt x="21527" y="0"/>
                  </a:lnTo>
                  <a:lnTo>
                    <a:pt x="21527" y="88509"/>
                  </a:lnTo>
                  <a:close/>
                </a:path>
              </a:pathLst>
            </a:custGeom>
            <a:solidFill>
              <a:srgbClr val="FFCDC8"/>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79" name="Rectangle 1678">
              <a:extLst>
                <a:ext uri="{FF2B5EF4-FFF2-40B4-BE49-F238E27FC236}">
                  <a16:creationId xmlns:a16="http://schemas.microsoft.com/office/drawing/2014/main" id="{3DCD44D0-851E-6B95-AEBC-94A3E1D5E5F9}"/>
                </a:ext>
              </a:extLst>
            </p:cNvPr>
            <p:cNvSpPr/>
            <p:nvPr/>
          </p:nvSpPr>
          <p:spPr>
            <a:xfrm>
              <a:off x="1352666" y="3656438"/>
              <a:ext cx="10769" cy="88520"/>
            </a:xfrm>
            <a:prstGeom prst="rect">
              <a:avLst/>
            </a:pr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0" name="Freeform: Shape 1679">
              <a:extLst>
                <a:ext uri="{FF2B5EF4-FFF2-40B4-BE49-F238E27FC236}">
                  <a16:creationId xmlns:a16="http://schemas.microsoft.com/office/drawing/2014/main" id="{5C8865DD-1A13-E6F6-F89F-8CDF7FC70A48}"/>
                </a:ext>
              </a:extLst>
            </p:cNvPr>
            <p:cNvSpPr/>
            <p:nvPr/>
          </p:nvSpPr>
          <p:spPr>
            <a:xfrm>
              <a:off x="1331139" y="3656438"/>
              <a:ext cx="32296" cy="1111"/>
            </a:xfrm>
            <a:custGeom>
              <a:avLst/>
              <a:gdLst>
                <a:gd name="csX0" fmla="*/ 0 w 32296"/>
                <a:gd name="csY0" fmla="*/ 0 h 1111"/>
                <a:gd name="csX1" fmla="*/ 32296 w 32296"/>
                <a:gd name="csY1" fmla="*/ 0 h 1111"/>
              </a:gdLst>
              <a:ahLst/>
              <a:cxnLst>
                <a:cxn ang="0">
                  <a:pos x="csX0" y="csY0"/>
                </a:cxn>
                <a:cxn ang="0">
                  <a:pos x="csX1" y="csY1"/>
                </a:cxn>
              </a:cxnLst>
              <a:rect l="l" t="t" r="r" b="b"/>
              <a:pathLst>
                <a:path w="32296" h="1111">
                  <a:moveTo>
                    <a:pt x="0" y="0"/>
                  </a:moveTo>
                  <a:lnTo>
                    <a:pt x="32296"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1" name="Rectangle 1680">
              <a:extLst>
                <a:ext uri="{FF2B5EF4-FFF2-40B4-BE49-F238E27FC236}">
                  <a16:creationId xmlns:a16="http://schemas.microsoft.com/office/drawing/2014/main" id="{3A60D5A4-5137-B4FE-2ACF-D6FD4337558E}"/>
                </a:ext>
              </a:extLst>
            </p:cNvPr>
            <p:cNvSpPr/>
            <p:nvPr/>
          </p:nvSpPr>
          <p:spPr>
            <a:xfrm>
              <a:off x="1409212" y="4151173"/>
              <a:ext cx="266794" cy="148511"/>
            </a:xfrm>
            <a:prstGeom prst="rect">
              <a:avLst/>
            </a:prstGeom>
            <a:solidFill>
              <a:srgbClr val="F2A7A1"/>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2" name="Freeform: Shape 1681">
              <a:extLst>
                <a:ext uri="{FF2B5EF4-FFF2-40B4-BE49-F238E27FC236}">
                  <a16:creationId xmlns:a16="http://schemas.microsoft.com/office/drawing/2014/main" id="{CECDEA7C-EA93-0BE1-7725-21F85B048510}"/>
                </a:ext>
              </a:extLst>
            </p:cNvPr>
            <p:cNvSpPr/>
            <p:nvPr/>
          </p:nvSpPr>
          <p:spPr>
            <a:xfrm>
              <a:off x="1376749" y="4022966"/>
              <a:ext cx="331120" cy="108235"/>
            </a:xfrm>
            <a:custGeom>
              <a:avLst/>
              <a:gdLst>
                <a:gd name="csX0" fmla="*/ 0 w 331120"/>
                <a:gd name="csY0" fmla="*/ 108236 h 108235"/>
                <a:gd name="csX1" fmla="*/ 28851 w 331120"/>
                <a:gd name="csY1" fmla="*/ 0 h 108235"/>
                <a:gd name="csX2" fmla="*/ 301225 w 331120"/>
                <a:gd name="csY2" fmla="*/ 0 h 108235"/>
                <a:gd name="csX3" fmla="*/ 331120 w 331120"/>
                <a:gd name="csY3" fmla="*/ 108236 h 108235"/>
                <a:gd name="csX4" fmla="*/ 0 w 331120"/>
                <a:gd name="csY4" fmla="*/ 108236 h 108235"/>
              </a:gdLst>
              <a:ahLst/>
              <a:cxnLst>
                <a:cxn ang="0">
                  <a:pos x="csX0" y="csY0"/>
                </a:cxn>
                <a:cxn ang="0">
                  <a:pos x="csX1" y="csY1"/>
                </a:cxn>
                <a:cxn ang="0">
                  <a:pos x="csX2" y="csY2"/>
                </a:cxn>
                <a:cxn ang="0">
                  <a:pos x="csX3" y="csY3"/>
                </a:cxn>
                <a:cxn ang="0">
                  <a:pos x="csX4" y="csY4"/>
                </a:cxn>
              </a:cxnLst>
              <a:rect l="l" t="t" r="r" b="b"/>
              <a:pathLst>
                <a:path w="331120" h="108235">
                  <a:moveTo>
                    <a:pt x="0" y="108236"/>
                  </a:moveTo>
                  <a:lnTo>
                    <a:pt x="28851" y="0"/>
                  </a:lnTo>
                  <a:lnTo>
                    <a:pt x="301225" y="0"/>
                  </a:lnTo>
                  <a:lnTo>
                    <a:pt x="331120" y="108236"/>
                  </a:lnTo>
                  <a:lnTo>
                    <a:pt x="0" y="108236"/>
                  </a:lnTo>
                  <a:close/>
                </a:path>
              </a:pathLst>
            </a:custGeom>
            <a:solidFill>
              <a:schemeClr val="accent3"/>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3" name="Freeform: Shape 1682">
              <a:extLst>
                <a:ext uri="{FF2B5EF4-FFF2-40B4-BE49-F238E27FC236}">
                  <a16:creationId xmlns:a16="http://schemas.microsoft.com/office/drawing/2014/main" id="{C1CFF411-A35E-0995-7276-EC50291CDC26}"/>
                </a:ext>
              </a:extLst>
            </p:cNvPr>
            <p:cNvSpPr/>
            <p:nvPr/>
          </p:nvSpPr>
          <p:spPr>
            <a:xfrm>
              <a:off x="1405600" y="4022966"/>
              <a:ext cx="272373" cy="1111"/>
            </a:xfrm>
            <a:custGeom>
              <a:avLst/>
              <a:gdLst>
                <a:gd name="csX0" fmla="*/ 0 w 272373"/>
                <a:gd name="csY0" fmla="*/ 0 h 1111"/>
                <a:gd name="csX1" fmla="*/ 272374 w 272373"/>
                <a:gd name="csY1" fmla="*/ 0 h 1111"/>
              </a:gdLst>
              <a:ahLst/>
              <a:cxnLst>
                <a:cxn ang="0">
                  <a:pos x="csX0" y="csY0"/>
                </a:cxn>
                <a:cxn ang="0">
                  <a:pos x="csX1" y="csY1"/>
                </a:cxn>
              </a:cxnLst>
              <a:rect l="l" t="t" r="r" b="b"/>
              <a:pathLst>
                <a:path w="272373" h="1111">
                  <a:moveTo>
                    <a:pt x="0" y="0"/>
                  </a:moveTo>
                  <a:lnTo>
                    <a:pt x="272374"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4" name="Rectangle 1683">
              <a:extLst>
                <a:ext uri="{FF2B5EF4-FFF2-40B4-BE49-F238E27FC236}">
                  <a16:creationId xmlns:a16="http://schemas.microsoft.com/office/drawing/2014/main" id="{20A288FB-8C3C-1A05-A905-70C94E34E94B}"/>
                </a:ext>
              </a:extLst>
            </p:cNvPr>
            <p:cNvSpPr/>
            <p:nvPr/>
          </p:nvSpPr>
          <p:spPr>
            <a:xfrm>
              <a:off x="1138128" y="3836223"/>
              <a:ext cx="172217" cy="102490"/>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5" name="Freeform: Shape 1684">
              <a:extLst>
                <a:ext uri="{FF2B5EF4-FFF2-40B4-BE49-F238E27FC236}">
                  <a16:creationId xmlns:a16="http://schemas.microsoft.com/office/drawing/2014/main" id="{B72A463E-E750-39BE-9F25-B26BF65DA7A3}"/>
                </a:ext>
              </a:extLst>
            </p:cNvPr>
            <p:cNvSpPr/>
            <p:nvPr/>
          </p:nvSpPr>
          <p:spPr>
            <a:xfrm>
              <a:off x="1192485"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6" name="Freeform: Shape 1685">
              <a:extLst>
                <a:ext uri="{FF2B5EF4-FFF2-40B4-BE49-F238E27FC236}">
                  <a16:creationId xmlns:a16="http://schemas.microsoft.com/office/drawing/2014/main" id="{DDD84565-DA39-02ED-784E-0E2526380022}"/>
                </a:ext>
              </a:extLst>
            </p:cNvPr>
            <p:cNvSpPr/>
            <p:nvPr/>
          </p:nvSpPr>
          <p:spPr>
            <a:xfrm>
              <a:off x="1256166"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7" name="Freeform: Shape 1686">
              <a:extLst>
                <a:ext uri="{FF2B5EF4-FFF2-40B4-BE49-F238E27FC236}">
                  <a16:creationId xmlns:a16="http://schemas.microsoft.com/office/drawing/2014/main" id="{A8AB0E5C-6D69-5A82-8777-BC2DA2709A7B}"/>
                </a:ext>
              </a:extLst>
            </p:cNvPr>
            <p:cNvSpPr/>
            <p:nvPr/>
          </p:nvSpPr>
          <p:spPr>
            <a:xfrm>
              <a:off x="1136594" y="3938714"/>
              <a:ext cx="176629" cy="1111"/>
            </a:xfrm>
            <a:custGeom>
              <a:avLst/>
              <a:gdLst>
                <a:gd name="csX0" fmla="*/ 0 w 176629"/>
                <a:gd name="csY0" fmla="*/ 0 h 1111"/>
                <a:gd name="csX1" fmla="*/ 176629 w 176629"/>
                <a:gd name="csY1" fmla="*/ 0 h 1111"/>
              </a:gdLst>
              <a:ahLst/>
              <a:cxnLst>
                <a:cxn ang="0">
                  <a:pos x="csX0" y="csY0"/>
                </a:cxn>
                <a:cxn ang="0">
                  <a:pos x="csX1" y="csY1"/>
                </a:cxn>
              </a:cxnLst>
              <a:rect l="l" t="t" r="r" b="b"/>
              <a:pathLst>
                <a:path w="176629" h="1111">
                  <a:moveTo>
                    <a:pt x="0" y="0"/>
                  </a:moveTo>
                  <a:lnTo>
                    <a:pt x="176629"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8" name="Rectangle 1687">
              <a:extLst>
                <a:ext uri="{FF2B5EF4-FFF2-40B4-BE49-F238E27FC236}">
                  <a16:creationId xmlns:a16="http://schemas.microsoft.com/office/drawing/2014/main" id="{B80F2AF7-265D-6B9C-F9D0-4C078DB4DBD5}"/>
                </a:ext>
              </a:extLst>
            </p:cNvPr>
            <p:cNvSpPr/>
            <p:nvPr/>
          </p:nvSpPr>
          <p:spPr>
            <a:xfrm>
              <a:off x="1360568" y="3836223"/>
              <a:ext cx="35296" cy="102490"/>
            </a:xfrm>
            <a:prstGeom prst="rect">
              <a:avLst/>
            </a:prstGeom>
            <a:solidFill>
              <a:srgbClr val="E2E2E2"/>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89" name="Freeform: Shape 1688">
              <a:extLst>
                <a:ext uri="{FF2B5EF4-FFF2-40B4-BE49-F238E27FC236}">
                  <a16:creationId xmlns:a16="http://schemas.microsoft.com/office/drawing/2014/main" id="{141D79E9-FAB7-7060-A235-92AD3BECD70D}"/>
                </a:ext>
              </a:extLst>
            </p:cNvPr>
            <p:cNvSpPr/>
            <p:nvPr/>
          </p:nvSpPr>
          <p:spPr>
            <a:xfrm>
              <a:off x="1371715"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0" name="Freeform: Shape 1689">
              <a:extLst>
                <a:ext uri="{FF2B5EF4-FFF2-40B4-BE49-F238E27FC236}">
                  <a16:creationId xmlns:a16="http://schemas.microsoft.com/office/drawing/2014/main" id="{A3A7478F-B2DA-EDB1-2696-5388F06D4DDF}"/>
                </a:ext>
              </a:extLst>
            </p:cNvPr>
            <p:cNvSpPr/>
            <p:nvPr/>
          </p:nvSpPr>
          <p:spPr>
            <a:xfrm>
              <a:off x="1384773" y="383622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1" name="Freeform: Shape 1690">
              <a:extLst>
                <a:ext uri="{FF2B5EF4-FFF2-40B4-BE49-F238E27FC236}">
                  <a16:creationId xmlns:a16="http://schemas.microsoft.com/office/drawing/2014/main" id="{717EA463-EE11-E28A-995F-4F7E36A572D2}"/>
                </a:ext>
              </a:extLst>
            </p:cNvPr>
            <p:cNvSpPr/>
            <p:nvPr/>
          </p:nvSpPr>
          <p:spPr>
            <a:xfrm>
              <a:off x="1359879" y="3938714"/>
              <a:ext cx="36586" cy="1111"/>
            </a:xfrm>
            <a:custGeom>
              <a:avLst/>
              <a:gdLst>
                <a:gd name="csX0" fmla="*/ 0 w 36586"/>
                <a:gd name="csY0" fmla="*/ 0 h 1111"/>
                <a:gd name="csX1" fmla="*/ 36586 w 36586"/>
                <a:gd name="csY1" fmla="*/ 0 h 1111"/>
              </a:gdLst>
              <a:ahLst/>
              <a:cxnLst>
                <a:cxn ang="0">
                  <a:pos x="csX0" y="csY0"/>
                </a:cxn>
                <a:cxn ang="0">
                  <a:pos x="csX1" y="csY1"/>
                </a:cxn>
              </a:cxnLst>
              <a:rect l="l" t="t" r="r" b="b"/>
              <a:pathLst>
                <a:path w="36586" h="1111">
                  <a:moveTo>
                    <a:pt x="0" y="0"/>
                  </a:moveTo>
                  <a:lnTo>
                    <a:pt x="36586"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2" name="Rectangle 1691">
              <a:extLst>
                <a:ext uri="{FF2B5EF4-FFF2-40B4-BE49-F238E27FC236}">
                  <a16:creationId xmlns:a16="http://schemas.microsoft.com/office/drawing/2014/main" id="{740E55C0-3E42-4FB6-A573-5794431F4960}"/>
                </a:ext>
              </a:extLst>
            </p:cNvPr>
            <p:cNvSpPr/>
            <p:nvPr/>
          </p:nvSpPr>
          <p:spPr>
            <a:xfrm>
              <a:off x="1138128" y="3999083"/>
              <a:ext cx="172217" cy="102490"/>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3" name="Freeform: Shape 1692">
              <a:extLst>
                <a:ext uri="{FF2B5EF4-FFF2-40B4-BE49-F238E27FC236}">
                  <a16:creationId xmlns:a16="http://schemas.microsoft.com/office/drawing/2014/main" id="{BEB62D3B-840B-5AF8-1EAA-10B6C6F4855A}"/>
                </a:ext>
              </a:extLst>
            </p:cNvPr>
            <p:cNvSpPr/>
            <p:nvPr/>
          </p:nvSpPr>
          <p:spPr>
            <a:xfrm>
              <a:off x="1192485" y="399908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4" name="Freeform: Shape 1693">
              <a:extLst>
                <a:ext uri="{FF2B5EF4-FFF2-40B4-BE49-F238E27FC236}">
                  <a16:creationId xmlns:a16="http://schemas.microsoft.com/office/drawing/2014/main" id="{A2A824B4-E3AE-7A31-42EA-EDF78F2FE6D4}"/>
                </a:ext>
              </a:extLst>
            </p:cNvPr>
            <p:cNvSpPr/>
            <p:nvPr/>
          </p:nvSpPr>
          <p:spPr>
            <a:xfrm>
              <a:off x="1256166" y="3999083"/>
              <a:ext cx="1111" cy="102490"/>
            </a:xfrm>
            <a:custGeom>
              <a:avLst/>
              <a:gdLst>
                <a:gd name="csX0" fmla="*/ 0 w 1111"/>
                <a:gd name="csY0" fmla="*/ 0 h 102490"/>
                <a:gd name="csX1" fmla="*/ 0 w 1111"/>
                <a:gd name="csY1" fmla="*/ 102490 h 102490"/>
              </a:gdLst>
              <a:ahLst/>
              <a:cxnLst>
                <a:cxn ang="0">
                  <a:pos x="csX0" y="csY0"/>
                </a:cxn>
                <a:cxn ang="0">
                  <a:pos x="csX1" y="csY1"/>
                </a:cxn>
              </a:cxnLst>
              <a:rect l="l" t="t" r="r" b="b"/>
              <a:pathLst>
                <a:path w="1111" h="102490">
                  <a:moveTo>
                    <a:pt x="0" y="0"/>
                  </a:moveTo>
                  <a:lnTo>
                    <a:pt x="0" y="10249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5" name="Freeform: Shape 1694">
              <a:extLst>
                <a:ext uri="{FF2B5EF4-FFF2-40B4-BE49-F238E27FC236}">
                  <a16:creationId xmlns:a16="http://schemas.microsoft.com/office/drawing/2014/main" id="{9EC1C50F-D823-83E6-5D69-4B91B668DF00}"/>
                </a:ext>
              </a:extLst>
            </p:cNvPr>
            <p:cNvSpPr/>
            <p:nvPr/>
          </p:nvSpPr>
          <p:spPr>
            <a:xfrm>
              <a:off x="1136594" y="4101573"/>
              <a:ext cx="176629" cy="1111"/>
            </a:xfrm>
            <a:custGeom>
              <a:avLst/>
              <a:gdLst>
                <a:gd name="csX0" fmla="*/ 0 w 176629"/>
                <a:gd name="csY0" fmla="*/ 0 h 1111"/>
                <a:gd name="csX1" fmla="*/ 176629 w 176629"/>
                <a:gd name="csY1" fmla="*/ 0 h 1111"/>
              </a:gdLst>
              <a:ahLst/>
              <a:cxnLst>
                <a:cxn ang="0">
                  <a:pos x="csX0" y="csY0"/>
                </a:cxn>
                <a:cxn ang="0">
                  <a:pos x="csX1" y="csY1"/>
                </a:cxn>
              </a:cxnLst>
              <a:rect l="l" t="t" r="r" b="b"/>
              <a:pathLst>
                <a:path w="176629" h="1111">
                  <a:moveTo>
                    <a:pt x="0" y="0"/>
                  </a:moveTo>
                  <a:lnTo>
                    <a:pt x="176629" y="0"/>
                  </a:lnTo>
                </a:path>
              </a:pathLst>
            </a:custGeom>
            <a:ln w="6633"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6" name="Rectangle 1695">
              <a:extLst>
                <a:ext uri="{FF2B5EF4-FFF2-40B4-BE49-F238E27FC236}">
                  <a16:creationId xmlns:a16="http://schemas.microsoft.com/office/drawing/2014/main" id="{914EF52B-4CCE-49B3-5937-9DFCFB4471F5}"/>
                </a:ext>
              </a:extLst>
            </p:cNvPr>
            <p:cNvSpPr/>
            <p:nvPr/>
          </p:nvSpPr>
          <p:spPr>
            <a:xfrm>
              <a:off x="1147663" y="4161942"/>
              <a:ext cx="36819" cy="72383"/>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7" name="Rectangle 1696">
              <a:extLst>
                <a:ext uri="{FF2B5EF4-FFF2-40B4-BE49-F238E27FC236}">
                  <a16:creationId xmlns:a16="http://schemas.microsoft.com/office/drawing/2014/main" id="{7D37BD63-BD7D-6A9D-2797-E90ED853364D}"/>
                </a:ext>
              </a:extLst>
            </p:cNvPr>
            <p:cNvSpPr/>
            <p:nvPr/>
          </p:nvSpPr>
          <p:spPr>
            <a:xfrm>
              <a:off x="1259978" y="4161942"/>
              <a:ext cx="36819" cy="72383"/>
            </a:xfrm>
            <a:prstGeom prst="rect">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8" name="Rectangle 1697">
              <a:extLst>
                <a:ext uri="{FF2B5EF4-FFF2-40B4-BE49-F238E27FC236}">
                  <a16:creationId xmlns:a16="http://schemas.microsoft.com/office/drawing/2014/main" id="{82AC0916-4054-F6E2-A63B-58527D2DED9C}"/>
                </a:ext>
              </a:extLst>
            </p:cNvPr>
            <p:cNvSpPr/>
            <p:nvPr/>
          </p:nvSpPr>
          <p:spPr>
            <a:xfrm>
              <a:off x="1184483" y="4161942"/>
              <a:ext cx="75506" cy="134919"/>
            </a:xfrm>
            <a:prstGeom prst="rect">
              <a:avLst/>
            </a:prstGeom>
            <a:solidFill>
              <a:srgbClr val="AC4F36"/>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699" name="Freeform: Shape 1698">
              <a:extLst>
                <a:ext uri="{FF2B5EF4-FFF2-40B4-BE49-F238E27FC236}">
                  <a16:creationId xmlns:a16="http://schemas.microsoft.com/office/drawing/2014/main" id="{9608C6F5-D0BA-F4B7-7F62-1AF203898A59}"/>
                </a:ext>
              </a:extLst>
            </p:cNvPr>
            <p:cNvSpPr/>
            <p:nvPr/>
          </p:nvSpPr>
          <p:spPr>
            <a:xfrm>
              <a:off x="1147663" y="4161942"/>
              <a:ext cx="149134" cy="16370"/>
            </a:xfrm>
            <a:custGeom>
              <a:avLst/>
              <a:gdLst>
                <a:gd name="csX0" fmla="*/ 0 w 149134"/>
                <a:gd name="csY0" fmla="*/ 16370 h 16370"/>
                <a:gd name="csX1" fmla="*/ 0 w 149134"/>
                <a:gd name="csY1" fmla="*/ 0 h 16370"/>
                <a:gd name="csX2" fmla="*/ 149134 w 149134"/>
                <a:gd name="csY2" fmla="*/ 0 h 16370"/>
                <a:gd name="csX3" fmla="*/ 149134 w 149134"/>
                <a:gd name="csY3" fmla="*/ 16370 h 16370"/>
              </a:gdLst>
              <a:ahLst/>
              <a:cxnLst>
                <a:cxn ang="0">
                  <a:pos x="csX0" y="csY0"/>
                </a:cxn>
                <a:cxn ang="0">
                  <a:pos x="csX1" y="csY1"/>
                </a:cxn>
                <a:cxn ang="0">
                  <a:pos x="csX2" y="csY2"/>
                </a:cxn>
                <a:cxn ang="0">
                  <a:pos x="csX3" y="csY3"/>
                </a:cxn>
              </a:cxnLst>
              <a:rect l="l" t="t" r="r" b="b"/>
              <a:pathLst>
                <a:path w="149134" h="16370">
                  <a:moveTo>
                    <a:pt x="0" y="16370"/>
                  </a:moveTo>
                  <a:lnTo>
                    <a:pt x="0" y="0"/>
                  </a:lnTo>
                  <a:lnTo>
                    <a:pt x="149134" y="0"/>
                  </a:lnTo>
                  <a:lnTo>
                    <a:pt x="149134" y="16370"/>
                  </a:lnTo>
                </a:path>
              </a:pathLst>
            </a:cu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0" name="Freeform: Shape 1699">
              <a:extLst>
                <a:ext uri="{FF2B5EF4-FFF2-40B4-BE49-F238E27FC236}">
                  <a16:creationId xmlns:a16="http://schemas.microsoft.com/office/drawing/2014/main" id="{B0908B4C-023C-5C6A-EFB6-9896B5DE65AE}"/>
                </a:ext>
              </a:extLst>
            </p:cNvPr>
            <p:cNvSpPr/>
            <p:nvPr/>
          </p:nvSpPr>
          <p:spPr>
            <a:xfrm>
              <a:off x="1111344" y="4295006"/>
              <a:ext cx="296034" cy="1111"/>
            </a:xfrm>
            <a:custGeom>
              <a:avLst/>
              <a:gdLst>
                <a:gd name="csX0" fmla="*/ 0 w 296034"/>
                <a:gd name="csY0" fmla="*/ 0 h 1111"/>
                <a:gd name="csX1" fmla="*/ 296035 w 296034"/>
                <a:gd name="csY1" fmla="*/ 0 h 1111"/>
              </a:gdLst>
              <a:ahLst/>
              <a:cxnLst>
                <a:cxn ang="0">
                  <a:pos x="csX0" y="csY0"/>
                </a:cxn>
                <a:cxn ang="0">
                  <a:pos x="csX1" y="csY1"/>
                </a:cxn>
              </a:cxnLst>
              <a:rect l="l" t="t" r="r" b="b"/>
              <a:pathLst>
                <a:path w="296034" h="1111">
                  <a:moveTo>
                    <a:pt x="0" y="0"/>
                  </a:moveTo>
                  <a:lnTo>
                    <a:pt x="296035" y="0"/>
                  </a:lnTo>
                </a:path>
              </a:pathLst>
            </a:custGeom>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1" name="Rectangle 1700">
              <a:extLst>
                <a:ext uri="{FF2B5EF4-FFF2-40B4-BE49-F238E27FC236}">
                  <a16:creationId xmlns:a16="http://schemas.microsoft.com/office/drawing/2014/main" id="{C6EFE995-AFCB-C91A-5AF0-969864BBA5E1}"/>
                </a:ext>
              </a:extLst>
            </p:cNvPr>
            <p:cNvSpPr/>
            <p:nvPr/>
          </p:nvSpPr>
          <p:spPr>
            <a:xfrm>
              <a:off x="1201109" y="4179802"/>
              <a:ext cx="42243" cy="39709"/>
            </a:xfrm>
            <a:prstGeom prst="rect">
              <a:avLst/>
            </a:pr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2" name="Rectangle 1701">
              <a:extLst>
                <a:ext uri="{FF2B5EF4-FFF2-40B4-BE49-F238E27FC236}">
                  <a16:creationId xmlns:a16="http://schemas.microsoft.com/office/drawing/2014/main" id="{2CD1F957-9AB0-1029-63CF-09A63309B1BB}"/>
                </a:ext>
              </a:extLst>
            </p:cNvPr>
            <p:cNvSpPr/>
            <p:nvPr/>
          </p:nvSpPr>
          <p:spPr>
            <a:xfrm>
              <a:off x="1201109" y="4237549"/>
              <a:ext cx="42243" cy="39709"/>
            </a:xfrm>
            <a:prstGeom prst="rect">
              <a:avLst/>
            </a:prstGeom>
            <a:noFill/>
            <a:ln w="6633"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3" name="Oval 1702">
              <a:extLst>
                <a:ext uri="{FF2B5EF4-FFF2-40B4-BE49-F238E27FC236}">
                  <a16:creationId xmlns:a16="http://schemas.microsoft.com/office/drawing/2014/main" id="{C5546C9C-FB10-8CC9-31B1-945DE3E01640}"/>
                </a:ext>
              </a:extLst>
            </p:cNvPr>
            <p:cNvSpPr/>
            <p:nvPr/>
          </p:nvSpPr>
          <p:spPr>
            <a:xfrm>
              <a:off x="1373737" y="4126257"/>
              <a:ext cx="31673" cy="17781"/>
            </a:xfrm>
            <a:prstGeom prst="ellipse">
              <a:avLst/>
            </a:prstGeom>
            <a:solidFill>
              <a:srgbClr val="FFFFFF"/>
            </a:solidFill>
            <a:ln w="110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704" name="Google Shape;274;p10">
            <a:extLst>
              <a:ext uri="{FF2B5EF4-FFF2-40B4-BE49-F238E27FC236}">
                <a16:creationId xmlns:a16="http://schemas.microsoft.com/office/drawing/2014/main" id="{3EDFA7EB-AEFD-BEAC-DCFF-F00337A6F3F5}"/>
              </a:ext>
            </a:extLst>
          </p:cNvPr>
          <p:cNvSpPr txBox="1"/>
          <p:nvPr/>
        </p:nvSpPr>
        <p:spPr>
          <a:xfrm>
            <a:off x="5683183" y="4434271"/>
            <a:ext cx="594154" cy="1538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Accessory Dwelling Unit (ADU)</a:t>
            </a:r>
          </a:p>
        </p:txBody>
      </p:sp>
      <p:grpSp>
        <p:nvGrpSpPr>
          <p:cNvPr id="1741" name="Group 1740">
            <a:extLst>
              <a:ext uri="{FF2B5EF4-FFF2-40B4-BE49-F238E27FC236}">
                <a16:creationId xmlns:a16="http://schemas.microsoft.com/office/drawing/2014/main" id="{EBD4A7C7-D88F-0548-3B6B-7F591F3BFCE5}"/>
              </a:ext>
            </a:extLst>
          </p:cNvPr>
          <p:cNvGrpSpPr/>
          <p:nvPr/>
        </p:nvGrpSpPr>
        <p:grpSpPr>
          <a:xfrm>
            <a:off x="6483201" y="3862049"/>
            <a:ext cx="492185" cy="513202"/>
            <a:chOff x="2243395" y="3857346"/>
            <a:chExt cx="492185" cy="513202"/>
          </a:xfrm>
        </p:grpSpPr>
        <p:sp>
          <p:nvSpPr>
            <p:cNvPr id="1742" name="Freeform: Shape 1741">
              <a:extLst>
                <a:ext uri="{FF2B5EF4-FFF2-40B4-BE49-F238E27FC236}">
                  <a16:creationId xmlns:a16="http://schemas.microsoft.com/office/drawing/2014/main" id="{A2838AC8-02E1-5682-6461-AFB7CB21F798}"/>
                </a:ext>
              </a:extLst>
            </p:cNvPr>
            <p:cNvSpPr/>
            <p:nvPr/>
          </p:nvSpPr>
          <p:spPr>
            <a:xfrm>
              <a:off x="2447840" y="3857346"/>
              <a:ext cx="163294" cy="154876"/>
            </a:xfrm>
            <a:custGeom>
              <a:avLst/>
              <a:gdLst>
                <a:gd name="csX0" fmla="*/ 73373 w 151634"/>
                <a:gd name="csY0" fmla="*/ 837 h 143817"/>
                <a:gd name="csX1" fmla="*/ 113066 w 151634"/>
                <a:gd name="csY1" fmla="*/ 24792 h 143817"/>
                <a:gd name="csX2" fmla="*/ 139176 w 151634"/>
                <a:gd name="csY2" fmla="*/ 63440 h 143817"/>
                <a:gd name="csX3" fmla="*/ 151548 w 151634"/>
                <a:gd name="csY3" fmla="*/ 100155 h 143817"/>
                <a:gd name="csX4" fmla="*/ 120545 w 151634"/>
                <a:gd name="csY4" fmla="*/ 136854 h 143817"/>
                <a:gd name="csX5" fmla="*/ 70023 w 151634"/>
                <a:gd name="csY5" fmla="*/ 143753 h 143817"/>
                <a:gd name="csX6" fmla="*/ 23316 w 151634"/>
                <a:gd name="csY6" fmla="*/ 135793 h 143817"/>
                <a:gd name="csX7" fmla="*/ 962 w 151634"/>
                <a:gd name="csY7" fmla="*/ 77751 h 143817"/>
                <a:gd name="csX8" fmla="*/ 73373 w 151634"/>
                <a:gd name="csY8" fmla="*/ 837 h 143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634" h="143817">
                  <a:moveTo>
                    <a:pt x="73373" y="837"/>
                  </a:moveTo>
                  <a:cubicBezTo>
                    <a:pt x="88912" y="3772"/>
                    <a:pt x="102527" y="13250"/>
                    <a:pt x="113066" y="24792"/>
                  </a:cubicBezTo>
                  <a:cubicBezTo>
                    <a:pt x="123604" y="36334"/>
                    <a:pt x="131432" y="49949"/>
                    <a:pt x="139176" y="63440"/>
                  </a:cubicBezTo>
                  <a:cubicBezTo>
                    <a:pt x="145727" y="74849"/>
                    <a:pt x="152484" y="87104"/>
                    <a:pt x="151548" y="100155"/>
                  </a:cubicBezTo>
                  <a:cubicBezTo>
                    <a:pt x="150354" y="116838"/>
                    <a:pt x="136390" y="130544"/>
                    <a:pt x="120545" y="136854"/>
                  </a:cubicBezTo>
                  <a:cubicBezTo>
                    <a:pt x="104699" y="143156"/>
                    <a:pt x="87129" y="143496"/>
                    <a:pt x="70023" y="143753"/>
                  </a:cubicBezTo>
                  <a:cubicBezTo>
                    <a:pt x="53995" y="143994"/>
                    <a:pt x="36989" y="143977"/>
                    <a:pt x="23316" y="135793"/>
                  </a:cubicBezTo>
                  <a:cubicBezTo>
                    <a:pt x="4171" y="124326"/>
                    <a:pt x="-2745" y="99401"/>
                    <a:pt x="962" y="77751"/>
                  </a:cubicBezTo>
                  <a:cubicBezTo>
                    <a:pt x="6724" y="44095"/>
                    <a:pt x="30994" y="-7173"/>
                    <a:pt x="73373" y="837"/>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3" name="Freeform: Shape 1742">
              <a:extLst>
                <a:ext uri="{FF2B5EF4-FFF2-40B4-BE49-F238E27FC236}">
                  <a16:creationId xmlns:a16="http://schemas.microsoft.com/office/drawing/2014/main" id="{9EE325C8-A9D9-1B88-9E71-D2166A259AE2}"/>
                </a:ext>
              </a:extLst>
            </p:cNvPr>
            <p:cNvSpPr/>
            <p:nvPr/>
          </p:nvSpPr>
          <p:spPr>
            <a:xfrm>
              <a:off x="2514230" y="3981213"/>
              <a:ext cx="52742" cy="94195"/>
            </a:xfrm>
            <a:custGeom>
              <a:avLst/>
              <a:gdLst>
                <a:gd name="csX0" fmla="*/ 0 w 48976"/>
                <a:gd name="csY0" fmla="*/ 0 h 87469"/>
                <a:gd name="csX1" fmla="*/ 48954 w 48976"/>
                <a:gd name="csY1" fmla="*/ 87469 h 87469"/>
              </a:gdLst>
              <a:ahLst/>
              <a:cxnLst>
                <a:cxn ang="0">
                  <a:pos x="csX0" y="csY0"/>
                </a:cxn>
                <a:cxn ang="0">
                  <a:pos x="csX1" y="csY1"/>
                </a:cxn>
              </a:cxnLst>
              <a:rect l="l" t="t" r="r" b="b"/>
              <a:pathLst>
                <a:path w="48976" h="87469">
                  <a:moveTo>
                    <a:pt x="0" y="0"/>
                  </a:moveTo>
                  <a:cubicBezTo>
                    <a:pt x="30381" y="18134"/>
                    <a:pt x="49717" y="52686"/>
                    <a:pt x="48954" y="87469"/>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4" name="Freeform: Shape 1743">
              <a:extLst>
                <a:ext uri="{FF2B5EF4-FFF2-40B4-BE49-F238E27FC236}">
                  <a16:creationId xmlns:a16="http://schemas.microsoft.com/office/drawing/2014/main" id="{750B77C4-6E86-90A6-E91F-84327BE5D487}"/>
                </a:ext>
              </a:extLst>
            </p:cNvPr>
            <p:cNvSpPr/>
            <p:nvPr/>
          </p:nvSpPr>
          <p:spPr>
            <a:xfrm>
              <a:off x="2483923" y="3927668"/>
              <a:ext cx="251657" cy="199932"/>
            </a:xfrm>
            <a:custGeom>
              <a:avLst/>
              <a:gdLst>
                <a:gd name="csX0" fmla="*/ 153564 w 233688"/>
                <a:gd name="csY0" fmla="*/ 50443 h 185656"/>
                <a:gd name="csX1" fmla="*/ 162834 w 233688"/>
                <a:gd name="csY1" fmla="*/ 21472 h 185656"/>
                <a:gd name="csX2" fmla="*/ 183953 w 233688"/>
                <a:gd name="csY2" fmla="*/ 701 h 185656"/>
                <a:gd name="csX3" fmla="*/ 208646 w 233688"/>
                <a:gd name="csY3" fmla="*/ 6961 h 185656"/>
                <a:gd name="csX4" fmla="*/ 223861 w 233688"/>
                <a:gd name="csY4" fmla="*/ 27831 h 185656"/>
                <a:gd name="csX5" fmla="*/ 208546 w 233688"/>
                <a:gd name="csY5" fmla="*/ 144413 h 185656"/>
                <a:gd name="csX6" fmla="*/ 95016 w 233688"/>
                <a:gd name="csY6" fmla="*/ 183185 h 185656"/>
                <a:gd name="csX7" fmla="*/ 17414 w 233688"/>
                <a:gd name="csY7" fmla="*/ 143550 h 185656"/>
                <a:gd name="csX8" fmla="*/ 615 w 233688"/>
                <a:gd name="csY8" fmla="*/ 116055 h 185656"/>
                <a:gd name="csX9" fmla="*/ 13227 w 233688"/>
                <a:gd name="csY9" fmla="*/ 104364 h 185656"/>
                <a:gd name="csX10" fmla="*/ 31054 w 233688"/>
                <a:gd name="csY10" fmla="*/ 102092 h 185656"/>
                <a:gd name="csX11" fmla="*/ 153564 w 233688"/>
                <a:gd name="csY11" fmla="*/ 50443 h 18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3688" h="185656">
                  <a:moveTo>
                    <a:pt x="153564" y="50443"/>
                  </a:moveTo>
                  <a:cubicBezTo>
                    <a:pt x="157204" y="40965"/>
                    <a:pt x="158846" y="30816"/>
                    <a:pt x="162834" y="21472"/>
                  </a:cubicBezTo>
                  <a:cubicBezTo>
                    <a:pt x="166822" y="12127"/>
                    <a:pt x="173920" y="3213"/>
                    <a:pt x="183953" y="701"/>
                  </a:cubicBezTo>
                  <a:cubicBezTo>
                    <a:pt x="192494" y="-1447"/>
                    <a:pt x="201789" y="1538"/>
                    <a:pt x="208646" y="6961"/>
                  </a:cubicBezTo>
                  <a:cubicBezTo>
                    <a:pt x="215503" y="12384"/>
                    <a:pt x="220213" y="19979"/>
                    <a:pt x="223861" y="27831"/>
                  </a:cubicBezTo>
                  <a:cubicBezTo>
                    <a:pt x="241299" y="65401"/>
                    <a:pt x="235130" y="112365"/>
                    <a:pt x="208546" y="144413"/>
                  </a:cubicBezTo>
                  <a:cubicBezTo>
                    <a:pt x="181971" y="176460"/>
                    <a:pt x="136234" y="192082"/>
                    <a:pt x="95016" y="183185"/>
                  </a:cubicBezTo>
                  <a:cubicBezTo>
                    <a:pt x="66310" y="176991"/>
                    <a:pt x="41269" y="160341"/>
                    <a:pt x="17414" y="143550"/>
                  </a:cubicBezTo>
                  <a:cubicBezTo>
                    <a:pt x="7928" y="136876"/>
                    <a:pt x="-2685" y="127017"/>
                    <a:pt x="615" y="116055"/>
                  </a:cubicBezTo>
                  <a:cubicBezTo>
                    <a:pt x="2315" y="110408"/>
                    <a:pt x="7555" y="106321"/>
                    <a:pt x="13227" y="104364"/>
                  </a:cubicBezTo>
                  <a:cubicBezTo>
                    <a:pt x="18898" y="102407"/>
                    <a:pt x="25034" y="102241"/>
                    <a:pt x="31054" y="102092"/>
                  </a:cubicBezTo>
                  <a:cubicBezTo>
                    <a:pt x="77040" y="100981"/>
                    <a:pt x="134269" y="100740"/>
                    <a:pt x="153564" y="504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5" name="Freeform: Shape 1744">
              <a:extLst>
                <a:ext uri="{FF2B5EF4-FFF2-40B4-BE49-F238E27FC236}">
                  <a16:creationId xmlns:a16="http://schemas.microsoft.com/office/drawing/2014/main" id="{B091816D-3888-CFEE-CBBD-24C299C148B1}"/>
                </a:ext>
              </a:extLst>
            </p:cNvPr>
            <p:cNvSpPr/>
            <p:nvPr/>
          </p:nvSpPr>
          <p:spPr>
            <a:xfrm>
              <a:off x="2252146" y="3984159"/>
              <a:ext cx="434249" cy="385495"/>
            </a:xfrm>
            <a:custGeom>
              <a:avLst/>
              <a:gdLst>
                <a:gd name="csX0" fmla="*/ 403243 w 403242"/>
                <a:gd name="csY0" fmla="*/ 357970 h 357969"/>
                <a:gd name="csX1" fmla="*/ 0 w 403242"/>
                <a:gd name="csY1" fmla="*/ 357970 h 357969"/>
                <a:gd name="csX2" fmla="*/ 0 w 403242"/>
                <a:gd name="csY2" fmla="*/ 77013 h 357969"/>
                <a:gd name="csX3" fmla="*/ 57984 w 403242"/>
                <a:gd name="csY3" fmla="*/ 0 h 357969"/>
                <a:gd name="csX4" fmla="*/ 226505 w 403242"/>
                <a:gd name="csY4" fmla="*/ 0 h 357969"/>
                <a:gd name="csX5" fmla="*/ 403243 w 403242"/>
                <a:gd name="csY5" fmla="*/ 77013 h 357969"/>
                <a:gd name="csX6" fmla="*/ 403243 w 403242"/>
                <a:gd name="csY6" fmla="*/ 357970 h 357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3242" h="357969">
                  <a:moveTo>
                    <a:pt x="403243" y="357970"/>
                  </a:moveTo>
                  <a:lnTo>
                    <a:pt x="0" y="357970"/>
                  </a:lnTo>
                  <a:lnTo>
                    <a:pt x="0" y="77013"/>
                  </a:lnTo>
                  <a:lnTo>
                    <a:pt x="57984" y="0"/>
                  </a:lnTo>
                  <a:lnTo>
                    <a:pt x="226505" y="0"/>
                  </a:lnTo>
                  <a:lnTo>
                    <a:pt x="403243" y="77013"/>
                  </a:lnTo>
                  <a:lnTo>
                    <a:pt x="403243" y="357970"/>
                  </a:lnTo>
                  <a:close/>
                </a:path>
              </a:pathLst>
            </a:cu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6" name="Rectangle 1745">
              <a:extLst>
                <a:ext uri="{FF2B5EF4-FFF2-40B4-BE49-F238E27FC236}">
                  <a16:creationId xmlns:a16="http://schemas.microsoft.com/office/drawing/2014/main" id="{AE979434-1BD9-6123-66C0-C1B3EAAFC274}"/>
                </a:ext>
              </a:extLst>
            </p:cNvPr>
            <p:cNvSpPr/>
            <p:nvPr/>
          </p:nvSpPr>
          <p:spPr>
            <a:xfrm>
              <a:off x="2571521" y="4067095"/>
              <a:ext cx="114874" cy="302560"/>
            </a:xfrm>
            <a:prstGeom prst="rect">
              <a:avLst/>
            </a:prstGeom>
            <a:solidFill>
              <a:srgbClr val="EB7B73"/>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7" name="Freeform: Shape 1746">
              <a:extLst>
                <a:ext uri="{FF2B5EF4-FFF2-40B4-BE49-F238E27FC236}">
                  <a16:creationId xmlns:a16="http://schemas.microsoft.com/office/drawing/2014/main" id="{04CC4513-9EFA-7F22-1C4C-DF1C32945761}"/>
                </a:ext>
              </a:extLst>
            </p:cNvPr>
            <p:cNvSpPr/>
            <p:nvPr/>
          </p:nvSpPr>
          <p:spPr>
            <a:xfrm>
              <a:off x="2496068" y="3984159"/>
              <a:ext cx="213321" cy="97990"/>
            </a:xfrm>
            <a:custGeom>
              <a:avLst/>
              <a:gdLst>
                <a:gd name="csX0" fmla="*/ 70065 w 198089"/>
                <a:gd name="csY0" fmla="*/ 90993 h 90993"/>
                <a:gd name="csX1" fmla="*/ 0 w 198089"/>
                <a:gd name="csY1" fmla="*/ 0 h 90993"/>
                <a:gd name="csX2" fmla="*/ 107544 w 198089"/>
                <a:gd name="csY2" fmla="*/ 0 h 90993"/>
                <a:gd name="csX3" fmla="*/ 198089 w 198089"/>
                <a:gd name="csY3" fmla="*/ 90993 h 90993"/>
                <a:gd name="csX4" fmla="*/ 70065 w 198089"/>
                <a:gd name="csY4" fmla="*/ 90993 h 90993"/>
              </a:gdLst>
              <a:ahLst/>
              <a:cxnLst>
                <a:cxn ang="0">
                  <a:pos x="csX0" y="csY0"/>
                </a:cxn>
                <a:cxn ang="0">
                  <a:pos x="csX1" y="csY1"/>
                </a:cxn>
                <a:cxn ang="0">
                  <a:pos x="csX2" y="csY2"/>
                </a:cxn>
                <a:cxn ang="0">
                  <a:pos x="csX3" y="csY3"/>
                </a:cxn>
                <a:cxn ang="0">
                  <a:pos x="csX4" y="csY4"/>
                </a:cxn>
              </a:cxnLst>
              <a:rect l="l" t="t" r="r" b="b"/>
              <a:pathLst>
                <a:path w="198089" h="90993">
                  <a:moveTo>
                    <a:pt x="70065" y="90993"/>
                  </a:moveTo>
                  <a:lnTo>
                    <a:pt x="0" y="0"/>
                  </a:lnTo>
                  <a:lnTo>
                    <a:pt x="107544" y="0"/>
                  </a:lnTo>
                  <a:lnTo>
                    <a:pt x="198089" y="90993"/>
                  </a:lnTo>
                  <a:lnTo>
                    <a:pt x="70065" y="90993"/>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8" name="Freeform: Shape 1747">
              <a:extLst>
                <a:ext uri="{FF2B5EF4-FFF2-40B4-BE49-F238E27FC236}">
                  <a16:creationId xmlns:a16="http://schemas.microsoft.com/office/drawing/2014/main" id="{EEBE192E-E41B-5E0B-F505-E3223BB78E13}"/>
                </a:ext>
              </a:extLst>
            </p:cNvPr>
            <p:cNvSpPr/>
            <p:nvPr/>
          </p:nvSpPr>
          <p:spPr>
            <a:xfrm>
              <a:off x="2243395" y="3984159"/>
              <a:ext cx="465993" cy="97990"/>
            </a:xfrm>
            <a:custGeom>
              <a:avLst/>
              <a:gdLst>
                <a:gd name="csX0" fmla="*/ 0 w 432719"/>
                <a:gd name="csY0" fmla="*/ 83066 h 90993"/>
                <a:gd name="csX1" fmla="*/ 66110 w 432719"/>
                <a:gd name="csY1" fmla="*/ 0 h 90993"/>
                <a:gd name="csX2" fmla="*/ 234631 w 432719"/>
                <a:gd name="csY2" fmla="*/ 0 h 90993"/>
                <a:gd name="csX3" fmla="*/ 342174 w 432719"/>
                <a:gd name="csY3" fmla="*/ 0 h 90993"/>
                <a:gd name="csX4" fmla="*/ 432720 w 432719"/>
                <a:gd name="csY4" fmla="*/ 90993 h 90993"/>
              </a:gdLst>
              <a:ahLst/>
              <a:cxnLst>
                <a:cxn ang="0">
                  <a:pos x="csX0" y="csY0"/>
                </a:cxn>
                <a:cxn ang="0">
                  <a:pos x="csX1" y="csY1"/>
                </a:cxn>
                <a:cxn ang="0">
                  <a:pos x="csX2" y="csY2"/>
                </a:cxn>
                <a:cxn ang="0">
                  <a:pos x="csX3" y="csY3"/>
                </a:cxn>
                <a:cxn ang="0">
                  <a:pos x="csX4" y="csY4"/>
                </a:cxn>
              </a:cxnLst>
              <a:rect l="l" t="t" r="r" b="b"/>
              <a:pathLst>
                <a:path w="432719" h="90993">
                  <a:moveTo>
                    <a:pt x="0" y="83066"/>
                  </a:moveTo>
                  <a:lnTo>
                    <a:pt x="66110" y="0"/>
                  </a:lnTo>
                  <a:lnTo>
                    <a:pt x="234631" y="0"/>
                  </a:lnTo>
                  <a:lnTo>
                    <a:pt x="342174" y="0"/>
                  </a:lnTo>
                  <a:lnTo>
                    <a:pt x="432720" y="90993"/>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9" name="Freeform: Shape 1748">
              <a:extLst>
                <a:ext uri="{FF2B5EF4-FFF2-40B4-BE49-F238E27FC236}">
                  <a16:creationId xmlns:a16="http://schemas.microsoft.com/office/drawing/2014/main" id="{34734883-3A07-29C4-3D47-62D535F9B0BF}"/>
                </a:ext>
              </a:extLst>
            </p:cNvPr>
            <p:cNvSpPr/>
            <p:nvPr/>
          </p:nvSpPr>
          <p:spPr>
            <a:xfrm>
              <a:off x="2496068" y="3984159"/>
              <a:ext cx="75453" cy="97990"/>
            </a:xfrm>
            <a:custGeom>
              <a:avLst/>
              <a:gdLst>
                <a:gd name="csX0" fmla="*/ 70065 w 70065"/>
                <a:gd name="csY0" fmla="*/ 90993 h 90993"/>
                <a:gd name="csX1" fmla="*/ 0 w 70065"/>
                <a:gd name="csY1" fmla="*/ 0 h 90993"/>
              </a:gdLst>
              <a:ahLst/>
              <a:cxnLst>
                <a:cxn ang="0">
                  <a:pos x="csX0" y="csY0"/>
                </a:cxn>
                <a:cxn ang="0">
                  <a:pos x="csX1" y="csY1"/>
                </a:cxn>
              </a:cxnLst>
              <a:rect l="l" t="t" r="r" b="b"/>
              <a:pathLst>
                <a:path w="70065" h="90993">
                  <a:moveTo>
                    <a:pt x="70065" y="90993"/>
                  </a:moveTo>
                  <a:lnTo>
                    <a:pt x="0" y="0"/>
                  </a:lnTo>
                </a:path>
              </a:pathLst>
            </a:custGeom>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0" name="Freeform: Shape 1749">
              <a:extLst>
                <a:ext uri="{FF2B5EF4-FFF2-40B4-BE49-F238E27FC236}">
                  <a16:creationId xmlns:a16="http://schemas.microsoft.com/office/drawing/2014/main" id="{09F04C95-A8EF-CA16-AA08-2BD930F29BBF}"/>
                </a:ext>
              </a:extLst>
            </p:cNvPr>
            <p:cNvSpPr/>
            <p:nvPr/>
          </p:nvSpPr>
          <p:spPr>
            <a:xfrm>
              <a:off x="2581905" y="3949282"/>
              <a:ext cx="31582" cy="86730"/>
            </a:xfrm>
            <a:custGeom>
              <a:avLst/>
              <a:gdLst>
                <a:gd name="csX0" fmla="*/ 0 w 29327"/>
                <a:gd name="csY0" fmla="*/ 56798 h 80537"/>
                <a:gd name="csX1" fmla="*/ 0 w 29327"/>
                <a:gd name="csY1" fmla="*/ 0 h 80537"/>
                <a:gd name="csX2" fmla="*/ 29328 w 29327"/>
                <a:gd name="csY2" fmla="*/ 0 h 80537"/>
                <a:gd name="csX3" fmla="*/ 20058 w 29327"/>
                <a:gd name="csY3" fmla="*/ 80537 h 80537"/>
                <a:gd name="csX4" fmla="*/ 0 w 29327"/>
                <a:gd name="csY4" fmla="*/ 56798 h 80537"/>
              </a:gdLst>
              <a:ahLst/>
              <a:cxnLst>
                <a:cxn ang="0">
                  <a:pos x="csX0" y="csY0"/>
                </a:cxn>
                <a:cxn ang="0">
                  <a:pos x="csX1" y="csY1"/>
                </a:cxn>
                <a:cxn ang="0">
                  <a:pos x="csX2" y="csY2"/>
                </a:cxn>
                <a:cxn ang="0">
                  <a:pos x="csX3" y="csY3"/>
                </a:cxn>
                <a:cxn ang="0">
                  <a:pos x="csX4" y="csY4"/>
                </a:cxn>
              </a:cxnLst>
              <a:rect l="l" t="t" r="r" b="b"/>
              <a:pathLst>
                <a:path w="29327" h="80537">
                  <a:moveTo>
                    <a:pt x="0" y="56798"/>
                  </a:moveTo>
                  <a:lnTo>
                    <a:pt x="0" y="0"/>
                  </a:lnTo>
                  <a:lnTo>
                    <a:pt x="29328" y="0"/>
                  </a:lnTo>
                  <a:lnTo>
                    <a:pt x="20058" y="80537"/>
                  </a:lnTo>
                  <a:lnTo>
                    <a:pt x="0" y="56798"/>
                  </a:lnTo>
                  <a:close/>
                </a:path>
              </a:pathLst>
            </a:custGeom>
            <a:solidFill>
              <a:srgbClr val="FFCDC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1" name="Rectangle 1750">
              <a:extLst>
                <a:ext uri="{FF2B5EF4-FFF2-40B4-BE49-F238E27FC236}">
                  <a16:creationId xmlns:a16="http://schemas.microsoft.com/office/drawing/2014/main" id="{B8A794CA-0241-0C7A-8975-CCBA68737DF2}"/>
                </a:ext>
              </a:extLst>
            </p:cNvPr>
            <p:cNvSpPr/>
            <p:nvPr/>
          </p:nvSpPr>
          <p:spPr>
            <a:xfrm>
              <a:off x="2603505" y="3949282"/>
              <a:ext cx="15796" cy="86730"/>
            </a:xfrm>
            <a:prstGeom prst="rect">
              <a:avLst/>
            </a:pr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2" name="Freeform: Shape 1751">
              <a:extLst>
                <a:ext uri="{FF2B5EF4-FFF2-40B4-BE49-F238E27FC236}">
                  <a16:creationId xmlns:a16="http://schemas.microsoft.com/office/drawing/2014/main" id="{70DBE23A-BD9B-1F60-D715-B4D9F305223D}"/>
                </a:ext>
              </a:extLst>
            </p:cNvPr>
            <p:cNvSpPr/>
            <p:nvPr/>
          </p:nvSpPr>
          <p:spPr>
            <a:xfrm>
              <a:off x="2580798" y="3949282"/>
              <a:ext cx="38502" cy="893"/>
            </a:xfrm>
            <a:custGeom>
              <a:avLst/>
              <a:gdLst>
                <a:gd name="csX0" fmla="*/ 0 w 35753"/>
                <a:gd name="csY0" fmla="*/ 0 h 829"/>
                <a:gd name="csX1" fmla="*/ 21086 w 35753"/>
                <a:gd name="csY1" fmla="*/ 0 h 829"/>
                <a:gd name="csX2" fmla="*/ 35754 w 35753"/>
                <a:gd name="csY2" fmla="*/ 0 h 829"/>
              </a:gdLst>
              <a:ahLst/>
              <a:cxnLst>
                <a:cxn ang="0">
                  <a:pos x="csX0" y="csY0"/>
                </a:cxn>
                <a:cxn ang="0">
                  <a:pos x="csX1" y="csY1"/>
                </a:cxn>
                <a:cxn ang="0">
                  <a:pos x="csX2" y="csY2"/>
                </a:cxn>
              </a:cxnLst>
              <a:rect l="l" t="t" r="r" b="b"/>
              <a:pathLst>
                <a:path w="35753" h="829">
                  <a:moveTo>
                    <a:pt x="0" y="0"/>
                  </a:moveTo>
                  <a:lnTo>
                    <a:pt x="21086" y="0"/>
                  </a:lnTo>
                  <a:lnTo>
                    <a:pt x="35754"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3" name="Rectangle 1752">
              <a:extLst>
                <a:ext uri="{FF2B5EF4-FFF2-40B4-BE49-F238E27FC236}">
                  <a16:creationId xmlns:a16="http://schemas.microsoft.com/office/drawing/2014/main" id="{DCD51DEE-638C-DE2D-F7B0-E8E8754F8B39}"/>
                </a:ext>
              </a:extLst>
            </p:cNvPr>
            <p:cNvSpPr/>
            <p:nvPr/>
          </p:nvSpPr>
          <p:spPr>
            <a:xfrm>
              <a:off x="2613640" y="4264191"/>
              <a:ext cx="50388" cy="102517"/>
            </a:xfrm>
            <a:prstGeom prst="rect">
              <a:avLst/>
            </a:pr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4" name="Freeform: Shape 1753">
              <a:extLst>
                <a:ext uri="{FF2B5EF4-FFF2-40B4-BE49-F238E27FC236}">
                  <a16:creationId xmlns:a16="http://schemas.microsoft.com/office/drawing/2014/main" id="{BCFD8EA6-DAFA-754C-7A9F-ACCEAF9048C8}"/>
                </a:ext>
              </a:extLst>
            </p:cNvPr>
            <p:cNvSpPr/>
            <p:nvPr/>
          </p:nvSpPr>
          <p:spPr>
            <a:xfrm>
              <a:off x="2604862" y="4241564"/>
              <a:ext cx="76774" cy="31555"/>
            </a:xfrm>
            <a:custGeom>
              <a:avLst/>
              <a:gdLst>
                <a:gd name="csX0" fmla="*/ 0 w 71292"/>
                <a:gd name="csY0" fmla="*/ 29245 h 29302"/>
                <a:gd name="csX1" fmla="*/ 0 w 71292"/>
                <a:gd name="csY1" fmla="*/ 0 h 29302"/>
                <a:gd name="csX2" fmla="*/ 50513 w 71292"/>
                <a:gd name="csY2" fmla="*/ 0 h 29302"/>
                <a:gd name="csX3" fmla="*/ 71292 w 71292"/>
                <a:gd name="csY3" fmla="*/ 29303 h 29302"/>
                <a:gd name="csX4" fmla="*/ 0 w 71292"/>
                <a:gd name="csY4" fmla="*/ 29245 h 29302"/>
              </a:gdLst>
              <a:ahLst/>
              <a:cxnLst>
                <a:cxn ang="0">
                  <a:pos x="csX0" y="csY0"/>
                </a:cxn>
                <a:cxn ang="0">
                  <a:pos x="csX1" y="csY1"/>
                </a:cxn>
                <a:cxn ang="0">
                  <a:pos x="csX2" y="csY2"/>
                </a:cxn>
                <a:cxn ang="0">
                  <a:pos x="csX3" y="csY3"/>
                </a:cxn>
                <a:cxn ang="0">
                  <a:pos x="csX4" y="csY4"/>
                </a:cxn>
              </a:cxnLst>
              <a:rect l="l" t="t" r="r" b="b"/>
              <a:pathLst>
                <a:path w="71292" h="29302">
                  <a:moveTo>
                    <a:pt x="0" y="29245"/>
                  </a:moveTo>
                  <a:lnTo>
                    <a:pt x="0" y="0"/>
                  </a:lnTo>
                  <a:lnTo>
                    <a:pt x="50513" y="0"/>
                  </a:lnTo>
                  <a:lnTo>
                    <a:pt x="71292" y="29303"/>
                  </a:lnTo>
                  <a:lnTo>
                    <a:pt x="0" y="29245"/>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5" name="Freeform: Shape 1754">
              <a:extLst>
                <a:ext uri="{FF2B5EF4-FFF2-40B4-BE49-F238E27FC236}">
                  <a16:creationId xmlns:a16="http://schemas.microsoft.com/office/drawing/2014/main" id="{388ACEF7-575F-F894-687C-0738A8C4DF2F}"/>
                </a:ext>
              </a:extLst>
            </p:cNvPr>
            <p:cNvSpPr/>
            <p:nvPr/>
          </p:nvSpPr>
          <p:spPr>
            <a:xfrm>
              <a:off x="2608872" y="4241564"/>
              <a:ext cx="72765" cy="30082"/>
            </a:xfrm>
            <a:custGeom>
              <a:avLst/>
              <a:gdLst>
                <a:gd name="csX0" fmla="*/ 67569 w 67569"/>
                <a:gd name="csY0" fmla="*/ 27935 h 27934"/>
                <a:gd name="csX1" fmla="*/ 46790 w 67569"/>
                <a:gd name="csY1" fmla="*/ 0 h 27934"/>
                <a:gd name="csX2" fmla="*/ 0 w 67569"/>
                <a:gd name="csY2" fmla="*/ 0 h 27934"/>
                <a:gd name="csX3" fmla="*/ 24444 w 67569"/>
                <a:gd name="csY3" fmla="*/ 27893 h 27934"/>
                <a:gd name="csX4" fmla="*/ 67569 w 67569"/>
                <a:gd name="csY4" fmla="*/ 27935 h 27934"/>
              </a:gdLst>
              <a:ahLst/>
              <a:cxnLst>
                <a:cxn ang="0">
                  <a:pos x="csX0" y="csY0"/>
                </a:cxn>
                <a:cxn ang="0">
                  <a:pos x="csX1" y="csY1"/>
                </a:cxn>
                <a:cxn ang="0">
                  <a:pos x="csX2" y="csY2"/>
                </a:cxn>
                <a:cxn ang="0">
                  <a:pos x="csX3" y="csY3"/>
                </a:cxn>
                <a:cxn ang="0">
                  <a:pos x="csX4" y="csY4"/>
                </a:cxn>
              </a:cxnLst>
              <a:rect l="l" t="t" r="r" b="b"/>
              <a:pathLst>
                <a:path w="67569" h="27934">
                  <a:moveTo>
                    <a:pt x="67569" y="27935"/>
                  </a:moveTo>
                  <a:lnTo>
                    <a:pt x="46790" y="0"/>
                  </a:lnTo>
                  <a:lnTo>
                    <a:pt x="0" y="0"/>
                  </a:lnTo>
                  <a:lnTo>
                    <a:pt x="24444" y="27893"/>
                  </a:lnTo>
                  <a:lnTo>
                    <a:pt x="67569" y="27935"/>
                  </a:lnTo>
                  <a:close/>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6" name="Rectangle 1755">
              <a:extLst>
                <a:ext uri="{FF2B5EF4-FFF2-40B4-BE49-F238E27FC236}">
                  <a16:creationId xmlns:a16="http://schemas.microsoft.com/office/drawing/2014/main" id="{9AADC855-3C44-7257-10B3-6D81B227968C}"/>
                </a:ext>
              </a:extLst>
            </p:cNvPr>
            <p:cNvSpPr/>
            <p:nvPr/>
          </p:nvSpPr>
          <p:spPr>
            <a:xfrm>
              <a:off x="2284006" y="4236055"/>
              <a:ext cx="155914"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7" name="Rectangle 1756">
              <a:extLst>
                <a:ext uri="{FF2B5EF4-FFF2-40B4-BE49-F238E27FC236}">
                  <a16:creationId xmlns:a16="http://schemas.microsoft.com/office/drawing/2014/main" id="{7854CF87-CAAA-8F04-2A87-8EC06E567128}"/>
                </a:ext>
              </a:extLst>
            </p:cNvPr>
            <p:cNvSpPr/>
            <p:nvPr/>
          </p:nvSpPr>
          <p:spPr>
            <a:xfrm>
              <a:off x="2485290" y="4236055"/>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8" name="Freeform: Shape 1757">
              <a:extLst>
                <a:ext uri="{FF2B5EF4-FFF2-40B4-BE49-F238E27FC236}">
                  <a16:creationId xmlns:a16="http://schemas.microsoft.com/office/drawing/2014/main" id="{276A3E4C-E7CE-DC7D-B767-C1BB4763BA62}"/>
                </a:ext>
              </a:extLst>
            </p:cNvPr>
            <p:cNvSpPr/>
            <p:nvPr/>
          </p:nvSpPr>
          <p:spPr>
            <a:xfrm>
              <a:off x="233485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59" name="Freeform: Shape 1758">
              <a:extLst>
                <a:ext uri="{FF2B5EF4-FFF2-40B4-BE49-F238E27FC236}">
                  <a16:creationId xmlns:a16="http://schemas.microsoft.com/office/drawing/2014/main" id="{39CD2F09-F3F8-D28C-A67B-49DB48B8DF44}"/>
                </a:ext>
              </a:extLst>
            </p:cNvPr>
            <p:cNvSpPr/>
            <p:nvPr/>
          </p:nvSpPr>
          <p:spPr>
            <a:xfrm>
              <a:off x="251098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0" name="Rectangle 1759">
              <a:extLst>
                <a:ext uri="{FF2B5EF4-FFF2-40B4-BE49-F238E27FC236}">
                  <a16:creationId xmlns:a16="http://schemas.microsoft.com/office/drawing/2014/main" id="{672BB210-387E-8D8D-473A-4C067EA0A188}"/>
                </a:ext>
              </a:extLst>
            </p:cNvPr>
            <p:cNvSpPr/>
            <p:nvPr/>
          </p:nvSpPr>
          <p:spPr>
            <a:xfrm>
              <a:off x="228338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1" name="Freeform: Shape 1760">
              <a:extLst>
                <a:ext uri="{FF2B5EF4-FFF2-40B4-BE49-F238E27FC236}">
                  <a16:creationId xmlns:a16="http://schemas.microsoft.com/office/drawing/2014/main" id="{A2C18E01-8880-1E93-87D6-6B8799025B84}"/>
                </a:ext>
              </a:extLst>
            </p:cNvPr>
            <p:cNvSpPr/>
            <p:nvPr/>
          </p:nvSpPr>
          <p:spPr>
            <a:xfrm>
              <a:off x="2309071"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2" name="Rectangle 1761">
              <a:extLst>
                <a:ext uri="{FF2B5EF4-FFF2-40B4-BE49-F238E27FC236}">
                  <a16:creationId xmlns:a16="http://schemas.microsoft.com/office/drawing/2014/main" id="{E8AC869E-D8A6-D226-5AEA-377207CC9181}"/>
                </a:ext>
              </a:extLst>
            </p:cNvPr>
            <p:cNvSpPr/>
            <p:nvPr/>
          </p:nvSpPr>
          <p:spPr>
            <a:xfrm>
              <a:off x="2380639"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3" name="Freeform: Shape 1762">
              <a:extLst>
                <a:ext uri="{FF2B5EF4-FFF2-40B4-BE49-F238E27FC236}">
                  <a16:creationId xmlns:a16="http://schemas.microsoft.com/office/drawing/2014/main" id="{232DAB80-8E4D-EBBA-2996-6782B25C0179}"/>
                </a:ext>
              </a:extLst>
            </p:cNvPr>
            <p:cNvSpPr/>
            <p:nvPr/>
          </p:nvSpPr>
          <p:spPr>
            <a:xfrm>
              <a:off x="240632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4" name="Rectangle 1763">
              <a:extLst>
                <a:ext uri="{FF2B5EF4-FFF2-40B4-BE49-F238E27FC236}">
                  <a16:creationId xmlns:a16="http://schemas.microsoft.com/office/drawing/2014/main" id="{FF9DFFB0-EE49-0204-707F-D6EF2932066D}"/>
                </a:ext>
              </a:extLst>
            </p:cNvPr>
            <p:cNvSpPr/>
            <p:nvPr/>
          </p:nvSpPr>
          <p:spPr>
            <a:xfrm>
              <a:off x="248529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5" name="Freeform: Shape 1764">
              <a:extLst>
                <a:ext uri="{FF2B5EF4-FFF2-40B4-BE49-F238E27FC236}">
                  <a16:creationId xmlns:a16="http://schemas.microsoft.com/office/drawing/2014/main" id="{197E4700-9FF1-BF73-070C-D3EBE8FCBC8B}"/>
                </a:ext>
              </a:extLst>
            </p:cNvPr>
            <p:cNvSpPr/>
            <p:nvPr/>
          </p:nvSpPr>
          <p:spPr>
            <a:xfrm>
              <a:off x="251098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6" name="Rectangle 1765">
              <a:extLst>
                <a:ext uri="{FF2B5EF4-FFF2-40B4-BE49-F238E27FC236}">
                  <a16:creationId xmlns:a16="http://schemas.microsoft.com/office/drawing/2014/main" id="{AE8EECCE-D05E-6AE8-CDDC-7E502D564673}"/>
                </a:ext>
              </a:extLst>
            </p:cNvPr>
            <p:cNvSpPr/>
            <p:nvPr/>
          </p:nvSpPr>
          <p:spPr>
            <a:xfrm>
              <a:off x="2613131" y="4101437"/>
              <a:ext cx="51387" cy="91247"/>
            </a:xfrm>
            <a:prstGeom prst="rect">
              <a:avLst/>
            </a:prstGeom>
            <a:solidFill>
              <a:srgbClr val="E2E2E2"/>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7" name="Freeform: Shape 1766">
              <a:extLst>
                <a:ext uri="{FF2B5EF4-FFF2-40B4-BE49-F238E27FC236}">
                  <a16:creationId xmlns:a16="http://schemas.microsoft.com/office/drawing/2014/main" id="{8DB8D8EE-8307-B79B-9116-E5E9D1E39814}"/>
                </a:ext>
              </a:extLst>
            </p:cNvPr>
            <p:cNvSpPr/>
            <p:nvPr/>
          </p:nvSpPr>
          <p:spPr>
            <a:xfrm>
              <a:off x="2638830"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8" name="Freeform: Shape 1767">
              <a:extLst>
                <a:ext uri="{FF2B5EF4-FFF2-40B4-BE49-F238E27FC236}">
                  <a16:creationId xmlns:a16="http://schemas.microsoft.com/office/drawing/2014/main" id="{FFFEEAD0-DEDF-D3E2-71D2-C42429978DD2}"/>
                </a:ext>
              </a:extLst>
            </p:cNvPr>
            <p:cNvSpPr/>
            <p:nvPr/>
          </p:nvSpPr>
          <p:spPr>
            <a:xfrm>
              <a:off x="2387032"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69" name="Freeform: Shape 1768">
              <a:extLst>
                <a:ext uri="{FF2B5EF4-FFF2-40B4-BE49-F238E27FC236}">
                  <a16:creationId xmlns:a16="http://schemas.microsoft.com/office/drawing/2014/main" id="{00FAD3C9-FA57-9B1E-2050-A4DB6DA75D32}"/>
                </a:ext>
              </a:extLst>
            </p:cNvPr>
            <p:cNvSpPr/>
            <p:nvPr/>
          </p:nvSpPr>
          <p:spPr>
            <a:xfrm>
              <a:off x="2252146" y="4369655"/>
              <a:ext cx="434249" cy="893"/>
            </a:xfrm>
            <a:custGeom>
              <a:avLst/>
              <a:gdLst>
                <a:gd name="csX0" fmla="*/ 0 w 403242"/>
                <a:gd name="csY0" fmla="*/ 0 h 829"/>
                <a:gd name="csX1" fmla="*/ 296570 w 403242"/>
                <a:gd name="csY1" fmla="*/ 0 h 829"/>
                <a:gd name="csX2" fmla="*/ 403243 w 403242"/>
                <a:gd name="csY2" fmla="*/ 0 h 829"/>
              </a:gdLst>
              <a:ahLst/>
              <a:cxnLst>
                <a:cxn ang="0">
                  <a:pos x="csX0" y="csY0"/>
                </a:cxn>
                <a:cxn ang="0">
                  <a:pos x="csX1" y="csY1"/>
                </a:cxn>
                <a:cxn ang="0">
                  <a:pos x="csX2" y="csY2"/>
                </a:cxn>
              </a:cxnLst>
              <a:rect l="l" t="t" r="r" b="b"/>
              <a:pathLst>
                <a:path w="403242" h="829">
                  <a:moveTo>
                    <a:pt x="0" y="0"/>
                  </a:moveTo>
                  <a:lnTo>
                    <a:pt x="296570" y="0"/>
                  </a:lnTo>
                  <a:lnTo>
                    <a:pt x="403243"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0" name="Freeform: Shape 1769">
              <a:extLst>
                <a:ext uri="{FF2B5EF4-FFF2-40B4-BE49-F238E27FC236}">
                  <a16:creationId xmlns:a16="http://schemas.microsoft.com/office/drawing/2014/main" id="{F5FDD2FC-F08D-C0D6-BCCC-36B9302752B2}"/>
                </a:ext>
              </a:extLst>
            </p:cNvPr>
            <p:cNvSpPr/>
            <p:nvPr/>
          </p:nvSpPr>
          <p:spPr>
            <a:xfrm>
              <a:off x="2283380"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1" name="Freeform: Shape 1770">
              <a:extLst>
                <a:ext uri="{FF2B5EF4-FFF2-40B4-BE49-F238E27FC236}">
                  <a16:creationId xmlns:a16="http://schemas.microsoft.com/office/drawing/2014/main" id="{7DF517C7-8032-9D03-522F-82AAF3FEFB87}"/>
                </a:ext>
              </a:extLst>
            </p:cNvPr>
            <p:cNvSpPr/>
            <p:nvPr/>
          </p:nvSpPr>
          <p:spPr>
            <a:xfrm>
              <a:off x="2380594"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2" name="Freeform: Shape 1771">
              <a:extLst>
                <a:ext uri="{FF2B5EF4-FFF2-40B4-BE49-F238E27FC236}">
                  <a16:creationId xmlns:a16="http://schemas.microsoft.com/office/drawing/2014/main" id="{2CA4D876-7BF1-BF21-A0AE-93429063A555}"/>
                </a:ext>
              </a:extLst>
            </p:cNvPr>
            <p:cNvSpPr/>
            <p:nvPr/>
          </p:nvSpPr>
          <p:spPr>
            <a:xfrm>
              <a:off x="2485245"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3" name="Freeform: Shape 1772">
              <a:extLst>
                <a:ext uri="{FF2B5EF4-FFF2-40B4-BE49-F238E27FC236}">
                  <a16:creationId xmlns:a16="http://schemas.microsoft.com/office/drawing/2014/main" id="{E08B40F9-FF11-3AAE-2D63-F68523089A2B}"/>
                </a:ext>
              </a:extLst>
            </p:cNvPr>
            <p:cNvSpPr/>
            <p:nvPr/>
          </p:nvSpPr>
          <p:spPr>
            <a:xfrm>
              <a:off x="2485245" y="4273120"/>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4" name="Freeform: Shape 1773">
              <a:extLst>
                <a:ext uri="{FF2B5EF4-FFF2-40B4-BE49-F238E27FC236}">
                  <a16:creationId xmlns:a16="http://schemas.microsoft.com/office/drawing/2014/main" id="{D5FC849D-63C8-5791-1919-0A5AEE6EEB41}"/>
                </a:ext>
              </a:extLst>
            </p:cNvPr>
            <p:cNvSpPr/>
            <p:nvPr/>
          </p:nvSpPr>
          <p:spPr>
            <a:xfrm>
              <a:off x="2284006" y="4273120"/>
              <a:ext cx="155914" cy="893"/>
            </a:xfrm>
            <a:custGeom>
              <a:avLst/>
              <a:gdLst>
                <a:gd name="csX0" fmla="*/ 0 w 144781"/>
                <a:gd name="csY0" fmla="*/ 0 h 829"/>
                <a:gd name="csX1" fmla="*/ 144782 w 144781"/>
                <a:gd name="csY1" fmla="*/ 0 h 829"/>
              </a:gdLst>
              <a:ahLst/>
              <a:cxnLst>
                <a:cxn ang="0">
                  <a:pos x="csX0" y="csY0"/>
                </a:cxn>
                <a:cxn ang="0">
                  <a:pos x="csX1" y="csY1"/>
                </a:cxn>
              </a:cxnLst>
              <a:rect l="l" t="t" r="r" b="b"/>
              <a:pathLst>
                <a:path w="144781" h="829">
                  <a:moveTo>
                    <a:pt x="0" y="0"/>
                  </a:moveTo>
                  <a:lnTo>
                    <a:pt x="14478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5" name="Freeform: Shape 1774">
              <a:extLst>
                <a:ext uri="{FF2B5EF4-FFF2-40B4-BE49-F238E27FC236}">
                  <a16:creationId xmlns:a16="http://schemas.microsoft.com/office/drawing/2014/main" id="{25078C87-9EBB-6F88-0CDD-5A2952F5A482}"/>
                </a:ext>
              </a:extLst>
            </p:cNvPr>
            <p:cNvSpPr/>
            <p:nvPr/>
          </p:nvSpPr>
          <p:spPr>
            <a:xfrm>
              <a:off x="2613087"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6" name="Freeform: Shape 1775">
              <a:extLst>
                <a:ext uri="{FF2B5EF4-FFF2-40B4-BE49-F238E27FC236}">
                  <a16:creationId xmlns:a16="http://schemas.microsoft.com/office/drawing/2014/main" id="{3240D216-CEDE-D5FD-3D6A-5F98F188DA0D}"/>
                </a:ext>
              </a:extLst>
            </p:cNvPr>
            <p:cNvSpPr/>
            <p:nvPr/>
          </p:nvSpPr>
          <p:spPr>
            <a:xfrm>
              <a:off x="2258344" y="4191656"/>
              <a:ext cx="138846" cy="176034"/>
            </a:xfrm>
            <a:custGeom>
              <a:avLst/>
              <a:gdLst>
                <a:gd name="csX0" fmla="*/ 53315 w 128932"/>
                <a:gd name="csY0" fmla="*/ 147843 h 163465"/>
                <a:gd name="csX1" fmla="*/ 52187 w 128932"/>
                <a:gd name="csY1" fmla="*/ 115854 h 163465"/>
                <a:gd name="csX2" fmla="*/ 30239 w 128932"/>
                <a:gd name="csY2" fmla="*/ 87894 h 163465"/>
                <a:gd name="csX3" fmla="*/ 4045 w 128932"/>
                <a:gd name="csY3" fmla="*/ 63085 h 163465"/>
                <a:gd name="csX4" fmla="*/ 9145 w 128932"/>
                <a:gd name="csY4" fmla="*/ 19960 h 163465"/>
                <a:gd name="csX5" fmla="*/ 49127 w 128932"/>
                <a:gd name="csY5" fmla="*/ 126 h 163465"/>
                <a:gd name="csX6" fmla="*/ 68157 w 128932"/>
                <a:gd name="csY6" fmla="*/ 5350 h 163465"/>
                <a:gd name="csX7" fmla="*/ 76382 w 128932"/>
                <a:gd name="csY7" fmla="*/ 20797 h 163465"/>
                <a:gd name="csX8" fmla="*/ 95412 w 128932"/>
                <a:gd name="csY8" fmla="*/ 35665 h 163465"/>
                <a:gd name="csX9" fmla="*/ 128927 w 128932"/>
                <a:gd name="csY9" fmla="*/ 98350 h 163465"/>
                <a:gd name="csX10" fmla="*/ 74500 w 128932"/>
                <a:gd name="csY10" fmla="*/ 163465 h 163465"/>
                <a:gd name="csX11" fmla="*/ 53323 w 128932"/>
                <a:gd name="csY11" fmla="*/ 147843 h 163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8932" h="163465">
                  <a:moveTo>
                    <a:pt x="53315" y="147843"/>
                  </a:moveTo>
                  <a:cubicBezTo>
                    <a:pt x="50015" y="137636"/>
                    <a:pt x="54243" y="126384"/>
                    <a:pt x="52187" y="115854"/>
                  </a:cubicBezTo>
                  <a:cubicBezTo>
                    <a:pt x="49857" y="103938"/>
                    <a:pt x="40023" y="95075"/>
                    <a:pt x="30239" y="87894"/>
                  </a:cubicBezTo>
                  <a:cubicBezTo>
                    <a:pt x="20455" y="80705"/>
                    <a:pt x="9742" y="73806"/>
                    <a:pt x="4045" y="63085"/>
                  </a:cubicBezTo>
                  <a:cubicBezTo>
                    <a:pt x="-3135" y="49561"/>
                    <a:pt x="-341" y="31983"/>
                    <a:pt x="9145" y="19960"/>
                  </a:cubicBezTo>
                  <a:cubicBezTo>
                    <a:pt x="18631" y="7937"/>
                    <a:pt x="33854" y="1246"/>
                    <a:pt x="49127" y="126"/>
                  </a:cubicBezTo>
                  <a:cubicBezTo>
                    <a:pt x="55910" y="-371"/>
                    <a:pt x="63447" y="450"/>
                    <a:pt x="68157" y="5350"/>
                  </a:cubicBezTo>
                  <a:cubicBezTo>
                    <a:pt x="72220" y="9579"/>
                    <a:pt x="73240" y="15847"/>
                    <a:pt x="76382" y="20797"/>
                  </a:cubicBezTo>
                  <a:cubicBezTo>
                    <a:pt x="80736" y="27655"/>
                    <a:pt x="88596" y="31237"/>
                    <a:pt x="95412" y="35665"/>
                  </a:cubicBezTo>
                  <a:cubicBezTo>
                    <a:pt x="116158" y="49122"/>
                    <a:pt x="129250" y="73624"/>
                    <a:pt x="128927" y="98350"/>
                  </a:cubicBezTo>
                  <a:cubicBezTo>
                    <a:pt x="128537" y="127993"/>
                    <a:pt x="107352" y="163713"/>
                    <a:pt x="74500" y="163465"/>
                  </a:cubicBezTo>
                  <a:cubicBezTo>
                    <a:pt x="65023" y="163390"/>
                    <a:pt x="56233" y="156856"/>
                    <a:pt x="53323" y="1478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7" name="Freeform: Shape 1776">
              <a:extLst>
                <a:ext uri="{FF2B5EF4-FFF2-40B4-BE49-F238E27FC236}">
                  <a16:creationId xmlns:a16="http://schemas.microsoft.com/office/drawing/2014/main" id="{DD24920E-7494-2BBE-15AB-8DFB7AC367B9}"/>
                </a:ext>
              </a:extLst>
            </p:cNvPr>
            <p:cNvSpPr/>
            <p:nvPr/>
          </p:nvSpPr>
          <p:spPr>
            <a:xfrm>
              <a:off x="2290488" y="4303837"/>
              <a:ext cx="69854" cy="63853"/>
            </a:xfrm>
            <a:custGeom>
              <a:avLst/>
              <a:gdLst>
                <a:gd name="csX0" fmla="*/ 0 w 64866"/>
                <a:gd name="csY0" fmla="*/ 59294 h 59294"/>
                <a:gd name="csX1" fmla="*/ 64866 w 64866"/>
                <a:gd name="csY1" fmla="*/ 0 h 59294"/>
              </a:gdLst>
              <a:ahLst/>
              <a:cxnLst>
                <a:cxn ang="0">
                  <a:pos x="csX0" y="csY0"/>
                </a:cxn>
                <a:cxn ang="0">
                  <a:pos x="csX1" y="csY1"/>
                </a:cxn>
              </a:cxnLst>
              <a:rect l="l" t="t" r="r" b="b"/>
              <a:pathLst>
                <a:path w="64866" h="59294">
                  <a:moveTo>
                    <a:pt x="0" y="59294"/>
                  </a:moveTo>
                  <a:cubicBezTo>
                    <a:pt x="12446" y="31882"/>
                    <a:pt x="36450" y="9942"/>
                    <a:pt x="64866"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78" name="Freeform: Shape 1777">
              <a:extLst>
                <a:ext uri="{FF2B5EF4-FFF2-40B4-BE49-F238E27FC236}">
                  <a16:creationId xmlns:a16="http://schemas.microsoft.com/office/drawing/2014/main" id="{C54FFFA6-2B27-E1BD-79A0-9B282A7467ED}"/>
                </a:ext>
              </a:extLst>
            </p:cNvPr>
            <p:cNvSpPr/>
            <p:nvPr/>
          </p:nvSpPr>
          <p:spPr>
            <a:xfrm>
              <a:off x="2340734" y="4265825"/>
              <a:ext cx="5584" cy="45048"/>
            </a:xfrm>
            <a:custGeom>
              <a:avLst/>
              <a:gdLst>
                <a:gd name="csX0" fmla="*/ 0 w 5185"/>
                <a:gd name="csY0" fmla="*/ 41832 h 41831"/>
                <a:gd name="csX1" fmla="*/ 4718 w 5185"/>
                <a:gd name="csY1" fmla="*/ 0 h 41831"/>
              </a:gdLst>
              <a:ahLst/>
              <a:cxnLst>
                <a:cxn ang="0">
                  <a:pos x="csX0" y="csY0"/>
                </a:cxn>
                <a:cxn ang="0">
                  <a:pos x="csX1" y="csY1"/>
                </a:cxn>
              </a:cxnLst>
              <a:rect l="l" t="t" r="r" b="b"/>
              <a:pathLst>
                <a:path w="5185" h="41831">
                  <a:moveTo>
                    <a:pt x="0" y="41832"/>
                  </a:moveTo>
                  <a:cubicBezTo>
                    <a:pt x="4461" y="28416"/>
                    <a:pt x="6078" y="14071"/>
                    <a:pt x="4718"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824" name="Group 1823">
            <a:extLst>
              <a:ext uri="{FF2B5EF4-FFF2-40B4-BE49-F238E27FC236}">
                <a16:creationId xmlns:a16="http://schemas.microsoft.com/office/drawing/2014/main" id="{4A8306D8-FC12-025C-1C9B-F24555749B33}"/>
              </a:ext>
            </a:extLst>
          </p:cNvPr>
          <p:cNvGrpSpPr/>
          <p:nvPr/>
        </p:nvGrpSpPr>
        <p:grpSpPr>
          <a:xfrm>
            <a:off x="7284721" y="3411869"/>
            <a:ext cx="1500504" cy="1130821"/>
            <a:chOff x="7284721" y="3373769"/>
            <a:chExt cx="1500504" cy="1130821"/>
          </a:xfrm>
        </p:grpSpPr>
        <p:grpSp>
          <p:nvGrpSpPr>
            <p:cNvPr id="1091" name="Group 1090">
              <a:extLst>
                <a:ext uri="{FF2B5EF4-FFF2-40B4-BE49-F238E27FC236}">
                  <a16:creationId xmlns:a16="http://schemas.microsoft.com/office/drawing/2014/main" id="{A1A7E9F0-69CB-5B2D-B21A-96F9D9B4E14D}"/>
                </a:ext>
              </a:extLst>
            </p:cNvPr>
            <p:cNvGrpSpPr/>
            <p:nvPr/>
          </p:nvGrpSpPr>
          <p:grpSpPr>
            <a:xfrm>
              <a:off x="7860349" y="3373769"/>
              <a:ext cx="924876" cy="744360"/>
              <a:chOff x="7605147" y="3461468"/>
              <a:chExt cx="1180078" cy="1101093"/>
            </a:xfrm>
          </p:grpSpPr>
          <p:grpSp>
            <p:nvGrpSpPr>
              <p:cNvPr id="1092" name="Group 1091">
                <a:extLst>
                  <a:ext uri="{FF2B5EF4-FFF2-40B4-BE49-F238E27FC236}">
                    <a16:creationId xmlns:a16="http://schemas.microsoft.com/office/drawing/2014/main" id="{EA046CD1-7BB6-D85A-055C-C68902310FCE}"/>
                  </a:ext>
                </a:extLst>
              </p:cNvPr>
              <p:cNvGrpSpPr/>
              <p:nvPr/>
            </p:nvGrpSpPr>
            <p:grpSpPr>
              <a:xfrm>
                <a:off x="8388021" y="3652364"/>
                <a:ext cx="397204" cy="910197"/>
                <a:chOff x="1566672" y="3461778"/>
                <a:chExt cx="397204" cy="910197"/>
              </a:xfrm>
            </p:grpSpPr>
            <p:sp>
              <p:nvSpPr>
                <p:cNvPr id="1139" name="Rectangle 1138">
                  <a:extLst>
                    <a:ext uri="{FF2B5EF4-FFF2-40B4-BE49-F238E27FC236}">
                      <a16:creationId xmlns:a16="http://schemas.microsoft.com/office/drawing/2014/main" id="{F4E6EC8D-C49B-2319-DCCC-CFE34E93FF98}"/>
                    </a:ext>
                  </a:extLst>
                </p:cNvPr>
                <p:cNvSpPr/>
                <p:nvPr/>
              </p:nvSpPr>
              <p:spPr>
                <a:xfrm>
                  <a:off x="1566672" y="3461778"/>
                  <a:ext cx="397204" cy="910197"/>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140" name="Group 1139">
                  <a:extLst>
                    <a:ext uri="{FF2B5EF4-FFF2-40B4-BE49-F238E27FC236}">
                      <a16:creationId xmlns:a16="http://schemas.microsoft.com/office/drawing/2014/main" id="{5189F937-3E1F-C396-9223-6935E371280E}"/>
                    </a:ext>
                  </a:extLst>
                </p:cNvPr>
                <p:cNvGrpSpPr/>
                <p:nvPr/>
              </p:nvGrpSpPr>
              <p:grpSpPr>
                <a:xfrm>
                  <a:off x="1619755" y="3529276"/>
                  <a:ext cx="291038" cy="79016"/>
                  <a:chOff x="1618626" y="3607813"/>
                  <a:chExt cx="291038" cy="79016"/>
                </a:xfrm>
              </p:grpSpPr>
              <p:sp>
                <p:nvSpPr>
                  <p:cNvPr id="1158" name="Rectangle 1157">
                    <a:extLst>
                      <a:ext uri="{FF2B5EF4-FFF2-40B4-BE49-F238E27FC236}">
                        <a16:creationId xmlns:a16="http://schemas.microsoft.com/office/drawing/2014/main" id="{0129EA3A-8890-D413-0C51-2DD1E0ABC6BC}"/>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9" name="Rectangle 1158">
                    <a:extLst>
                      <a:ext uri="{FF2B5EF4-FFF2-40B4-BE49-F238E27FC236}">
                        <a16:creationId xmlns:a16="http://schemas.microsoft.com/office/drawing/2014/main" id="{9DBC5CE4-2809-771C-A88C-C48E7C506E72}"/>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60" name="Rectangle 1159">
                    <a:extLst>
                      <a:ext uri="{FF2B5EF4-FFF2-40B4-BE49-F238E27FC236}">
                        <a16:creationId xmlns:a16="http://schemas.microsoft.com/office/drawing/2014/main" id="{1B27D29C-9E48-C0BC-6904-C3F6FFB02D47}"/>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41" name="Group 1140">
                  <a:extLst>
                    <a:ext uri="{FF2B5EF4-FFF2-40B4-BE49-F238E27FC236}">
                      <a16:creationId xmlns:a16="http://schemas.microsoft.com/office/drawing/2014/main" id="{77670BF8-76FD-BCC4-66F5-001A760EE9A2}"/>
                    </a:ext>
                  </a:extLst>
                </p:cNvPr>
                <p:cNvGrpSpPr/>
                <p:nvPr/>
              </p:nvGrpSpPr>
              <p:grpSpPr>
                <a:xfrm>
                  <a:off x="1619755" y="3647116"/>
                  <a:ext cx="291038" cy="79016"/>
                  <a:chOff x="1618626" y="3607813"/>
                  <a:chExt cx="291038" cy="79016"/>
                </a:xfrm>
              </p:grpSpPr>
              <p:sp>
                <p:nvSpPr>
                  <p:cNvPr id="1155" name="Rectangle 1154">
                    <a:extLst>
                      <a:ext uri="{FF2B5EF4-FFF2-40B4-BE49-F238E27FC236}">
                        <a16:creationId xmlns:a16="http://schemas.microsoft.com/office/drawing/2014/main" id="{B53CF278-B168-30C0-CBC0-98B2C11B60C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6" name="Rectangle 1155">
                    <a:extLst>
                      <a:ext uri="{FF2B5EF4-FFF2-40B4-BE49-F238E27FC236}">
                        <a16:creationId xmlns:a16="http://schemas.microsoft.com/office/drawing/2014/main" id="{35AE2EF6-571D-60AF-5FB4-7A9CE1A818B5}"/>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7" name="Rectangle 1156">
                    <a:extLst>
                      <a:ext uri="{FF2B5EF4-FFF2-40B4-BE49-F238E27FC236}">
                        <a16:creationId xmlns:a16="http://schemas.microsoft.com/office/drawing/2014/main" id="{8CE53973-749F-D523-A85A-299F3C54188A}"/>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42" name="Group 1141">
                  <a:extLst>
                    <a:ext uri="{FF2B5EF4-FFF2-40B4-BE49-F238E27FC236}">
                      <a16:creationId xmlns:a16="http://schemas.microsoft.com/office/drawing/2014/main" id="{0F810EF1-7014-D5CC-29AE-5547DDB695F4}"/>
                    </a:ext>
                  </a:extLst>
                </p:cNvPr>
                <p:cNvGrpSpPr/>
                <p:nvPr/>
              </p:nvGrpSpPr>
              <p:grpSpPr>
                <a:xfrm>
                  <a:off x="1619755" y="3764956"/>
                  <a:ext cx="291038" cy="79016"/>
                  <a:chOff x="1618626" y="3607813"/>
                  <a:chExt cx="291038" cy="79016"/>
                </a:xfrm>
              </p:grpSpPr>
              <p:sp>
                <p:nvSpPr>
                  <p:cNvPr id="1152" name="Rectangle 1151">
                    <a:extLst>
                      <a:ext uri="{FF2B5EF4-FFF2-40B4-BE49-F238E27FC236}">
                        <a16:creationId xmlns:a16="http://schemas.microsoft.com/office/drawing/2014/main" id="{ABD0C682-8556-D62B-8109-011ACBC5E056}"/>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3" name="Rectangle 1152">
                    <a:extLst>
                      <a:ext uri="{FF2B5EF4-FFF2-40B4-BE49-F238E27FC236}">
                        <a16:creationId xmlns:a16="http://schemas.microsoft.com/office/drawing/2014/main" id="{F41EDF48-309D-BB4E-2BDB-102E8D0ABB0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4" name="Rectangle 1153">
                    <a:extLst>
                      <a:ext uri="{FF2B5EF4-FFF2-40B4-BE49-F238E27FC236}">
                        <a16:creationId xmlns:a16="http://schemas.microsoft.com/office/drawing/2014/main" id="{27DBCBF6-4511-F85C-A244-449FC4CCEEFB}"/>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43" name="Group 1142">
                  <a:extLst>
                    <a:ext uri="{FF2B5EF4-FFF2-40B4-BE49-F238E27FC236}">
                      <a16:creationId xmlns:a16="http://schemas.microsoft.com/office/drawing/2014/main" id="{90B83D8D-63BB-4CA4-90D1-FEB9CD469A61}"/>
                    </a:ext>
                  </a:extLst>
                </p:cNvPr>
                <p:cNvGrpSpPr/>
                <p:nvPr/>
              </p:nvGrpSpPr>
              <p:grpSpPr>
                <a:xfrm>
                  <a:off x="1619755" y="3882796"/>
                  <a:ext cx="291038" cy="79016"/>
                  <a:chOff x="1618626" y="3607813"/>
                  <a:chExt cx="291038" cy="79016"/>
                </a:xfrm>
              </p:grpSpPr>
              <p:sp>
                <p:nvSpPr>
                  <p:cNvPr id="1149" name="Rectangle 1148">
                    <a:extLst>
                      <a:ext uri="{FF2B5EF4-FFF2-40B4-BE49-F238E27FC236}">
                        <a16:creationId xmlns:a16="http://schemas.microsoft.com/office/drawing/2014/main" id="{6EC03E38-CB41-3843-1971-90267E3E5871}"/>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0" name="Rectangle 1149">
                    <a:extLst>
                      <a:ext uri="{FF2B5EF4-FFF2-40B4-BE49-F238E27FC236}">
                        <a16:creationId xmlns:a16="http://schemas.microsoft.com/office/drawing/2014/main" id="{E3FA1DB9-FD9D-5A46-B0D4-4C2284ED1141}"/>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51" name="Rectangle 1150">
                    <a:extLst>
                      <a:ext uri="{FF2B5EF4-FFF2-40B4-BE49-F238E27FC236}">
                        <a16:creationId xmlns:a16="http://schemas.microsoft.com/office/drawing/2014/main" id="{95A25303-69C9-1E6D-A0D1-DAF8FE092B7B}"/>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44" name="Group 1143">
                  <a:extLst>
                    <a:ext uri="{FF2B5EF4-FFF2-40B4-BE49-F238E27FC236}">
                      <a16:creationId xmlns:a16="http://schemas.microsoft.com/office/drawing/2014/main" id="{904E5D2D-0041-0F71-C5FB-5E086B62FB4B}"/>
                    </a:ext>
                  </a:extLst>
                </p:cNvPr>
                <p:cNvGrpSpPr/>
                <p:nvPr/>
              </p:nvGrpSpPr>
              <p:grpSpPr>
                <a:xfrm>
                  <a:off x="1619755" y="4000634"/>
                  <a:ext cx="291038" cy="79016"/>
                  <a:chOff x="1618626" y="3607813"/>
                  <a:chExt cx="291038" cy="79016"/>
                </a:xfrm>
              </p:grpSpPr>
              <p:sp>
                <p:nvSpPr>
                  <p:cNvPr id="1146" name="Rectangle 1145">
                    <a:extLst>
                      <a:ext uri="{FF2B5EF4-FFF2-40B4-BE49-F238E27FC236}">
                        <a16:creationId xmlns:a16="http://schemas.microsoft.com/office/drawing/2014/main" id="{68457F9D-1C3E-C94F-1E17-CC42ECFDEC47}"/>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47" name="Rectangle 1146">
                    <a:extLst>
                      <a:ext uri="{FF2B5EF4-FFF2-40B4-BE49-F238E27FC236}">
                        <a16:creationId xmlns:a16="http://schemas.microsoft.com/office/drawing/2014/main" id="{60562177-71AB-637A-6F4F-D7D634A93DF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48" name="Rectangle 1147">
                    <a:extLst>
                      <a:ext uri="{FF2B5EF4-FFF2-40B4-BE49-F238E27FC236}">
                        <a16:creationId xmlns:a16="http://schemas.microsoft.com/office/drawing/2014/main" id="{76812BD9-8BF1-C927-B3FF-11D7761BF672}"/>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145" name="Rectangle 1144">
                  <a:extLst>
                    <a:ext uri="{FF2B5EF4-FFF2-40B4-BE49-F238E27FC236}">
                      <a16:creationId xmlns:a16="http://schemas.microsoft.com/office/drawing/2014/main" id="{5D681BE5-0230-511B-D034-EB39A0E0A1E0}"/>
                    </a:ext>
                  </a:extLst>
                </p:cNvPr>
                <p:cNvSpPr/>
                <p:nvPr/>
              </p:nvSpPr>
              <p:spPr>
                <a:xfrm>
                  <a:off x="1811655" y="415303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093" name="Group 1092">
                <a:extLst>
                  <a:ext uri="{FF2B5EF4-FFF2-40B4-BE49-F238E27FC236}">
                    <a16:creationId xmlns:a16="http://schemas.microsoft.com/office/drawing/2014/main" id="{7C1C369E-E429-CA7D-0A03-625A665F3CC4}"/>
                  </a:ext>
                </a:extLst>
              </p:cNvPr>
              <p:cNvGrpSpPr/>
              <p:nvPr/>
            </p:nvGrpSpPr>
            <p:grpSpPr>
              <a:xfrm>
                <a:off x="7996584" y="3461468"/>
                <a:ext cx="397204" cy="1101093"/>
                <a:chOff x="1566672" y="3461777"/>
                <a:chExt cx="397204" cy="1101093"/>
              </a:xfrm>
            </p:grpSpPr>
            <p:sp>
              <p:nvSpPr>
                <p:cNvPr id="1117" name="Rectangle 1116">
                  <a:extLst>
                    <a:ext uri="{FF2B5EF4-FFF2-40B4-BE49-F238E27FC236}">
                      <a16:creationId xmlns:a16="http://schemas.microsoft.com/office/drawing/2014/main" id="{E3DB9C4B-AEF0-28CE-F4BD-C894E52023CF}"/>
                    </a:ext>
                  </a:extLst>
                </p:cNvPr>
                <p:cNvSpPr/>
                <p:nvPr/>
              </p:nvSpPr>
              <p:spPr>
                <a:xfrm>
                  <a:off x="1566672" y="3461777"/>
                  <a:ext cx="397204" cy="1101093"/>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118" name="Group 1117">
                  <a:extLst>
                    <a:ext uri="{FF2B5EF4-FFF2-40B4-BE49-F238E27FC236}">
                      <a16:creationId xmlns:a16="http://schemas.microsoft.com/office/drawing/2014/main" id="{09968385-E4EB-5000-40F9-E9249BA687AB}"/>
                    </a:ext>
                  </a:extLst>
                </p:cNvPr>
                <p:cNvGrpSpPr/>
                <p:nvPr/>
              </p:nvGrpSpPr>
              <p:grpSpPr>
                <a:xfrm>
                  <a:off x="1619755" y="3529276"/>
                  <a:ext cx="291038" cy="79016"/>
                  <a:chOff x="1618626" y="3607813"/>
                  <a:chExt cx="291038" cy="79016"/>
                </a:xfrm>
              </p:grpSpPr>
              <p:sp>
                <p:nvSpPr>
                  <p:cNvPr id="1136" name="Rectangle 1135">
                    <a:extLst>
                      <a:ext uri="{FF2B5EF4-FFF2-40B4-BE49-F238E27FC236}">
                        <a16:creationId xmlns:a16="http://schemas.microsoft.com/office/drawing/2014/main" id="{506251B5-E50D-E45B-3C1B-9E7A3B3D29A9}"/>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7" name="Rectangle 1136">
                    <a:extLst>
                      <a:ext uri="{FF2B5EF4-FFF2-40B4-BE49-F238E27FC236}">
                        <a16:creationId xmlns:a16="http://schemas.microsoft.com/office/drawing/2014/main" id="{FEEADBDE-2407-F06C-9C4B-E428D08EAE40}"/>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8" name="Rectangle 1137">
                    <a:extLst>
                      <a:ext uri="{FF2B5EF4-FFF2-40B4-BE49-F238E27FC236}">
                        <a16:creationId xmlns:a16="http://schemas.microsoft.com/office/drawing/2014/main" id="{EB13820A-D8CF-4197-ACC6-ED21CFC23ACB}"/>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19" name="Group 1118">
                  <a:extLst>
                    <a:ext uri="{FF2B5EF4-FFF2-40B4-BE49-F238E27FC236}">
                      <a16:creationId xmlns:a16="http://schemas.microsoft.com/office/drawing/2014/main" id="{AE738808-DEA5-6660-B4E1-5F79BB69A8CA}"/>
                    </a:ext>
                  </a:extLst>
                </p:cNvPr>
                <p:cNvGrpSpPr/>
                <p:nvPr/>
              </p:nvGrpSpPr>
              <p:grpSpPr>
                <a:xfrm>
                  <a:off x="1619755" y="3647116"/>
                  <a:ext cx="291038" cy="79016"/>
                  <a:chOff x="1618626" y="3607813"/>
                  <a:chExt cx="291038" cy="79016"/>
                </a:xfrm>
              </p:grpSpPr>
              <p:sp>
                <p:nvSpPr>
                  <p:cNvPr id="1133" name="Rectangle 1132">
                    <a:extLst>
                      <a:ext uri="{FF2B5EF4-FFF2-40B4-BE49-F238E27FC236}">
                        <a16:creationId xmlns:a16="http://schemas.microsoft.com/office/drawing/2014/main" id="{6096833A-630C-90B0-A78A-72225117AA14}"/>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4" name="Rectangle 1133">
                    <a:extLst>
                      <a:ext uri="{FF2B5EF4-FFF2-40B4-BE49-F238E27FC236}">
                        <a16:creationId xmlns:a16="http://schemas.microsoft.com/office/drawing/2014/main" id="{B3E2C1AB-6FAF-8835-153B-2309A53F2CC6}"/>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5" name="Rectangle 1134">
                    <a:extLst>
                      <a:ext uri="{FF2B5EF4-FFF2-40B4-BE49-F238E27FC236}">
                        <a16:creationId xmlns:a16="http://schemas.microsoft.com/office/drawing/2014/main" id="{88D0C4D5-A0C4-D9C3-423E-D0B785B23303}"/>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20" name="Group 1119">
                  <a:extLst>
                    <a:ext uri="{FF2B5EF4-FFF2-40B4-BE49-F238E27FC236}">
                      <a16:creationId xmlns:a16="http://schemas.microsoft.com/office/drawing/2014/main" id="{8DBEB433-EF9C-93B0-4D0D-5A1A766ECAC8}"/>
                    </a:ext>
                  </a:extLst>
                </p:cNvPr>
                <p:cNvGrpSpPr/>
                <p:nvPr/>
              </p:nvGrpSpPr>
              <p:grpSpPr>
                <a:xfrm>
                  <a:off x="1619755" y="3764956"/>
                  <a:ext cx="291038" cy="79016"/>
                  <a:chOff x="1618626" y="3607813"/>
                  <a:chExt cx="291038" cy="79016"/>
                </a:xfrm>
              </p:grpSpPr>
              <p:sp>
                <p:nvSpPr>
                  <p:cNvPr id="1130" name="Rectangle 1129">
                    <a:extLst>
                      <a:ext uri="{FF2B5EF4-FFF2-40B4-BE49-F238E27FC236}">
                        <a16:creationId xmlns:a16="http://schemas.microsoft.com/office/drawing/2014/main" id="{EF441F7B-128B-CD74-07F9-C70D14C2C51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1" name="Rectangle 1130">
                    <a:extLst>
                      <a:ext uri="{FF2B5EF4-FFF2-40B4-BE49-F238E27FC236}">
                        <a16:creationId xmlns:a16="http://schemas.microsoft.com/office/drawing/2014/main" id="{7B987F02-5D2D-176B-5C5F-1C73C096E0A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32" name="Rectangle 1131">
                    <a:extLst>
                      <a:ext uri="{FF2B5EF4-FFF2-40B4-BE49-F238E27FC236}">
                        <a16:creationId xmlns:a16="http://schemas.microsoft.com/office/drawing/2014/main" id="{0028417D-B5FC-2A24-5E59-667220EA79B8}"/>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21" name="Group 1120">
                  <a:extLst>
                    <a:ext uri="{FF2B5EF4-FFF2-40B4-BE49-F238E27FC236}">
                      <a16:creationId xmlns:a16="http://schemas.microsoft.com/office/drawing/2014/main" id="{20DF9E82-9A56-8150-4C68-BBEA0B2250BB}"/>
                    </a:ext>
                  </a:extLst>
                </p:cNvPr>
                <p:cNvGrpSpPr/>
                <p:nvPr/>
              </p:nvGrpSpPr>
              <p:grpSpPr>
                <a:xfrm>
                  <a:off x="1619755" y="3882796"/>
                  <a:ext cx="291038" cy="79016"/>
                  <a:chOff x="1618626" y="3607813"/>
                  <a:chExt cx="291038" cy="79016"/>
                </a:xfrm>
              </p:grpSpPr>
              <p:sp>
                <p:nvSpPr>
                  <p:cNvPr id="1127" name="Rectangle 1126">
                    <a:extLst>
                      <a:ext uri="{FF2B5EF4-FFF2-40B4-BE49-F238E27FC236}">
                        <a16:creationId xmlns:a16="http://schemas.microsoft.com/office/drawing/2014/main" id="{FDAA7B0E-638D-476D-7A5E-AA200E24C843}"/>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28" name="Rectangle 1127">
                    <a:extLst>
                      <a:ext uri="{FF2B5EF4-FFF2-40B4-BE49-F238E27FC236}">
                        <a16:creationId xmlns:a16="http://schemas.microsoft.com/office/drawing/2014/main" id="{C732D877-A065-0AAA-07A1-094A9815508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29" name="Rectangle 1128">
                    <a:extLst>
                      <a:ext uri="{FF2B5EF4-FFF2-40B4-BE49-F238E27FC236}">
                        <a16:creationId xmlns:a16="http://schemas.microsoft.com/office/drawing/2014/main" id="{67C63F37-25F9-8C2E-B85E-B31E64907CB2}"/>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22" name="Group 1121">
                  <a:extLst>
                    <a:ext uri="{FF2B5EF4-FFF2-40B4-BE49-F238E27FC236}">
                      <a16:creationId xmlns:a16="http://schemas.microsoft.com/office/drawing/2014/main" id="{CFEAAD33-E097-3BA0-539B-B8D06EDB0E6D}"/>
                    </a:ext>
                  </a:extLst>
                </p:cNvPr>
                <p:cNvGrpSpPr/>
                <p:nvPr/>
              </p:nvGrpSpPr>
              <p:grpSpPr>
                <a:xfrm>
                  <a:off x="1619755" y="4000634"/>
                  <a:ext cx="291038" cy="79016"/>
                  <a:chOff x="1618626" y="3607813"/>
                  <a:chExt cx="291038" cy="79016"/>
                </a:xfrm>
              </p:grpSpPr>
              <p:sp>
                <p:nvSpPr>
                  <p:cNvPr id="1124" name="Rectangle 1123">
                    <a:extLst>
                      <a:ext uri="{FF2B5EF4-FFF2-40B4-BE49-F238E27FC236}">
                        <a16:creationId xmlns:a16="http://schemas.microsoft.com/office/drawing/2014/main" id="{3FF8D2F4-3F5F-560F-3FCE-57644BB17A95}"/>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25" name="Rectangle 1124">
                    <a:extLst>
                      <a:ext uri="{FF2B5EF4-FFF2-40B4-BE49-F238E27FC236}">
                        <a16:creationId xmlns:a16="http://schemas.microsoft.com/office/drawing/2014/main" id="{632579C6-527C-66BD-CCEC-0A475177AC13}"/>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26" name="Rectangle 1125">
                    <a:extLst>
                      <a:ext uri="{FF2B5EF4-FFF2-40B4-BE49-F238E27FC236}">
                        <a16:creationId xmlns:a16="http://schemas.microsoft.com/office/drawing/2014/main" id="{88DB67F9-C467-3F51-15F2-7EDB62CFA11C}"/>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123" name="Rectangle 1122">
                  <a:extLst>
                    <a:ext uri="{FF2B5EF4-FFF2-40B4-BE49-F238E27FC236}">
                      <a16:creationId xmlns:a16="http://schemas.microsoft.com/office/drawing/2014/main" id="{2A9CBB42-BB4E-AC0B-9B5F-C523F1A5C32A}"/>
                    </a:ext>
                  </a:extLst>
                </p:cNvPr>
                <p:cNvSpPr/>
                <p:nvPr/>
              </p:nvSpPr>
              <p:spPr>
                <a:xfrm>
                  <a:off x="1811655" y="433418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094" name="Group 1093">
                <a:extLst>
                  <a:ext uri="{FF2B5EF4-FFF2-40B4-BE49-F238E27FC236}">
                    <a16:creationId xmlns:a16="http://schemas.microsoft.com/office/drawing/2014/main" id="{51D9C4E3-D24A-6D19-DCB1-8634B84B7EA4}"/>
                  </a:ext>
                </a:extLst>
              </p:cNvPr>
              <p:cNvGrpSpPr/>
              <p:nvPr/>
            </p:nvGrpSpPr>
            <p:grpSpPr>
              <a:xfrm>
                <a:off x="7605147" y="3652364"/>
                <a:ext cx="397204" cy="910197"/>
                <a:chOff x="1566672" y="3461778"/>
                <a:chExt cx="397204" cy="910197"/>
              </a:xfrm>
            </p:grpSpPr>
            <p:sp>
              <p:nvSpPr>
                <p:cNvPr id="1095" name="Rectangle 1094">
                  <a:extLst>
                    <a:ext uri="{FF2B5EF4-FFF2-40B4-BE49-F238E27FC236}">
                      <a16:creationId xmlns:a16="http://schemas.microsoft.com/office/drawing/2014/main" id="{08F8DF12-90A5-64B7-1A1B-60A2B9711D0A}"/>
                    </a:ext>
                  </a:extLst>
                </p:cNvPr>
                <p:cNvSpPr/>
                <p:nvPr/>
              </p:nvSpPr>
              <p:spPr>
                <a:xfrm>
                  <a:off x="1566672" y="3461778"/>
                  <a:ext cx="397204" cy="910197"/>
                </a:xfrm>
                <a:prstGeom prst="rect">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1096" name="Group 1095">
                  <a:extLst>
                    <a:ext uri="{FF2B5EF4-FFF2-40B4-BE49-F238E27FC236}">
                      <a16:creationId xmlns:a16="http://schemas.microsoft.com/office/drawing/2014/main" id="{AC7684B3-399C-0E06-DF56-98A88B010266}"/>
                    </a:ext>
                  </a:extLst>
                </p:cNvPr>
                <p:cNvGrpSpPr/>
                <p:nvPr/>
              </p:nvGrpSpPr>
              <p:grpSpPr>
                <a:xfrm>
                  <a:off x="1619755" y="3529276"/>
                  <a:ext cx="291038" cy="79016"/>
                  <a:chOff x="1618626" y="3607813"/>
                  <a:chExt cx="291038" cy="79016"/>
                </a:xfrm>
              </p:grpSpPr>
              <p:sp>
                <p:nvSpPr>
                  <p:cNvPr id="1114" name="Rectangle 1113">
                    <a:extLst>
                      <a:ext uri="{FF2B5EF4-FFF2-40B4-BE49-F238E27FC236}">
                        <a16:creationId xmlns:a16="http://schemas.microsoft.com/office/drawing/2014/main" id="{EB159713-110F-25C0-E3C6-61902DF7E347}"/>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15" name="Rectangle 1114">
                    <a:extLst>
                      <a:ext uri="{FF2B5EF4-FFF2-40B4-BE49-F238E27FC236}">
                        <a16:creationId xmlns:a16="http://schemas.microsoft.com/office/drawing/2014/main" id="{CF3B8E7E-5E01-6331-E019-3411C31188D1}"/>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16" name="Rectangle 1115">
                    <a:extLst>
                      <a:ext uri="{FF2B5EF4-FFF2-40B4-BE49-F238E27FC236}">
                        <a16:creationId xmlns:a16="http://schemas.microsoft.com/office/drawing/2014/main" id="{0DC4C45F-AE75-8214-A8DA-7B7D4D4880AD}"/>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097" name="Group 1096">
                  <a:extLst>
                    <a:ext uri="{FF2B5EF4-FFF2-40B4-BE49-F238E27FC236}">
                      <a16:creationId xmlns:a16="http://schemas.microsoft.com/office/drawing/2014/main" id="{92EA2EFF-25FE-C74D-C065-2FEDD910C7D5}"/>
                    </a:ext>
                  </a:extLst>
                </p:cNvPr>
                <p:cNvGrpSpPr/>
                <p:nvPr/>
              </p:nvGrpSpPr>
              <p:grpSpPr>
                <a:xfrm>
                  <a:off x="1619755" y="3647116"/>
                  <a:ext cx="291038" cy="79016"/>
                  <a:chOff x="1618626" y="3607813"/>
                  <a:chExt cx="291038" cy="79016"/>
                </a:xfrm>
              </p:grpSpPr>
              <p:sp>
                <p:nvSpPr>
                  <p:cNvPr id="1111" name="Rectangle 1110">
                    <a:extLst>
                      <a:ext uri="{FF2B5EF4-FFF2-40B4-BE49-F238E27FC236}">
                        <a16:creationId xmlns:a16="http://schemas.microsoft.com/office/drawing/2014/main" id="{7C7F0E89-330A-6347-D3FF-18343F5929A8}"/>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12" name="Rectangle 1111">
                    <a:extLst>
                      <a:ext uri="{FF2B5EF4-FFF2-40B4-BE49-F238E27FC236}">
                        <a16:creationId xmlns:a16="http://schemas.microsoft.com/office/drawing/2014/main" id="{8810C907-7D58-8A8E-1853-B4B79D5F190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13" name="Rectangle 1112">
                    <a:extLst>
                      <a:ext uri="{FF2B5EF4-FFF2-40B4-BE49-F238E27FC236}">
                        <a16:creationId xmlns:a16="http://schemas.microsoft.com/office/drawing/2014/main" id="{B894FB99-D524-CA88-AED4-09CD670E3D7A}"/>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098" name="Group 1097">
                  <a:extLst>
                    <a:ext uri="{FF2B5EF4-FFF2-40B4-BE49-F238E27FC236}">
                      <a16:creationId xmlns:a16="http://schemas.microsoft.com/office/drawing/2014/main" id="{6B5DECE7-318A-A59C-24A7-678324E05A9D}"/>
                    </a:ext>
                  </a:extLst>
                </p:cNvPr>
                <p:cNvGrpSpPr/>
                <p:nvPr/>
              </p:nvGrpSpPr>
              <p:grpSpPr>
                <a:xfrm>
                  <a:off x="1619755" y="3764956"/>
                  <a:ext cx="291038" cy="79016"/>
                  <a:chOff x="1618626" y="3607813"/>
                  <a:chExt cx="291038" cy="79016"/>
                </a:xfrm>
              </p:grpSpPr>
              <p:sp>
                <p:nvSpPr>
                  <p:cNvPr id="1108" name="Rectangle 1107">
                    <a:extLst>
                      <a:ext uri="{FF2B5EF4-FFF2-40B4-BE49-F238E27FC236}">
                        <a16:creationId xmlns:a16="http://schemas.microsoft.com/office/drawing/2014/main" id="{1ACEDB2A-2E9D-576D-1427-EDC0D9B83EE8}"/>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09" name="Rectangle 1108">
                    <a:extLst>
                      <a:ext uri="{FF2B5EF4-FFF2-40B4-BE49-F238E27FC236}">
                        <a16:creationId xmlns:a16="http://schemas.microsoft.com/office/drawing/2014/main" id="{361BFC80-EF25-34CA-4EE8-8C7E49903887}"/>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10" name="Rectangle 1109">
                    <a:extLst>
                      <a:ext uri="{FF2B5EF4-FFF2-40B4-BE49-F238E27FC236}">
                        <a16:creationId xmlns:a16="http://schemas.microsoft.com/office/drawing/2014/main" id="{5804AC0D-A48F-8C49-B8DA-551F1ED5AA1B}"/>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099" name="Group 1098">
                  <a:extLst>
                    <a:ext uri="{FF2B5EF4-FFF2-40B4-BE49-F238E27FC236}">
                      <a16:creationId xmlns:a16="http://schemas.microsoft.com/office/drawing/2014/main" id="{77A36EF6-E5E5-0663-8F2F-5BF16A1C7A56}"/>
                    </a:ext>
                  </a:extLst>
                </p:cNvPr>
                <p:cNvGrpSpPr/>
                <p:nvPr/>
              </p:nvGrpSpPr>
              <p:grpSpPr>
                <a:xfrm>
                  <a:off x="1619755" y="3882796"/>
                  <a:ext cx="291038" cy="79016"/>
                  <a:chOff x="1618626" y="3607813"/>
                  <a:chExt cx="291038" cy="79016"/>
                </a:xfrm>
              </p:grpSpPr>
              <p:sp>
                <p:nvSpPr>
                  <p:cNvPr id="1105" name="Rectangle 1104">
                    <a:extLst>
                      <a:ext uri="{FF2B5EF4-FFF2-40B4-BE49-F238E27FC236}">
                        <a16:creationId xmlns:a16="http://schemas.microsoft.com/office/drawing/2014/main" id="{E6D50FFF-A655-D9FE-93D5-0E51230D38E7}"/>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06" name="Rectangle 1105">
                    <a:extLst>
                      <a:ext uri="{FF2B5EF4-FFF2-40B4-BE49-F238E27FC236}">
                        <a16:creationId xmlns:a16="http://schemas.microsoft.com/office/drawing/2014/main" id="{D9A21BC2-DEE0-54E2-9FCF-0F0158DD5420}"/>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07" name="Rectangle 1106">
                    <a:extLst>
                      <a:ext uri="{FF2B5EF4-FFF2-40B4-BE49-F238E27FC236}">
                        <a16:creationId xmlns:a16="http://schemas.microsoft.com/office/drawing/2014/main" id="{5F297DCA-16AF-D4FF-957C-495B7DB56175}"/>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1100" name="Group 1099">
                  <a:extLst>
                    <a:ext uri="{FF2B5EF4-FFF2-40B4-BE49-F238E27FC236}">
                      <a16:creationId xmlns:a16="http://schemas.microsoft.com/office/drawing/2014/main" id="{7FE01A81-5114-5CC8-C935-F78FF6862AD1}"/>
                    </a:ext>
                  </a:extLst>
                </p:cNvPr>
                <p:cNvGrpSpPr/>
                <p:nvPr/>
              </p:nvGrpSpPr>
              <p:grpSpPr>
                <a:xfrm>
                  <a:off x="1619755" y="4000634"/>
                  <a:ext cx="291038" cy="79016"/>
                  <a:chOff x="1618626" y="3607813"/>
                  <a:chExt cx="291038" cy="79016"/>
                </a:xfrm>
              </p:grpSpPr>
              <p:sp>
                <p:nvSpPr>
                  <p:cNvPr id="1102" name="Rectangle 1101">
                    <a:extLst>
                      <a:ext uri="{FF2B5EF4-FFF2-40B4-BE49-F238E27FC236}">
                        <a16:creationId xmlns:a16="http://schemas.microsoft.com/office/drawing/2014/main" id="{CCB53157-B9E7-A2A3-9205-7B70BCA9E06E}"/>
                      </a:ext>
                    </a:extLst>
                  </p:cNvPr>
                  <p:cNvSpPr/>
                  <p:nvPr/>
                </p:nvSpPr>
                <p:spPr>
                  <a:xfrm>
                    <a:off x="1618626"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03" name="Rectangle 1102">
                    <a:extLst>
                      <a:ext uri="{FF2B5EF4-FFF2-40B4-BE49-F238E27FC236}">
                        <a16:creationId xmlns:a16="http://schemas.microsoft.com/office/drawing/2014/main" id="{9D4E6B56-0BE5-2B86-8A40-5890ED393D7B}"/>
                      </a:ext>
                    </a:extLst>
                  </p:cNvPr>
                  <p:cNvSpPr/>
                  <p:nvPr/>
                </p:nvSpPr>
                <p:spPr>
                  <a:xfrm>
                    <a:off x="1724637"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104" name="Rectangle 1103">
                    <a:extLst>
                      <a:ext uri="{FF2B5EF4-FFF2-40B4-BE49-F238E27FC236}">
                        <a16:creationId xmlns:a16="http://schemas.microsoft.com/office/drawing/2014/main" id="{59775047-3293-B7EF-5C30-FED648D86E37}"/>
                      </a:ext>
                    </a:extLst>
                  </p:cNvPr>
                  <p:cNvSpPr/>
                  <p:nvPr/>
                </p:nvSpPr>
                <p:spPr>
                  <a:xfrm>
                    <a:off x="1830648" y="3607813"/>
                    <a:ext cx="79016" cy="79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sp>
              <p:nvSpPr>
                <p:cNvPr id="1101" name="Rectangle 1100">
                  <a:extLst>
                    <a:ext uri="{FF2B5EF4-FFF2-40B4-BE49-F238E27FC236}">
                      <a16:creationId xmlns:a16="http://schemas.microsoft.com/office/drawing/2014/main" id="{9CED2218-2633-CA7D-F7C8-B13044D38B60}"/>
                    </a:ext>
                  </a:extLst>
                </p:cNvPr>
                <p:cNvSpPr/>
                <p:nvPr/>
              </p:nvSpPr>
              <p:spPr>
                <a:xfrm>
                  <a:off x="1811655" y="4153033"/>
                  <a:ext cx="99138" cy="157981"/>
                </a:xfrm>
                <a:prstGeom prst="rect">
                  <a:avLst/>
                </a:prstGeom>
                <a:solidFill>
                  <a:srgbClr val="F2A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grpSp>
          <p:nvGrpSpPr>
            <p:cNvPr id="1705" name="Group 1704">
              <a:extLst>
                <a:ext uri="{FF2B5EF4-FFF2-40B4-BE49-F238E27FC236}">
                  <a16:creationId xmlns:a16="http://schemas.microsoft.com/office/drawing/2014/main" id="{EA36F942-1AF1-97E7-5FA0-9B35BD73A36E}"/>
                </a:ext>
              </a:extLst>
            </p:cNvPr>
            <p:cNvGrpSpPr/>
            <p:nvPr/>
          </p:nvGrpSpPr>
          <p:grpSpPr>
            <a:xfrm>
              <a:off x="7324468" y="3805363"/>
              <a:ext cx="728808" cy="577633"/>
              <a:chOff x="7324468" y="3805363"/>
              <a:chExt cx="728808" cy="577633"/>
            </a:xfrm>
          </p:grpSpPr>
          <p:sp>
            <p:nvSpPr>
              <p:cNvPr id="1706" name="Rectangle 1705">
                <a:extLst>
                  <a:ext uri="{FF2B5EF4-FFF2-40B4-BE49-F238E27FC236}">
                    <a16:creationId xmlns:a16="http://schemas.microsoft.com/office/drawing/2014/main" id="{E5737738-E005-83E5-6489-80C036795812}"/>
                  </a:ext>
                </a:extLst>
              </p:cNvPr>
              <p:cNvSpPr/>
              <p:nvPr/>
            </p:nvSpPr>
            <p:spPr>
              <a:xfrm>
                <a:off x="7883943" y="3952551"/>
                <a:ext cx="162823" cy="421046"/>
              </a:xfrm>
              <a:prstGeom prst="rect">
                <a:avLst/>
              </a:prstGeom>
              <a:solidFill>
                <a:srgbClr val="EB7B73"/>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7" name="Rectangle 1706">
                <a:extLst>
                  <a:ext uri="{FF2B5EF4-FFF2-40B4-BE49-F238E27FC236}">
                    <a16:creationId xmlns:a16="http://schemas.microsoft.com/office/drawing/2014/main" id="{2D6ABFF0-1307-8A2C-27B5-E5355C2B4C38}"/>
                  </a:ext>
                </a:extLst>
              </p:cNvPr>
              <p:cNvSpPr/>
              <p:nvPr/>
            </p:nvSpPr>
            <p:spPr>
              <a:xfrm>
                <a:off x="7418905" y="3838207"/>
                <a:ext cx="118710" cy="90951"/>
              </a:xfrm>
              <a:prstGeom prst="rect">
                <a:avLst/>
              </a:prstGeom>
              <a:solidFill>
                <a:srgbClr val="F2A7A1"/>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8" name="Rectangle 1707">
                <a:extLst>
                  <a:ext uri="{FF2B5EF4-FFF2-40B4-BE49-F238E27FC236}">
                    <a16:creationId xmlns:a16="http://schemas.microsoft.com/office/drawing/2014/main" id="{9A0EE1C1-7A11-A9C1-51C2-AA76F87DA2D3}"/>
                  </a:ext>
                </a:extLst>
              </p:cNvPr>
              <p:cNvSpPr/>
              <p:nvPr/>
            </p:nvSpPr>
            <p:spPr>
              <a:xfrm>
                <a:off x="7521153" y="3838207"/>
                <a:ext cx="38987" cy="90951"/>
              </a:xfrm>
              <a:prstGeom prst="rect">
                <a:avLst/>
              </a:prstGeom>
              <a:solidFill>
                <a:srgbClr val="EB7B73"/>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09" name="Freeform: Shape 1708">
                <a:extLst>
                  <a:ext uri="{FF2B5EF4-FFF2-40B4-BE49-F238E27FC236}">
                    <a16:creationId xmlns:a16="http://schemas.microsoft.com/office/drawing/2014/main" id="{D5FAEB4E-D8DC-8F6A-B900-A0B76A10E5C0}"/>
                  </a:ext>
                </a:extLst>
              </p:cNvPr>
              <p:cNvSpPr/>
              <p:nvPr/>
            </p:nvSpPr>
            <p:spPr>
              <a:xfrm>
                <a:off x="7362696" y="3821867"/>
                <a:ext cx="521247" cy="551731"/>
              </a:xfrm>
              <a:custGeom>
                <a:avLst/>
                <a:gdLst>
                  <a:gd name="csX0" fmla="*/ 521248 w 521247"/>
                  <a:gd name="csY0" fmla="*/ 551732 h 551731"/>
                  <a:gd name="csX1" fmla="*/ 0 w 521247"/>
                  <a:gd name="csY1" fmla="*/ 551732 h 551731"/>
                  <a:gd name="csX2" fmla="*/ 0 w 521247"/>
                  <a:gd name="csY2" fmla="*/ 130685 h 551731"/>
                  <a:gd name="csX3" fmla="*/ 260624 w 521247"/>
                  <a:gd name="csY3" fmla="*/ 0 h 551731"/>
                  <a:gd name="csX4" fmla="*/ 521248 w 521247"/>
                  <a:gd name="csY4" fmla="*/ 130685 h 551731"/>
                  <a:gd name="csX5" fmla="*/ 521248 w 521247"/>
                  <a:gd name="csY5" fmla="*/ 551732 h 551731"/>
                </a:gdLst>
                <a:ahLst/>
                <a:cxnLst>
                  <a:cxn ang="0">
                    <a:pos x="csX0" y="csY0"/>
                  </a:cxn>
                  <a:cxn ang="0">
                    <a:pos x="csX1" y="csY1"/>
                  </a:cxn>
                  <a:cxn ang="0">
                    <a:pos x="csX2" y="csY2"/>
                  </a:cxn>
                  <a:cxn ang="0">
                    <a:pos x="csX3" y="csY3"/>
                  </a:cxn>
                  <a:cxn ang="0">
                    <a:pos x="csX4" y="csY4"/>
                  </a:cxn>
                  <a:cxn ang="0">
                    <a:pos x="csX5" y="csY5"/>
                  </a:cxn>
                </a:cxnLst>
                <a:rect l="l" t="t" r="r" b="b"/>
                <a:pathLst>
                  <a:path w="521247" h="551731">
                    <a:moveTo>
                      <a:pt x="521248" y="551732"/>
                    </a:moveTo>
                    <a:lnTo>
                      <a:pt x="0" y="551732"/>
                    </a:lnTo>
                    <a:lnTo>
                      <a:pt x="0" y="130685"/>
                    </a:lnTo>
                    <a:lnTo>
                      <a:pt x="260624" y="0"/>
                    </a:lnTo>
                    <a:lnTo>
                      <a:pt x="521248" y="130685"/>
                    </a:lnTo>
                    <a:lnTo>
                      <a:pt x="521248" y="551732"/>
                    </a:lnTo>
                    <a:close/>
                  </a:path>
                </a:pathLst>
              </a:custGeom>
              <a:solidFill>
                <a:srgbClr val="F2A7A1"/>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0" name="Freeform: Shape 1709">
                <a:extLst>
                  <a:ext uri="{FF2B5EF4-FFF2-40B4-BE49-F238E27FC236}">
                    <a16:creationId xmlns:a16="http://schemas.microsoft.com/office/drawing/2014/main" id="{EE9639BA-EE09-5739-8D1E-F4F6AA4A3366}"/>
                  </a:ext>
                </a:extLst>
              </p:cNvPr>
              <p:cNvSpPr/>
              <p:nvPr/>
            </p:nvSpPr>
            <p:spPr>
              <a:xfrm>
                <a:off x="7362696" y="4373598"/>
                <a:ext cx="684071" cy="1356"/>
              </a:xfrm>
              <a:custGeom>
                <a:avLst/>
                <a:gdLst>
                  <a:gd name="csX0" fmla="*/ 0 w 684071"/>
                  <a:gd name="csY0" fmla="*/ 0 h 1356"/>
                  <a:gd name="csX1" fmla="*/ 684071 w 684071"/>
                  <a:gd name="csY1" fmla="*/ 0 h 1356"/>
                </a:gdLst>
                <a:ahLst/>
                <a:cxnLst>
                  <a:cxn ang="0">
                    <a:pos x="csX0" y="csY0"/>
                  </a:cxn>
                  <a:cxn ang="0">
                    <a:pos x="csX1" y="csY1"/>
                  </a:cxn>
                </a:cxnLst>
                <a:rect l="l" t="t" r="r" b="b"/>
                <a:pathLst>
                  <a:path w="684071" h="1356">
                    <a:moveTo>
                      <a:pt x="0" y="0"/>
                    </a:moveTo>
                    <a:lnTo>
                      <a:pt x="684071" y="0"/>
                    </a:lnTo>
                  </a:path>
                </a:pathLst>
              </a:custGeom>
              <a:ln w="69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1" name="Freeform: Shape 1710">
                <a:extLst>
                  <a:ext uri="{FF2B5EF4-FFF2-40B4-BE49-F238E27FC236}">
                    <a16:creationId xmlns:a16="http://schemas.microsoft.com/office/drawing/2014/main" id="{AD3CACE7-CBF6-7760-BC7A-456936F5DA42}"/>
                  </a:ext>
                </a:extLst>
              </p:cNvPr>
              <p:cNvSpPr/>
              <p:nvPr/>
            </p:nvSpPr>
            <p:spPr>
              <a:xfrm>
                <a:off x="7613868" y="3805363"/>
                <a:ext cx="439408" cy="156639"/>
              </a:xfrm>
              <a:custGeom>
                <a:avLst/>
                <a:gdLst>
                  <a:gd name="csX0" fmla="*/ 288667 w 439408"/>
                  <a:gd name="csY0" fmla="*/ 156640 h 156639"/>
                  <a:gd name="csX1" fmla="*/ 439409 w 439408"/>
                  <a:gd name="csY1" fmla="*/ 156640 h 156639"/>
                  <a:gd name="csX2" fmla="*/ 164193 w 439408"/>
                  <a:gd name="csY2" fmla="*/ 16503 h 156639"/>
                  <a:gd name="csX3" fmla="*/ 164193 w 439408"/>
                  <a:gd name="csY3" fmla="*/ 0 h 156639"/>
                  <a:gd name="csX4" fmla="*/ 23202 w 439408"/>
                  <a:gd name="csY4" fmla="*/ 0 h 156639"/>
                  <a:gd name="csX5" fmla="*/ 0 w 439408"/>
                  <a:gd name="csY5" fmla="*/ 0 h 156639"/>
                  <a:gd name="csX6" fmla="*/ 0 w 439408"/>
                  <a:gd name="csY6" fmla="*/ 24464 h 156639"/>
                  <a:gd name="csX7" fmla="*/ 23175 w 439408"/>
                  <a:gd name="csY7" fmla="*/ 24653 h 156639"/>
                  <a:gd name="csX8" fmla="*/ 288667 w 439408"/>
                  <a:gd name="csY8" fmla="*/ 156640 h 1566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9408" h="156639">
                    <a:moveTo>
                      <a:pt x="288667" y="156640"/>
                    </a:moveTo>
                    <a:lnTo>
                      <a:pt x="439409" y="156640"/>
                    </a:lnTo>
                    <a:lnTo>
                      <a:pt x="164193" y="16503"/>
                    </a:lnTo>
                    <a:lnTo>
                      <a:pt x="164193" y="0"/>
                    </a:lnTo>
                    <a:lnTo>
                      <a:pt x="23202" y="0"/>
                    </a:lnTo>
                    <a:lnTo>
                      <a:pt x="0" y="0"/>
                    </a:lnTo>
                    <a:lnTo>
                      <a:pt x="0" y="24464"/>
                    </a:lnTo>
                    <a:lnTo>
                      <a:pt x="23175" y="24653"/>
                    </a:lnTo>
                    <a:lnTo>
                      <a:pt x="288667" y="156640"/>
                    </a:lnTo>
                    <a:close/>
                  </a:path>
                </a:pathLst>
              </a:custGeom>
              <a:solidFill>
                <a:srgbClr val="7A1600"/>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2" name="Freeform: Shape 1711">
                <a:extLst>
                  <a:ext uri="{FF2B5EF4-FFF2-40B4-BE49-F238E27FC236}">
                    <a16:creationId xmlns:a16="http://schemas.microsoft.com/office/drawing/2014/main" id="{7F354A4C-E155-11C0-6963-5E26910EBB5A}"/>
                  </a:ext>
                </a:extLst>
              </p:cNvPr>
              <p:cNvSpPr/>
              <p:nvPr/>
            </p:nvSpPr>
            <p:spPr>
              <a:xfrm>
                <a:off x="7449457" y="4022131"/>
                <a:ext cx="120866" cy="121110"/>
              </a:xfrm>
              <a:custGeom>
                <a:avLst/>
                <a:gdLst>
                  <a:gd name="csX0" fmla="*/ 22823 w 120866"/>
                  <a:gd name="csY0" fmla="*/ 0 h 121110"/>
                  <a:gd name="csX1" fmla="*/ 98044 w 120866"/>
                  <a:gd name="csY1" fmla="*/ 0 h 121110"/>
                  <a:gd name="csX2" fmla="*/ 120867 w 120866"/>
                  <a:gd name="csY2" fmla="*/ 22823 h 121110"/>
                  <a:gd name="csX3" fmla="*/ 120867 w 120866"/>
                  <a:gd name="csY3" fmla="*/ 121111 h 121110"/>
                  <a:gd name="csX4" fmla="*/ 0 w 120866"/>
                  <a:gd name="csY4" fmla="*/ 121111 h 121110"/>
                  <a:gd name="csX5" fmla="*/ 0 w 120866"/>
                  <a:gd name="csY5" fmla="*/ 22823 h 121110"/>
                  <a:gd name="csX6" fmla="*/ 22823 w 120866"/>
                  <a:gd name="csY6" fmla="*/ 0 h 121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66" h="121110">
                    <a:moveTo>
                      <a:pt x="22823" y="0"/>
                    </a:moveTo>
                    <a:lnTo>
                      <a:pt x="98044" y="0"/>
                    </a:lnTo>
                    <a:cubicBezTo>
                      <a:pt x="110642" y="0"/>
                      <a:pt x="120867" y="10225"/>
                      <a:pt x="120867" y="22823"/>
                    </a:cubicBezTo>
                    <a:lnTo>
                      <a:pt x="120867" y="121111"/>
                    </a:lnTo>
                    <a:lnTo>
                      <a:pt x="0" y="121111"/>
                    </a:lnTo>
                    <a:lnTo>
                      <a:pt x="0" y="22823"/>
                    </a:lnTo>
                    <a:cubicBezTo>
                      <a:pt x="0" y="10225"/>
                      <a:pt x="10225" y="0"/>
                      <a:pt x="22823" y="0"/>
                    </a:cubicBezTo>
                    <a:close/>
                  </a:path>
                </a:pathLst>
              </a:custGeom>
              <a:solidFill>
                <a:srgbClr val="FFFFFF"/>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3" name="Freeform: Shape 1712">
                <a:extLst>
                  <a:ext uri="{FF2B5EF4-FFF2-40B4-BE49-F238E27FC236}">
                    <a16:creationId xmlns:a16="http://schemas.microsoft.com/office/drawing/2014/main" id="{6FC3A889-F98B-739D-A8C4-FFB3B013BDAD}"/>
                  </a:ext>
                </a:extLst>
              </p:cNvPr>
              <p:cNvSpPr/>
              <p:nvPr/>
            </p:nvSpPr>
            <p:spPr>
              <a:xfrm>
                <a:off x="7509884" y="4022131"/>
                <a:ext cx="1356" cy="121110"/>
              </a:xfrm>
              <a:custGeom>
                <a:avLst/>
                <a:gdLst>
                  <a:gd name="csX0" fmla="*/ 0 w 1356"/>
                  <a:gd name="csY0" fmla="*/ 0 h 121110"/>
                  <a:gd name="csX1" fmla="*/ 0 w 1356"/>
                  <a:gd name="csY1" fmla="*/ 121111 h 121110"/>
                </a:gdLst>
                <a:ahLst/>
                <a:cxnLst>
                  <a:cxn ang="0">
                    <a:pos x="csX0" y="csY0"/>
                  </a:cxn>
                  <a:cxn ang="0">
                    <a:pos x="csX1" y="csY1"/>
                  </a:cxn>
                </a:cxnLst>
                <a:rect l="l" t="t" r="r" b="b"/>
                <a:pathLst>
                  <a:path w="1356" h="121110">
                    <a:moveTo>
                      <a:pt x="0" y="0"/>
                    </a:moveTo>
                    <a:lnTo>
                      <a:pt x="0" y="121111"/>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4" name="Freeform: Shape 1713">
                <a:extLst>
                  <a:ext uri="{FF2B5EF4-FFF2-40B4-BE49-F238E27FC236}">
                    <a16:creationId xmlns:a16="http://schemas.microsoft.com/office/drawing/2014/main" id="{7990555F-F54D-860D-E408-E9031192CAD4}"/>
                  </a:ext>
                </a:extLst>
              </p:cNvPr>
              <p:cNvSpPr/>
              <p:nvPr/>
            </p:nvSpPr>
            <p:spPr>
              <a:xfrm>
                <a:off x="7449457" y="4064644"/>
                <a:ext cx="121843" cy="1356"/>
              </a:xfrm>
              <a:custGeom>
                <a:avLst/>
                <a:gdLst>
                  <a:gd name="csX0" fmla="*/ 0 w 121843"/>
                  <a:gd name="csY0" fmla="*/ 0 h 1356"/>
                  <a:gd name="csX1" fmla="*/ 121843 w 121843"/>
                  <a:gd name="csY1" fmla="*/ 0 h 1356"/>
                </a:gdLst>
                <a:ahLst/>
                <a:cxnLst>
                  <a:cxn ang="0">
                    <a:pos x="csX0" y="csY0"/>
                  </a:cxn>
                  <a:cxn ang="0">
                    <a:pos x="csX1" y="csY1"/>
                  </a:cxn>
                </a:cxnLst>
                <a:rect l="l" t="t" r="r" b="b"/>
                <a:pathLst>
                  <a:path w="121843" h="1356">
                    <a:moveTo>
                      <a:pt x="0" y="0"/>
                    </a:moveTo>
                    <a:lnTo>
                      <a:pt x="121843"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5" name="Freeform: Shape 1714">
                <a:extLst>
                  <a:ext uri="{FF2B5EF4-FFF2-40B4-BE49-F238E27FC236}">
                    <a16:creationId xmlns:a16="http://schemas.microsoft.com/office/drawing/2014/main" id="{BF951A39-DE8B-CDA8-80C1-85BECE48D8EC}"/>
                  </a:ext>
                </a:extLst>
              </p:cNvPr>
              <p:cNvSpPr/>
              <p:nvPr/>
            </p:nvSpPr>
            <p:spPr>
              <a:xfrm>
                <a:off x="7449457" y="4100973"/>
                <a:ext cx="121843" cy="1356"/>
              </a:xfrm>
              <a:custGeom>
                <a:avLst/>
                <a:gdLst>
                  <a:gd name="csX0" fmla="*/ 0 w 121843"/>
                  <a:gd name="csY0" fmla="*/ 0 h 1356"/>
                  <a:gd name="csX1" fmla="*/ 121843 w 121843"/>
                  <a:gd name="csY1" fmla="*/ 0 h 1356"/>
                </a:gdLst>
                <a:ahLst/>
                <a:cxnLst>
                  <a:cxn ang="0">
                    <a:pos x="csX0" y="csY0"/>
                  </a:cxn>
                  <a:cxn ang="0">
                    <a:pos x="csX1" y="csY1"/>
                  </a:cxn>
                </a:cxnLst>
                <a:rect l="l" t="t" r="r" b="b"/>
                <a:pathLst>
                  <a:path w="121843" h="1356">
                    <a:moveTo>
                      <a:pt x="0" y="0"/>
                    </a:moveTo>
                    <a:lnTo>
                      <a:pt x="121843"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6" name="Freeform: Shape 1715">
                <a:extLst>
                  <a:ext uri="{FF2B5EF4-FFF2-40B4-BE49-F238E27FC236}">
                    <a16:creationId xmlns:a16="http://schemas.microsoft.com/office/drawing/2014/main" id="{B8D50A5C-5725-CA52-D0BB-B5FA68859825}"/>
                  </a:ext>
                </a:extLst>
              </p:cNvPr>
              <p:cNvSpPr/>
              <p:nvPr/>
            </p:nvSpPr>
            <p:spPr>
              <a:xfrm>
                <a:off x="7449457" y="4193417"/>
                <a:ext cx="120866" cy="121110"/>
              </a:xfrm>
              <a:custGeom>
                <a:avLst/>
                <a:gdLst>
                  <a:gd name="csX0" fmla="*/ 22823 w 120866"/>
                  <a:gd name="csY0" fmla="*/ 0 h 121110"/>
                  <a:gd name="csX1" fmla="*/ 98044 w 120866"/>
                  <a:gd name="csY1" fmla="*/ 0 h 121110"/>
                  <a:gd name="csX2" fmla="*/ 120867 w 120866"/>
                  <a:gd name="csY2" fmla="*/ 22823 h 121110"/>
                  <a:gd name="csX3" fmla="*/ 120867 w 120866"/>
                  <a:gd name="csY3" fmla="*/ 121111 h 121110"/>
                  <a:gd name="csX4" fmla="*/ 0 w 120866"/>
                  <a:gd name="csY4" fmla="*/ 121111 h 121110"/>
                  <a:gd name="csX5" fmla="*/ 0 w 120866"/>
                  <a:gd name="csY5" fmla="*/ 22823 h 121110"/>
                  <a:gd name="csX6" fmla="*/ 22823 w 120866"/>
                  <a:gd name="csY6" fmla="*/ 0 h 121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66" h="121110">
                    <a:moveTo>
                      <a:pt x="22823" y="0"/>
                    </a:moveTo>
                    <a:lnTo>
                      <a:pt x="98044" y="0"/>
                    </a:lnTo>
                    <a:cubicBezTo>
                      <a:pt x="110642" y="0"/>
                      <a:pt x="120867" y="10225"/>
                      <a:pt x="120867" y="22823"/>
                    </a:cubicBezTo>
                    <a:lnTo>
                      <a:pt x="120867" y="121111"/>
                    </a:lnTo>
                    <a:lnTo>
                      <a:pt x="0" y="121111"/>
                    </a:lnTo>
                    <a:lnTo>
                      <a:pt x="0" y="22823"/>
                    </a:lnTo>
                    <a:cubicBezTo>
                      <a:pt x="0" y="10225"/>
                      <a:pt x="10225" y="0"/>
                      <a:pt x="22823" y="0"/>
                    </a:cubicBezTo>
                    <a:close/>
                  </a:path>
                </a:pathLst>
              </a:custGeom>
              <a:solidFill>
                <a:srgbClr val="FFFFFF"/>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7" name="Freeform: Shape 1716">
                <a:extLst>
                  <a:ext uri="{FF2B5EF4-FFF2-40B4-BE49-F238E27FC236}">
                    <a16:creationId xmlns:a16="http://schemas.microsoft.com/office/drawing/2014/main" id="{7F79B08A-A9CF-1F30-AFCB-CA02F9B2F2F5}"/>
                  </a:ext>
                </a:extLst>
              </p:cNvPr>
              <p:cNvSpPr/>
              <p:nvPr/>
            </p:nvSpPr>
            <p:spPr>
              <a:xfrm>
                <a:off x="7509884" y="4193417"/>
                <a:ext cx="1356" cy="121110"/>
              </a:xfrm>
              <a:custGeom>
                <a:avLst/>
                <a:gdLst>
                  <a:gd name="csX0" fmla="*/ 0 w 1356"/>
                  <a:gd name="csY0" fmla="*/ 0 h 121110"/>
                  <a:gd name="csX1" fmla="*/ 0 w 1356"/>
                  <a:gd name="csY1" fmla="*/ 121111 h 121110"/>
                </a:gdLst>
                <a:ahLst/>
                <a:cxnLst>
                  <a:cxn ang="0">
                    <a:pos x="csX0" y="csY0"/>
                  </a:cxn>
                  <a:cxn ang="0">
                    <a:pos x="csX1" y="csY1"/>
                  </a:cxn>
                </a:cxnLst>
                <a:rect l="l" t="t" r="r" b="b"/>
                <a:pathLst>
                  <a:path w="1356" h="121110">
                    <a:moveTo>
                      <a:pt x="0" y="0"/>
                    </a:moveTo>
                    <a:lnTo>
                      <a:pt x="0" y="121111"/>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8" name="Freeform: Shape 1717">
                <a:extLst>
                  <a:ext uri="{FF2B5EF4-FFF2-40B4-BE49-F238E27FC236}">
                    <a16:creationId xmlns:a16="http://schemas.microsoft.com/office/drawing/2014/main" id="{8B2DBA15-F6A9-AEAE-0FE4-A32D870D79C9}"/>
                  </a:ext>
                </a:extLst>
              </p:cNvPr>
              <p:cNvSpPr/>
              <p:nvPr/>
            </p:nvSpPr>
            <p:spPr>
              <a:xfrm>
                <a:off x="7449457" y="4235930"/>
                <a:ext cx="121843" cy="1356"/>
              </a:xfrm>
              <a:custGeom>
                <a:avLst/>
                <a:gdLst>
                  <a:gd name="csX0" fmla="*/ 0 w 121843"/>
                  <a:gd name="csY0" fmla="*/ 0 h 1356"/>
                  <a:gd name="csX1" fmla="*/ 121843 w 121843"/>
                  <a:gd name="csY1" fmla="*/ 0 h 1356"/>
                </a:gdLst>
                <a:ahLst/>
                <a:cxnLst>
                  <a:cxn ang="0">
                    <a:pos x="csX0" y="csY0"/>
                  </a:cxn>
                  <a:cxn ang="0">
                    <a:pos x="csX1" y="csY1"/>
                  </a:cxn>
                </a:cxnLst>
                <a:rect l="l" t="t" r="r" b="b"/>
                <a:pathLst>
                  <a:path w="121843" h="1356">
                    <a:moveTo>
                      <a:pt x="0" y="0"/>
                    </a:moveTo>
                    <a:lnTo>
                      <a:pt x="121843"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19" name="Freeform: Shape 1718">
                <a:extLst>
                  <a:ext uri="{FF2B5EF4-FFF2-40B4-BE49-F238E27FC236}">
                    <a16:creationId xmlns:a16="http://schemas.microsoft.com/office/drawing/2014/main" id="{FE48240E-D64F-7155-113C-DD2B11D137EC}"/>
                  </a:ext>
                </a:extLst>
              </p:cNvPr>
              <p:cNvSpPr/>
              <p:nvPr/>
            </p:nvSpPr>
            <p:spPr>
              <a:xfrm>
                <a:off x="7449457" y="4272259"/>
                <a:ext cx="121843" cy="1356"/>
              </a:xfrm>
              <a:custGeom>
                <a:avLst/>
                <a:gdLst>
                  <a:gd name="csX0" fmla="*/ 0 w 121843"/>
                  <a:gd name="csY0" fmla="*/ 0 h 1356"/>
                  <a:gd name="csX1" fmla="*/ 121843 w 121843"/>
                  <a:gd name="csY1" fmla="*/ 0 h 1356"/>
                </a:gdLst>
                <a:ahLst/>
                <a:cxnLst>
                  <a:cxn ang="0">
                    <a:pos x="csX0" y="csY0"/>
                  </a:cxn>
                  <a:cxn ang="0">
                    <a:pos x="csX1" y="csY1"/>
                  </a:cxn>
                </a:cxnLst>
                <a:rect l="l" t="t" r="r" b="b"/>
                <a:pathLst>
                  <a:path w="121843" h="1356">
                    <a:moveTo>
                      <a:pt x="0" y="0"/>
                    </a:moveTo>
                    <a:lnTo>
                      <a:pt x="121843"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0" name="Freeform: Shape 1719">
                <a:extLst>
                  <a:ext uri="{FF2B5EF4-FFF2-40B4-BE49-F238E27FC236}">
                    <a16:creationId xmlns:a16="http://schemas.microsoft.com/office/drawing/2014/main" id="{14C9E3A2-CC5D-066E-516C-4D311713FD1F}"/>
                  </a:ext>
                </a:extLst>
              </p:cNvPr>
              <p:cNvSpPr/>
              <p:nvPr/>
            </p:nvSpPr>
            <p:spPr>
              <a:xfrm>
                <a:off x="7945048" y="4022131"/>
                <a:ext cx="59382" cy="121110"/>
              </a:xfrm>
              <a:custGeom>
                <a:avLst/>
                <a:gdLst>
                  <a:gd name="csX0" fmla="*/ 11215 w 59382"/>
                  <a:gd name="csY0" fmla="*/ 0 h 121110"/>
                  <a:gd name="csX1" fmla="*/ 48168 w 59382"/>
                  <a:gd name="csY1" fmla="*/ 0 h 121110"/>
                  <a:gd name="csX2" fmla="*/ 59382 w 59382"/>
                  <a:gd name="csY2" fmla="*/ 11215 h 121110"/>
                  <a:gd name="csX3" fmla="*/ 59382 w 59382"/>
                  <a:gd name="csY3" fmla="*/ 121111 h 121110"/>
                  <a:gd name="csX4" fmla="*/ 0 w 59382"/>
                  <a:gd name="csY4" fmla="*/ 121111 h 121110"/>
                  <a:gd name="csX5" fmla="*/ 0 w 59382"/>
                  <a:gd name="csY5" fmla="*/ 11215 h 121110"/>
                  <a:gd name="csX6" fmla="*/ 11215 w 59382"/>
                  <a:gd name="csY6" fmla="*/ 0 h 121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382" h="121110">
                    <a:moveTo>
                      <a:pt x="11215" y="0"/>
                    </a:moveTo>
                    <a:lnTo>
                      <a:pt x="48168" y="0"/>
                    </a:lnTo>
                    <a:cubicBezTo>
                      <a:pt x="54351" y="0"/>
                      <a:pt x="59382" y="5031"/>
                      <a:pt x="59382" y="11215"/>
                    </a:cubicBezTo>
                    <a:lnTo>
                      <a:pt x="59382" y="121111"/>
                    </a:lnTo>
                    <a:lnTo>
                      <a:pt x="0" y="121111"/>
                    </a:lnTo>
                    <a:lnTo>
                      <a:pt x="0" y="11215"/>
                    </a:lnTo>
                    <a:cubicBezTo>
                      <a:pt x="0" y="5031"/>
                      <a:pt x="5031" y="0"/>
                      <a:pt x="11215" y="0"/>
                    </a:cubicBezTo>
                    <a:close/>
                  </a:path>
                </a:pathLst>
              </a:custGeom>
              <a:solidFill>
                <a:srgbClr val="E2E2E2"/>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1" name="Freeform: Shape 1720">
                <a:extLst>
                  <a:ext uri="{FF2B5EF4-FFF2-40B4-BE49-F238E27FC236}">
                    <a16:creationId xmlns:a16="http://schemas.microsoft.com/office/drawing/2014/main" id="{5F4E6E8B-969C-9DB2-1758-176B9F032A89}"/>
                  </a:ext>
                </a:extLst>
              </p:cNvPr>
              <p:cNvSpPr/>
              <p:nvPr/>
            </p:nvSpPr>
            <p:spPr>
              <a:xfrm>
                <a:off x="7974746" y="4022131"/>
                <a:ext cx="1356" cy="121110"/>
              </a:xfrm>
              <a:custGeom>
                <a:avLst/>
                <a:gdLst>
                  <a:gd name="csX0" fmla="*/ 0 w 1356"/>
                  <a:gd name="csY0" fmla="*/ 0 h 121110"/>
                  <a:gd name="csX1" fmla="*/ 0 w 1356"/>
                  <a:gd name="csY1" fmla="*/ 121111 h 121110"/>
                </a:gdLst>
                <a:ahLst/>
                <a:cxnLst>
                  <a:cxn ang="0">
                    <a:pos x="csX0" y="csY0"/>
                  </a:cxn>
                  <a:cxn ang="0">
                    <a:pos x="csX1" y="csY1"/>
                  </a:cxn>
                </a:cxnLst>
                <a:rect l="l" t="t" r="r" b="b"/>
                <a:pathLst>
                  <a:path w="1356" h="121110">
                    <a:moveTo>
                      <a:pt x="0" y="0"/>
                    </a:moveTo>
                    <a:lnTo>
                      <a:pt x="0" y="121111"/>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2" name="Freeform: Shape 1721">
                <a:extLst>
                  <a:ext uri="{FF2B5EF4-FFF2-40B4-BE49-F238E27FC236}">
                    <a16:creationId xmlns:a16="http://schemas.microsoft.com/office/drawing/2014/main" id="{7E33DCFD-CF13-FB84-8D6C-14406D847758}"/>
                  </a:ext>
                </a:extLst>
              </p:cNvPr>
              <p:cNvSpPr/>
              <p:nvPr/>
            </p:nvSpPr>
            <p:spPr>
              <a:xfrm>
                <a:off x="7945048" y="4064644"/>
                <a:ext cx="60521" cy="1356"/>
              </a:xfrm>
              <a:custGeom>
                <a:avLst/>
                <a:gdLst>
                  <a:gd name="csX0" fmla="*/ 0 w 60521"/>
                  <a:gd name="csY0" fmla="*/ 0 h 1356"/>
                  <a:gd name="csX1" fmla="*/ 60522 w 60521"/>
                  <a:gd name="csY1" fmla="*/ 0 h 1356"/>
                </a:gdLst>
                <a:ahLst/>
                <a:cxnLst>
                  <a:cxn ang="0">
                    <a:pos x="csX0" y="csY0"/>
                  </a:cxn>
                  <a:cxn ang="0">
                    <a:pos x="csX1" y="csY1"/>
                  </a:cxn>
                </a:cxnLst>
                <a:rect l="l" t="t" r="r" b="b"/>
                <a:pathLst>
                  <a:path w="60521" h="1356">
                    <a:moveTo>
                      <a:pt x="0" y="0"/>
                    </a:moveTo>
                    <a:lnTo>
                      <a:pt x="60522"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3" name="Freeform: Shape 1722">
                <a:extLst>
                  <a:ext uri="{FF2B5EF4-FFF2-40B4-BE49-F238E27FC236}">
                    <a16:creationId xmlns:a16="http://schemas.microsoft.com/office/drawing/2014/main" id="{3CA94C11-63D4-2089-B000-EBA65D1C9F4D}"/>
                  </a:ext>
                </a:extLst>
              </p:cNvPr>
              <p:cNvSpPr/>
              <p:nvPr/>
            </p:nvSpPr>
            <p:spPr>
              <a:xfrm>
                <a:off x="7945048" y="4100973"/>
                <a:ext cx="60521" cy="1356"/>
              </a:xfrm>
              <a:custGeom>
                <a:avLst/>
                <a:gdLst>
                  <a:gd name="csX0" fmla="*/ 0 w 60521"/>
                  <a:gd name="csY0" fmla="*/ 0 h 1356"/>
                  <a:gd name="csX1" fmla="*/ 60522 w 60521"/>
                  <a:gd name="csY1" fmla="*/ 0 h 1356"/>
                </a:gdLst>
                <a:ahLst/>
                <a:cxnLst>
                  <a:cxn ang="0">
                    <a:pos x="csX0" y="csY0"/>
                  </a:cxn>
                  <a:cxn ang="0">
                    <a:pos x="csX1" y="csY1"/>
                  </a:cxn>
                </a:cxnLst>
                <a:rect l="l" t="t" r="r" b="b"/>
                <a:pathLst>
                  <a:path w="60521" h="1356">
                    <a:moveTo>
                      <a:pt x="0" y="0"/>
                    </a:moveTo>
                    <a:lnTo>
                      <a:pt x="60522"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4" name="Freeform: Shape 1723">
                <a:extLst>
                  <a:ext uri="{FF2B5EF4-FFF2-40B4-BE49-F238E27FC236}">
                    <a16:creationId xmlns:a16="http://schemas.microsoft.com/office/drawing/2014/main" id="{9AB63D0D-A8FD-7C2C-F069-3E7BC6199639}"/>
                  </a:ext>
                </a:extLst>
              </p:cNvPr>
              <p:cNvSpPr/>
              <p:nvPr/>
            </p:nvSpPr>
            <p:spPr>
              <a:xfrm>
                <a:off x="7945048" y="4193417"/>
                <a:ext cx="59382" cy="121110"/>
              </a:xfrm>
              <a:custGeom>
                <a:avLst/>
                <a:gdLst>
                  <a:gd name="csX0" fmla="*/ 11215 w 59382"/>
                  <a:gd name="csY0" fmla="*/ 0 h 121110"/>
                  <a:gd name="csX1" fmla="*/ 48168 w 59382"/>
                  <a:gd name="csY1" fmla="*/ 0 h 121110"/>
                  <a:gd name="csX2" fmla="*/ 59382 w 59382"/>
                  <a:gd name="csY2" fmla="*/ 11215 h 121110"/>
                  <a:gd name="csX3" fmla="*/ 59382 w 59382"/>
                  <a:gd name="csY3" fmla="*/ 121111 h 121110"/>
                  <a:gd name="csX4" fmla="*/ 0 w 59382"/>
                  <a:gd name="csY4" fmla="*/ 121111 h 121110"/>
                  <a:gd name="csX5" fmla="*/ 0 w 59382"/>
                  <a:gd name="csY5" fmla="*/ 11215 h 121110"/>
                  <a:gd name="csX6" fmla="*/ 11215 w 59382"/>
                  <a:gd name="csY6" fmla="*/ 0 h 121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382" h="121110">
                    <a:moveTo>
                      <a:pt x="11215" y="0"/>
                    </a:moveTo>
                    <a:lnTo>
                      <a:pt x="48168" y="0"/>
                    </a:lnTo>
                    <a:cubicBezTo>
                      <a:pt x="54351" y="0"/>
                      <a:pt x="59382" y="5031"/>
                      <a:pt x="59382" y="11215"/>
                    </a:cubicBezTo>
                    <a:lnTo>
                      <a:pt x="59382" y="121111"/>
                    </a:lnTo>
                    <a:lnTo>
                      <a:pt x="0" y="121111"/>
                    </a:lnTo>
                    <a:lnTo>
                      <a:pt x="0" y="11215"/>
                    </a:lnTo>
                    <a:cubicBezTo>
                      <a:pt x="0" y="5031"/>
                      <a:pt x="5031" y="0"/>
                      <a:pt x="11215" y="0"/>
                    </a:cubicBezTo>
                    <a:close/>
                  </a:path>
                </a:pathLst>
              </a:custGeom>
              <a:solidFill>
                <a:srgbClr val="E2E2E2"/>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5" name="Freeform: Shape 1724">
                <a:extLst>
                  <a:ext uri="{FF2B5EF4-FFF2-40B4-BE49-F238E27FC236}">
                    <a16:creationId xmlns:a16="http://schemas.microsoft.com/office/drawing/2014/main" id="{8B26186F-094D-283A-50DB-94B8D16BF425}"/>
                  </a:ext>
                </a:extLst>
              </p:cNvPr>
              <p:cNvSpPr/>
              <p:nvPr/>
            </p:nvSpPr>
            <p:spPr>
              <a:xfrm>
                <a:off x="7974746" y="4193417"/>
                <a:ext cx="1356" cy="121110"/>
              </a:xfrm>
              <a:custGeom>
                <a:avLst/>
                <a:gdLst>
                  <a:gd name="csX0" fmla="*/ 0 w 1356"/>
                  <a:gd name="csY0" fmla="*/ 0 h 121110"/>
                  <a:gd name="csX1" fmla="*/ 0 w 1356"/>
                  <a:gd name="csY1" fmla="*/ 121111 h 121110"/>
                </a:gdLst>
                <a:ahLst/>
                <a:cxnLst>
                  <a:cxn ang="0">
                    <a:pos x="csX0" y="csY0"/>
                  </a:cxn>
                  <a:cxn ang="0">
                    <a:pos x="csX1" y="csY1"/>
                  </a:cxn>
                </a:cxnLst>
                <a:rect l="l" t="t" r="r" b="b"/>
                <a:pathLst>
                  <a:path w="1356" h="121110">
                    <a:moveTo>
                      <a:pt x="0" y="0"/>
                    </a:moveTo>
                    <a:lnTo>
                      <a:pt x="0" y="121111"/>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6" name="Freeform: Shape 1725">
                <a:extLst>
                  <a:ext uri="{FF2B5EF4-FFF2-40B4-BE49-F238E27FC236}">
                    <a16:creationId xmlns:a16="http://schemas.microsoft.com/office/drawing/2014/main" id="{BC32F538-0A1D-9A65-B97E-407844A46D56}"/>
                  </a:ext>
                </a:extLst>
              </p:cNvPr>
              <p:cNvSpPr/>
              <p:nvPr/>
            </p:nvSpPr>
            <p:spPr>
              <a:xfrm>
                <a:off x="7945048" y="4235930"/>
                <a:ext cx="60521" cy="1356"/>
              </a:xfrm>
              <a:custGeom>
                <a:avLst/>
                <a:gdLst>
                  <a:gd name="csX0" fmla="*/ 0 w 60521"/>
                  <a:gd name="csY0" fmla="*/ 0 h 1356"/>
                  <a:gd name="csX1" fmla="*/ 60522 w 60521"/>
                  <a:gd name="csY1" fmla="*/ 0 h 1356"/>
                </a:gdLst>
                <a:ahLst/>
                <a:cxnLst>
                  <a:cxn ang="0">
                    <a:pos x="csX0" y="csY0"/>
                  </a:cxn>
                  <a:cxn ang="0">
                    <a:pos x="csX1" y="csY1"/>
                  </a:cxn>
                </a:cxnLst>
                <a:rect l="l" t="t" r="r" b="b"/>
                <a:pathLst>
                  <a:path w="60521" h="1356">
                    <a:moveTo>
                      <a:pt x="0" y="0"/>
                    </a:moveTo>
                    <a:lnTo>
                      <a:pt x="60522"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7" name="Freeform: Shape 1726">
                <a:extLst>
                  <a:ext uri="{FF2B5EF4-FFF2-40B4-BE49-F238E27FC236}">
                    <a16:creationId xmlns:a16="http://schemas.microsoft.com/office/drawing/2014/main" id="{3AF5EE55-4338-080F-C550-BABF4DACE6B4}"/>
                  </a:ext>
                </a:extLst>
              </p:cNvPr>
              <p:cNvSpPr/>
              <p:nvPr/>
            </p:nvSpPr>
            <p:spPr>
              <a:xfrm>
                <a:off x="7945048" y="4272259"/>
                <a:ext cx="60521" cy="1356"/>
              </a:xfrm>
              <a:custGeom>
                <a:avLst/>
                <a:gdLst>
                  <a:gd name="csX0" fmla="*/ 0 w 60521"/>
                  <a:gd name="csY0" fmla="*/ 0 h 1356"/>
                  <a:gd name="csX1" fmla="*/ 60522 w 60521"/>
                  <a:gd name="csY1" fmla="*/ 0 h 1356"/>
                </a:gdLst>
                <a:ahLst/>
                <a:cxnLst>
                  <a:cxn ang="0">
                    <a:pos x="csX0" y="csY0"/>
                  </a:cxn>
                  <a:cxn ang="0">
                    <a:pos x="csX1" y="csY1"/>
                  </a:cxn>
                </a:cxnLst>
                <a:rect l="l" t="t" r="r" b="b"/>
                <a:pathLst>
                  <a:path w="60521" h="1356">
                    <a:moveTo>
                      <a:pt x="0" y="0"/>
                    </a:moveTo>
                    <a:lnTo>
                      <a:pt x="60522"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8" name="Freeform: Shape 1727">
                <a:extLst>
                  <a:ext uri="{FF2B5EF4-FFF2-40B4-BE49-F238E27FC236}">
                    <a16:creationId xmlns:a16="http://schemas.microsoft.com/office/drawing/2014/main" id="{4CF34D1D-9861-5CD6-9B1C-86123DBC6BDF}"/>
                  </a:ext>
                </a:extLst>
              </p:cNvPr>
              <p:cNvSpPr/>
              <p:nvPr/>
            </p:nvSpPr>
            <p:spPr>
              <a:xfrm>
                <a:off x="7682105" y="4022131"/>
                <a:ext cx="120866" cy="121110"/>
              </a:xfrm>
              <a:custGeom>
                <a:avLst/>
                <a:gdLst>
                  <a:gd name="csX0" fmla="*/ 22823 w 120866"/>
                  <a:gd name="csY0" fmla="*/ 0 h 121110"/>
                  <a:gd name="csX1" fmla="*/ 98044 w 120866"/>
                  <a:gd name="csY1" fmla="*/ 0 h 121110"/>
                  <a:gd name="csX2" fmla="*/ 120867 w 120866"/>
                  <a:gd name="csY2" fmla="*/ 22823 h 121110"/>
                  <a:gd name="csX3" fmla="*/ 120867 w 120866"/>
                  <a:gd name="csY3" fmla="*/ 121111 h 121110"/>
                  <a:gd name="csX4" fmla="*/ 0 w 120866"/>
                  <a:gd name="csY4" fmla="*/ 121111 h 121110"/>
                  <a:gd name="csX5" fmla="*/ 0 w 120866"/>
                  <a:gd name="csY5" fmla="*/ 22823 h 121110"/>
                  <a:gd name="csX6" fmla="*/ 22823 w 120866"/>
                  <a:gd name="csY6" fmla="*/ 0 h 1211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0866" h="121110">
                    <a:moveTo>
                      <a:pt x="22823" y="0"/>
                    </a:moveTo>
                    <a:lnTo>
                      <a:pt x="98044" y="0"/>
                    </a:lnTo>
                    <a:cubicBezTo>
                      <a:pt x="110642" y="0"/>
                      <a:pt x="120867" y="10225"/>
                      <a:pt x="120867" y="22823"/>
                    </a:cubicBezTo>
                    <a:lnTo>
                      <a:pt x="120867" y="121111"/>
                    </a:lnTo>
                    <a:lnTo>
                      <a:pt x="0" y="121111"/>
                    </a:lnTo>
                    <a:lnTo>
                      <a:pt x="0" y="22823"/>
                    </a:lnTo>
                    <a:cubicBezTo>
                      <a:pt x="0" y="10225"/>
                      <a:pt x="10225" y="0"/>
                      <a:pt x="22823" y="0"/>
                    </a:cubicBezTo>
                    <a:close/>
                  </a:path>
                </a:pathLst>
              </a:custGeom>
              <a:solidFill>
                <a:srgbClr val="FFFFFF"/>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29" name="Freeform: Shape 1728">
                <a:extLst>
                  <a:ext uri="{FF2B5EF4-FFF2-40B4-BE49-F238E27FC236}">
                    <a16:creationId xmlns:a16="http://schemas.microsoft.com/office/drawing/2014/main" id="{006980A9-B93C-5B81-10A1-76CC5AD7EE44}"/>
                  </a:ext>
                </a:extLst>
              </p:cNvPr>
              <p:cNvSpPr/>
              <p:nvPr/>
            </p:nvSpPr>
            <p:spPr>
              <a:xfrm>
                <a:off x="7742532" y="4022131"/>
                <a:ext cx="1356" cy="121110"/>
              </a:xfrm>
              <a:custGeom>
                <a:avLst/>
                <a:gdLst>
                  <a:gd name="csX0" fmla="*/ 0 w 1356"/>
                  <a:gd name="csY0" fmla="*/ 0 h 121110"/>
                  <a:gd name="csX1" fmla="*/ 0 w 1356"/>
                  <a:gd name="csY1" fmla="*/ 121111 h 121110"/>
                </a:gdLst>
                <a:ahLst/>
                <a:cxnLst>
                  <a:cxn ang="0">
                    <a:pos x="csX0" y="csY0"/>
                  </a:cxn>
                  <a:cxn ang="0">
                    <a:pos x="csX1" y="csY1"/>
                  </a:cxn>
                </a:cxnLst>
                <a:rect l="l" t="t" r="r" b="b"/>
                <a:pathLst>
                  <a:path w="1356" h="121110">
                    <a:moveTo>
                      <a:pt x="0" y="0"/>
                    </a:moveTo>
                    <a:lnTo>
                      <a:pt x="0" y="121111"/>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0" name="Freeform: Shape 1729">
                <a:extLst>
                  <a:ext uri="{FF2B5EF4-FFF2-40B4-BE49-F238E27FC236}">
                    <a16:creationId xmlns:a16="http://schemas.microsoft.com/office/drawing/2014/main" id="{D17EFA14-2F19-B8A8-9B2F-B461AF997800}"/>
                  </a:ext>
                </a:extLst>
              </p:cNvPr>
              <p:cNvSpPr/>
              <p:nvPr/>
            </p:nvSpPr>
            <p:spPr>
              <a:xfrm>
                <a:off x="7682092" y="4064644"/>
                <a:ext cx="121856" cy="1356"/>
              </a:xfrm>
              <a:custGeom>
                <a:avLst/>
                <a:gdLst>
                  <a:gd name="csX0" fmla="*/ 0 w 121856"/>
                  <a:gd name="csY0" fmla="*/ 0 h 1356"/>
                  <a:gd name="csX1" fmla="*/ 121857 w 121856"/>
                  <a:gd name="csY1" fmla="*/ 0 h 1356"/>
                </a:gdLst>
                <a:ahLst/>
                <a:cxnLst>
                  <a:cxn ang="0">
                    <a:pos x="csX0" y="csY0"/>
                  </a:cxn>
                  <a:cxn ang="0">
                    <a:pos x="csX1" y="csY1"/>
                  </a:cxn>
                </a:cxnLst>
                <a:rect l="l" t="t" r="r" b="b"/>
                <a:pathLst>
                  <a:path w="121856" h="1356">
                    <a:moveTo>
                      <a:pt x="0" y="0"/>
                    </a:moveTo>
                    <a:lnTo>
                      <a:pt x="121857"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1" name="Freeform: Shape 1730">
                <a:extLst>
                  <a:ext uri="{FF2B5EF4-FFF2-40B4-BE49-F238E27FC236}">
                    <a16:creationId xmlns:a16="http://schemas.microsoft.com/office/drawing/2014/main" id="{49FCE21B-7239-A682-8C4A-B4C562EEB053}"/>
                  </a:ext>
                </a:extLst>
              </p:cNvPr>
              <p:cNvSpPr/>
              <p:nvPr/>
            </p:nvSpPr>
            <p:spPr>
              <a:xfrm>
                <a:off x="7682092" y="4100973"/>
                <a:ext cx="121856" cy="1356"/>
              </a:xfrm>
              <a:custGeom>
                <a:avLst/>
                <a:gdLst>
                  <a:gd name="csX0" fmla="*/ 0 w 121856"/>
                  <a:gd name="csY0" fmla="*/ 0 h 1356"/>
                  <a:gd name="csX1" fmla="*/ 121857 w 121856"/>
                  <a:gd name="csY1" fmla="*/ 0 h 1356"/>
                </a:gdLst>
                <a:ahLst/>
                <a:cxnLst>
                  <a:cxn ang="0">
                    <a:pos x="csX0" y="csY0"/>
                  </a:cxn>
                  <a:cxn ang="0">
                    <a:pos x="csX1" y="csY1"/>
                  </a:cxn>
                </a:cxnLst>
                <a:rect l="l" t="t" r="r" b="b"/>
                <a:pathLst>
                  <a:path w="121856" h="1356">
                    <a:moveTo>
                      <a:pt x="0" y="0"/>
                    </a:moveTo>
                    <a:lnTo>
                      <a:pt x="121857" y="0"/>
                    </a:lnTo>
                  </a:path>
                </a:pathLst>
              </a:custGeom>
              <a:ln w="6970" cap="flat">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2" name="Freeform: Shape 1731">
                <a:extLst>
                  <a:ext uri="{FF2B5EF4-FFF2-40B4-BE49-F238E27FC236}">
                    <a16:creationId xmlns:a16="http://schemas.microsoft.com/office/drawing/2014/main" id="{0134247F-E443-A8A8-E89D-F101FD2B88EF}"/>
                  </a:ext>
                </a:extLst>
              </p:cNvPr>
              <p:cNvSpPr/>
              <p:nvPr/>
            </p:nvSpPr>
            <p:spPr>
              <a:xfrm>
                <a:off x="7650360" y="4348701"/>
                <a:ext cx="157914" cy="34295"/>
              </a:xfrm>
              <a:custGeom>
                <a:avLst/>
                <a:gdLst>
                  <a:gd name="csX0" fmla="*/ 157915 w 157914"/>
                  <a:gd name="csY0" fmla="*/ 14266 h 34295"/>
                  <a:gd name="csX1" fmla="*/ 157915 w 157914"/>
                  <a:gd name="csY1" fmla="*/ 0 h 34295"/>
                  <a:gd name="csX2" fmla="*/ 18524 w 157914"/>
                  <a:gd name="csY2" fmla="*/ 0 h 34295"/>
                  <a:gd name="csX3" fmla="*/ 18524 w 157914"/>
                  <a:gd name="csY3" fmla="*/ 14266 h 34295"/>
                  <a:gd name="csX4" fmla="*/ 0 w 157914"/>
                  <a:gd name="csY4" fmla="*/ 14266 h 34295"/>
                  <a:gd name="csX5" fmla="*/ 0 w 157914"/>
                  <a:gd name="csY5" fmla="*/ 34295 h 34295"/>
                  <a:gd name="csX6" fmla="*/ 139391 w 157914"/>
                  <a:gd name="csY6" fmla="*/ 34295 h 34295"/>
                  <a:gd name="csX7" fmla="*/ 139391 w 157914"/>
                  <a:gd name="csY7" fmla="*/ 14266 h 34295"/>
                  <a:gd name="csX8" fmla="*/ 157915 w 157914"/>
                  <a:gd name="csY8" fmla="*/ 14266 h 34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914" h="34295">
                    <a:moveTo>
                      <a:pt x="157915" y="14266"/>
                    </a:moveTo>
                    <a:lnTo>
                      <a:pt x="157915" y="0"/>
                    </a:lnTo>
                    <a:lnTo>
                      <a:pt x="18524" y="0"/>
                    </a:lnTo>
                    <a:lnTo>
                      <a:pt x="18524" y="14266"/>
                    </a:lnTo>
                    <a:lnTo>
                      <a:pt x="0" y="14266"/>
                    </a:lnTo>
                    <a:lnTo>
                      <a:pt x="0" y="34295"/>
                    </a:lnTo>
                    <a:lnTo>
                      <a:pt x="139391" y="34295"/>
                    </a:lnTo>
                    <a:lnTo>
                      <a:pt x="139391" y="14266"/>
                    </a:lnTo>
                    <a:lnTo>
                      <a:pt x="157915" y="14266"/>
                    </a:lnTo>
                    <a:close/>
                  </a:path>
                </a:pathLst>
              </a:custGeom>
              <a:solidFill>
                <a:srgbClr val="AC4F36"/>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3" name="Freeform: Shape 1732">
                <a:extLst>
                  <a:ext uri="{FF2B5EF4-FFF2-40B4-BE49-F238E27FC236}">
                    <a16:creationId xmlns:a16="http://schemas.microsoft.com/office/drawing/2014/main" id="{F6298AE0-5DBC-9105-4ACB-E4F8D91ECAAA}"/>
                  </a:ext>
                </a:extLst>
              </p:cNvPr>
              <p:cNvSpPr/>
              <p:nvPr/>
            </p:nvSpPr>
            <p:spPr>
              <a:xfrm>
                <a:off x="7789751" y="4348701"/>
                <a:ext cx="43150" cy="34295"/>
              </a:xfrm>
              <a:custGeom>
                <a:avLst/>
                <a:gdLst>
                  <a:gd name="csX0" fmla="*/ 43150 w 43150"/>
                  <a:gd name="csY0" fmla="*/ 14266 h 34295"/>
                  <a:gd name="csX1" fmla="*/ 43150 w 43150"/>
                  <a:gd name="csY1" fmla="*/ 0 h 34295"/>
                  <a:gd name="csX2" fmla="*/ 18524 w 43150"/>
                  <a:gd name="csY2" fmla="*/ 0 h 34295"/>
                  <a:gd name="csX3" fmla="*/ 18524 w 43150"/>
                  <a:gd name="csY3" fmla="*/ 14266 h 34295"/>
                  <a:gd name="csX4" fmla="*/ 0 w 43150"/>
                  <a:gd name="csY4" fmla="*/ 14266 h 34295"/>
                  <a:gd name="csX5" fmla="*/ 0 w 43150"/>
                  <a:gd name="csY5" fmla="*/ 34295 h 34295"/>
                  <a:gd name="csX6" fmla="*/ 43150 w 43150"/>
                  <a:gd name="csY6" fmla="*/ 29101 h 34295"/>
                  <a:gd name="csX7" fmla="*/ 43150 w 43150"/>
                  <a:gd name="csY7" fmla="*/ 16680 h 34295"/>
                  <a:gd name="csX8" fmla="*/ 43150 w 43150"/>
                  <a:gd name="csY8" fmla="*/ 14266 h 34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3150" h="34295">
                    <a:moveTo>
                      <a:pt x="43150" y="14266"/>
                    </a:moveTo>
                    <a:lnTo>
                      <a:pt x="43150" y="0"/>
                    </a:lnTo>
                    <a:lnTo>
                      <a:pt x="18524" y="0"/>
                    </a:lnTo>
                    <a:lnTo>
                      <a:pt x="18524" y="14266"/>
                    </a:lnTo>
                    <a:lnTo>
                      <a:pt x="0" y="14266"/>
                    </a:lnTo>
                    <a:lnTo>
                      <a:pt x="0" y="34295"/>
                    </a:lnTo>
                    <a:lnTo>
                      <a:pt x="43150" y="29101"/>
                    </a:lnTo>
                    <a:lnTo>
                      <a:pt x="43150" y="16680"/>
                    </a:lnTo>
                    <a:lnTo>
                      <a:pt x="43150" y="14266"/>
                    </a:lnTo>
                    <a:close/>
                  </a:path>
                </a:pathLst>
              </a:custGeom>
              <a:solidFill>
                <a:srgbClr val="89423B"/>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4" name="Rectangle 1733">
                <a:extLst>
                  <a:ext uri="{FF2B5EF4-FFF2-40B4-BE49-F238E27FC236}">
                    <a16:creationId xmlns:a16="http://schemas.microsoft.com/office/drawing/2014/main" id="{49309013-7026-D1D3-88B5-AB2891AC01ED}"/>
                  </a:ext>
                </a:extLst>
              </p:cNvPr>
              <p:cNvSpPr/>
              <p:nvPr/>
            </p:nvSpPr>
            <p:spPr>
              <a:xfrm>
                <a:off x="7692710" y="4205988"/>
                <a:ext cx="140190" cy="140150"/>
              </a:xfrm>
              <a:prstGeom prst="rect">
                <a:avLst/>
              </a:prstGeom>
              <a:solidFill>
                <a:srgbClr val="7A1600"/>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5" name="Freeform: Shape 1734">
                <a:extLst>
                  <a:ext uri="{FF2B5EF4-FFF2-40B4-BE49-F238E27FC236}">
                    <a16:creationId xmlns:a16="http://schemas.microsoft.com/office/drawing/2014/main" id="{F152F23F-7B13-522C-B443-A675FF583DBA}"/>
                  </a:ext>
                </a:extLst>
              </p:cNvPr>
              <p:cNvSpPr/>
              <p:nvPr/>
            </p:nvSpPr>
            <p:spPr>
              <a:xfrm>
                <a:off x="7656327" y="4204537"/>
                <a:ext cx="176574" cy="21751"/>
              </a:xfrm>
              <a:custGeom>
                <a:avLst/>
                <a:gdLst>
                  <a:gd name="csX0" fmla="*/ 143825 w 176574"/>
                  <a:gd name="csY0" fmla="*/ 21751 h 21751"/>
                  <a:gd name="csX1" fmla="*/ 0 w 176574"/>
                  <a:gd name="csY1" fmla="*/ 21751 h 21751"/>
                  <a:gd name="csX2" fmla="*/ 36383 w 176574"/>
                  <a:gd name="csY2" fmla="*/ 0 h 21751"/>
                  <a:gd name="csX3" fmla="*/ 176574 w 176574"/>
                  <a:gd name="csY3" fmla="*/ 0 h 21751"/>
                  <a:gd name="csX4" fmla="*/ 143825 w 176574"/>
                  <a:gd name="csY4" fmla="*/ 21751 h 21751"/>
                </a:gdLst>
                <a:ahLst/>
                <a:cxnLst>
                  <a:cxn ang="0">
                    <a:pos x="csX0" y="csY0"/>
                  </a:cxn>
                  <a:cxn ang="0">
                    <a:pos x="csX1" y="csY1"/>
                  </a:cxn>
                  <a:cxn ang="0">
                    <a:pos x="csX2" y="csY2"/>
                  </a:cxn>
                  <a:cxn ang="0">
                    <a:pos x="csX3" y="csY3"/>
                  </a:cxn>
                  <a:cxn ang="0">
                    <a:pos x="csX4" y="csY4"/>
                  </a:cxn>
                </a:cxnLst>
                <a:rect l="l" t="t" r="r" b="b"/>
                <a:pathLst>
                  <a:path w="176574" h="21751">
                    <a:moveTo>
                      <a:pt x="143825" y="21751"/>
                    </a:moveTo>
                    <a:lnTo>
                      <a:pt x="0" y="21751"/>
                    </a:lnTo>
                    <a:lnTo>
                      <a:pt x="36383" y="0"/>
                    </a:lnTo>
                    <a:lnTo>
                      <a:pt x="176574" y="0"/>
                    </a:lnTo>
                    <a:lnTo>
                      <a:pt x="143825" y="21751"/>
                    </a:lnTo>
                    <a:close/>
                  </a:path>
                </a:pathLst>
              </a:custGeom>
              <a:solidFill>
                <a:srgbClr val="AC4F36"/>
              </a:solidFill>
              <a:ln w="1351"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6" name="Freeform: Shape 1735">
                <a:extLst>
                  <a:ext uri="{FF2B5EF4-FFF2-40B4-BE49-F238E27FC236}">
                    <a16:creationId xmlns:a16="http://schemas.microsoft.com/office/drawing/2014/main" id="{1DD30FDF-711B-1BF6-3BB9-07C2AA4A7D21}"/>
                  </a:ext>
                </a:extLst>
              </p:cNvPr>
              <p:cNvSpPr/>
              <p:nvPr/>
            </p:nvSpPr>
            <p:spPr>
              <a:xfrm>
                <a:off x="7324468" y="3806841"/>
                <a:ext cx="609555" cy="155161"/>
              </a:xfrm>
              <a:custGeom>
                <a:avLst/>
                <a:gdLst>
                  <a:gd name="csX0" fmla="*/ 609555 w 609555"/>
                  <a:gd name="csY0" fmla="*/ 155162 h 155161"/>
                  <a:gd name="csX1" fmla="*/ 578067 w 609555"/>
                  <a:gd name="csY1" fmla="*/ 155162 h 155161"/>
                  <a:gd name="csX2" fmla="*/ 312575 w 609555"/>
                  <a:gd name="csY2" fmla="*/ 23175 h 155161"/>
                  <a:gd name="csX3" fmla="*/ 312575 w 609555"/>
                  <a:gd name="csY3" fmla="*/ 0 h 155161"/>
                  <a:gd name="csX4" fmla="*/ 289400 w 609555"/>
                  <a:gd name="csY4" fmla="*/ 0 h 155161"/>
                  <a:gd name="csX5" fmla="*/ 289400 w 609555"/>
                  <a:gd name="csY5" fmla="*/ 22674 h 155161"/>
                  <a:gd name="csX6" fmla="*/ 27298 w 609555"/>
                  <a:gd name="csY6" fmla="*/ 151270 h 155161"/>
                  <a:gd name="csX7" fmla="*/ 0 w 609555"/>
                  <a:gd name="csY7" fmla="*/ 151270 h 155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9555" h="155161">
                    <a:moveTo>
                      <a:pt x="609555" y="155162"/>
                    </a:moveTo>
                    <a:lnTo>
                      <a:pt x="578067" y="155162"/>
                    </a:lnTo>
                    <a:lnTo>
                      <a:pt x="312575" y="23175"/>
                    </a:lnTo>
                    <a:lnTo>
                      <a:pt x="312575" y="0"/>
                    </a:lnTo>
                    <a:lnTo>
                      <a:pt x="289400" y="0"/>
                    </a:lnTo>
                    <a:lnTo>
                      <a:pt x="289400" y="22674"/>
                    </a:lnTo>
                    <a:lnTo>
                      <a:pt x="27298" y="151270"/>
                    </a:lnTo>
                    <a:lnTo>
                      <a:pt x="0" y="151270"/>
                    </a:lnTo>
                  </a:path>
                </a:pathLst>
              </a:custGeom>
              <a:noFill/>
              <a:ln w="6970" cap="rnd">
                <a:solidFill>
                  <a:schemeClr val="tx1"/>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7" name="Freeform: Shape 1736">
                <a:extLst>
                  <a:ext uri="{FF2B5EF4-FFF2-40B4-BE49-F238E27FC236}">
                    <a16:creationId xmlns:a16="http://schemas.microsoft.com/office/drawing/2014/main" id="{035C2411-CF46-3AF5-50B3-FEEBB7DCC89F}"/>
                  </a:ext>
                </a:extLst>
              </p:cNvPr>
              <p:cNvSpPr/>
              <p:nvPr/>
            </p:nvSpPr>
            <p:spPr>
              <a:xfrm>
                <a:off x="7668884" y="4348701"/>
                <a:ext cx="164017" cy="1356"/>
              </a:xfrm>
              <a:custGeom>
                <a:avLst/>
                <a:gdLst>
                  <a:gd name="csX0" fmla="*/ 0 w 164017"/>
                  <a:gd name="csY0" fmla="*/ 0 h 1356"/>
                  <a:gd name="csX1" fmla="*/ 164017 w 164017"/>
                  <a:gd name="csY1" fmla="*/ 0 h 1356"/>
                </a:gdLst>
                <a:ahLst/>
                <a:cxnLst>
                  <a:cxn ang="0">
                    <a:pos x="csX0" y="csY0"/>
                  </a:cxn>
                  <a:cxn ang="0">
                    <a:pos x="csX1" y="csY1"/>
                  </a:cxn>
                </a:cxnLst>
                <a:rect l="l" t="t" r="r" b="b"/>
                <a:pathLst>
                  <a:path w="164017" h="1356">
                    <a:moveTo>
                      <a:pt x="0" y="0"/>
                    </a:moveTo>
                    <a:lnTo>
                      <a:pt x="164017" y="0"/>
                    </a:lnTo>
                  </a:path>
                </a:pathLst>
              </a:custGeom>
              <a:ln w="69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8" name="Freeform: Shape 1737">
                <a:extLst>
                  <a:ext uri="{FF2B5EF4-FFF2-40B4-BE49-F238E27FC236}">
                    <a16:creationId xmlns:a16="http://schemas.microsoft.com/office/drawing/2014/main" id="{3D343401-97D3-27F3-8388-6A95042F6121}"/>
                  </a:ext>
                </a:extLst>
              </p:cNvPr>
              <p:cNvSpPr/>
              <p:nvPr/>
            </p:nvSpPr>
            <p:spPr>
              <a:xfrm>
                <a:off x="7650360" y="4362967"/>
                <a:ext cx="139390" cy="1356"/>
              </a:xfrm>
              <a:custGeom>
                <a:avLst/>
                <a:gdLst>
                  <a:gd name="csX0" fmla="*/ 0 w 139390"/>
                  <a:gd name="csY0" fmla="*/ 0 h 1356"/>
                  <a:gd name="csX1" fmla="*/ 139391 w 139390"/>
                  <a:gd name="csY1" fmla="*/ 0 h 1356"/>
                </a:gdLst>
                <a:ahLst/>
                <a:cxnLst>
                  <a:cxn ang="0">
                    <a:pos x="csX0" y="csY0"/>
                  </a:cxn>
                  <a:cxn ang="0">
                    <a:pos x="csX1" y="csY1"/>
                  </a:cxn>
                </a:cxnLst>
                <a:rect l="l" t="t" r="r" b="b"/>
                <a:pathLst>
                  <a:path w="139390" h="1356">
                    <a:moveTo>
                      <a:pt x="0" y="0"/>
                    </a:moveTo>
                    <a:lnTo>
                      <a:pt x="139391" y="0"/>
                    </a:lnTo>
                  </a:path>
                </a:pathLst>
              </a:custGeom>
              <a:ln w="6970" cap="rnd">
                <a:solidFill>
                  <a:srgbClr val="863D36"/>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39" name="Freeform: Shape 1738">
                <a:extLst>
                  <a:ext uri="{FF2B5EF4-FFF2-40B4-BE49-F238E27FC236}">
                    <a16:creationId xmlns:a16="http://schemas.microsoft.com/office/drawing/2014/main" id="{4AE363DC-829B-7E4F-3215-40DBEBA737AB}"/>
                  </a:ext>
                </a:extLst>
              </p:cNvPr>
              <p:cNvSpPr/>
              <p:nvPr/>
            </p:nvSpPr>
            <p:spPr>
              <a:xfrm>
                <a:off x="7420315" y="3838207"/>
                <a:ext cx="139824" cy="1356"/>
              </a:xfrm>
              <a:custGeom>
                <a:avLst/>
                <a:gdLst>
                  <a:gd name="csX0" fmla="*/ 139825 w 139824"/>
                  <a:gd name="csY0" fmla="*/ 0 h 1356"/>
                  <a:gd name="csX1" fmla="*/ 100838 w 139824"/>
                  <a:gd name="csY1" fmla="*/ 0 h 1356"/>
                  <a:gd name="csX2" fmla="*/ 0 w 139824"/>
                  <a:gd name="csY2" fmla="*/ 0 h 1356"/>
                </a:gdLst>
                <a:ahLst/>
                <a:cxnLst>
                  <a:cxn ang="0">
                    <a:pos x="csX0" y="csY0"/>
                  </a:cxn>
                  <a:cxn ang="0">
                    <a:pos x="csX1" y="csY1"/>
                  </a:cxn>
                  <a:cxn ang="0">
                    <a:pos x="csX2" y="csY2"/>
                  </a:cxn>
                </a:cxnLst>
                <a:rect l="l" t="t" r="r" b="b"/>
                <a:pathLst>
                  <a:path w="139824" h="1356">
                    <a:moveTo>
                      <a:pt x="139825" y="0"/>
                    </a:moveTo>
                    <a:lnTo>
                      <a:pt x="100838" y="0"/>
                    </a:lnTo>
                    <a:lnTo>
                      <a:pt x="0" y="0"/>
                    </a:lnTo>
                  </a:path>
                </a:pathLst>
              </a:custGeom>
              <a:noFill/>
              <a:ln w="6970" cap="rnd">
                <a:solidFill>
                  <a:schemeClr val="tx1"/>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40" name="Freeform: Shape 1739">
                <a:extLst>
                  <a:ext uri="{FF2B5EF4-FFF2-40B4-BE49-F238E27FC236}">
                    <a16:creationId xmlns:a16="http://schemas.microsoft.com/office/drawing/2014/main" id="{9F9F4689-830C-79C4-43A9-54062EC39ED1}"/>
                  </a:ext>
                </a:extLst>
              </p:cNvPr>
              <p:cNvSpPr/>
              <p:nvPr/>
            </p:nvSpPr>
            <p:spPr>
              <a:xfrm>
                <a:off x="7637043" y="3806814"/>
                <a:ext cx="416233" cy="155188"/>
              </a:xfrm>
              <a:custGeom>
                <a:avLst/>
                <a:gdLst>
                  <a:gd name="csX0" fmla="*/ 376921 w 416233"/>
                  <a:gd name="csY0" fmla="*/ 155189 h 155188"/>
                  <a:gd name="csX1" fmla="*/ 416233 w 416233"/>
                  <a:gd name="csY1" fmla="*/ 155189 h 155188"/>
                  <a:gd name="csX2" fmla="*/ 141018 w 416233"/>
                  <a:gd name="csY2" fmla="*/ 15052 h 155188"/>
                  <a:gd name="csX3" fmla="*/ 141018 w 416233"/>
                  <a:gd name="csY3" fmla="*/ 0 h 155188"/>
                  <a:gd name="csX4" fmla="*/ 0 w 416233"/>
                  <a:gd name="csY4" fmla="*/ 27 h 155188"/>
                </a:gdLst>
                <a:ahLst/>
                <a:cxnLst>
                  <a:cxn ang="0">
                    <a:pos x="csX0" y="csY0"/>
                  </a:cxn>
                  <a:cxn ang="0">
                    <a:pos x="csX1" y="csY1"/>
                  </a:cxn>
                  <a:cxn ang="0">
                    <a:pos x="csX2" y="csY2"/>
                  </a:cxn>
                  <a:cxn ang="0">
                    <a:pos x="csX3" y="csY3"/>
                  </a:cxn>
                  <a:cxn ang="0">
                    <a:pos x="csX4" y="csY4"/>
                  </a:cxn>
                </a:cxnLst>
                <a:rect l="l" t="t" r="r" b="b"/>
                <a:pathLst>
                  <a:path w="416233" h="155188">
                    <a:moveTo>
                      <a:pt x="376921" y="155189"/>
                    </a:moveTo>
                    <a:lnTo>
                      <a:pt x="416233" y="155189"/>
                    </a:lnTo>
                    <a:lnTo>
                      <a:pt x="141018" y="15052"/>
                    </a:lnTo>
                    <a:lnTo>
                      <a:pt x="141018" y="0"/>
                    </a:lnTo>
                    <a:lnTo>
                      <a:pt x="0" y="27"/>
                    </a:lnTo>
                  </a:path>
                </a:pathLst>
              </a:custGeom>
              <a:noFill/>
              <a:ln w="6970" cap="rnd">
                <a:solidFill>
                  <a:schemeClr val="tx1"/>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779" name="Google Shape;274;p10">
              <a:extLst>
                <a:ext uri="{FF2B5EF4-FFF2-40B4-BE49-F238E27FC236}">
                  <a16:creationId xmlns:a16="http://schemas.microsoft.com/office/drawing/2014/main" id="{135ADC01-EFD8-B127-7518-086B9FED8CE5}"/>
                </a:ext>
              </a:extLst>
            </p:cNvPr>
            <p:cNvSpPr txBox="1"/>
            <p:nvPr/>
          </p:nvSpPr>
          <p:spPr>
            <a:xfrm>
              <a:off x="8098155" y="4406298"/>
              <a:ext cx="687070" cy="9829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Single family</a:t>
              </a:r>
            </a:p>
          </p:txBody>
        </p:sp>
        <p:grpSp>
          <p:nvGrpSpPr>
            <p:cNvPr id="1780" name="Group 1779">
              <a:extLst>
                <a:ext uri="{FF2B5EF4-FFF2-40B4-BE49-F238E27FC236}">
                  <a16:creationId xmlns:a16="http://schemas.microsoft.com/office/drawing/2014/main" id="{44B57A9D-3859-8BCF-964D-309E031A57F9}"/>
                </a:ext>
              </a:extLst>
            </p:cNvPr>
            <p:cNvGrpSpPr/>
            <p:nvPr/>
          </p:nvGrpSpPr>
          <p:grpSpPr>
            <a:xfrm>
              <a:off x="8156483" y="3713066"/>
              <a:ext cx="628742" cy="655589"/>
              <a:chOff x="2243395" y="3857346"/>
              <a:chExt cx="492185" cy="513202"/>
            </a:xfrm>
          </p:grpSpPr>
          <p:sp>
            <p:nvSpPr>
              <p:cNvPr id="1781" name="Freeform: Shape 1780">
                <a:extLst>
                  <a:ext uri="{FF2B5EF4-FFF2-40B4-BE49-F238E27FC236}">
                    <a16:creationId xmlns:a16="http://schemas.microsoft.com/office/drawing/2014/main" id="{D936011B-A7F1-2C7D-5076-2CA5CEB00C79}"/>
                  </a:ext>
                </a:extLst>
              </p:cNvPr>
              <p:cNvSpPr/>
              <p:nvPr/>
            </p:nvSpPr>
            <p:spPr>
              <a:xfrm>
                <a:off x="2447840" y="3857346"/>
                <a:ext cx="163294" cy="154876"/>
              </a:xfrm>
              <a:custGeom>
                <a:avLst/>
                <a:gdLst>
                  <a:gd name="csX0" fmla="*/ 73373 w 151634"/>
                  <a:gd name="csY0" fmla="*/ 837 h 143817"/>
                  <a:gd name="csX1" fmla="*/ 113066 w 151634"/>
                  <a:gd name="csY1" fmla="*/ 24792 h 143817"/>
                  <a:gd name="csX2" fmla="*/ 139176 w 151634"/>
                  <a:gd name="csY2" fmla="*/ 63440 h 143817"/>
                  <a:gd name="csX3" fmla="*/ 151548 w 151634"/>
                  <a:gd name="csY3" fmla="*/ 100155 h 143817"/>
                  <a:gd name="csX4" fmla="*/ 120545 w 151634"/>
                  <a:gd name="csY4" fmla="*/ 136854 h 143817"/>
                  <a:gd name="csX5" fmla="*/ 70023 w 151634"/>
                  <a:gd name="csY5" fmla="*/ 143753 h 143817"/>
                  <a:gd name="csX6" fmla="*/ 23316 w 151634"/>
                  <a:gd name="csY6" fmla="*/ 135793 h 143817"/>
                  <a:gd name="csX7" fmla="*/ 962 w 151634"/>
                  <a:gd name="csY7" fmla="*/ 77751 h 143817"/>
                  <a:gd name="csX8" fmla="*/ 73373 w 151634"/>
                  <a:gd name="csY8" fmla="*/ 837 h 1438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634" h="143817">
                    <a:moveTo>
                      <a:pt x="73373" y="837"/>
                    </a:moveTo>
                    <a:cubicBezTo>
                      <a:pt x="88912" y="3772"/>
                      <a:pt x="102527" y="13250"/>
                      <a:pt x="113066" y="24792"/>
                    </a:cubicBezTo>
                    <a:cubicBezTo>
                      <a:pt x="123604" y="36334"/>
                      <a:pt x="131432" y="49949"/>
                      <a:pt x="139176" y="63440"/>
                    </a:cubicBezTo>
                    <a:cubicBezTo>
                      <a:pt x="145727" y="74849"/>
                      <a:pt x="152484" y="87104"/>
                      <a:pt x="151548" y="100155"/>
                    </a:cubicBezTo>
                    <a:cubicBezTo>
                      <a:pt x="150354" y="116838"/>
                      <a:pt x="136390" y="130544"/>
                      <a:pt x="120545" y="136854"/>
                    </a:cubicBezTo>
                    <a:cubicBezTo>
                      <a:pt x="104699" y="143156"/>
                      <a:pt x="87129" y="143496"/>
                      <a:pt x="70023" y="143753"/>
                    </a:cubicBezTo>
                    <a:cubicBezTo>
                      <a:pt x="53995" y="143994"/>
                      <a:pt x="36989" y="143977"/>
                      <a:pt x="23316" y="135793"/>
                    </a:cubicBezTo>
                    <a:cubicBezTo>
                      <a:pt x="4171" y="124326"/>
                      <a:pt x="-2745" y="99401"/>
                      <a:pt x="962" y="77751"/>
                    </a:cubicBezTo>
                    <a:cubicBezTo>
                      <a:pt x="6724" y="44095"/>
                      <a:pt x="30994" y="-7173"/>
                      <a:pt x="73373" y="837"/>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2" name="Freeform: Shape 1781">
                <a:extLst>
                  <a:ext uri="{FF2B5EF4-FFF2-40B4-BE49-F238E27FC236}">
                    <a16:creationId xmlns:a16="http://schemas.microsoft.com/office/drawing/2014/main" id="{853BAC4F-31FF-B383-8E78-B0FDD1ABDD78}"/>
                  </a:ext>
                </a:extLst>
              </p:cNvPr>
              <p:cNvSpPr/>
              <p:nvPr/>
            </p:nvSpPr>
            <p:spPr>
              <a:xfrm>
                <a:off x="2514230" y="3981213"/>
                <a:ext cx="52742" cy="94195"/>
              </a:xfrm>
              <a:custGeom>
                <a:avLst/>
                <a:gdLst>
                  <a:gd name="csX0" fmla="*/ 0 w 48976"/>
                  <a:gd name="csY0" fmla="*/ 0 h 87469"/>
                  <a:gd name="csX1" fmla="*/ 48954 w 48976"/>
                  <a:gd name="csY1" fmla="*/ 87469 h 87469"/>
                </a:gdLst>
                <a:ahLst/>
                <a:cxnLst>
                  <a:cxn ang="0">
                    <a:pos x="csX0" y="csY0"/>
                  </a:cxn>
                  <a:cxn ang="0">
                    <a:pos x="csX1" y="csY1"/>
                  </a:cxn>
                </a:cxnLst>
                <a:rect l="l" t="t" r="r" b="b"/>
                <a:pathLst>
                  <a:path w="48976" h="87469">
                    <a:moveTo>
                      <a:pt x="0" y="0"/>
                    </a:moveTo>
                    <a:cubicBezTo>
                      <a:pt x="30381" y="18134"/>
                      <a:pt x="49717" y="52686"/>
                      <a:pt x="48954" y="87469"/>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3" name="Freeform: Shape 1782">
                <a:extLst>
                  <a:ext uri="{FF2B5EF4-FFF2-40B4-BE49-F238E27FC236}">
                    <a16:creationId xmlns:a16="http://schemas.microsoft.com/office/drawing/2014/main" id="{3C7928FF-9666-F3C2-8682-B8433A8DBEF5}"/>
                  </a:ext>
                </a:extLst>
              </p:cNvPr>
              <p:cNvSpPr/>
              <p:nvPr/>
            </p:nvSpPr>
            <p:spPr>
              <a:xfrm>
                <a:off x="2483923" y="3927668"/>
                <a:ext cx="251657" cy="199932"/>
              </a:xfrm>
              <a:custGeom>
                <a:avLst/>
                <a:gdLst>
                  <a:gd name="csX0" fmla="*/ 153564 w 233688"/>
                  <a:gd name="csY0" fmla="*/ 50443 h 185656"/>
                  <a:gd name="csX1" fmla="*/ 162834 w 233688"/>
                  <a:gd name="csY1" fmla="*/ 21472 h 185656"/>
                  <a:gd name="csX2" fmla="*/ 183953 w 233688"/>
                  <a:gd name="csY2" fmla="*/ 701 h 185656"/>
                  <a:gd name="csX3" fmla="*/ 208646 w 233688"/>
                  <a:gd name="csY3" fmla="*/ 6961 h 185656"/>
                  <a:gd name="csX4" fmla="*/ 223861 w 233688"/>
                  <a:gd name="csY4" fmla="*/ 27831 h 185656"/>
                  <a:gd name="csX5" fmla="*/ 208546 w 233688"/>
                  <a:gd name="csY5" fmla="*/ 144413 h 185656"/>
                  <a:gd name="csX6" fmla="*/ 95016 w 233688"/>
                  <a:gd name="csY6" fmla="*/ 183185 h 185656"/>
                  <a:gd name="csX7" fmla="*/ 17414 w 233688"/>
                  <a:gd name="csY7" fmla="*/ 143550 h 185656"/>
                  <a:gd name="csX8" fmla="*/ 615 w 233688"/>
                  <a:gd name="csY8" fmla="*/ 116055 h 185656"/>
                  <a:gd name="csX9" fmla="*/ 13227 w 233688"/>
                  <a:gd name="csY9" fmla="*/ 104364 h 185656"/>
                  <a:gd name="csX10" fmla="*/ 31054 w 233688"/>
                  <a:gd name="csY10" fmla="*/ 102092 h 185656"/>
                  <a:gd name="csX11" fmla="*/ 153564 w 233688"/>
                  <a:gd name="csY11" fmla="*/ 50443 h 18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3688" h="185656">
                    <a:moveTo>
                      <a:pt x="153564" y="50443"/>
                    </a:moveTo>
                    <a:cubicBezTo>
                      <a:pt x="157204" y="40965"/>
                      <a:pt x="158846" y="30816"/>
                      <a:pt x="162834" y="21472"/>
                    </a:cubicBezTo>
                    <a:cubicBezTo>
                      <a:pt x="166822" y="12127"/>
                      <a:pt x="173920" y="3213"/>
                      <a:pt x="183953" y="701"/>
                    </a:cubicBezTo>
                    <a:cubicBezTo>
                      <a:pt x="192494" y="-1447"/>
                      <a:pt x="201789" y="1538"/>
                      <a:pt x="208646" y="6961"/>
                    </a:cubicBezTo>
                    <a:cubicBezTo>
                      <a:pt x="215503" y="12384"/>
                      <a:pt x="220213" y="19979"/>
                      <a:pt x="223861" y="27831"/>
                    </a:cubicBezTo>
                    <a:cubicBezTo>
                      <a:pt x="241299" y="65401"/>
                      <a:pt x="235130" y="112365"/>
                      <a:pt x="208546" y="144413"/>
                    </a:cubicBezTo>
                    <a:cubicBezTo>
                      <a:pt x="181971" y="176460"/>
                      <a:pt x="136234" y="192082"/>
                      <a:pt x="95016" y="183185"/>
                    </a:cubicBezTo>
                    <a:cubicBezTo>
                      <a:pt x="66310" y="176991"/>
                      <a:pt x="41269" y="160341"/>
                      <a:pt x="17414" y="143550"/>
                    </a:cubicBezTo>
                    <a:cubicBezTo>
                      <a:pt x="7928" y="136876"/>
                      <a:pt x="-2685" y="127017"/>
                      <a:pt x="615" y="116055"/>
                    </a:cubicBezTo>
                    <a:cubicBezTo>
                      <a:pt x="2315" y="110408"/>
                      <a:pt x="7555" y="106321"/>
                      <a:pt x="13227" y="104364"/>
                    </a:cubicBezTo>
                    <a:cubicBezTo>
                      <a:pt x="18898" y="102407"/>
                      <a:pt x="25034" y="102241"/>
                      <a:pt x="31054" y="102092"/>
                    </a:cubicBezTo>
                    <a:cubicBezTo>
                      <a:pt x="77040" y="100981"/>
                      <a:pt x="134269" y="100740"/>
                      <a:pt x="153564" y="504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4" name="Freeform: Shape 1783">
                <a:extLst>
                  <a:ext uri="{FF2B5EF4-FFF2-40B4-BE49-F238E27FC236}">
                    <a16:creationId xmlns:a16="http://schemas.microsoft.com/office/drawing/2014/main" id="{2A29E333-07C9-0001-23B1-279D884DC16F}"/>
                  </a:ext>
                </a:extLst>
              </p:cNvPr>
              <p:cNvSpPr/>
              <p:nvPr/>
            </p:nvSpPr>
            <p:spPr>
              <a:xfrm>
                <a:off x="2252146" y="3984159"/>
                <a:ext cx="434249" cy="385495"/>
              </a:xfrm>
              <a:custGeom>
                <a:avLst/>
                <a:gdLst>
                  <a:gd name="csX0" fmla="*/ 403243 w 403242"/>
                  <a:gd name="csY0" fmla="*/ 357970 h 357969"/>
                  <a:gd name="csX1" fmla="*/ 0 w 403242"/>
                  <a:gd name="csY1" fmla="*/ 357970 h 357969"/>
                  <a:gd name="csX2" fmla="*/ 0 w 403242"/>
                  <a:gd name="csY2" fmla="*/ 77013 h 357969"/>
                  <a:gd name="csX3" fmla="*/ 57984 w 403242"/>
                  <a:gd name="csY3" fmla="*/ 0 h 357969"/>
                  <a:gd name="csX4" fmla="*/ 226505 w 403242"/>
                  <a:gd name="csY4" fmla="*/ 0 h 357969"/>
                  <a:gd name="csX5" fmla="*/ 403243 w 403242"/>
                  <a:gd name="csY5" fmla="*/ 77013 h 357969"/>
                  <a:gd name="csX6" fmla="*/ 403243 w 403242"/>
                  <a:gd name="csY6" fmla="*/ 357970 h 357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03242" h="357969">
                    <a:moveTo>
                      <a:pt x="403243" y="357970"/>
                    </a:moveTo>
                    <a:lnTo>
                      <a:pt x="0" y="357970"/>
                    </a:lnTo>
                    <a:lnTo>
                      <a:pt x="0" y="77013"/>
                    </a:lnTo>
                    <a:lnTo>
                      <a:pt x="57984" y="0"/>
                    </a:lnTo>
                    <a:lnTo>
                      <a:pt x="226505" y="0"/>
                    </a:lnTo>
                    <a:lnTo>
                      <a:pt x="403243" y="77013"/>
                    </a:lnTo>
                    <a:lnTo>
                      <a:pt x="403243" y="357970"/>
                    </a:lnTo>
                    <a:close/>
                  </a:path>
                </a:pathLst>
              </a:cu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5" name="Rectangle 1784">
                <a:extLst>
                  <a:ext uri="{FF2B5EF4-FFF2-40B4-BE49-F238E27FC236}">
                    <a16:creationId xmlns:a16="http://schemas.microsoft.com/office/drawing/2014/main" id="{2269919D-4028-58C4-DE8E-404F6402AFE4}"/>
                  </a:ext>
                </a:extLst>
              </p:cNvPr>
              <p:cNvSpPr/>
              <p:nvPr/>
            </p:nvSpPr>
            <p:spPr>
              <a:xfrm>
                <a:off x="2571521" y="4067095"/>
                <a:ext cx="114874" cy="302560"/>
              </a:xfrm>
              <a:prstGeom prst="rect">
                <a:avLst/>
              </a:prstGeom>
              <a:solidFill>
                <a:srgbClr val="EB7B73"/>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6" name="Freeform: Shape 1785">
                <a:extLst>
                  <a:ext uri="{FF2B5EF4-FFF2-40B4-BE49-F238E27FC236}">
                    <a16:creationId xmlns:a16="http://schemas.microsoft.com/office/drawing/2014/main" id="{C4BFB7F7-32F5-0EF8-79F2-0C5CC9E89FD6}"/>
                  </a:ext>
                </a:extLst>
              </p:cNvPr>
              <p:cNvSpPr/>
              <p:nvPr/>
            </p:nvSpPr>
            <p:spPr>
              <a:xfrm>
                <a:off x="2496068" y="3984159"/>
                <a:ext cx="213321" cy="97990"/>
              </a:xfrm>
              <a:custGeom>
                <a:avLst/>
                <a:gdLst>
                  <a:gd name="csX0" fmla="*/ 70065 w 198089"/>
                  <a:gd name="csY0" fmla="*/ 90993 h 90993"/>
                  <a:gd name="csX1" fmla="*/ 0 w 198089"/>
                  <a:gd name="csY1" fmla="*/ 0 h 90993"/>
                  <a:gd name="csX2" fmla="*/ 107544 w 198089"/>
                  <a:gd name="csY2" fmla="*/ 0 h 90993"/>
                  <a:gd name="csX3" fmla="*/ 198089 w 198089"/>
                  <a:gd name="csY3" fmla="*/ 90993 h 90993"/>
                  <a:gd name="csX4" fmla="*/ 70065 w 198089"/>
                  <a:gd name="csY4" fmla="*/ 90993 h 90993"/>
                </a:gdLst>
                <a:ahLst/>
                <a:cxnLst>
                  <a:cxn ang="0">
                    <a:pos x="csX0" y="csY0"/>
                  </a:cxn>
                  <a:cxn ang="0">
                    <a:pos x="csX1" y="csY1"/>
                  </a:cxn>
                  <a:cxn ang="0">
                    <a:pos x="csX2" y="csY2"/>
                  </a:cxn>
                  <a:cxn ang="0">
                    <a:pos x="csX3" y="csY3"/>
                  </a:cxn>
                  <a:cxn ang="0">
                    <a:pos x="csX4" y="csY4"/>
                  </a:cxn>
                </a:cxnLst>
                <a:rect l="l" t="t" r="r" b="b"/>
                <a:pathLst>
                  <a:path w="198089" h="90993">
                    <a:moveTo>
                      <a:pt x="70065" y="90993"/>
                    </a:moveTo>
                    <a:lnTo>
                      <a:pt x="0" y="0"/>
                    </a:lnTo>
                    <a:lnTo>
                      <a:pt x="107544" y="0"/>
                    </a:lnTo>
                    <a:lnTo>
                      <a:pt x="198089" y="90993"/>
                    </a:lnTo>
                    <a:lnTo>
                      <a:pt x="70065" y="90993"/>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7" name="Freeform: Shape 1786">
                <a:extLst>
                  <a:ext uri="{FF2B5EF4-FFF2-40B4-BE49-F238E27FC236}">
                    <a16:creationId xmlns:a16="http://schemas.microsoft.com/office/drawing/2014/main" id="{73D2F5B8-1D31-9ABA-7B93-DB4F9282F9CB}"/>
                  </a:ext>
                </a:extLst>
              </p:cNvPr>
              <p:cNvSpPr/>
              <p:nvPr/>
            </p:nvSpPr>
            <p:spPr>
              <a:xfrm>
                <a:off x="2243395" y="3984159"/>
                <a:ext cx="465993" cy="97990"/>
              </a:xfrm>
              <a:custGeom>
                <a:avLst/>
                <a:gdLst>
                  <a:gd name="csX0" fmla="*/ 0 w 432719"/>
                  <a:gd name="csY0" fmla="*/ 83066 h 90993"/>
                  <a:gd name="csX1" fmla="*/ 66110 w 432719"/>
                  <a:gd name="csY1" fmla="*/ 0 h 90993"/>
                  <a:gd name="csX2" fmla="*/ 234631 w 432719"/>
                  <a:gd name="csY2" fmla="*/ 0 h 90993"/>
                  <a:gd name="csX3" fmla="*/ 342174 w 432719"/>
                  <a:gd name="csY3" fmla="*/ 0 h 90993"/>
                  <a:gd name="csX4" fmla="*/ 432720 w 432719"/>
                  <a:gd name="csY4" fmla="*/ 90993 h 90993"/>
                </a:gdLst>
                <a:ahLst/>
                <a:cxnLst>
                  <a:cxn ang="0">
                    <a:pos x="csX0" y="csY0"/>
                  </a:cxn>
                  <a:cxn ang="0">
                    <a:pos x="csX1" y="csY1"/>
                  </a:cxn>
                  <a:cxn ang="0">
                    <a:pos x="csX2" y="csY2"/>
                  </a:cxn>
                  <a:cxn ang="0">
                    <a:pos x="csX3" y="csY3"/>
                  </a:cxn>
                  <a:cxn ang="0">
                    <a:pos x="csX4" y="csY4"/>
                  </a:cxn>
                </a:cxnLst>
                <a:rect l="l" t="t" r="r" b="b"/>
                <a:pathLst>
                  <a:path w="432719" h="90993">
                    <a:moveTo>
                      <a:pt x="0" y="83066"/>
                    </a:moveTo>
                    <a:lnTo>
                      <a:pt x="66110" y="0"/>
                    </a:lnTo>
                    <a:lnTo>
                      <a:pt x="234631" y="0"/>
                    </a:lnTo>
                    <a:lnTo>
                      <a:pt x="342174" y="0"/>
                    </a:lnTo>
                    <a:lnTo>
                      <a:pt x="432720" y="90993"/>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8" name="Freeform: Shape 1787">
                <a:extLst>
                  <a:ext uri="{FF2B5EF4-FFF2-40B4-BE49-F238E27FC236}">
                    <a16:creationId xmlns:a16="http://schemas.microsoft.com/office/drawing/2014/main" id="{700FC2A1-8999-94C7-E59F-78796917B8A2}"/>
                  </a:ext>
                </a:extLst>
              </p:cNvPr>
              <p:cNvSpPr/>
              <p:nvPr/>
            </p:nvSpPr>
            <p:spPr>
              <a:xfrm>
                <a:off x="2496068" y="3984159"/>
                <a:ext cx="75453" cy="97990"/>
              </a:xfrm>
              <a:custGeom>
                <a:avLst/>
                <a:gdLst>
                  <a:gd name="csX0" fmla="*/ 70065 w 70065"/>
                  <a:gd name="csY0" fmla="*/ 90993 h 90993"/>
                  <a:gd name="csX1" fmla="*/ 0 w 70065"/>
                  <a:gd name="csY1" fmla="*/ 0 h 90993"/>
                </a:gdLst>
                <a:ahLst/>
                <a:cxnLst>
                  <a:cxn ang="0">
                    <a:pos x="csX0" y="csY0"/>
                  </a:cxn>
                  <a:cxn ang="0">
                    <a:pos x="csX1" y="csY1"/>
                  </a:cxn>
                </a:cxnLst>
                <a:rect l="l" t="t" r="r" b="b"/>
                <a:pathLst>
                  <a:path w="70065" h="90993">
                    <a:moveTo>
                      <a:pt x="70065" y="90993"/>
                    </a:moveTo>
                    <a:lnTo>
                      <a:pt x="0" y="0"/>
                    </a:lnTo>
                  </a:path>
                </a:pathLst>
              </a:custGeom>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89" name="Freeform: Shape 1788">
                <a:extLst>
                  <a:ext uri="{FF2B5EF4-FFF2-40B4-BE49-F238E27FC236}">
                    <a16:creationId xmlns:a16="http://schemas.microsoft.com/office/drawing/2014/main" id="{49697D4F-0694-4CFD-4B22-EB3DA57A8FD4}"/>
                  </a:ext>
                </a:extLst>
              </p:cNvPr>
              <p:cNvSpPr/>
              <p:nvPr/>
            </p:nvSpPr>
            <p:spPr>
              <a:xfrm>
                <a:off x="2581905" y="3949282"/>
                <a:ext cx="31582" cy="86730"/>
              </a:xfrm>
              <a:custGeom>
                <a:avLst/>
                <a:gdLst>
                  <a:gd name="csX0" fmla="*/ 0 w 29327"/>
                  <a:gd name="csY0" fmla="*/ 56798 h 80537"/>
                  <a:gd name="csX1" fmla="*/ 0 w 29327"/>
                  <a:gd name="csY1" fmla="*/ 0 h 80537"/>
                  <a:gd name="csX2" fmla="*/ 29328 w 29327"/>
                  <a:gd name="csY2" fmla="*/ 0 h 80537"/>
                  <a:gd name="csX3" fmla="*/ 20058 w 29327"/>
                  <a:gd name="csY3" fmla="*/ 80537 h 80537"/>
                  <a:gd name="csX4" fmla="*/ 0 w 29327"/>
                  <a:gd name="csY4" fmla="*/ 56798 h 80537"/>
                </a:gdLst>
                <a:ahLst/>
                <a:cxnLst>
                  <a:cxn ang="0">
                    <a:pos x="csX0" y="csY0"/>
                  </a:cxn>
                  <a:cxn ang="0">
                    <a:pos x="csX1" y="csY1"/>
                  </a:cxn>
                  <a:cxn ang="0">
                    <a:pos x="csX2" y="csY2"/>
                  </a:cxn>
                  <a:cxn ang="0">
                    <a:pos x="csX3" y="csY3"/>
                  </a:cxn>
                  <a:cxn ang="0">
                    <a:pos x="csX4" y="csY4"/>
                  </a:cxn>
                </a:cxnLst>
                <a:rect l="l" t="t" r="r" b="b"/>
                <a:pathLst>
                  <a:path w="29327" h="80537">
                    <a:moveTo>
                      <a:pt x="0" y="56798"/>
                    </a:moveTo>
                    <a:lnTo>
                      <a:pt x="0" y="0"/>
                    </a:lnTo>
                    <a:lnTo>
                      <a:pt x="29328" y="0"/>
                    </a:lnTo>
                    <a:lnTo>
                      <a:pt x="20058" y="80537"/>
                    </a:lnTo>
                    <a:lnTo>
                      <a:pt x="0" y="56798"/>
                    </a:lnTo>
                    <a:close/>
                  </a:path>
                </a:pathLst>
              </a:custGeom>
              <a:solidFill>
                <a:srgbClr val="FFCDC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0" name="Rectangle 1789">
                <a:extLst>
                  <a:ext uri="{FF2B5EF4-FFF2-40B4-BE49-F238E27FC236}">
                    <a16:creationId xmlns:a16="http://schemas.microsoft.com/office/drawing/2014/main" id="{700B1331-5FA2-FE3C-44D5-C4A4EA024AB0}"/>
                  </a:ext>
                </a:extLst>
              </p:cNvPr>
              <p:cNvSpPr/>
              <p:nvPr/>
            </p:nvSpPr>
            <p:spPr>
              <a:xfrm>
                <a:off x="2603505" y="3949282"/>
                <a:ext cx="15796" cy="86730"/>
              </a:xfrm>
              <a:prstGeom prst="rect">
                <a:avLst/>
              </a:prstGeom>
              <a:solidFill>
                <a:srgbClr val="F2A7A1"/>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1" name="Freeform: Shape 1790">
                <a:extLst>
                  <a:ext uri="{FF2B5EF4-FFF2-40B4-BE49-F238E27FC236}">
                    <a16:creationId xmlns:a16="http://schemas.microsoft.com/office/drawing/2014/main" id="{54237199-2959-F27E-73C9-F741A621B04E}"/>
                  </a:ext>
                </a:extLst>
              </p:cNvPr>
              <p:cNvSpPr/>
              <p:nvPr/>
            </p:nvSpPr>
            <p:spPr>
              <a:xfrm>
                <a:off x="2580798" y="3949282"/>
                <a:ext cx="38502" cy="893"/>
              </a:xfrm>
              <a:custGeom>
                <a:avLst/>
                <a:gdLst>
                  <a:gd name="csX0" fmla="*/ 0 w 35753"/>
                  <a:gd name="csY0" fmla="*/ 0 h 829"/>
                  <a:gd name="csX1" fmla="*/ 21086 w 35753"/>
                  <a:gd name="csY1" fmla="*/ 0 h 829"/>
                  <a:gd name="csX2" fmla="*/ 35754 w 35753"/>
                  <a:gd name="csY2" fmla="*/ 0 h 829"/>
                </a:gdLst>
                <a:ahLst/>
                <a:cxnLst>
                  <a:cxn ang="0">
                    <a:pos x="csX0" y="csY0"/>
                  </a:cxn>
                  <a:cxn ang="0">
                    <a:pos x="csX1" y="csY1"/>
                  </a:cxn>
                  <a:cxn ang="0">
                    <a:pos x="csX2" y="csY2"/>
                  </a:cxn>
                </a:cxnLst>
                <a:rect l="l" t="t" r="r" b="b"/>
                <a:pathLst>
                  <a:path w="35753" h="829">
                    <a:moveTo>
                      <a:pt x="0" y="0"/>
                    </a:moveTo>
                    <a:lnTo>
                      <a:pt x="21086" y="0"/>
                    </a:lnTo>
                    <a:lnTo>
                      <a:pt x="35754"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2" name="Rectangle 1791">
                <a:extLst>
                  <a:ext uri="{FF2B5EF4-FFF2-40B4-BE49-F238E27FC236}">
                    <a16:creationId xmlns:a16="http://schemas.microsoft.com/office/drawing/2014/main" id="{82BC70F8-E90C-502F-4644-B3A89A644CD6}"/>
                  </a:ext>
                </a:extLst>
              </p:cNvPr>
              <p:cNvSpPr/>
              <p:nvPr/>
            </p:nvSpPr>
            <p:spPr>
              <a:xfrm>
                <a:off x="2613640" y="4264191"/>
                <a:ext cx="50388" cy="102517"/>
              </a:xfrm>
              <a:prstGeom prst="rect">
                <a:avLst/>
              </a:pr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3" name="Freeform: Shape 1792">
                <a:extLst>
                  <a:ext uri="{FF2B5EF4-FFF2-40B4-BE49-F238E27FC236}">
                    <a16:creationId xmlns:a16="http://schemas.microsoft.com/office/drawing/2014/main" id="{5CB197C0-4083-FB19-7A77-48E7BF306F6F}"/>
                  </a:ext>
                </a:extLst>
              </p:cNvPr>
              <p:cNvSpPr/>
              <p:nvPr/>
            </p:nvSpPr>
            <p:spPr>
              <a:xfrm>
                <a:off x="2604862" y="4241564"/>
                <a:ext cx="76774" cy="31555"/>
              </a:xfrm>
              <a:custGeom>
                <a:avLst/>
                <a:gdLst>
                  <a:gd name="csX0" fmla="*/ 0 w 71292"/>
                  <a:gd name="csY0" fmla="*/ 29245 h 29302"/>
                  <a:gd name="csX1" fmla="*/ 0 w 71292"/>
                  <a:gd name="csY1" fmla="*/ 0 h 29302"/>
                  <a:gd name="csX2" fmla="*/ 50513 w 71292"/>
                  <a:gd name="csY2" fmla="*/ 0 h 29302"/>
                  <a:gd name="csX3" fmla="*/ 71292 w 71292"/>
                  <a:gd name="csY3" fmla="*/ 29303 h 29302"/>
                  <a:gd name="csX4" fmla="*/ 0 w 71292"/>
                  <a:gd name="csY4" fmla="*/ 29245 h 29302"/>
                </a:gdLst>
                <a:ahLst/>
                <a:cxnLst>
                  <a:cxn ang="0">
                    <a:pos x="csX0" y="csY0"/>
                  </a:cxn>
                  <a:cxn ang="0">
                    <a:pos x="csX1" y="csY1"/>
                  </a:cxn>
                  <a:cxn ang="0">
                    <a:pos x="csX2" y="csY2"/>
                  </a:cxn>
                  <a:cxn ang="0">
                    <a:pos x="csX3" y="csY3"/>
                  </a:cxn>
                  <a:cxn ang="0">
                    <a:pos x="csX4" y="csY4"/>
                  </a:cxn>
                </a:cxnLst>
                <a:rect l="l" t="t" r="r" b="b"/>
                <a:pathLst>
                  <a:path w="71292" h="29302">
                    <a:moveTo>
                      <a:pt x="0" y="29245"/>
                    </a:moveTo>
                    <a:lnTo>
                      <a:pt x="0" y="0"/>
                    </a:lnTo>
                    <a:lnTo>
                      <a:pt x="50513" y="0"/>
                    </a:lnTo>
                    <a:lnTo>
                      <a:pt x="71292" y="29303"/>
                    </a:lnTo>
                    <a:lnTo>
                      <a:pt x="0" y="29245"/>
                    </a:lnTo>
                    <a:close/>
                  </a:path>
                </a:pathLst>
              </a:custGeom>
              <a:solidFill>
                <a:srgbClr val="7A1600"/>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4" name="Freeform: Shape 1793">
                <a:extLst>
                  <a:ext uri="{FF2B5EF4-FFF2-40B4-BE49-F238E27FC236}">
                    <a16:creationId xmlns:a16="http://schemas.microsoft.com/office/drawing/2014/main" id="{66499897-3564-5132-3E38-7DCDE460D0BF}"/>
                  </a:ext>
                </a:extLst>
              </p:cNvPr>
              <p:cNvSpPr/>
              <p:nvPr/>
            </p:nvSpPr>
            <p:spPr>
              <a:xfrm>
                <a:off x="2608872" y="4241564"/>
                <a:ext cx="72765" cy="30082"/>
              </a:xfrm>
              <a:custGeom>
                <a:avLst/>
                <a:gdLst>
                  <a:gd name="csX0" fmla="*/ 67569 w 67569"/>
                  <a:gd name="csY0" fmla="*/ 27935 h 27934"/>
                  <a:gd name="csX1" fmla="*/ 46790 w 67569"/>
                  <a:gd name="csY1" fmla="*/ 0 h 27934"/>
                  <a:gd name="csX2" fmla="*/ 0 w 67569"/>
                  <a:gd name="csY2" fmla="*/ 0 h 27934"/>
                  <a:gd name="csX3" fmla="*/ 24444 w 67569"/>
                  <a:gd name="csY3" fmla="*/ 27893 h 27934"/>
                  <a:gd name="csX4" fmla="*/ 67569 w 67569"/>
                  <a:gd name="csY4" fmla="*/ 27935 h 27934"/>
                </a:gdLst>
                <a:ahLst/>
                <a:cxnLst>
                  <a:cxn ang="0">
                    <a:pos x="csX0" y="csY0"/>
                  </a:cxn>
                  <a:cxn ang="0">
                    <a:pos x="csX1" y="csY1"/>
                  </a:cxn>
                  <a:cxn ang="0">
                    <a:pos x="csX2" y="csY2"/>
                  </a:cxn>
                  <a:cxn ang="0">
                    <a:pos x="csX3" y="csY3"/>
                  </a:cxn>
                  <a:cxn ang="0">
                    <a:pos x="csX4" y="csY4"/>
                  </a:cxn>
                </a:cxnLst>
                <a:rect l="l" t="t" r="r" b="b"/>
                <a:pathLst>
                  <a:path w="67569" h="27934">
                    <a:moveTo>
                      <a:pt x="67569" y="27935"/>
                    </a:moveTo>
                    <a:lnTo>
                      <a:pt x="46790" y="0"/>
                    </a:lnTo>
                    <a:lnTo>
                      <a:pt x="0" y="0"/>
                    </a:lnTo>
                    <a:lnTo>
                      <a:pt x="24444" y="27893"/>
                    </a:lnTo>
                    <a:lnTo>
                      <a:pt x="67569" y="27935"/>
                    </a:lnTo>
                    <a:close/>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5" name="Rectangle 1794">
                <a:extLst>
                  <a:ext uri="{FF2B5EF4-FFF2-40B4-BE49-F238E27FC236}">
                    <a16:creationId xmlns:a16="http://schemas.microsoft.com/office/drawing/2014/main" id="{55C05901-AB29-22BC-C968-D4B389A60988}"/>
                  </a:ext>
                </a:extLst>
              </p:cNvPr>
              <p:cNvSpPr/>
              <p:nvPr/>
            </p:nvSpPr>
            <p:spPr>
              <a:xfrm>
                <a:off x="2284006" y="4236055"/>
                <a:ext cx="155914"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6" name="Rectangle 1795">
                <a:extLst>
                  <a:ext uri="{FF2B5EF4-FFF2-40B4-BE49-F238E27FC236}">
                    <a16:creationId xmlns:a16="http://schemas.microsoft.com/office/drawing/2014/main" id="{CBAD5B1E-2D4E-5B58-E15E-0AEBA5F148F3}"/>
                  </a:ext>
                </a:extLst>
              </p:cNvPr>
              <p:cNvSpPr/>
              <p:nvPr/>
            </p:nvSpPr>
            <p:spPr>
              <a:xfrm>
                <a:off x="2485290" y="4236055"/>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7" name="Freeform: Shape 1796">
                <a:extLst>
                  <a:ext uri="{FF2B5EF4-FFF2-40B4-BE49-F238E27FC236}">
                    <a16:creationId xmlns:a16="http://schemas.microsoft.com/office/drawing/2014/main" id="{87B92585-6C13-5AB5-2920-3D525664E093}"/>
                  </a:ext>
                </a:extLst>
              </p:cNvPr>
              <p:cNvSpPr/>
              <p:nvPr/>
            </p:nvSpPr>
            <p:spPr>
              <a:xfrm>
                <a:off x="233485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8" name="Freeform: Shape 1797">
                <a:extLst>
                  <a:ext uri="{FF2B5EF4-FFF2-40B4-BE49-F238E27FC236}">
                    <a16:creationId xmlns:a16="http://schemas.microsoft.com/office/drawing/2014/main" id="{F71811D8-A113-5278-9B85-4BE2FCF810AB}"/>
                  </a:ext>
                </a:extLst>
              </p:cNvPr>
              <p:cNvSpPr/>
              <p:nvPr/>
            </p:nvSpPr>
            <p:spPr>
              <a:xfrm>
                <a:off x="2510988"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799" name="Rectangle 1798">
                <a:extLst>
                  <a:ext uri="{FF2B5EF4-FFF2-40B4-BE49-F238E27FC236}">
                    <a16:creationId xmlns:a16="http://schemas.microsoft.com/office/drawing/2014/main" id="{29C98C8E-5FE5-D95D-A72C-0C52BDF28B91}"/>
                  </a:ext>
                </a:extLst>
              </p:cNvPr>
              <p:cNvSpPr/>
              <p:nvPr/>
            </p:nvSpPr>
            <p:spPr>
              <a:xfrm>
                <a:off x="228338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0" name="Freeform: Shape 1799">
                <a:extLst>
                  <a:ext uri="{FF2B5EF4-FFF2-40B4-BE49-F238E27FC236}">
                    <a16:creationId xmlns:a16="http://schemas.microsoft.com/office/drawing/2014/main" id="{E3961A79-4610-5438-A469-82E5B2BF032E}"/>
                  </a:ext>
                </a:extLst>
              </p:cNvPr>
              <p:cNvSpPr/>
              <p:nvPr/>
            </p:nvSpPr>
            <p:spPr>
              <a:xfrm>
                <a:off x="2309071"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1" name="Rectangle 1800">
                <a:extLst>
                  <a:ext uri="{FF2B5EF4-FFF2-40B4-BE49-F238E27FC236}">
                    <a16:creationId xmlns:a16="http://schemas.microsoft.com/office/drawing/2014/main" id="{F53EFB4E-B9C6-26D7-BC22-4BF328057CA1}"/>
                  </a:ext>
                </a:extLst>
              </p:cNvPr>
              <p:cNvSpPr/>
              <p:nvPr/>
            </p:nvSpPr>
            <p:spPr>
              <a:xfrm>
                <a:off x="2380639"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2" name="Freeform: Shape 1801">
                <a:extLst>
                  <a:ext uri="{FF2B5EF4-FFF2-40B4-BE49-F238E27FC236}">
                    <a16:creationId xmlns:a16="http://schemas.microsoft.com/office/drawing/2014/main" id="{20479059-F656-F79E-1733-34B8F5D74F8E}"/>
                  </a:ext>
                </a:extLst>
              </p:cNvPr>
              <p:cNvSpPr/>
              <p:nvPr/>
            </p:nvSpPr>
            <p:spPr>
              <a:xfrm>
                <a:off x="240632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3" name="Rectangle 1802">
                <a:extLst>
                  <a:ext uri="{FF2B5EF4-FFF2-40B4-BE49-F238E27FC236}">
                    <a16:creationId xmlns:a16="http://schemas.microsoft.com/office/drawing/2014/main" id="{6EEC5D61-B5BA-6C47-495B-7E8AF02B387D}"/>
                  </a:ext>
                </a:extLst>
              </p:cNvPr>
              <p:cNvSpPr/>
              <p:nvPr/>
            </p:nvSpPr>
            <p:spPr>
              <a:xfrm>
                <a:off x="2485290" y="4101437"/>
                <a:ext cx="51387" cy="91247"/>
              </a:xfrm>
              <a:prstGeom prst="rect">
                <a:avLst/>
              </a:prstGeom>
              <a:solidFill>
                <a:srgbClr val="FFFFFF"/>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4" name="Freeform: Shape 1803">
                <a:extLst>
                  <a:ext uri="{FF2B5EF4-FFF2-40B4-BE49-F238E27FC236}">
                    <a16:creationId xmlns:a16="http://schemas.microsoft.com/office/drawing/2014/main" id="{FA399243-DBE5-1ABF-AA37-440399C8B194}"/>
                  </a:ext>
                </a:extLst>
              </p:cNvPr>
              <p:cNvSpPr/>
              <p:nvPr/>
            </p:nvSpPr>
            <p:spPr>
              <a:xfrm>
                <a:off x="2510988"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5" name="Rectangle 1804">
                <a:extLst>
                  <a:ext uri="{FF2B5EF4-FFF2-40B4-BE49-F238E27FC236}">
                    <a16:creationId xmlns:a16="http://schemas.microsoft.com/office/drawing/2014/main" id="{70A0FFC9-4720-8490-79ED-EBD62EDBC718}"/>
                  </a:ext>
                </a:extLst>
              </p:cNvPr>
              <p:cNvSpPr/>
              <p:nvPr/>
            </p:nvSpPr>
            <p:spPr>
              <a:xfrm>
                <a:off x="2613131" y="4101437"/>
                <a:ext cx="51387" cy="91247"/>
              </a:xfrm>
              <a:prstGeom prst="rect">
                <a:avLst/>
              </a:prstGeom>
              <a:solidFill>
                <a:srgbClr val="E2E2E2"/>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6" name="Freeform: Shape 1805">
                <a:extLst>
                  <a:ext uri="{FF2B5EF4-FFF2-40B4-BE49-F238E27FC236}">
                    <a16:creationId xmlns:a16="http://schemas.microsoft.com/office/drawing/2014/main" id="{D8EB5FD3-BF43-4B83-6339-477E4E331464}"/>
                  </a:ext>
                </a:extLst>
              </p:cNvPr>
              <p:cNvSpPr/>
              <p:nvPr/>
            </p:nvSpPr>
            <p:spPr>
              <a:xfrm>
                <a:off x="2638830" y="4101473"/>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7" name="Freeform: Shape 1806">
                <a:extLst>
                  <a:ext uri="{FF2B5EF4-FFF2-40B4-BE49-F238E27FC236}">
                    <a16:creationId xmlns:a16="http://schemas.microsoft.com/office/drawing/2014/main" id="{15412554-41F5-6878-F79F-26DABD0F9094}"/>
                  </a:ext>
                </a:extLst>
              </p:cNvPr>
              <p:cNvSpPr/>
              <p:nvPr/>
            </p:nvSpPr>
            <p:spPr>
              <a:xfrm>
                <a:off x="2387032" y="4236081"/>
                <a:ext cx="893" cy="91962"/>
              </a:xfrm>
              <a:custGeom>
                <a:avLst/>
                <a:gdLst>
                  <a:gd name="csX0" fmla="*/ 0 w 829"/>
                  <a:gd name="csY0" fmla="*/ 0 h 85396"/>
                  <a:gd name="csX1" fmla="*/ 0 w 829"/>
                  <a:gd name="csY1" fmla="*/ 85396 h 85396"/>
                </a:gdLst>
                <a:ahLst/>
                <a:cxnLst>
                  <a:cxn ang="0">
                    <a:pos x="csX0" y="csY0"/>
                  </a:cxn>
                  <a:cxn ang="0">
                    <a:pos x="csX1" y="csY1"/>
                  </a:cxn>
                </a:cxnLst>
                <a:rect l="l" t="t" r="r" b="b"/>
                <a:pathLst>
                  <a:path w="829" h="85396">
                    <a:moveTo>
                      <a:pt x="0" y="0"/>
                    </a:moveTo>
                    <a:lnTo>
                      <a:pt x="0" y="85396"/>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8" name="Freeform: Shape 1807">
                <a:extLst>
                  <a:ext uri="{FF2B5EF4-FFF2-40B4-BE49-F238E27FC236}">
                    <a16:creationId xmlns:a16="http://schemas.microsoft.com/office/drawing/2014/main" id="{D22191DD-C0F3-8247-EA38-FA12633FF5F9}"/>
                  </a:ext>
                </a:extLst>
              </p:cNvPr>
              <p:cNvSpPr/>
              <p:nvPr/>
            </p:nvSpPr>
            <p:spPr>
              <a:xfrm>
                <a:off x="2252146" y="4369655"/>
                <a:ext cx="434249" cy="893"/>
              </a:xfrm>
              <a:custGeom>
                <a:avLst/>
                <a:gdLst>
                  <a:gd name="csX0" fmla="*/ 0 w 403242"/>
                  <a:gd name="csY0" fmla="*/ 0 h 829"/>
                  <a:gd name="csX1" fmla="*/ 296570 w 403242"/>
                  <a:gd name="csY1" fmla="*/ 0 h 829"/>
                  <a:gd name="csX2" fmla="*/ 403243 w 403242"/>
                  <a:gd name="csY2" fmla="*/ 0 h 829"/>
                </a:gdLst>
                <a:ahLst/>
                <a:cxnLst>
                  <a:cxn ang="0">
                    <a:pos x="csX0" y="csY0"/>
                  </a:cxn>
                  <a:cxn ang="0">
                    <a:pos x="csX1" y="csY1"/>
                  </a:cxn>
                  <a:cxn ang="0">
                    <a:pos x="csX2" y="csY2"/>
                  </a:cxn>
                </a:cxnLst>
                <a:rect l="l" t="t" r="r" b="b"/>
                <a:pathLst>
                  <a:path w="403242" h="829">
                    <a:moveTo>
                      <a:pt x="0" y="0"/>
                    </a:moveTo>
                    <a:lnTo>
                      <a:pt x="296570" y="0"/>
                    </a:lnTo>
                    <a:lnTo>
                      <a:pt x="403243" y="0"/>
                    </a:ln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09" name="Freeform: Shape 1808">
                <a:extLst>
                  <a:ext uri="{FF2B5EF4-FFF2-40B4-BE49-F238E27FC236}">
                    <a16:creationId xmlns:a16="http://schemas.microsoft.com/office/drawing/2014/main" id="{4EC0EE43-D555-8DBE-B91D-4B4921356F4C}"/>
                  </a:ext>
                </a:extLst>
              </p:cNvPr>
              <p:cNvSpPr/>
              <p:nvPr/>
            </p:nvSpPr>
            <p:spPr>
              <a:xfrm>
                <a:off x="2283380"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0" name="Freeform: Shape 1809">
                <a:extLst>
                  <a:ext uri="{FF2B5EF4-FFF2-40B4-BE49-F238E27FC236}">
                    <a16:creationId xmlns:a16="http://schemas.microsoft.com/office/drawing/2014/main" id="{D3A7A0FB-1D1C-2F3E-2ED7-0541F656C329}"/>
                  </a:ext>
                </a:extLst>
              </p:cNvPr>
              <p:cNvSpPr/>
              <p:nvPr/>
            </p:nvSpPr>
            <p:spPr>
              <a:xfrm>
                <a:off x="2380594" y="4139002"/>
                <a:ext cx="51477" cy="893"/>
              </a:xfrm>
              <a:custGeom>
                <a:avLst/>
                <a:gdLst>
                  <a:gd name="csX0" fmla="*/ 0 w 47801"/>
                  <a:gd name="csY0" fmla="*/ 0 h 829"/>
                  <a:gd name="csX1" fmla="*/ 47802 w 47801"/>
                  <a:gd name="csY1" fmla="*/ 0 h 829"/>
                </a:gdLst>
                <a:ahLst/>
                <a:cxnLst>
                  <a:cxn ang="0">
                    <a:pos x="csX0" y="csY0"/>
                  </a:cxn>
                  <a:cxn ang="0">
                    <a:pos x="csX1" y="csY1"/>
                  </a:cxn>
                </a:cxnLst>
                <a:rect l="l" t="t" r="r" b="b"/>
                <a:pathLst>
                  <a:path w="47801" h="829">
                    <a:moveTo>
                      <a:pt x="0" y="0"/>
                    </a:moveTo>
                    <a:lnTo>
                      <a:pt x="4780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1" name="Freeform: Shape 1810">
                <a:extLst>
                  <a:ext uri="{FF2B5EF4-FFF2-40B4-BE49-F238E27FC236}">
                    <a16:creationId xmlns:a16="http://schemas.microsoft.com/office/drawing/2014/main" id="{2916743B-6BF9-DC08-5A25-1B73E98A7F3B}"/>
                  </a:ext>
                </a:extLst>
              </p:cNvPr>
              <p:cNvSpPr/>
              <p:nvPr/>
            </p:nvSpPr>
            <p:spPr>
              <a:xfrm>
                <a:off x="2485245"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2" name="Freeform: Shape 1811">
                <a:extLst>
                  <a:ext uri="{FF2B5EF4-FFF2-40B4-BE49-F238E27FC236}">
                    <a16:creationId xmlns:a16="http://schemas.microsoft.com/office/drawing/2014/main" id="{AFE5BEA1-B070-BAEB-CE25-1EAD64777A25}"/>
                  </a:ext>
                </a:extLst>
              </p:cNvPr>
              <p:cNvSpPr/>
              <p:nvPr/>
            </p:nvSpPr>
            <p:spPr>
              <a:xfrm>
                <a:off x="2485245" y="4273120"/>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3" name="Freeform: Shape 1812">
                <a:extLst>
                  <a:ext uri="{FF2B5EF4-FFF2-40B4-BE49-F238E27FC236}">
                    <a16:creationId xmlns:a16="http://schemas.microsoft.com/office/drawing/2014/main" id="{B07DBAA8-D2DB-4536-F40E-318D7C6CE647}"/>
                  </a:ext>
                </a:extLst>
              </p:cNvPr>
              <p:cNvSpPr/>
              <p:nvPr/>
            </p:nvSpPr>
            <p:spPr>
              <a:xfrm>
                <a:off x="2284006" y="4273120"/>
                <a:ext cx="155914" cy="893"/>
              </a:xfrm>
              <a:custGeom>
                <a:avLst/>
                <a:gdLst>
                  <a:gd name="csX0" fmla="*/ 0 w 144781"/>
                  <a:gd name="csY0" fmla="*/ 0 h 829"/>
                  <a:gd name="csX1" fmla="*/ 144782 w 144781"/>
                  <a:gd name="csY1" fmla="*/ 0 h 829"/>
                </a:gdLst>
                <a:ahLst/>
                <a:cxnLst>
                  <a:cxn ang="0">
                    <a:pos x="csX0" y="csY0"/>
                  </a:cxn>
                  <a:cxn ang="0">
                    <a:pos x="csX1" y="csY1"/>
                  </a:cxn>
                </a:cxnLst>
                <a:rect l="l" t="t" r="r" b="b"/>
                <a:pathLst>
                  <a:path w="144781" h="829">
                    <a:moveTo>
                      <a:pt x="0" y="0"/>
                    </a:moveTo>
                    <a:lnTo>
                      <a:pt x="144782"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4" name="Freeform: Shape 1813">
                <a:extLst>
                  <a:ext uri="{FF2B5EF4-FFF2-40B4-BE49-F238E27FC236}">
                    <a16:creationId xmlns:a16="http://schemas.microsoft.com/office/drawing/2014/main" id="{7A907A9F-CCFD-CB48-9CBE-134EC512775D}"/>
                  </a:ext>
                </a:extLst>
              </p:cNvPr>
              <p:cNvSpPr/>
              <p:nvPr/>
            </p:nvSpPr>
            <p:spPr>
              <a:xfrm>
                <a:off x="2613087" y="4139002"/>
                <a:ext cx="51486" cy="893"/>
              </a:xfrm>
              <a:custGeom>
                <a:avLst/>
                <a:gdLst>
                  <a:gd name="csX0" fmla="*/ 0 w 47810"/>
                  <a:gd name="csY0" fmla="*/ 0 h 829"/>
                  <a:gd name="csX1" fmla="*/ 47810 w 47810"/>
                  <a:gd name="csY1" fmla="*/ 0 h 829"/>
                </a:gdLst>
                <a:ahLst/>
                <a:cxnLst>
                  <a:cxn ang="0">
                    <a:pos x="csX0" y="csY0"/>
                  </a:cxn>
                  <a:cxn ang="0">
                    <a:pos x="csX1" y="csY1"/>
                  </a:cxn>
                </a:cxnLst>
                <a:rect l="l" t="t" r="r" b="b"/>
                <a:pathLst>
                  <a:path w="47810" h="829">
                    <a:moveTo>
                      <a:pt x="0" y="0"/>
                    </a:moveTo>
                    <a:lnTo>
                      <a:pt x="47810" y="0"/>
                    </a:lnTo>
                  </a:path>
                </a:pathLst>
              </a:custGeom>
              <a:ln w="4954" cap="flat">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5" name="Freeform: Shape 1814">
                <a:extLst>
                  <a:ext uri="{FF2B5EF4-FFF2-40B4-BE49-F238E27FC236}">
                    <a16:creationId xmlns:a16="http://schemas.microsoft.com/office/drawing/2014/main" id="{8C957E28-C949-EB33-2419-7518A8BCE281}"/>
                  </a:ext>
                </a:extLst>
              </p:cNvPr>
              <p:cNvSpPr/>
              <p:nvPr/>
            </p:nvSpPr>
            <p:spPr>
              <a:xfrm>
                <a:off x="2258344" y="4191656"/>
                <a:ext cx="138846" cy="176034"/>
              </a:xfrm>
              <a:custGeom>
                <a:avLst/>
                <a:gdLst>
                  <a:gd name="csX0" fmla="*/ 53315 w 128932"/>
                  <a:gd name="csY0" fmla="*/ 147843 h 163465"/>
                  <a:gd name="csX1" fmla="*/ 52187 w 128932"/>
                  <a:gd name="csY1" fmla="*/ 115854 h 163465"/>
                  <a:gd name="csX2" fmla="*/ 30239 w 128932"/>
                  <a:gd name="csY2" fmla="*/ 87894 h 163465"/>
                  <a:gd name="csX3" fmla="*/ 4045 w 128932"/>
                  <a:gd name="csY3" fmla="*/ 63085 h 163465"/>
                  <a:gd name="csX4" fmla="*/ 9145 w 128932"/>
                  <a:gd name="csY4" fmla="*/ 19960 h 163465"/>
                  <a:gd name="csX5" fmla="*/ 49127 w 128932"/>
                  <a:gd name="csY5" fmla="*/ 126 h 163465"/>
                  <a:gd name="csX6" fmla="*/ 68157 w 128932"/>
                  <a:gd name="csY6" fmla="*/ 5350 h 163465"/>
                  <a:gd name="csX7" fmla="*/ 76382 w 128932"/>
                  <a:gd name="csY7" fmla="*/ 20797 h 163465"/>
                  <a:gd name="csX8" fmla="*/ 95412 w 128932"/>
                  <a:gd name="csY8" fmla="*/ 35665 h 163465"/>
                  <a:gd name="csX9" fmla="*/ 128927 w 128932"/>
                  <a:gd name="csY9" fmla="*/ 98350 h 163465"/>
                  <a:gd name="csX10" fmla="*/ 74500 w 128932"/>
                  <a:gd name="csY10" fmla="*/ 163465 h 163465"/>
                  <a:gd name="csX11" fmla="*/ 53323 w 128932"/>
                  <a:gd name="csY11" fmla="*/ 147843 h 163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8932" h="163465">
                    <a:moveTo>
                      <a:pt x="53315" y="147843"/>
                    </a:moveTo>
                    <a:cubicBezTo>
                      <a:pt x="50015" y="137636"/>
                      <a:pt x="54243" y="126384"/>
                      <a:pt x="52187" y="115854"/>
                    </a:cubicBezTo>
                    <a:cubicBezTo>
                      <a:pt x="49857" y="103938"/>
                      <a:pt x="40023" y="95075"/>
                      <a:pt x="30239" y="87894"/>
                    </a:cubicBezTo>
                    <a:cubicBezTo>
                      <a:pt x="20455" y="80705"/>
                      <a:pt x="9742" y="73806"/>
                      <a:pt x="4045" y="63085"/>
                    </a:cubicBezTo>
                    <a:cubicBezTo>
                      <a:pt x="-3135" y="49561"/>
                      <a:pt x="-341" y="31983"/>
                      <a:pt x="9145" y="19960"/>
                    </a:cubicBezTo>
                    <a:cubicBezTo>
                      <a:pt x="18631" y="7937"/>
                      <a:pt x="33854" y="1246"/>
                      <a:pt x="49127" y="126"/>
                    </a:cubicBezTo>
                    <a:cubicBezTo>
                      <a:pt x="55910" y="-371"/>
                      <a:pt x="63447" y="450"/>
                      <a:pt x="68157" y="5350"/>
                    </a:cubicBezTo>
                    <a:cubicBezTo>
                      <a:pt x="72220" y="9579"/>
                      <a:pt x="73240" y="15847"/>
                      <a:pt x="76382" y="20797"/>
                    </a:cubicBezTo>
                    <a:cubicBezTo>
                      <a:pt x="80736" y="27655"/>
                      <a:pt x="88596" y="31237"/>
                      <a:pt x="95412" y="35665"/>
                    </a:cubicBezTo>
                    <a:cubicBezTo>
                      <a:pt x="116158" y="49122"/>
                      <a:pt x="129250" y="73624"/>
                      <a:pt x="128927" y="98350"/>
                    </a:cubicBezTo>
                    <a:cubicBezTo>
                      <a:pt x="128537" y="127993"/>
                      <a:pt x="107352" y="163713"/>
                      <a:pt x="74500" y="163465"/>
                    </a:cubicBezTo>
                    <a:cubicBezTo>
                      <a:pt x="65023" y="163390"/>
                      <a:pt x="56233" y="156856"/>
                      <a:pt x="53323" y="147843"/>
                    </a:cubicBezTo>
                    <a:close/>
                  </a:path>
                </a:pathLst>
              </a:custGeom>
              <a:solidFill>
                <a:srgbClr val="89A028"/>
              </a:solidFill>
              <a:ln w="82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6" name="Freeform: Shape 1815">
                <a:extLst>
                  <a:ext uri="{FF2B5EF4-FFF2-40B4-BE49-F238E27FC236}">
                    <a16:creationId xmlns:a16="http://schemas.microsoft.com/office/drawing/2014/main" id="{DD2621DE-BBCD-ACF2-E92C-65168B5CEAD1}"/>
                  </a:ext>
                </a:extLst>
              </p:cNvPr>
              <p:cNvSpPr/>
              <p:nvPr/>
            </p:nvSpPr>
            <p:spPr>
              <a:xfrm>
                <a:off x="2290488" y="4303837"/>
                <a:ext cx="69854" cy="63853"/>
              </a:xfrm>
              <a:custGeom>
                <a:avLst/>
                <a:gdLst>
                  <a:gd name="csX0" fmla="*/ 0 w 64866"/>
                  <a:gd name="csY0" fmla="*/ 59294 h 59294"/>
                  <a:gd name="csX1" fmla="*/ 64866 w 64866"/>
                  <a:gd name="csY1" fmla="*/ 0 h 59294"/>
                </a:gdLst>
                <a:ahLst/>
                <a:cxnLst>
                  <a:cxn ang="0">
                    <a:pos x="csX0" y="csY0"/>
                  </a:cxn>
                  <a:cxn ang="0">
                    <a:pos x="csX1" y="csY1"/>
                  </a:cxn>
                </a:cxnLst>
                <a:rect l="l" t="t" r="r" b="b"/>
                <a:pathLst>
                  <a:path w="64866" h="59294">
                    <a:moveTo>
                      <a:pt x="0" y="59294"/>
                    </a:moveTo>
                    <a:cubicBezTo>
                      <a:pt x="12446" y="31882"/>
                      <a:pt x="36450" y="9942"/>
                      <a:pt x="64866"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sp>
            <p:nvSpPr>
              <p:cNvPr id="1817" name="Freeform: Shape 1816">
                <a:extLst>
                  <a:ext uri="{FF2B5EF4-FFF2-40B4-BE49-F238E27FC236}">
                    <a16:creationId xmlns:a16="http://schemas.microsoft.com/office/drawing/2014/main" id="{85102427-8AF4-7A39-7F34-8E4BE068B6F6}"/>
                  </a:ext>
                </a:extLst>
              </p:cNvPr>
              <p:cNvSpPr/>
              <p:nvPr/>
            </p:nvSpPr>
            <p:spPr>
              <a:xfrm>
                <a:off x="2340734" y="4265825"/>
                <a:ext cx="5584" cy="45048"/>
              </a:xfrm>
              <a:custGeom>
                <a:avLst/>
                <a:gdLst>
                  <a:gd name="csX0" fmla="*/ 0 w 5185"/>
                  <a:gd name="csY0" fmla="*/ 41832 h 41831"/>
                  <a:gd name="csX1" fmla="*/ 4718 w 5185"/>
                  <a:gd name="csY1" fmla="*/ 0 h 41831"/>
                </a:gdLst>
                <a:ahLst/>
                <a:cxnLst>
                  <a:cxn ang="0">
                    <a:pos x="csX0" y="csY0"/>
                  </a:cxn>
                  <a:cxn ang="0">
                    <a:pos x="csX1" y="csY1"/>
                  </a:cxn>
                </a:cxnLst>
                <a:rect l="l" t="t" r="r" b="b"/>
                <a:pathLst>
                  <a:path w="5185" h="41831">
                    <a:moveTo>
                      <a:pt x="0" y="41832"/>
                    </a:moveTo>
                    <a:cubicBezTo>
                      <a:pt x="4461" y="28416"/>
                      <a:pt x="6078" y="14071"/>
                      <a:pt x="4718" y="0"/>
                    </a:cubicBezTo>
                  </a:path>
                </a:pathLst>
              </a:custGeom>
              <a:noFill/>
              <a:ln w="4954" cap="rnd">
                <a:solidFill>
                  <a:srgbClr val="1F243D"/>
                </a:solidFill>
                <a:prstDash val="solid"/>
                <a:roun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818" name="Google Shape;274;p10">
              <a:extLst>
                <a:ext uri="{FF2B5EF4-FFF2-40B4-BE49-F238E27FC236}">
                  <a16:creationId xmlns:a16="http://schemas.microsoft.com/office/drawing/2014/main" id="{890E340A-39A7-F139-0A6B-E79C7CA8D801}"/>
                </a:ext>
              </a:extLst>
            </p:cNvPr>
            <p:cNvSpPr txBox="1"/>
            <p:nvPr/>
          </p:nvSpPr>
          <p:spPr>
            <a:xfrm>
              <a:off x="7284721" y="3408058"/>
              <a:ext cx="537210" cy="30777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Multifamily Housing </a:t>
              </a:r>
              <a:br>
                <a:rPr kumimoji="0" lang="en-US" sz="500" b="0" i="0" u="none" strike="noStrike" kern="0" cap="none" spc="0" normalizeH="0" baseline="0" noProof="0" dirty="0">
                  <a:ln>
                    <a:noFill/>
                  </a:ln>
                  <a:solidFill>
                    <a:srgbClr val="EC1300"/>
                  </a:solidFill>
                  <a:effectLst/>
                  <a:uLnTx/>
                  <a:uFillTx/>
                  <a:latin typeface="Arial"/>
                  <a:cs typeface="Arial"/>
                  <a:sym typeface="Arial"/>
                </a:rPr>
              </a:br>
              <a:r>
                <a:rPr kumimoji="0" lang="en-US" sz="500" b="0" i="0" u="none" strike="noStrike" kern="0" cap="none" spc="0" normalizeH="0" baseline="0" noProof="0" dirty="0">
                  <a:ln>
                    <a:noFill/>
                  </a:ln>
                  <a:solidFill>
                    <a:srgbClr val="EC1300"/>
                  </a:solidFill>
                  <a:effectLst/>
                  <a:uLnTx/>
                  <a:uFillTx/>
                  <a:latin typeface="Arial"/>
                  <a:cs typeface="Arial"/>
                  <a:sym typeface="Arial"/>
                </a:rPr>
                <a:t>(</a:t>
              </a:r>
              <a:r>
                <a:rPr kumimoji="0" lang="en-US" sz="500" b="0" i="0" u="none" strike="noStrike" kern="0" cap="none" spc="0" normalizeH="0" baseline="0" noProof="0" dirty="0" err="1">
                  <a:ln>
                    <a:noFill/>
                  </a:ln>
                  <a:solidFill>
                    <a:srgbClr val="EC1300"/>
                  </a:solidFill>
                  <a:effectLst/>
                  <a:uLnTx/>
                  <a:uFillTx/>
                  <a:latin typeface="Arial"/>
                  <a:cs typeface="Arial"/>
                  <a:sym typeface="Arial"/>
                </a:rPr>
                <a:t>e.g</a:t>
              </a:r>
              <a:r>
                <a:rPr kumimoji="0" lang="en-US" sz="500" b="0" i="0" u="none" strike="noStrike" kern="0" cap="none" spc="0" normalizeH="0" baseline="0" noProof="0" dirty="0">
                  <a:ln>
                    <a:noFill/>
                  </a:ln>
                  <a:solidFill>
                    <a:srgbClr val="EC1300"/>
                  </a:solidFill>
                  <a:effectLst/>
                  <a:uLnTx/>
                  <a:uFillTx/>
                  <a:latin typeface="Arial"/>
                  <a:cs typeface="Arial"/>
                  <a:sym typeface="Arial"/>
                </a:rPr>
                <a:t> Apartment or Condominium)</a:t>
              </a:r>
            </a:p>
          </p:txBody>
        </p:sp>
        <p:sp>
          <p:nvSpPr>
            <p:cNvPr id="1819" name="Google Shape;274;p10">
              <a:extLst>
                <a:ext uri="{FF2B5EF4-FFF2-40B4-BE49-F238E27FC236}">
                  <a16:creationId xmlns:a16="http://schemas.microsoft.com/office/drawing/2014/main" id="{619C9EA2-63B5-2C1F-3494-5CA0D71B39E2}"/>
                </a:ext>
              </a:extLst>
            </p:cNvPr>
            <p:cNvSpPr txBox="1"/>
            <p:nvPr/>
          </p:nvSpPr>
          <p:spPr>
            <a:xfrm>
              <a:off x="7345337" y="4406298"/>
              <a:ext cx="687070" cy="769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141313"/>
                </a:buClr>
                <a:buSzPct val="100000"/>
                <a:buFont typeface="Arial"/>
                <a:buNone/>
                <a:tabLst/>
                <a:defRPr/>
              </a:pPr>
              <a:r>
                <a:rPr kumimoji="0" lang="en-US" sz="500" b="0" i="0" u="none" strike="noStrike" kern="0" cap="none" spc="0" normalizeH="0" baseline="0" noProof="0" dirty="0">
                  <a:ln>
                    <a:noFill/>
                  </a:ln>
                  <a:solidFill>
                    <a:srgbClr val="EC1300"/>
                  </a:solidFill>
                  <a:effectLst/>
                  <a:uLnTx/>
                  <a:uFillTx/>
                  <a:latin typeface="Arial"/>
                  <a:cs typeface="Arial"/>
                  <a:sym typeface="Arial"/>
                </a:rPr>
                <a:t>Senior Housing</a:t>
              </a:r>
            </a:p>
          </p:txBody>
        </p:sp>
      </p:grpSp>
      <p:grpSp>
        <p:nvGrpSpPr>
          <p:cNvPr id="5" name="Group 4">
            <a:extLst>
              <a:ext uri="{FF2B5EF4-FFF2-40B4-BE49-F238E27FC236}">
                <a16:creationId xmlns:a16="http://schemas.microsoft.com/office/drawing/2014/main" id="{81918A27-20ED-5FC1-003B-79F83406F578}"/>
              </a:ext>
            </a:extLst>
          </p:cNvPr>
          <p:cNvGrpSpPr/>
          <p:nvPr/>
        </p:nvGrpSpPr>
        <p:grpSpPr>
          <a:xfrm>
            <a:off x="358775" y="1380187"/>
            <a:ext cx="8426450" cy="255567"/>
            <a:chOff x="358775" y="1310311"/>
            <a:chExt cx="8426450" cy="255567"/>
          </a:xfrm>
        </p:grpSpPr>
        <p:sp>
          <p:nvSpPr>
            <p:cNvPr id="907" name="TextBox 906">
              <a:extLst>
                <a:ext uri="{FF2B5EF4-FFF2-40B4-BE49-F238E27FC236}">
                  <a16:creationId xmlns:a16="http://schemas.microsoft.com/office/drawing/2014/main" id="{68B64147-846D-65F9-AD59-8E41FE299DD0}"/>
                </a:ext>
              </a:extLst>
            </p:cNvPr>
            <p:cNvSpPr txBox="1"/>
            <p:nvPr/>
          </p:nvSpPr>
          <p:spPr>
            <a:xfrm>
              <a:off x="358775" y="1310311"/>
              <a:ext cx="8426450" cy="255567"/>
            </a:xfrm>
            <a:prstGeom prst="rect">
              <a:avLst/>
            </a:prstGeom>
            <a:solidFill>
              <a:schemeClr val="bg2"/>
            </a:solidFill>
          </p:spPr>
          <p:txBody>
            <a:bodyPr wrap="square" lIns="72000" tIns="36000" rIns="72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2F2F2"/>
                  </a:solidFill>
                  <a:effectLst/>
                  <a:uLnTx/>
                  <a:uFillTx/>
                  <a:latin typeface="Arial"/>
                  <a:ea typeface="+mn-ea"/>
                  <a:cs typeface="Arial"/>
                  <a:sym typeface="Arial"/>
                </a:rPr>
                <a:t>SCENARIOS WITHIN A FAMILY</a:t>
              </a:r>
            </a:p>
          </p:txBody>
        </p:sp>
        <p:sp>
          <p:nvSpPr>
            <p:cNvPr id="908" name="Google Shape;637;p15">
              <a:extLst>
                <a:ext uri="{FF2B5EF4-FFF2-40B4-BE49-F238E27FC236}">
                  <a16:creationId xmlns:a16="http://schemas.microsoft.com/office/drawing/2014/main" id="{249C6788-517C-0692-F247-E3044F319D11}"/>
                </a:ext>
              </a:extLst>
            </p:cNvPr>
            <p:cNvSpPr/>
            <p:nvPr/>
          </p:nvSpPr>
          <p:spPr>
            <a:xfrm>
              <a:off x="8595955" y="1411947"/>
              <a:ext cx="92685" cy="52295"/>
            </a:xfrm>
            <a:custGeom>
              <a:avLst/>
              <a:gdLst/>
              <a:ahLst/>
              <a:cxnLst/>
              <a:rect l="l" t="t" r="r" b="b"/>
              <a:pathLst>
                <a:path w="218" h="123" extrusionOk="0">
                  <a:moveTo>
                    <a:pt x="0" y="0"/>
                  </a:moveTo>
                  <a:lnTo>
                    <a:pt x="109" y="123"/>
                  </a:lnTo>
                  <a:lnTo>
                    <a:pt x="218" y="0"/>
                  </a:lnTo>
                </a:path>
              </a:pathLst>
            </a:custGeom>
            <a:noFill/>
            <a:ln w="9525" cap="rnd"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2F2F2"/>
                </a:solidFill>
                <a:effectLst/>
                <a:uLnTx/>
                <a:uFillTx/>
                <a:latin typeface="Calibri"/>
                <a:ea typeface="Calibri"/>
                <a:cs typeface="Calibri"/>
                <a:sym typeface="Calibri"/>
              </a:endParaRPr>
            </a:p>
          </p:txBody>
        </p:sp>
      </p:grpSp>
      <p:grpSp>
        <p:nvGrpSpPr>
          <p:cNvPr id="915" name="Group 914">
            <a:extLst>
              <a:ext uri="{FF2B5EF4-FFF2-40B4-BE49-F238E27FC236}">
                <a16:creationId xmlns:a16="http://schemas.microsoft.com/office/drawing/2014/main" id="{850750D3-B07F-E0F8-B46C-0DB070EA20CC}"/>
              </a:ext>
            </a:extLst>
          </p:cNvPr>
          <p:cNvGrpSpPr/>
          <p:nvPr/>
        </p:nvGrpSpPr>
        <p:grpSpPr>
          <a:xfrm>
            <a:off x="3042205" y="1792736"/>
            <a:ext cx="378942" cy="364228"/>
            <a:chOff x="2895471" y="2310032"/>
            <a:chExt cx="681271" cy="654819"/>
          </a:xfrm>
        </p:grpSpPr>
        <p:grpSp>
          <p:nvGrpSpPr>
            <p:cNvPr id="916" name="Graphic 47">
              <a:extLst>
                <a:ext uri="{FF2B5EF4-FFF2-40B4-BE49-F238E27FC236}">
                  <a16:creationId xmlns:a16="http://schemas.microsoft.com/office/drawing/2014/main" id="{7E416E2F-A52C-1EE9-3863-2FA026F40E8F}"/>
                </a:ext>
              </a:extLst>
            </p:cNvPr>
            <p:cNvGrpSpPr/>
            <p:nvPr/>
          </p:nvGrpSpPr>
          <p:grpSpPr>
            <a:xfrm>
              <a:off x="3282288" y="2619793"/>
              <a:ext cx="41948" cy="60378"/>
              <a:chOff x="3282288" y="2619793"/>
              <a:chExt cx="41948" cy="60378"/>
            </a:xfrm>
          </p:grpSpPr>
          <p:sp>
            <p:nvSpPr>
              <p:cNvPr id="1060" name="Freeform: Shape 1059">
                <a:extLst>
                  <a:ext uri="{FF2B5EF4-FFF2-40B4-BE49-F238E27FC236}">
                    <a16:creationId xmlns:a16="http://schemas.microsoft.com/office/drawing/2014/main" id="{D6D1CD41-6D41-E8C3-3503-A272FA511100}"/>
                  </a:ext>
                </a:extLst>
              </p:cNvPr>
              <p:cNvSpPr/>
              <p:nvPr/>
            </p:nvSpPr>
            <p:spPr>
              <a:xfrm>
                <a:off x="3285352" y="2649504"/>
                <a:ext cx="4650" cy="14045"/>
              </a:xfrm>
              <a:custGeom>
                <a:avLst/>
                <a:gdLst>
                  <a:gd name="csX0" fmla="*/ 534 w 4650"/>
                  <a:gd name="csY0" fmla="*/ 761 h 14045"/>
                  <a:gd name="csX1" fmla="*/ 2936 w 4650"/>
                  <a:gd name="csY1" fmla="*/ 198 h 14045"/>
                  <a:gd name="csX2" fmla="*/ 4636 w 4650"/>
                  <a:gd name="csY2" fmla="*/ 2776 h 14045"/>
                  <a:gd name="csX3" fmla="*/ 3757 w 4650"/>
                  <a:gd name="csY3" fmla="*/ 3831 h 14045"/>
                  <a:gd name="csX4" fmla="*/ 4061 w 4650"/>
                  <a:gd name="csY4" fmla="*/ 5015 h 14045"/>
                  <a:gd name="csX5" fmla="*/ 2737 w 4650"/>
                  <a:gd name="csY5" fmla="*/ 6362 h 14045"/>
                  <a:gd name="csX6" fmla="*/ 2737 w 4650"/>
                  <a:gd name="csY6" fmla="*/ 6831 h 14045"/>
                  <a:gd name="csX7" fmla="*/ 1249 w 4650"/>
                  <a:gd name="csY7" fmla="*/ 13922 h 14045"/>
                  <a:gd name="csX8" fmla="*/ 534 w 4650"/>
                  <a:gd name="csY8" fmla="*/ 737 h 140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650" h="14045">
                    <a:moveTo>
                      <a:pt x="534" y="761"/>
                    </a:moveTo>
                    <a:cubicBezTo>
                      <a:pt x="1096" y="-13"/>
                      <a:pt x="2092" y="-189"/>
                      <a:pt x="2936" y="198"/>
                    </a:cubicBezTo>
                    <a:cubicBezTo>
                      <a:pt x="3991" y="679"/>
                      <a:pt x="4471" y="1698"/>
                      <a:pt x="4636" y="2776"/>
                    </a:cubicBezTo>
                    <a:cubicBezTo>
                      <a:pt x="4741" y="3444"/>
                      <a:pt x="4272" y="3796"/>
                      <a:pt x="3757" y="3831"/>
                    </a:cubicBezTo>
                    <a:cubicBezTo>
                      <a:pt x="3862" y="4230"/>
                      <a:pt x="3956" y="4628"/>
                      <a:pt x="4061" y="5015"/>
                    </a:cubicBezTo>
                    <a:cubicBezTo>
                      <a:pt x="4296" y="5929"/>
                      <a:pt x="3428" y="6503"/>
                      <a:pt x="2737" y="6362"/>
                    </a:cubicBezTo>
                    <a:cubicBezTo>
                      <a:pt x="2737" y="6515"/>
                      <a:pt x="2737" y="6679"/>
                      <a:pt x="2737" y="6831"/>
                    </a:cubicBezTo>
                    <a:cubicBezTo>
                      <a:pt x="2819" y="8062"/>
                      <a:pt x="1635" y="15058"/>
                      <a:pt x="1249" y="13922"/>
                    </a:cubicBezTo>
                    <a:cubicBezTo>
                      <a:pt x="616" y="12046"/>
                      <a:pt x="-755" y="2518"/>
                      <a:pt x="534" y="737"/>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1" name="Freeform: Shape 1060">
                <a:extLst>
                  <a:ext uri="{FF2B5EF4-FFF2-40B4-BE49-F238E27FC236}">
                    <a16:creationId xmlns:a16="http://schemas.microsoft.com/office/drawing/2014/main" id="{A7CCFABD-5DD6-A843-293F-5DCF0CB6AF96}"/>
                  </a:ext>
                </a:extLst>
              </p:cNvPr>
              <p:cNvSpPr/>
              <p:nvPr/>
            </p:nvSpPr>
            <p:spPr>
              <a:xfrm>
                <a:off x="3285607" y="2619793"/>
                <a:ext cx="38629" cy="48360"/>
              </a:xfrm>
              <a:custGeom>
                <a:avLst/>
                <a:gdLst>
                  <a:gd name="csX0" fmla="*/ 220 w 38629"/>
                  <a:gd name="csY0" fmla="*/ 46386 h 48360"/>
                  <a:gd name="csX1" fmla="*/ 279 w 38629"/>
                  <a:gd name="csY1" fmla="*/ 46573 h 48360"/>
                  <a:gd name="csX2" fmla="*/ 3361 w 38629"/>
                  <a:gd name="csY2" fmla="*/ 47570 h 48360"/>
                  <a:gd name="csX3" fmla="*/ 5213 w 38629"/>
                  <a:gd name="csY3" fmla="*/ 45519 h 48360"/>
                  <a:gd name="csX4" fmla="*/ 7686 w 38629"/>
                  <a:gd name="csY4" fmla="*/ 43245 h 48360"/>
                  <a:gd name="csX5" fmla="*/ 10006 w 38629"/>
                  <a:gd name="csY5" fmla="*/ 40632 h 48360"/>
                  <a:gd name="csX6" fmla="*/ 14987 w 38629"/>
                  <a:gd name="csY6" fmla="*/ 36213 h 48360"/>
                  <a:gd name="csX7" fmla="*/ 16569 w 38629"/>
                  <a:gd name="csY7" fmla="*/ 34748 h 48360"/>
                  <a:gd name="csX8" fmla="*/ 16862 w 38629"/>
                  <a:gd name="csY8" fmla="*/ 34479 h 48360"/>
                  <a:gd name="csX9" fmla="*/ 18011 w 38629"/>
                  <a:gd name="csY9" fmla="*/ 33330 h 48360"/>
                  <a:gd name="csX10" fmla="*/ 19687 w 38629"/>
                  <a:gd name="csY10" fmla="*/ 31924 h 48360"/>
                  <a:gd name="csX11" fmla="*/ 19687 w 38629"/>
                  <a:gd name="csY11" fmla="*/ 31901 h 48360"/>
                  <a:gd name="csX12" fmla="*/ 27750 w 38629"/>
                  <a:gd name="csY12" fmla="*/ 26428 h 48360"/>
                  <a:gd name="csX13" fmla="*/ 20589 w 38629"/>
                  <a:gd name="csY13" fmla="*/ 34033 h 48360"/>
                  <a:gd name="csX14" fmla="*/ 20484 w 38629"/>
                  <a:gd name="csY14" fmla="*/ 34151 h 48360"/>
                  <a:gd name="csX15" fmla="*/ 16147 w 38629"/>
                  <a:gd name="csY15" fmla="*/ 40163 h 48360"/>
                  <a:gd name="csX16" fmla="*/ 15643 w 38629"/>
                  <a:gd name="csY16" fmla="*/ 43561 h 48360"/>
                  <a:gd name="csX17" fmla="*/ 16136 w 38629"/>
                  <a:gd name="csY17" fmla="*/ 43901 h 48360"/>
                  <a:gd name="csX18" fmla="*/ 16804 w 38629"/>
                  <a:gd name="csY18" fmla="*/ 43972 h 48360"/>
                  <a:gd name="csX19" fmla="*/ 18257 w 38629"/>
                  <a:gd name="csY19" fmla="*/ 43655 h 48360"/>
                  <a:gd name="csX20" fmla="*/ 18257 w 38629"/>
                  <a:gd name="csY20" fmla="*/ 43632 h 48360"/>
                  <a:gd name="csX21" fmla="*/ 36352 w 38629"/>
                  <a:gd name="csY21" fmla="*/ 24084 h 48360"/>
                  <a:gd name="csX22" fmla="*/ 36317 w 38629"/>
                  <a:gd name="csY22" fmla="*/ 2696 h 48360"/>
                  <a:gd name="csX23" fmla="*/ 30926 w 38629"/>
                  <a:gd name="csY23" fmla="*/ 0 h 48360"/>
                  <a:gd name="csX24" fmla="*/ 232 w 38629"/>
                  <a:gd name="csY24" fmla="*/ 46386 h 48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8629" h="48360">
                    <a:moveTo>
                      <a:pt x="220" y="46386"/>
                    </a:moveTo>
                    <a:cubicBezTo>
                      <a:pt x="220" y="46456"/>
                      <a:pt x="244" y="46515"/>
                      <a:pt x="279" y="46573"/>
                    </a:cubicBezTo>
                    <a:cubicBezTo>
                      <a:pt x="689" y="48495"/>
                      <a:pt x="1838" y="48929"/>
                      <a:pt x="3361" y="47570"/>
                    </a:cubicBezTo>
                    <a:cubicBezTo>
                      <a:pt x="4041" y="46948"/>
                      <a:pt x="4627" y="46222"/>
                      <a:pt x="5213" y="45519"/>
                    </a:cubicBezTo>
                    <a:cubicBezTo>
                      <a:pt x="5963" y="44616"/>
                      <a:pt x="6877" y="44042"/>
                      <a:pt x="7686" y="43245"/>
                    </a:cubicBezTo>
                    <a:cubicBezTo>
                      <a:pt x="8506" y="42425"/>
                      <a:pt x="9256" y="41522"/>
                      <a:pt x="10006" y="40632"/>
                    </a:cubicBezTo>
                    <a:cubicBezTo>
                      <a:pt x="11389" y="38956"/>
                      <a:pt x="13276" y="37643"/>
                      <a:pt x="14987" y="36213"/>
                    </a:cubicBezTo>
                    <a:cubicBezTo>
                      <a:pt x="15550" y="35756"/>
                      <a:pt x="16077" y="35264"/>
                      <a:pt x="16569" y="34748"/>
                    </a:cubicBezTo>
                    <a:cubicBezTo>
                      <a:pt x="16675" y="34678"/>
                      <a:pt x="16780" y="34561"/>
                      <a:pt x="16862" y="34479"/>
                    </a:cubicBezTo>
                    <a:cubicBezTo>
                      <a:pt x="17214" y="34116"/>
                      <a:pt x="17601" y="33729"/>
                      <a:pt x="18011" y="33330"/>
                    </a:cubicBezTo>
                    <a:cubicBezTo>
                      <a:pt x="18526" y="32850"/>
                      <a:pt x="19077" y="32381"/>
                      <a:pt x="19687" y="31924"/>
                    </a:cubicBezTo>
                    <a:lnTo>
                      <a:pt x="19687" y="31901"/>
                    </a:lnTo>
                    <a:cubicBezTo>
                      <a:pt x="23144" y="29100"/>
                      <a:pt x="26285" y="27295"/>
                      <a:pt x="27750" y="26428"/>
                    </a:cubicBezTo>
                    <a:cubicBezTo>
                      <a:pt x="27363" y="26791"/>
                      <a:pt x="23788" y="30272"/>
                      <a:pt x="20589" y="34033"/>
                    </a:cubicBezTo>
                    <a:cubicBezTo>
                      <a:pt x="20554" y="34080"/>
                      <a:pt x="20507" y="34127"/>
                      <a:pt x="20484" y="34151"/>
                    </a:cubicBezTo>
                    <a:cubicBezTo>
                      <a:pt x="18714" y="36237"/>
                      <a:pt x="17085" y="38381"/>
                      <a:pt x="16147" y="40163"/>
                    </a:cubicBezTo>
                    <a:cubicBezTo>
                      <a:pt x="15362" y="41651"/>
                      <a:pt x="15081" y="42882"/>
                      <a:pt x="15643" y="43561"/>
                    </a:cubicBezTo>
                    <a:cubicBezTo>
                      <a:pt x="15761" y="43726"/>
                      <a:pt x="15936" y="43831"/>
                      <a:pt x="16136" y="43901"/>
                    </a:cubicBezTo>
                    <a:cubicBezTo>
                      <a:pt x="16335" y="43960"/>
                      <a:pt x="16546" y="43983"/>
                      <a:pt x="16804" y="43972"/>
                    </a:cubicBezTo>
                    <a:cubicBezTo>
                      <a:pt x="17214" y="43948"/>
                      <a:pt x="17706" y="43831"/>
                      <a:pt x="18257" y="43655"/>
                    </a:cubicBezTo>
                    <a:lnTo>
                      <a:pt x="18257" y="43632"/>
                    </a:lnTo>
                    <a:cubicBezTo>
                      <a:pt x="23367" y="41815"/>
                      <a:pt x="32215" y="31983"/>
                      <a:pt x="36352" y="24084"/>
                    </a:cubicBezTo>
                    <a:cubicBezTo>
                      <a:pt x="41497" y="14228"/>
                      <a:pt x="36317" y="2696"/>
                      <a:pt x="36317" y="2696"/>
                    </a:cubicBezTo>
                    <a:lnTo>
                      <a:pt x="30926" y="0"/>
                    </a:lnTo>
                    <a:cubicBezTo>
                      <a:pt x="30926" y="0"/>
                      <a:pt x="-3120" y="28619"/>
                      <a:pt x="232" y="46386"/>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2" name="Freeform: Shape 1061">
                <a:extLst>
                  <a:ext uri="{FF2B5EF4-FFF2-40B4-BE49-F238E27FC236}">
                    <a16:creationId xmlns:a16="http://schemas.microsoft.com/office/drawing/2014/main" id="{E9E09B38-0DB2-8C35-7976-C5E7103E1032}"/>
                  </a:ext>
                </a:extLst>
              </p:cNvPr>
              <p:cNvSpPr/>
              <p:nvPr/>
            </p:nvSpPr>
            <p:spPr>
              <a:xfrm>
                <a:off x="3282288" y="2651048"/>
                <a:ext cx="23820" cy="29124"/>
              </a:xfrm>
              <a:custGeom>
                <a:avLst/>
                <a:gdLst>
                  <a:gd name="csX0" fmla="*/ 12 w 23820"/>
                  <a:gd name="csY0" fmla="*/ 22221 h 29124"/>
                  <a:gd name="csX1" fmla="*/ 11216 w 23820"/>
                  <a:gd name="csY1" fmla="*/ 29124 h 29124"/>
                  <a:gd name="csX2" fmla="*/ 14743 w 23820"/>
                  <a:gd name="csY2" fmla="*/ 20639 h 29124"/>
                  <a:gd name="csX3" fmla="*/ 19560 w 23820"/>
                  <a:gd name="csY3" fmla="*/ 13596 h 29124"/>
                  <a:gd name="csX4" fmla="*/ 20099 w 23820"/>
                  <a:gd name="csY4" fmla="*/ 12728 h 29124"/>
                  <a:gd name="csX5" fmla="*/ 21458 w 23820"/>
                  <a:gd name="csY5" fmla="*/ 10408 h 29124"/>
                  <a:gd name="csX6" fmla="*/ 23252 w 23820"/>
                  <a:gd name="csY6" fmla="*/ 6576 h 29124"/>
                  <a:gd name="csX7" fmla="*/ 23802 w 23820"/>
                  <a:gd name="csY7" fmla="*/ 3154 h 29124"/>
                  <a:gd name="csX8" fmla="*/ 23767 w 23820"/>
                  <a:gd name="csY8" fmla="*/ 2919 h 29124"/>
                  <a:gd name="csX9" fmla="*/ 23017 w 23820"/>
                  <a:gd name="csY9" fmla="*/ 751 h 29124"/>
                  <a:gd name="csX10" fmla="*/ 22994 w 23820"/>
                  <a:gd name="csY10" fmla="*/ 704 h 29124"/>
                  <a:gd name="csX11" fmla="*/ 22970 w 23820"/>
                  <a:gd name="csY11" fmla="*/ 681 h 29124"/>
                  <a:gd name="csX12" fmla="*/ 22970 w 23820"/>
                  <a:gd name="csY12" fmla="*/ 657 h 29124"/>
                  <a:gd name="csX13" fmla="*/ 22373 w 23820"/>
                  <a:gd name="csY13" fmla="*/ 60 h 29124"/>
                  <a:gd name="csX14" fmla="*/ 22326 w 23820"/>
                  <a:gd name="csY14" fmla="*/ 36 h 29124"/>
                  <a:gd name="csX15" fmla="*/ 20908 w 23820"/>
                  <a:gd name="csY15" fmla="*/ 1654 h 29124"/>
                  <a:gd name="csX16" fmla="*/ 20626 w 23820"/>
                  <a:gd name="csY16" fmla="*/ 1712 h 29124"/>
                  <a:gd name="csX17" fmla="*/ 17403 w 23820"/>
                  <a:gd name="csY17" fmla="*/ 1712 h 29124"/>
                  <a:gd name="csX18" fmla="*/ 15200 w 23820"/>
                  <a:gd name="csY18" fmla="*/ 2111 h 29124"/>
                  <a:gd name="csX19" fmla="*/ 13583 w 23820"/>
                  <a:gd name="csY19" fmla="*/ 2497 h 29124"/>
                  <a:gd name="csX20" fmla="*/ 8544 w 23820"/>
                  <a:gd name="csY20" fmla="*/ 5650 h 29124"/>
                  <a:gd name="csX21" fmla="*/ 5848 w 23820"/>
                  <a:gd name="csY21" fmla="*/ 10795 h 29124"/>
                  <a:gd name="csX22" fmla="*/ 3574 w 23820"/>
                  <a:gd name="csY22" fmla="*/ 15330 h 29124"/>
                  <a:gd name="csX23" fmla="*/ 3223 w 23820"/>
                  <a:gd name="csY23" fmla="*/ 15998 h 29124"/>
                  <a:gd name="csX24" fmla="*/ 0 w 23820"/>
                  <a:gd name="csY24" fmla="*/ 22221 h 291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3820" h="29124">
                    <a:moveTo>
                      <a:pt x="12" y="22221"/>
                    </a:moveTo>
                    <a:lnTo>
                      <a:pt x="11216" y="29124"/>
                    </a:lnTo>
                    <a:cubicBezTo>
                      <a:pt x="11216" y="29124"/>
                      <a:pt x="13126" y="23053"/>
                      <a:pt x="14743" y="20639"/>
                    </a:cubicBezTo>
                    <a:cubicBezTo>
                      <a:pt x="15388" y="19702"/>
                      <a:pt x="17521" y="16854"/>
                      <a:pt x="19560" y="13596"/>
                    </a:cubicBezTo>
                    <a:cubicBezTo>
                      <a:pt x="19736" y="13303"/>
                      <a:pt x="19911" y="13010"/>
                      <a:pt x="20099" y="12728"/>
                    </a:cubicBezTo>
                    <a:cubicBezTo>
                      <a:pt x="20579" y="11967"/>
                      <a:pt x="21025" y="11181"/>
                      <a:pt x="21458" y="10408"/>
                    </a:cubicBezTo>
                    <a:cubicBezTo>
                      <a:pt x="22162" y="9095"/>
                      <a:pt x="22806" y="7783"/>
                      <a:pt x="23252" y="6576"/>
                    </a:cubicBezTo>
                    <a:cubicBezTo>
                      <a:pt x="23744" y="5275"/>
                      <a:pt x="23873" y="4126"/>
                      <a:pt x="23802" y="3154"/>
                    </a:cubicBezTo>
                    <a:cubicBezTo>
                      <a:pt x="23802" y="3072"/>
                      <a:pt x="23802" y="2978"/>
                      <a:pt x="23767" y="2919"/>
                    </a:cubicBezTo>
                    <a:cubicBezTo>
                      <a:pt x="23673" y="1993"/>
                      <a:pt x="23369" y="1255"/>
                      <a:pt x="23017" y="751"/>
                    </a:cubicBezTo>
                    <a:cubicBezTo>
                      <a:pt x="23017" y="728"/>
                      <a:pt x="22994" y="728"/>
                      <a:pt x="22994" y="704"/>
                    </a:cubicBezTo>
                    <a:lnTo>
                      <a:pt x="22970" y="681"/>
                    </a:lnTo>
                    <a:lnTo>
                      <a:pt x="22970" y="657"/>
                    </a:lnTo>
                    <a:cubicBezTo>
                      <a:pt x="22783" y="364"/>
                      <a:pt x="22572" y="165"/>
                      <a:pt x="22373" y="60"/>
                    </a:cubicBezTo>
                    <a:cubicBezTo>
                      <a:pt x="22373" y="60"/>
                      <a:pt x="22349" y="36"/>
                      <a:pt x="22326" y="36"/>
                    </a:cubicBezTo>
                    <a:cubicBezTo>
                      <a:pt x="21775" y="-257"/>
                      <a:pt x="21494" y="1314"/>
                      <a:pt x="20908" y="1654"/>
                    </a:cubicBezTo>
                    <a:cubicBezTo>
                      <a:pt x="20826" y="1700"/>
                      <a:pt x="20744" y="1724"/>
                      <a:pt x="20626" y="1712"/>
                    </a:cubicBezTo>
                    <a:cubicBezTo>
                      <a:pt x="19607" y="1571"/>
                      <a:pt x="18482" y="1595"/>
                      <a:pt x="17403" y="1712"/>
                    </a:cubicBezTo>
                    <a:cubicBezTo>
                      <a:pt x="16653" y="1794"/>
                      <a:pt x="15880" y="1947"/>
                      <a:pt x="15200" y="2111"/>
                    </a:cubicBezTo>
                    <a:cubicBezTo>
                      <a:pt x="14603" y="2228"/>
                      <a:pt x="14075" y="2368"/>
                      <a:pt x="13583" y="2497"/>
                    </a:cubicBezTo>
                    <a:cubicBezTo>
                      <a:pt x="11649" y="3060"/>
                      <a:pt x="9798" y="4068"/>
                      <a:pt x="8544" y="5650"/>
                    </a:cubicBezTo>
                    <a:cubicBezTo>
                      <a:pt x="7348" y="7162"/>
                      <a:pt x="6727" y="9095"/>
                      <a:pt x="5848" y="10795"/>
                    </a:cubicBezTo>
                    <a:cubicBezTo>
                      <a:pt x="5086" y="12307"/>
                      <a:pt x="4325" y="13818"/>
                      <a:pt x="3574" y="15330"/>
                    </a:cubicBezTo>
                    <a:cubicBezTo>
                      <a:pt x="3457" y="15553"/>
                      <a:pt x="3340" y="15776"/>
                      <a:pt x="3223" y="15998"/>
                    </a:cubicBezTo>
                    <a:cubicBezTo>
                      <a:pt x="2168" y="18061"/>
                      <a:pt x="1078" y="20159"/>
                      <a:pt x="0" y="22221"/>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3" name="Freeform: Shape 1062">
                <a:extLst>
                  <a:ext uri="{FF2B5EF4-FFF2-40B4-BE49-F238E27FC236}">
                    <a16:creationId xmlns:a16="http://schemas.microsoft.com/office/drawing/2014/main" id="{96512C65-A946-9F25-6954-2E6A0B3ED2AF}"/>
                  </a:ext>
                </a:extLst>
              </p:cNvPr>
              <p:cNvSpPr/>
              <p:nvPr/>
            </p:nvSpPr>
            <p:spPr>
              <a:xfrm>
                <a:off x="3287273" y="2645154"/>
                <a:ext cx="12447" cy="23331"/>
              </a:xfrm>
              <a:custGeom>
                <a:avLst/>
                <a:gdLst>
                  <a:gd name="csX0" fmla="*/ 8 w 12447"/>
                  <a:gd name="csY0" fmla="*/ 22115 h 23331"/>
                  <a:gd name="csX1" fmla="*/ 10790 w 12447"/>
                  <a:gd name="csY1" fmla="*/ 281 h 23331"/>
                  <a:gd name="csX2" fmla="*/ 12091 w 12447"/>
                  <a:gd name="csY2" fmla="*/ 2004 h 23331"/>
                  <a:gd name="csX3" fmla="*/ 2141 w 12447"/>
                  <a:gd name="csY3" fmla="*/ 22443 h 23331"/>
                  <a:gd name="csX4" fmla="*/ 8 w 12447"/>
                  <a:gd name="csY4" fmla="*/ 22126 h 23331"/>
                </a:gdLst>
                <a:ahLst/>
                <a:cxnLst>
                  <a:cxn ang="0">
                    <a:pos x="csX0" y="csY0"/>
                  </a:cxn>
                  <a:cxn ang="0">
                    <a:pos x="csX1" y="csY1"/>
                  </a:cxn>
                  <a:cxn ang="0">
                    <a:pos x="csX2" y="csY2"/>
                  </a:cxn>
                  <a:cxn ang="0">
                    <a:pos x="csX3" y="csY3"/>
                  </a:cxn>
                  <a:cxn ang="0">
                    <a:pos x="csX4" y="csY4"/>
                  </a:cxn>
                </a:cxnLst>
                <a:rect l="l" t="t" r="r" b="b"/>
                <a:pathLst>
                  <a:path w="12447" h="23331">
                    <a:moveTo>
                      <a:pt x="8" y="22115"/>
                    </a:moveTo>
                    <a:cubicBezTo>
                      <a:pt x="910" y="13665"/>
                      <a:pt x="4672" y="6153"/>
                      <a:pt x="10790" y="281"/>
                    </a:cubicBezTo>
                    <a:cubicBezTo>
                      <a:pt x="11786" y="-680"/>
                      <a:pt x="13087" y="1055"/>
                      <a:pt x="12091" y="2004"/>
                    </a:cubicBezTo>
                    <a:cubicBezTo>
                      <a:pt x="6395" y="7477"/>
                      <a:pt x="2973" y="14591"/>
                      <a:pt x="2141" y="22443"/>
                    </a:cubicBezTo>
                    <a:cubicBezTo>
                      <a:pt x="1988" y="23826"/>
                      <a:pt x="-145" y="23498"/>
                      <a:pt x="8" y="22126"/>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4" name="Freeform: Shape 1063">
                <a:extLst>
                  <a:ext uri="{FF2B5EF4-FFF2-40B4-BE49-F238E27FC236}">
                    <a16:creationId xmlns:a16="http://schemas.microsoft.com/office/drawing/2014/main" id="{923669B8-8898-B113-CA32-AA5A290A032D}"/>
                  </a:ext>
                </a:extLst>
              </p:cNvPr>
              <p:cNvSpPr/>
              <p:nvPr/>
            </p:nvSpPr>
            <p:spPr>
              <a:xfrm>
                <a:off x="3294815" y="2648066"/>
                <a:ext cx="11338" cy="16531"/>
              </a:xfrm>
              <a:custGeom>
                <a:avLst/>
                <a:gdLst>
                  <a:gd name="csX0" fmla="*/ 10502 w 11338"/>
                  <a:gd name="csY0" fmla="*/ 3710 h 16531"/>
                  <a:gd name="csX1" fmla="*/ 10479 w 11338"/>
                  <a:gd name="csY1" fmla="*/ 3663 h 16531"/>
                  <a:gd name="csX2" fmla="*/ 10455 w 11338"/>
                  <a:gd name="csY2" fmla="*/ 3640 h 16531"/>
                  <a:gd name="csX3" fmla="*/ 10455 w 11338"/>
                  <a:gd name="csY3" fmla="*/ 3616 h 16531"/>
                  <a:gd name="csX4" fmla="*/ 9846 w 11338"/>
                  <a:gd name="csY4" fmla="*/ 3030 h 16531"/>
                  <a:gd name="csX5" fmla="*/ 9799 w 11338"/>
                  <a:gd name="csY5" fmla="*/ 3007 h 16531"/>
                  <a:gd name="csX6" fmla="*/ 5978 w 11338"/>
                  <a:gd name="csY6" fmla="*/ 311 h 16531"/>
                  <a:gd name="csX7" fmla="*/ 3611 w 11338"/>
                  <a:gd name="csY7" fmla="*/ 30 h 16531"/>
                  <a:gd name="csX8" fmla="*/ 740 w 11338"/>
                  <a:gd name="csY8" fmla="*/ 804 h 16531"/>
                  <a:gd name="csX9" fmla="*/ 1 w 11338"/>
                  <a:gd name="csY9" fmla="*/ 1882 h 16531"/>
                  <a:gd name="csX10" fmla="*/ 693 w 11338"/>
                  <a:gd name="csY10" fmla="*/ 3476 h 16531"/>
                  <a:gd name="csX11" fmla="*/ 2673 w 11338"/>
                  <a:gd name="csY11" fmla="*/ 5070 h 16531"/>
                  <a:gd name="csX12" fmla="*/ 3037 w 11338"/>
                  <a:gd name="csY12" fmla="*/ 5327 h 16531"/>
                  <a:gd name="csX13" fmla="*/ 5732 w 11338"/>
                  <a:gd name="csY13" fmla="*/ 7941 h 16531"/>
                  <a:gd name="csX14" fmla="*/ 6342 w 11338"/>
                  <a:gd name="csY14" fmla="*/ 8585 h 16531"/>
                  <a:gd name="csX15" fmla="*/ 7619 w 11338"/>
                  <a:gd name="csY15" fmla="*/ 8668 h 16531"/>
                  <a:gd name="csX16" fmla="*/ 6881 w 11338"/>
                  <a:gd name="csY16" fmla="*/ 11855 h 16531"/>
                  <a:gd name="csX17" fmla="*/ 6881 w 11338"/>
                  <a:gd name="csY17" fmla="*/ 15582 h 16531"/>
                  <a:gd name="csX18" fmla="*/ 7010 w 11338"/>
                  <a:gd name="csY18" fmla="*/ 16531 h 16531"/>
                  <a:gd name="csX19" fmla="*/ 7549 w 11338"/>
                  <a:gd name="csY19" fmla="*/ 15664 h 16531"/>
                  <a:gd name="csX20" fmla="*/ 8990 w 11338"/>
                  <a:gd name="csY20" fmla="*/ 15336 h 16531"/>
                  <a:gd name="csX21" fmla="*/ 8990 w 11338"/>
                  <a:gd name="csY21" fmla="*/ 15312 h 16531"/>
                  <a:gd name="csX22" fmla="*/ 8908 w 11338"/>
                  <a:gd name="csY22" fmla="*/ 13332 h 16531"/>
                  <a:gd name="csX23" fmla="*/ 11194 w 11338"/>
                  <a:gd name="csY23" fmla="*/ 6218 h 16531"/>
                  <a:gd name="csX24" fmla="*/ 11264 w 11338"/>
                  <a:gd name="csY24" fmla="*/ 6089 h 16531"/>
                  <a:gd name="csX25" fmla="*/ 11334 w 11338"/>
                  <a:gd name="csY25" fmla="*/ 5726 h 16531"/>
                  <a:gd name="csX26" fmla="*/ 10490 w 11338"/>
                  <a:gd name="csY26" fmla="*/ 3675 h 16531"/>
                  <a:gd name="csX27" fmla="*/ 7361 w 11338"/>
                  <a:gd name="csY27" fmla="*/ 6488 h 16531"/>
                  <a:gd name="csX28" fmla="*/ 7314 w 11338"/>
                  <a:gd name="csY28" fmla="*/ 6441 h 16531"/>
                  <a:gd name="csX29" fmla="*/ 4900 w 11338"/>
                  <a:gd name="csY29" fmla="*/ 4695 h 16531"/>
                  <a:gd name="csX30" fmla="*/ 2615 w 11338"/>
                  <a:gd name="csY30" fmla="*/ 2409 h 16531"/>
                  <a:gd name="csX31" fmla="*/ 5978 w 11338"/>
                  <a:gd name="csY31" fmla="*/ 2644 h 16531"/>
                  <a:gd name="csX32" fmla="*/ 8182 w 11338"/>
                  <a:gd name="csY32" fmla="*/ 4390 h 16531"/>
                  <a:gd name="csX33" fmla="*/ 8393 w 11338"/>
                  <a:gd name="csY33" fmla="*/ 4624 h 16531"/>
                  <a:gd name="csX34" fmla="*/ 8779 w 11338"/>
                  <a:gd name="csY34" fmla="*/ 5058 h 16531"/>
                  <a:gd name="csX35" fmla="*/ 9213 w 11338"/>
                  <a:gd name="csY35" fmla="*/ 5398 h 16531"/>
                  <a:gd name="csX36" fmla="*/ 8064 w 11338"/>
                  <a:gd name="csY36" fmla="*/ 7601 h 16531"/>
                  <a:gd name="csX37" fmla="*/ 8041 w 11338"/>
                  <a:gd name="csY37" fmla="*/ 7425 h 16531"/>
                  <a:gd name="csX38" fmla="*/ 7350 w 11338"/>
                  <a:gd name="csY38" fmla="*/ 6476 h 16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1338" h="16531">
                    <a:moveTo>
                      <a:pt x="10502" y="3710"/>
                    </a:moveTo>
                    <a:cubicBezTo>
                      <a:pt x="10502" y="3710"/>
                      <a:pt x="10479" y="3687"/>
                      <a:pt x="10479" y="3663"/>
                    </a:cubicBezTo>
                    <a:lnTo>
                      <a:pt x="10455" y="3640"/>
                    </a:lnTo>
                    <a:lnTo>
                      <a:pt x="10455" y="3616"/>
                    </a:lnTo>
                    <a:cubicBezTo>
                      <a:pt x="10244" y="3417"/>
                      <a:pt x="10045" y="3253"/>
                      <a:pt x="9846" y="3030"/>
                    </a:cubicBezTo>
                    <a:cubicBezTo>
                      <a:pt x="9846" y="3030"/>
                      <a:pt x="9822" y="3007"/>
                      <a:pt x="9799" y="3007"/>
                    </a:cubicBezTo>
                    <a:cubicBezTo>
                      <a:pt x="8697" y="1905"/>
                      <a:pt x="7443" y="804"/>
                      <a:pt x="5978" y="311"/>
                    </a:cubicBezTo>
                    <a:cubicBezTo>
                      <a:pt x="5205" y="30"/>
                      <a:pt x="4408" y="-52"/>
                      <a:pt x="3611" y="30"/>
                    </a:cubicBezTo>
                    <a:cubicBezTo>
                      <a:pt x="2638" y="77"/>
                      <a:pt x="1642" y="370"/>
                      <a:pt x="740" y="804"/>
                    </a:cubicBezTo>
                    <a:cubicBezTo>
                      <a:pt x="247" y="1015"/>
                      <a:pt x="1" y="1366"/>
                      <a:pt x="1" y="1882"/>
                    </a:cubicBezTo>
                    <a:cubicBezTo>
                      <a:pt x="-22" y="2468"/>
                      <a:pt x="259" y="3007"/>
                      <a:pt x="693" y="3476"/>
                    </a:cubicBezTo>
                    <a:cubicBezTo>
                      <a:pt x="1255" y="4097"/>
                      <a:pt x="2052" y="4624"/>
                      <a:pt x="2673" y="5070"/>
                    </a:cubicBezTo>
                    <a:cubicBezTo>
                      <a:pt x="2802" y="5152"/>
                      <a:pt x="2908" y="5269"/>
                      <a:pt x="3037" y="5327"/>
                    </a:cubicBezTo>
                    <a:cubicBezTo>
                      <a:pt x="4185" y="6277"/>
                      <a:pt x="4865" y="6945"/>
                      <a:pt x="5732" y="7941"/>
                    </a:cubicBezTo>
                    <a:cubicBezTo>
                      <a:pt x="5943" y="8140"/>
                      <a:pt x="6142" y="8375"/>
                      <a:pt x="6342" y="8585"/>
                    </a:cubicBezTo>
                    <a:cubicBezTo>
                      <a:pt x="6728" y="9043"/>
                      <a:pt x="7244" y="8972"/>
                      <a:pt x="7619" y="8668"/>
                    </a:cubicBezTo>
                    <a:cubicBezTo>
                      <a:pt x="7256" y="9699"/>
                      <a:pt x="7010" y="10777"/>
                      <a:pt x="6881" y="11855"/>
                    </a:cubicBezTo>
                    <a:cubicBezTo>
                      <a:pt x="6728" y="13109"/>
                      <a:pt x="6728" y="14363"/>
                      <a:pt x="6881" y="15582"/>
                    </a:cubicBezTo>
                    <a:cubicBezTo>
                      <a:pt x="6904" y="15910"/>
                      <a:pt x="6963" y="16203"/>
                      <a:pt x="7010" y="16531"/>
                    </a:cubicBezTo>
                    <a:cubicBezTo>
                      <a:pt x="7209" y="16250"/>
                      <a:pt x="7373" y="15945"/>
                      <a:pt x="7549" y="15664"/>
                    </a:cubicBezTo>
                    <a:cubicBezTo>
                      <a:pt x="7959" y="15641"/>
                      <a:pt x="8451" y="15512"/>
                      <a:pt x="8990" y="15336"/>
                    </a:cubicBezTo>
                    <a:lnTo>
                      <a:pt x="8990" y="15312"/>
                    </a:lnTo>
                    <a:cubicBezTo>
                      <a:pt x="8920" y="14644"/>
                      <a:pt x="8885" y="13976"/>
                      <a:pt x="8908" y="13332"/>
                    </a:cubicBezTo>
                    <a:cubicBezTo>
                      <a:pt x="8990" y="10847"/>
                      <a:pt x="9775" y="8410"/>
                      <a:pt x="11194" y="6218"/>
                    </a:cubicBezTo>
                    <a:cubicBezTo>
                      <a:pt x="11217" y="6171"/>
                      <a:pt x="11264" y="6148"/>
                      <a:pt x="11264" y="6089"/>
                    </a:cubicBezTo>
                    <a:cubicBezTo>
                      <a:pt x="11334" y="5984"/>
                      <a:pt x="11346" y="5855"/>
                      <a:pt x="11334" y="5726"/>
                    </a:cubicBezTo>
                    <a:cubicBezTo>
                      <a:pt x="11311" y="5011"/>
                      <a:pt x="10772" y="4003"/>
                      <a:pt x="10490" y="3675"/>
                    </a:cubicBezTo>
                    <a:close/>
                    <a:moveTo>
                      <a:pt x="7361" y="6488"/>
                    </a:moveTo>
                    <a:cubicBezTo>
                      <a:pt x="7361" y="6488"/>
                      <a:pt x="7338" y="6464"/>
                      <a:pt x="7314" y="6441"/>
                    </a:cubicBezTo>
                    <a:cubicBezTo>
                      <a:pt x="7057" y="6183"/>
                      <a:pt x="5978" y="5468"/>
                      <a:pt x="4900" y="4695"/>
                    </a:cubicBezTo>
                    <a:cubicBezTo>
                      <a:pt x="3646" y="3816"/>
                      <a:pt x="2416" y="2819"/>
                      <a:pt x="2615" y="2409"/>
                    </a:cubicBezTo>
                    <a:cubicBezTo>
                      <a:pt x="3154" y="1226"/>
                      <a:pt x="4877" y="2046"/>
                      <a:pt x="5978" y="2644"/>
                    </a:cubicBezTo>
                    <a:cubicBezTo>
                      <a:pt x="6799" y="3101"/>
                      <a:pt x="7514" y="3745"/>
                      <a:pt x="8182" y="4390"/>
                    </a:cubicBezTo>
                    <a:cubicBezTo>
                      <a:pt x="8252" y="4460"/>
                      <a:pt x="8310" y="4542"/>
                      <a:pt x="8393" y="4624"/>
                    </a:cubicBezTo>
                    <a:cubicBezTo>
                      <a:pt x="8521" y="4777"/>
                      <a:pt x="8650" y="4906"/>
                      <a:pt x="8779" y="5058"/>
                    </a:cubicBezTo>
                    <a:cubicBezTo>
                      <a:pt x="8932" y="5210"/>
                      <a:pt x="9061" y="5316"/>
                      <a:pt x="9213" y="5398"/>
                    </a:cubicBezTo>
                    <a:cubicBezTo>
                      <a:pt x="8756" y="6113"/>
                      <a:pt x="8393" y="6839"/>
                      <a:pt x="8064" y="7601"/>
                    </a:cubicBezTo>
                    <a:lnTo>
                      <a:pt x="8041" y="7425"/>
                    </a:lnTo>
                    <a:cubicBezTo>
                      <a:pt x="7889" y="7038"/>
                      <a:pt x="7607" y="6734"/>
                      <a:pt x="7350" y="6476"/>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5" name="Freeform: Shape 1064">
                <a:extLst>
                  <a:ext uri="{FF2B5EF4-FFF2-40B4-BE49-F238E27FC236}">
                    <a16:creationId xmlns:a16="http://schemas.microsoft.com/office/drawing/2014/main" id="{ABA20D98-A722-8719-EB04-C824D0FC5F47}"/>
                  </a:ext>
                </a:extLst>
              </p:cNvPr>
              <p:cNvSpPr/>
              <p:nvPr/>
            </p:nvSpPr>
            <p:spPr>
              <a:xfrm>
                <a:off x="3292425" y="2653180"/>
                <a:ext cx="7446" cy="6955"/>
              </a:xfrm>
              <a:custGeom>
                <a:avLst/>
                <a:gdLst>
                  <a:gd name="csX0" fmla="*/ 1699 w 7446"/>
                  <a:gd name="csY0" fmla="*/ 284 h 6955"/>
                  <a:gd name="csX1" fmla="*/ 2332 w 7446"/>
                  <a:gd name="csY1" fmla="*/ 858 h 6955"/>
                  <a:gd name="csX2" fmla="*/ 6094 w 7446"/>
                  <a:gd name="csY2" fmla="*/ 4151 h 6955"/>
                  <a:gd name="csX3" fmla="*/ 7102 w 7446"/>
                  <a:gd name="csY3" fmla="*/ 5053 h 6955"/>
                  <a:gd name="csX4" fmla="*/ 7395 w 7446"/>
                  <a:gd name="csY4" fmla="*/ 6331 h 6955"/>
                  <a:gd name="csX5" fmla="*/ 3657 w 7446"/>
                  <a:gd name="csY5" fmla="*/ 4971 h 6955"/>
                  <a:gd name="csX6" fmla="*/ 1113 w 7446"/>
                  <a:gd name="csY6" fmla="*/ 2756 h 6955"/>
                  <a:gd name="csX7" fmla="*/ 82 w 7446"/>
                  <a:gd name="csY7" fmla="*/ 1514 h 6955"/>
                  <a:gd name="csX8" fmla="*/ 516 w 7446"/>
                  <a:gd name="csY8" fmla="*/ 84 h 6955"/>
                  <a:gd name="csX9" fmla="*/ 1535 w 7446"/>
                  <a:gd name="csY9" fmla="*/ 166 h 6955"/>
                  <a:gd name="csX10" fmla="*/ 1711 w 7446"/>
                  <a:gd name="csY10" fmla="*/ 272 h 6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446" h="6955">
                    <a:moveTo>
                      <a:pt x="1699" y="284"/>
                    </a:moveTo>
                    <a:cubicBezTo>
                      <a:pt x="1934" y="448"/>
                      <a:pt x="2133" y="659"/>
                      <a:pt x="2332" y="858"/>
                    </a:cubicBezTo>
                    <a:cubicBezTo>
                      <a:pt x="3504" y="2053"/>
                      <a:pt x="4758" y="3155"/>
                      <a:pt x="6094" y="4151"/>
                    </a:cubicBezTo>
                    <a:cubicBezTo>
                      <a:pt x="6458" y="4421"/>
                      <a:pt x="6833" y="4690"/>
                      <a:pt x="7102" y="5053"/>
                    </a:cubicBezTo>
                    <a:cubicBezTo>
                      <a:pt x="7372" y="5417"/>
                      <a:pt x="7536" y="5897"/>
                      <a:pt x="7395" y="6331"/>
                    </a:cubicBezTo>
                    <a:cubicBezTo>
                      <a:pt x="6844" y="8136"/>
                      <a:pt x="4278" y="5510"/>
                      <a:pt x="3657" y="4971"/>
                    </a:cubicBezTo>
                    <a:lnTo>
                      <a:pt x="1113" y="2756"/>
                    </a:lnTo>
                    <a:cubicBezTo>
                      <a:pt x="703" y="2405"/>
                      <a:pt x="270" y="2018"/>
                      <a:pt x="82" y="1514"/>
                    </a:cubicBezTo>
                    <a:cubicBezTo>
                      <a:pt x="-105" y="998"/>
                      <a:pt x="24" y="330"/>
                      <a:pt x="516" y="84"/>
                    </a:cubicBezTo>
                    <a:cubicBezTo>
                      <a:pt x="832" y="-68"/>
                      <a:pt x="1219" y="2"/>
                      <a:pt x="1535" y="166"/>
                    </a:cubicBezTo>
                    <a:cubicBezTo>
                      <a:pt x="1594" y="201"/>
                      <a:pt x="1653" y="237"/>
                      <a:pt x="1711" y="272"/>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66" name="Freeform: Shape 1065">
                <a:extLst>
                  <a:ext uri="{FF2B5EF4-FFF2-40B4-BE49-F238E27FC236}">
                    <a16:creationId xmlns:a16="http://schemas.microsoft.com/office/drawing/2014/main" id="{571F5618-E790-23B0-11AD-AEB0B614C3F0}"/>
                  </a:ext>
                </a:extLst>
              </p:cNvPr>
              <p:cNvSpPr/>
              <p:nvPr/>
            </p:nvSpPr>
            <p:spPr>
              <a:xfrm>
                <a:off x="3290144" y="2657035"/>
                <a:ext cx="7081" cy="6791"/>
              </a:xfrm>
              <a:custGeom>
                <a:avLst/>
                <a:gdLst>
                  <a:gd name="csX0" fmla="*/ 2035 w 7081"/>
                  <a:gd name="csY0" fmla="*/ 437 h 6791"/>
                  <a:gd name="csX1" fmla="*/ 3219 w 7081"/>
                  <a:gd name="csY1" fmla="*/ 1831 h 6791"/>
                  <a:gd name="csX2" fmla="*/ 6781 w 7081"/>
                  <a:gd name="csY2" fmla="*/ 4855 h 6791"/>
                  <a:gd name="csX3" fmla="*/ 5340 w 7081"/>
                  <a:gd name="csY3" fmla="*/ 6460 h 6791"/>
                  <a:gd name="csX4" fmla="*/ 2762 w 7081"/>
                  <a:gd name="csY4" fmla="*/ 4351 h 6791"/>
                  <a:gd name="csX5" fmla="*/ 195 w 7081"/>
                  <a:gd name="csY5" fmla="*/ 1644 h 6791"/>
                  <a:gd name="csX6" fmla="*/ 1683 w 7081"/>
                  <a:gd name="csY6" fmla="*/ 155 h 6791"/>
                  <a:gd name="csX7" fmla="*/ 2023 w 7081"/>
                  <a:gd name="csY7" fmla="*/ 425 h 6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081" h="6791">
                    <a:moveTo>
                      <a:pt x="2035" y="437"/>
                    </a:moveTo>
                    <a:cubicBezTo>
                      <a:pt x="2457" y="847"/>
                      <a:pt x="2844" y="1444"/>
                      <a:pt x="3219" y="1831"/>
                    </a:cubicBezTo>
                    <a:cubicBezTo>
                      <a:pt x="4320" y="2933"/>
                      <a:pt x="5750" y="3706"/>
                      <a:pt x="6781" y="4855"/>
                    </a:cubicBezTo>
                    <a:cubicBezTo>
                      <a:pt x="7707" y="5874"/>
                      <a:pt x="6278" y="7492"/>
                      <a:pt x="5340" y="6460"/>
                    </a:cubicBezTo>
                    <a:cubicBezTo>
                      <a:pt x="4602" y="5640"/>
                      <a:pt x="3582" y="5101"/>
                      <a:pt x="2762" y="4351"/>
                    </a:cubicBezTo>
                    <a:cubicBezTo>
                      <a:pt x="1836" y="3519"/>
                      <a:pt x="945" y="2651"/>
                      <a:pt x="195" y="1644"/>
                    </a:cubicBezTo>
                    <a:cubicBezTo>
                      <a:pt x="-485" y="718"/>
                      <a:pt x="758" y="-419"/>
                      <a:pt x="1683" y="155"/>
                    </a:cubicBezTo>
                    <a:cubicBezTo>
                      <a:pt x="1801" y="226"/>
                      <a:pt x="1918" y="319"/>
                      <a:pt x="2023" y="425"/>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917" name="Freeform: Shape 916">
              <a:extLst>
                <a:ext uri="{FF2B5EF4-FFF2-40B4-BE49-F238E27FC236}">
                  <a16:creationId xmlns:a16="http://schemas.microsoft.com/office/drawing/2014/main" id="{307C78E1-3157-6820-ACC6-8F1B3C66A758}"/>
                </a:ext>
              </a:extLst>
            </p:cNvPr>
            <p:cNvSpPr/>
            <p:nvPr/>
          </p:nvSpPr>
          <p:spPr>
            <a:xfrm>
              <a:off x="3233465" y="2663902"/>
              <a:ext cx="65591" cy="93854"/>
            </a:xfrm>
            <a:custGeom>
              <a:avLst/>
              <a:gdLst>
                <a:gd name="csX0" fmla="*/ 61481 w 65591"/>
                <a:gd name="csY0" fmla="*/ 37916 h 93854"/>
                <a:gd name="csX1" fmla="*/ 48835 w 65591"/>
                <a:gd name="csY1" fmla="*/ 63781 h 93854"/>
                <a:gd name="csX2" fmla="*/ 33588 w 65591"/>
                <a:gd name="csY2" fmla="*/ 85790 h 93854"/>
                <a:gd name="csX3" fmla="*/ 31760 w 65591"/>
                <a:gd name="csY3" fmla="*/ 88099 h 93854"/>
                <a:gd name="csX4" fmla="*/ 31115 w 65591"/>
                <a:gd name="csY4" fmla="*/ 88896 h 93854"/>
                <a:gd name="csX5" fmla="*/ 26603 w 65591"/>
                <a:gd name="csY5" fmla="*/ 93853 h 93854"/>
                <a:gd name="csX6" fmla="*/ 2438 w 65591"/>
                <a:gd name="csY6" fmla="*/ 62093 h 93854"/>
                <a:gd name="csX7" fmla="*/ 2332 w 65591"/>
                <a:gd name="csY7" fmla="*/ 61964 h 93854"/>
                <a:gd name="csX8" fmla="*/ 820 w 65591"/>
                <a:gd name="csY8" fmla="*/ 59866 h 93854"/>
                <a:gd name="csX9" fmla="*/ 738 w 65591"/>
                <a:gd name="csY9" fmla="*/ 59761 h 93854"/>
                <a:gd name="csX10" fmla="*/ 539 w 65591"/>
                <a:gd name="csY10" fmla="*/ 59503 h 93854"/>
                <a:gd name="csX11" fmla="*/ 0 w 65591"/>
                <a:gd name="csY11" fmla="*/ 58753 h 93854"/>
                <a:gd name="csX12" fmla="*/ 797 w 65591"/>
                <a:gd name="csY12" fmla="*/ 57523 h 93854"/>
                <a:gd name="csX13" fmla="*/ 820 w 65591"/>
                <a:gd name="csY13" fmla="*/ 57476 h 93854"/>
                <a:gd name="csX14" fmla="*/ 2027 w 65591"/>
                <a:gd name="csY14" fmla="*/ 55659 h 93854"/>
                <a:gd name="csX15" fmla="*/ 20111 w 65591"/>
                <a:gd name="csY15" fmla="*/ 33486 h 93854"/>
                <a:gd name="csX16" fmla="*/ 21833 w 65591"/>
                <a:gd name="csY16" fmla="*/ 32150 h 93854"/>
                <a:gd name="csX17" fmla="*/ 41253 w 65591"/>
                <a:gd name="csY17" fmla="*/ 8957 h 93854"/>
                <a:gd name="csX18" fmla="*/ 42917 w 65591"/>
                <a:gd name="csY18" fmla="*/ 7340 h 93854"/>
                <a:gd name="csX19" fmla="*/ 44101 w 65591"/>
                <a:gd name="csY19" fmla="*/ 5511 h 93854"/>
                <a:gd name="csX20" fmla="*/ 50956 w 65591"/>
                <a:gd name="csY20" fmla="*/ 296 h 93854"/>
                <a:gd name="csX21" fmla="*/ 52187 w 65591"/>
                <a:gd name="csY21" fmla="*/ 859 h 93854"/>
                <a:gd name="csX22" fmla="*/ 53031 w 65591"/>
                <a:gd name="csY22" fmla="*/ 1269 h 93854"/>
                <a:gd name="csX23" fmla="*/ 54027 w 65591"/>
                <a:gd name="csY23" fmla="*/ 1808 h 93854"/>
                <a:gd name="csX24" fmla="*/ 55972 w 65591"/>
                <a:gd name="csY24" fmla="*/ 2992 h 93854"/>
                <a:gd name="csX25" fmla="*/ 56054 w 65591"/>
                <a:gd name="csY25" fmla="*/ 3039 h 93854"/>
                <a:gd name="csX26" fmla="*/ 63192 w 65591"/>
                <a:gd name="csY26" fmla="*/ 8453 h 93854"/>
                <a:gd name="csX27" fmla="*/ 65582 w 65591"/>
                <a:gd name="csY27" fmla="*/ 12145 h 93854"/>
                <a:gd name="csX28" fmla="*/ 63625 w 65591"/>
                <a:gd name="csY28" fmla="*/ 19376 h 93854"/>
                <a:gd name="csX29" fmla="*/ 63391 w 65591"/>
                <a:gd name="csY29" fmla="*/ 20630 h 93854"/>
                <a:gd name="csX30" fmla="*/ 63285 w 65591"/>
                <a:gd name="csY30" fmla="*/ 21602 h 93854"/>
                <a:gd name="csX31" fmla="*/ 61492 w 65591"/>
                <a:gd name="csY31" fmla="*/ 37928 h 93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65591" h="93854">
                  <a:moveTo>
                    <a:pt x="61481" y="37916"/>
                  </a:moveTo>
                  <a:cubicBezTo>
                    <a:pt x="57168" y="47584"/>
                    <a:pt x="53968" y="53925"/>
                    <a:pt x="48835" y="63781"/>
                  </a:cubicBezTo>
                  <a:cubicBezTo>
                    <a:pt x="45788" y="69629"/>
                    <a:pt x="38909" y="79051"/>
                    <a:pt x="33588" y="85790"/>
                  </a:cubicBezTo>
                  <a:cubicBezTo>
                    <a:pt x="32944" y="86610"/>
                    <a:pt x="32334" y="87384"/>
                    <a:pt x="31760" y="88099"/>
                  </a:cubicBezTo>
                  <a:cubicBezTo>
                    <a:pt x="31525" y="88380"/>
                    <a:pt x="31303" y="88638"/>
                    <a:pt x="31115" y="88896"/>
                  </a:cubicBezTo>
                  <a:cubicBezTo>
                    <a:pt x="28701" y="91826"/>
                    <a:pt x="26931" y="93771"/>
                    <a:pt x="26603" y="93853"/>
                  </a:cubicBezTo>
                  <a:cubicBezTo>
                    <a:pt x="25736" y="94064"/>
                    <a:pt x="8825" y="70895"/>
                    <a:pt x="2438" y="62093"/>
                  </a:cubicBezTo>
                  <a:cubicBezTo>
                    <a:pt x="2391" y="62046"/>
                    <a:pt x="2356" y="62011"/>
                    <a:pt x="2332" y="61964"/>
                  </a:cubicBezTo>
                  <a:cubicBezTo>
                    <a:pt x="1711" y="61120"/>
                    <a:pt x="1207" y="60406"/>
                    <a:pt x="820" y="59866"/>
                  </a:cubicBezTo>
                  <a:cubicBezTo>
                    <a:pt x="773" y="59820"/>
                    <a:pt x="750" y="59796"/>
                    <a:pt x="738" y="59761"/>
                  </a:cubicBezTo>
                  <a:cubicBezTo>
                    <a:pt x="668" y="59679"/>
                    <a:pt x="609" y="59585"/>
                    <a:pt x="539" y="59503"/>
                  </a:cubicBezTo>
                  <a:cubicBezTo>
                    <a:pt x="199" y="59011"/>
                    <a:pt x="0" y="58753"/>
                    <a:pt x="0" y="58753"/>
                  </a:cubicBezTo>
                  <a:cubicBezTo>
                    <a:pt x="0" y="58753"/>
                    <a:pt x="281" y="58296"/>
                    <a:pt x="797" y="57523"/>
                  </a:cubicBezTo>
                  <a:cubicBezTo>
                    <a:pt x="797" y="57499"/>
                    <a:pt x="820" y="57499"/>
                    <a:pt x="820" y="57476"/>
                  </a:cubicBezTo>
                  <a:cubicBezTo>
                    <a:pt x="1148" y="57007"/>
                    <a:pt x="1559" y="56374"/>
                    <a:pt x="2027" y="55659"/>
                  </a:cubicBezTo>
                  <a:cubicBezTo>
                    <a:pt x="5719" y="50174"/>
                    <a:pt x="13747" y="38807"/>
                    <a:pt x="20111" y="33486"/>
                  </a:cubicBezTo>
                  <a:cubicBezTo>
                    <a:pt x="20697" y="32970"/>
                    <a:pt x="21271" y="32537"/>
                    <a:pt x="21833" y="32150"/>
                  </a:cubicBezTo>
                  <a:cubicBezTo>
                    <a:pt x="30459" y="26267"/>
                    <a:pt x="38018" y="10820"/>
                    <a:pt x="41253" y="8957"/>
                  </a:cubicBezTo>
                  <a:cubicBezTo>
                    <a:pt x="41862" y="8617"/>
                    <a:pt x="42401" y="8055"/>
                    <a:pt x="42917" y="7340"/>
                  </a:cubicBezTo>
                  <a:cubicBezTo>
                    <a:pt x="43327" y="6801"/>
                    <a:pt x="43714" y="6156"/>
                    <a:pt x="44101" y="5511"/>
                  </a:cubicBezTo>
                  <a:cubicBezTo>
                    <a:pt x="45917" y="2464"/>
                    <a:pt x="47722" y="-1052"/>
                    <a:pt x="50956" y="296"/>
                  </a:cubicBezTo>
                  <a:cubicBezTo>
                    <a:pt x="51343" y="449"/>
                    <a:pt x="51753" y="636"/>
                    <a:pt x="52187" y="859"/>
                  </a:cubicBezTo>
                  <a:cubicBezTo>
                    <a:pt x="52468" y="988"/>
                    <a:pt x="52726" y="1117"/>
                    <a:pt x="53031" y="1269"/>
                  </a:cubicBezTo>
                  <a:cubicBezTo>
                    <a:pt x="53359" y="1445"/>
                    <a:pt x="53675" y="1632"/>
                    <a:pt x="54027" y="1808"/>
                  </a:cubicBezTo>
                  <a:cubicBezTo>
                    <a:pt x="54648" y="2171"/>
                    <a:pt x="55316" y="2558"/>
                    <a:pt x="55972" y="2992"/>
                  </a:cubicBezTo>
                  <a:cubicBezTo>
                    <a:pt x="56019" y="2992"/>
                    <a:pt x="56043" y="3015"/>
                    <a:pt x="56054" y="3039"/>
                  </a:cubicBezTo>
                  <a:cubicBezTo>
                    <a:pt x="58644" y="4656"/>
                    <a:pt x="61340" y="6660"/>
                    <a:pt x="63192" y="8453"/>
                  </a:cubicBezTo>
                  <a:cubicBezTo>
                    <a:pt x="64727" y="9918"/>
                    <a:pt x="65700" y="11230"/>
                    <a:pt x="65582" y="12145"/>
                  </a:cubicBezTo>
                  <a:cubicBezTo>
                    <a:pt x="65278" y="14664"/>
                    <a:pt x="64375" y="15813"/>
                    <a:pt x="63625" y="19376"/>
                  </a:cubicBezTo>
                  <a:cubicBezTo>
                    <a:pt x="63543" y="19762"/>
                    <a:pt x="63473" y="20172"/>
                    <a:pt x="63391" y="20630"/>
                  </a:cubicBezTo>
                  <a:cubicBezTo>
                    <a:pt x="63321" y="20958"/>
                    <a:pt x="63285" y="21298"/>
                    <a:pt x="63285" y="21602"/>
                  </a:cubicBezTo>
                  <a:cubicBezTo>
                    <a:pt x="63004" y="25681"/>
                    <a:pt x="65489" y="28986"/>
                    <a:pt x="61492" y="37928"/>
                  </a:cubicBezTo>
                  <a:close/>
                </a:path>
              </a:pathLst>
            </a:custGeom>
            <a:solidFill>
              <a:srgbClr val="DE613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18" name="Freeform: Shape 917">
              <a:extLst>
                <a:ext uri="{FF2B5EF4-FFF2-40B4-BE49-F238E27FC236}">
                  <a16:creationId xmlns:a16="http://schemas.microsoft.com/office/drawing/2014/main" id="{1FA57E81-66B8-A1F5-341E-38F2322CFABB}"/>
                </a:ext>
              </a:extLst>
            </p:cNvPr>
            <p:cNvSpPr/>
            <p:nvPr/>
          </p:nvSpPr>
          <p:spPr>
            <a:xfrm>
              <a:off x="3376419" y="2920317"/>
              <a:ext cx="24939" cy="31420"/>
            </a:xfrm>
            <a:custGeom>
              <a:avLst/>
              <a:gdLst>
                <a:gd name="csX0" fmla="*/ 24177 w 24939"/>
                <a:gd name="csY0" fmla="*/ 18458 h 31420"/>
                <a:gd name="csX1" fmla="*/ 24939 w 24939"/>
                <a:gd name="csY1" fmla="*/ 949 h 31420"/>
                <a:gd name="csX2" fmla="*/ 3106 w 24939"/>
                <a:gd name="csY2" fmla="*/ 0 h 31420"/>
                <a:gd name="csX3" fmla="*/ 0 w 24939"/>
                <a:gd name="csY3" fmla="*/ 15060 h 31420"/>
                <a:gd name="csX4" fmla="*/ 11591 w 24939"/>
                <a:gd name="csY4" fmla="*/ 31420 h 31420"/>
                <a:gd name="csX5" fmla="*/ 24177 w 24939"/>
                <a:gd name="csY5" fmla="*/ 18458 h 31420"/>
              </a:gdLst>
              <a:ahLst/>
              <a:cxnLst>
                <a:cxn ang="0">
                  <a:pos x="csX0" y="csY0"/>
                </a:cxn>
                <a:cxn ang="0">
                  <a:pos x="csX1" y="csY1"/>
                </a:cxn>
                <a:cxn ang="0">
                  <a:pos x="csX2" y="csY2"/>
                </a:cxn>
                <a:cxn ang="0">
                  <a:pos x="csX3" y="csY3"/>
                </a:cxn>
                <a:cxn ang="0">
                  <a:pos x="csX4" y="csY4"/>
                </a:cxn>
                <a:cxn ang="0">
                  <a:pos x="csX5" y="csY5"/>
                </a:cxn>
              </a:cxnLst>
              <a:rect l="l" t="t" r="r" b="b"/>
              <a:pathLst>
                <a:path w="24939" h="31420">
                  <a:moveTo>
                    <a:pt x="24177" y="18458"/>
                  </a:moveTo>
                  <a:lnTo>
                    <a:pt x="24939" y="949"/>
                  </a:lnTo>
                  <a:lnTo>
                    <a:pt x="3106" y="0"/>
                  </a:lnTo>
                  <a:lnTo>
                    <a:pt x="0" y="15060"/>
                  </a:lnTo>
                  <a:lnTo>
                    <a:pt x="11591" y="31420"/>
                  </a:lnTo>
                  <a:lnTo>
                    <a:pt x="24177" y="18458"/>
                  </a:ln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19" name="Freeform: Shape 918">
              <a:extLst>
                <a:ext uri="{FF2B5EF4-FFF2-40B4-BE49-F238E27FC236}">
                  <a16:creationId xmlns:a16="http://schemas.microsoft.com/office/drawing/2014/main" id="{A28BFB1B-8C5F-1074-187C-8FCA9A0E4586}"/>
                </a:ext>
              </a:extLst>
            </p:cNvPr>
            <p:cNvSpPr/>
            <p:nvPr/>
          </p:nvSpPr>
          <p:spPr>
            <a:xfrm>
              <a:off x="3487919" y="2913074"/>
              <a:ext cx="27517" cy="30869"/>
            </a:xfrm>
            <a:custGeom>
              <a:avLst/>
              <a:gdLst>
                <a:gd name="csX0" fmla="*/ 27517 w 27517"/>
                <a:gd name="csY0" fmla="*/ 21611 h 30869"/>
                <a:gd name="csX1" fmla="*/ 25326 w 27517"/>
                <a:gd name="csY1" fmla="*/ 17134 h 30869"/>
                <a:gd name="csX2" fmla="*/ 25291 w 27517"/>
                <a:gd name="csY2" fmla="*/ 14778 h 30869"/>
                <a:gd name="csX3" fmla="*/ 25068 w 27517"/>
                <a:gd name="csY3" fmla="*/ 3012 h 30869"/>
                <a:gd name="csX4" fmla="*/ 0 w 27517"/>
                <a:gd name="csY4" fmla="*/ 0 h 30869"/>
                <a:gd name="csX5" fmla="*/ 820 w 27517"/>
                <a:gd name="csY5" fmla="*/ 9551 h 30869"/>
                <a:gd name="csX6" fmla="*/ 1629 w 27517"/>
                <a:gd name="csY6" fmla="*/ 28971 h 30869"/>
                <a:gd name="csX7" fmla="*/ 25877 w 27517"/>
                <a:gd name="csY7" fmla="*/ 30869 h 30869"/>
                <a:gd name="csX8" fmla="*/ 27517 w 27517"/>
                <a:gd name="csY8" fmla="*/ 21611 h 308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517" h="30869">
                  <a:moveTo>
                    <a:pt x="27517" y="21611"/>
                  </a:moveTo>
                  <a:cubicBezTo>
                    <a:pt x="26193" y="19677"/>
                    <a:pt x="25338" y="18095"/>
                    <a:pt x="25326" y="17134"/>
                  </a:cubicBezTo>
                  <a:lnTo>
                    <a:pt x="25291" y="14778"/>
                  </a:lnTo>
                  <a:lnTo>
                    <a:pt x="25068" y="3012"/>
                  </a:lnTo>
                  <a:cubicBezTo>
                    <a:pt x="25068" y="3012"/>
                    <a:pt x="0" y="0"/>
                    <a:pt x="0" y="0"/>
                  </a:cubicBezTo>
                  <a:cubicBezTo>
                    <a:pt x="305" y="35"/>
                    <a:pt x="773" y="8942"/>
                    <a:pt x="820" y="9551"/>
                  </a:cubicBezTo>
                  <a:cubicBezTo>
                    <a:pt x="1055" y="12282"/>
                    <a:pt x="1359" y="21470"/>
                    <a:pt x="1629" y="28971"/>
                  </a:cubicBezTo>
                  <a:lnTo>
                    <a:pt x="25877" y="30869"/>
                  </a:lnTo>
                  <a:cubicBezTo>
                    <a:pt x="25267" y="27681"/>
                    <a:pt x="25830" y="23908"/>
                    <a:pt x="27517" y="21611"/>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0" name="Freeform: Shape 919">
              <a:extLst>
                <a:ext uri="{FF2B5EF4-FFF2-40B4-BE49-F238E27FC236}">
                  <a16:creationId xmlns:a16="http://schemas.microsoft.com/office/drawing/2014/main" id="{8DD8A444-9C6F-3FDB-02F4-3423C81C505F}"/>
                </a:ext>
              </a:extLst>
            </p:cNvPr>
            <p:cNvSpPr/>
            <p:nvPr/>
          </p:nvSpPr>
          <p:spPr>
            <a:xfrm>
              <a:off x="3444146" y="2620426"/>
              <a:ext cx="73958" cy="310899"/>
            </a:xfrm>
            <a:custGeom>
              <a:avLst/>
              <a:gdLst>
                <a:gd name="csX0" fmla="*/ 73563 w 73958"/>
                <a:gd name="csY0" fmla="*/ 303266 h 310899"/>
                <a:gd name="csX1" fmla="*/ 23451 w 73958"/>
                <a:gd name="csY1" fmla="*/ 303536 h 310899"/>
                <a:gd name="csX2" fmla="*/ 4805 w 73958"/>
                <a:gd name="csY2" fmla="*/ 99089 h 310899"/>
                <a:gd name="csX3" fmla="*/ 3774 w 73958"/>
                <a:gd name="csY3" fmla="*/ 88342 h 310899"/>
                <a:gd name="csX4" fmla="*/ 1723 w 73958"/>
                <a:gd name="csY4" fmla="*/ 66977 h 310899"/>
                <a:gd name="csX5" fmla="*/ 0 w 73958"/>
                <a:gd name="csY5" fmla="*/ 48964 h 310899"/>
                <a:gd name="csX6" fmla="*/ 2109 w 73958"/>
                <a:gd name="csY6" fmla="*/ 13020 h 310899"/>
                <a:gd name="csX7" fmla="*/ 2883 w 73958"/>
                <a:gd name="csY7" fmla="*/ 0 h 310899"/>
                <a:gd name="csX8" fmla="*/ 58562 w 73958"/>
                <a:gd name="csY8" fmla="*/ 4981 h 310899"/>
                <a:gd name="csX9" fmla="*/ 60695 w 73958"/>
                <a:gd name="csY9" fmla="*/ 5180 h 310899"/>
                <a:gd name="csX10" fmla="*/ 73341 w 73958"/>
                <a:gd name="csY10" fmla="*/ 6317 h 310899"/>
                <a:gd name="csX11" fmla="*/ 73411 w 73958"/>
                <a:gd name="csY11" fmla="*/ 31994 h 310899"/>
                <a:gd name="csX12" fmla="*/ 73411 w 73958"/>
                <a:gd name="csY12" fmla="*/ 34866 h 310899"/>
                <a:gd name="csX13" fmla="*/ 73575 w 73958"/>
                <a:gd name="csY13" fmla="*/ 303289 h 31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73958" h="310899">
                  <a:moveTo>
                    <a:pt x="73563" y="303266"/>
                  </a:moveTo>
                  <a:cubicBezTo>
                    <a:pt x="72614" y="309641"/>
                    <a:pt x="27904" y="316532"/>
                    <a:pt x="23451" y="303536"/>
                  </a:cubicBezTo>
                  <a:cubicBezTo>
                    <a:pt x="19982" y="293410"/>
                    <a:pt x="4805" y="99089"/>
                    <a:pt x="4805" y="99089"/>
                  </a:cubicBezTo>
                  <a:lnTo>
                    <a:pt x="3774" y="88342"/>
                  </a:lnTo>
                  <a:lnTo>
                    <a:pt x="1723" y="66977"/>
                  </a:lnTo>
                  <a:lnTo>
                    <a:pt x="0" y="48964"/>
                  </a:lnTo>
                  <a:lnTo>
                    <a:pt x="2109" y="13020"/>
                  </a:lnTo>
                  <a:lnTo>
                    <a:pt x="2883" y="0"/>
                  </a:lnTo>
                  <a:lnTo>
                    <a:pt x="58562" y="4981"/>
                  </a:lnTo>
                  <a:lnTo>
                    <a:pt x="60695" y="5180"/>
                  </a:lnTo>
                  <a:lnTo>
                    <a:pt x="73341" y="6317"/>
                  </a:lnTo>
                  <a:lnTo>
                    <a:pt x="73411" y="31994"/>
                  </a:lnTo>
                  <a:lnTo>
                    <a:pt x="73411" y="34866"/>
                  </a:lnTo>
                  <a:cubicBezTo>
                    <a:pt x="73411" y="34866"/>
                    <a:pt x="74524" y="296914"/>
                    <a:pt x="73575" y="303289"/>
                  </a:cubicBezTo>
                  <a:close/>
                </a:path>
              </a:pathLst>
            </a:custGeom>
            <a:solidFill>
              <a:srgbClr val="C9D0E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1" name="Freeform: Shape 920">
              <a:extLst>
                <a:ext uri="{FF2B5EF4-FFF2-40B4-BE49-F238E27FC236}">
                  <a16:creationId xmlns:a16="http://schemas.microsoft.com/office/drawing/2014/main" id="{4B8C6395-B1C8-4B83-4E48-856BF52B447C}"/>
                </a:ext>
              </a:extLst>
            </p:cNvPr>
            <p:cNvSpPr/>
            <p:nvPr/>
          </p:nvSpPr>
          <p:spPr>
            <a:xfrm>
              <a:off x="3502546" y="2612513"/>
              <a:ext cx="14999" cy="42755"/>
            </a:xfrm>
            <a:custGeom>
              <a:avLst/>
              <a:gdLst>
                <a:gd name="csX0" fmla="*/ 15000 w 14999"/>
                <a:gd name="csY0" fmla="*/ 39884 h 42755"/>
                <a:gd name="csX1" fmla="*/ 15000 w 14999"/>
                <a:gd name="csY1" fmla="*/ 42756 h 42755"/>
                <a:gd name="csX2" fmla="*/ 6585 w 14999"/>
                <a:gd name="csY2" fmla="*/ 33954 h 42755"/>
                <a:gd name="csX3" fmla="*/ 151 w 14999"/>
                <a:gd name="csY3" fmla="*/ 12871 h 42755"/>
                <a:gd name="csX4" fmla="*/ 104 w 14999"/>
                <a:gd name="csY4" fmla="*/ 1081 h 42755"/>
                <a:gd name="csX5" fmla="*/ 2261 w 14999"/>
                <a:gd name="csY5" fmla="*/ 1081 h 42755"/>
                <a:gd name="csX6" fmla="*/ 2284 w 14999"/>
                <a:gd name="csY6" fmla="*/ 13082 h 42755"/>
                <a:gd name="csX7" fmla="*/ 7464 w 14999"/>
                <a:gd name="csY7" fmla="*/ 31364 h 42755"/>
                <a:gd name="csX8" fmla="*/ 14988 w 14999"/>
                <a:gd name="csY8" fmla="*/ 39896 h 42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999" h="42755">
                  <a:moveTo>
                    <a:pt x="15000" y="39884"/>
                  </a:moveTo>
                  <a:lnTo>
                    <a:pt x="15000" y="42756"/>
                  </a:lnTo>
                  <a:cubicBezTo>
                    <a:pt x="11824" y="40271"/>
                    <a:pt x="8964" y="37353"/>
                    <a:pt x="6585" y="33954"/>
                  </a:cubicBezTo>
                  <a:cubicBezTo>
                    <a:pt x="2167" y="27579"/>
                    <a:pt x="608" y="20336"/>
                    <a:pt x="151" y="12871"/>
                  </a:cubicBezTo>
                  <a:cubicBezTo>
                    <a:pt x="-83" y="8980"/>
                    <a:pt x="-1" y="5007"/>
                    <a:pt x="104" y="1081"/>
                  </a:cubicBezTo>
                  <a:cubicBezTo>
                    <a:pt x="151" y="-360"/>
                    <a:pt x="2308" y="-360"/>
                    <a:pt x="2261" y="1081"/>
                  </a:cubicBezTo>
                  <a:cubicBezTo>
                    <a:pt x="2132" y="5054"/>
                    <a:pt x="2050" y="9097"/>
                    <a:pt x="2284" y="13082"/>
                  </a:cubicBezTo>
                  <a:cubicBezTo>
                    <a:pt x="2671" y="19504"/>
                    <a:pt x="3948" y="25762"/>
                    <a:pt x="7464" y="31364"/>
                  </a:cubicBezTo>
                  <a:cubicBezTo>
                    <a:pt x="9562" y="34669"/>
                    <a:pt x="12129" y="37470"/>
                    <a:pt x="14988" y="39896"/>
                  </a:cubicBezTo>
                  <a:close/>
                </a:path>
              </a:pathLst>
            </a:custGeom>
            <a:solidFill>
              <a:srgbClr val="9399B3"/>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2" name="Freeform: Shape 921">
              <a:extLst>
                <a:ext uri="{FF2B5EF4-FFF2-40B4-BE49-F238E27FC236}">
                  <a16:creationId xmlns:a16="http://schemas.microsoft.com/office/drawing/2014/main" id="{7B265CBF-BB38-2791-337B-D0E90072054A}"/>
                </a:ext>
              </a:extLst>
            </p:cNvPr>
            <p:cNvSpPr/>
            <p:nvPr/>
          </p:nvSpPr>
          <p:spPr>
            <a:xfrm>
              <a:off x="3374691" y="2631513"/>
              <a:ext cx="80061" cy="301804"/>
            </a:xfrm>
            <a:custGeom>
              <a:avLst/>
              <a:gdLst>
                <a:gd name="csX0" fmla="*/ 80061 w 80061"/>
                <a:gd name="csY0" fmla="*/ 2156 h 301804"/>
                <a:gd name="csX1" fmla="*/ 73498 w 80061"/>
                <a:gd name="csY1" fmla="*/ 74267 h 301804"/>
                <a:gd name="csX2" fmla="*/ 73217 w 80061"/>
                <a:gd name="csY2" fmla="*/ 77243 h 301804"/>
                <a:gd name="csX3" fmla="*/ 72162 w 80061"/>
                <a:gd name="csY3" fmla="*/ 89080 h 301804"/>
                <a:gd name="csX4" fmla="*/ 51477 w 80061"/>
                <a:gd name="csY4" fmla="*/ 298602 h 301804"/>
                <a:gd name="csX5" fmla="*/ 193 w 80061"/>
                <a:gd name="csY5" fmla="*/ 289308 h 301804"/>
                <a:gd name="csX6" fmla="*/ 7260 w 80061"/>
                <a:gd name="csY6" fmla="*/ 21974 h 301804"/>
                <a:gd name="csX7" fmla="*/ 7342 w 80061"/>
                <a:gd name="csY7" fmla="*/ 18904 h 301804"/>
                <a:gd name="csX8" fmla="*/ 7963 w 80061"/>
                <a:gd name="csY8" fmla="*/ 0 h 301804"/>
                <a:gd name="csX9" fmla="*/ 17127 w 80061"/>
                <a:gd name="csY9" fmla="*/ 270 h 301804"/>
                <a:gd name="csX10" fmla="*/ 19260 w 80061"/>
                <a:gd name="csY10" fmla="*/ 340 h 301804"/>
                <a:gd name="csX11" fmla="*/ 71553 w 80061"/>
                <a:gd name="csY11" fmla="*/ 1922 h 301804"/>
                <a:gd name="csX12" fmla="*/ 80050 w 80061"/>
                <a:gd name="csY12" fmla="*/ 2168 h 301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0061" h="301804">
                  <a:moveTo>
                    <a:pt x="80061" y="2156"/>
                  </a:moveTo>
                  <a:cubicBezTo>
                    <a:pt x="80061" y="2156"/>
                    <a:pt x="77319" y="32744"/>
                    <a:pt x="73498" y="74267"/>
                  </a:cubicBezTo>
                  <a:cubicBezTo>
                    <a:pt x="73416" y="75263"/>
                    <a:pt x="73323" y="76247"/>
                    <a:pt x="73217" y="77243"/>
                  </a:cubicBezTo>
                  <a:cubicBezTo>
                    <a:pt x="72877" y="81111"/>
                    <a:pt x="72526" y="85060"/>
                    <a:pt x="72162" y="89080"/>
                  </a:cubicBezTo>
                  <a:cubicBezTo>
                    <a:pt x="64181" y="175910"/>
                    <a:pt x="53177" y="297125"/>
                    <a:pt x="51477" y="298602"/>
                  </a:cubicBezTo>
                  <a:cubicBezTo>
                    <a:pt x="42348" y="306477"/>
                    <a:pt x="6334" y="298461"/>
                    <a:pt x="193" y="289308"/>
                  </a:cubicBezTo>
                  <a:cubicBezTo>
                    <a:pt x="-1167" y="287292"/>
                    <a:pt x="5033" y="90791"/>
                    <a:pt x="7260" y="21974"/>
                  </a:cubicBezTo>
                  <a:cubicBezTo>
                    <a:pt x="7283" y="20931"/>
                    <a:pt x="7330" y="19888"/>
                    <a:pt x="7342" y="18904"/>
                  </a:cubicBezTo>
                  <a:cubicBezTo>
                    <a:pt x="7728" y="7020"/>
                    <a:pt x="7963" y="0"/>
                    <a:pt x="7963" y="0"/>
                  </a:cubicBezTo>
                  <a:lnTo>
                    <a:pt x="17127" y="270"/>
                  </a:lnTo>
                  <a:lnTo>
                    <a:pt x="19260" y="340"/>
                  </a:lnTo>
                  <a:lnTo>
                    <a:pt x="71553" y="1922"/>
                  </a:lnTo>
                  <a:lnTo>
                    <a:pt x="80050" y="2168"/>
                  </a:lnTo>
                  <a:close/>
                </a:path>
              </a:pathLst>
            </a:custGeom>
            <a:solidFill>
              <a:srgbClr val="C9D0E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3" name="Freeform: Shape 922">
              <a:extLst>
                <a:ext uri="{FF2B5EF4-FFF2-40B4-BE49-F238E27FC236}">
                  <a16:creationId xmlns:a16="http://schemas.microsoft.com/office/drawing/2014/main" id="{2C74347C-513B-DA67-0D92-865715E2DAFE}"/>
                </a:ext>
              </a:extLst>
            </p:cNvPr>
            <p:cNvSpPr/>
            <p:nvPr/>
          </p:nvSpPr>
          <p:spPr>
            <a:xfrm>
              <a:off x="3381951" y="2612513"/>
              <a:ext cx="12869" cy="40974"/>
            </a:xfrm>
            <a:custGeom>
              <a:avLst/>
              <a:gdLst>
                <a:gd name="csX0" fmla="*/ 12013 w 12869"/>
                <a:gd name="csY0" fmla="*/ 19340 h 40974"/>
                <a:gd name="csX1" fmla="*/ 6293 w 12869"/>
                <a:gd name="csY1" fmla="*/ 33954 h 40974"/>
                <a:gd name="csX2" fmla="*/ 0 w 12869"/>
                <a:gd name="csY2" fmla="*/ 40974 h 40974"/>
                <a:gd name="csX3" fmla="*/ 82 w 12869"/>
                <a:gd name="csY3" fmla="*/ 37904 h 40974"/>
                <a:gd name="csX4" fmla="*/ 5414 w 12869"/>
                <a:gd name="csY4" fmla="*/ 31353 h 40974"/>
                <a:gd name="csX5" fmla="*/ 9880 w 12869"/>
                <a:gd name="csY5" fmla="*/ 19270 h 40974"/>
                <a:gd name="csX6" fmla="*/ 10594 w 12869"/>
                <a:gd name="csY6" fmla="*/ 1081 h 40974"/>
                <a:gd name="csX7" fmla="*/ 12751 w 12869"/>
                <a:gd name="csY7" fmla="*/ 1081 h 40974"/>
                <a:gd name="csX8" fmla="*/ 12013 w 12869"/>
                <a:gd name="csY8" fmla="*/ 19340 h 40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869" h="40974">
                  <a:moveTo>
                    <a:pt x="12013" y="19340"/>
                  </a:moveTo>
                  <a:cubicBezTo>
                    <a:pt x="11134" y="24497"/>
                    <a:pt x="9446" y="29442"/>
                    <a:pt x="6293" y="33954"/>
                  </a:cubicBezTo>
                  <a:cubicBezTo>
                    <a:pt x="4465" y="36580"/>
                    <a:pt x="2320" y="38912"/>
                    <a:pt x="0" y="40974"/>
                  </a:cubicBezTo>
                  <a:cubicBezTo>
                    <a:pt x="23" y="39931"/>
                    <a:pt x="70" y="38888"/>
                    <a:pt x="82" y="37904"/>
                  </a:cubicBezTo>
                  <a:cubicBezTo>
                    <a:pt x="2063" y="35947"/>
                    <a:pt x="3879" y="33790"/>
                    <a:pt x="5414" y="31353"/>
                  </a:cubicBezTo>
                  <a:cubicBezTo>
                    <a:pt x="7782" y="27579"/>
                    <a:pt x="9141" y="23489"/>
                    <a:pt x="9880" y="19270"/>
                  </a:cubicBezTo>
                  <a:cubicBezTo>
                    <a:pt x="10934" y="13340"/>
                    <a:pt x="10782" y="7117"/>
                    <a:pt x="10594" y="1081"/>
                  </a:cubicBezTo>
                  <a:cubicBezTo>
                    <a:pt x="10548" y="-360"/>
                    <a:pt x="12704" y="-360"/>
                    <a:pt x="12751" y="1081"/>
                  </a:cubicBezTo>
                  <a:cubicBezTo>
                    <a:pt x="12950" y="7210"/>
                    <a:pt x="13009" y="13410"/>
                    <a:pt x="12013" y="19340"/>
                  </a:cubicBezTo>
                  <a:close/>
                </a:path>
              </a:pathLst>
            </a:custGeom>
            <a:solidFill>
              <a:srgbClr val="9399B3"/>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4" name="Freeform: Shape 923">
              <a:extLst>
                <a:ext uri="{FF2B5EF4-FFF2-40B4-BE49-F238E27FC236}">
                  <a16:creationId xmlns:a16="http://schemas.microsoft.com/office/drawing/2014/main" id="{E79C7525-5843-2FB4-DFEE-B6504B28DEAD}"/>
                </a:ext>
              </a:extLst>
            </p:cNvPr>
            <p:cNvSpPr/>
            <p:nvPr/>
          </p:nvSpPr>
          <p:spPr>
            <a:xfrm>
              <a:off x="3377533" y="2622219"/>
              <a:ext cx="141382" cy="27604"/>
            </a:xfrm>
            <a:custGeom>
              <a:avLst/>
              <a:gdLst>
                <a:gd name="csX0" fmla="*/ 0 w 141382"/>
                <a:gd name="csY0" fmla="*/ 0 h 27604"/>
                <a:gd name="csX1" fmla="*/ 4407 w 141382"/>
                <a:gd name="csY1" fmla="*/ 21763 h 27604"/>
                <a:gd name="csX2" fmla="*/ 65793 w 141382"/>
                <a:gd name="csY2" fmla="*/ 27599 h 27604"/>
                <a:gd name="csX3" fmla="*/ 139990 w 141382"/>
                <a:gd name="csY3" fmla="*/ 20357 h 27604"/>
                <a:gd name="csX4" fmla="*/ 140681 w 141382"/>
                <a:gd name="csY4" fmla="*/ 7418 h 27604"/>
                <a:gd name="csX5" fmla="*/ 0 w 141382"/>
                <a:gd name="csY5" fmla="*/ 0 h 27604"/>
              </a:gdLst>
              <a:ahLst/>
              <a:cxnLst>
                <a:cxn ang="0">
                  <a:pos x="csX0" y="csY0"/>
                </a:cxn>
                <a:cxn ang="0">
                  <a:pos x="csX1" y="csY1"/>
                </a:cxn>
                <a:cxn ang="0">
                  <a:pos x="csX2" y="csY2"/>
                </a:cxn>
                <a:cxn ang="0">
                  <a:pos x="csX3" y="csY3"/>
                </a:cxn>
                <a:cxn ang="0">
                  <a:pos x="csX4" y="csY4"/>
                </a:cxn>
                <a:cxn ang="0">
                  <a:pos x="csX5" y="csY5"/>
                </a:cxn>
              </a:cxnLst>
              <a:rect l="l" t="t" r="r" b="b"/>
              <a:pathLst>
                <a:path w="141382" h="27604">
                  <a:moveTo>
                    <a:pt x="0" y="0"/>
                  </a:moveTo>
                  <a:cubicBezTo>
                    <a:pt x="0" y="0"/>
                    <a:pt x="1430" y="18482"/>
                    <a:pt x="4407" y="21763"/>
                  </a:cubicBezTo>
                  <a:cubicBezTo>
                    <a:pt x="7395" y="25045"/>
                    <a:pt x="42202" y="27424"/>
                    <a:pt x="65793" y="27599"/>
                  </a:cubicBezTo>
                  <a:cubicBezTo>
                    <a:pt x="89385" y="27775"/>
                    <a:pt x="137329" y="22783"/>
                    <a:pt x="139990" y="20357"/>
                  </a:cubicBezTo>
                  <a:cubicBezTo>
                    <a:pt x="142650" y="17931"/>
                    <a:pt x="140681" y="7418"/>
                    <a:pt x="140681" y="7418"/>
                  </a:cubicBezTo>
                  <a:lnTo>
                    <a:pt x="0" y="0"/>
                  </a:ln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5" name="Freeform: Shape 924">
              <a:extLst>
                <a:ext uri="{FF2B5EF4-FFF2-40B4-BE49-F238E27FC236}">
                  <a16:creationId xmlns:a16="http://schemas.microsoft.com/office/drawing/2014/main" id="{1B85F368-CB8C-5FDF-045E-4AECD8BDD578}"/>
                </a:ext>
              </a:extLst>
            </p:cNvPr>
            <p:cNvSpPr/>
            <p:nvPr/>
          </p:nvSpPr>
          <p:spPr>
            <a:xfrm>
              <a:off x="3154445" y="2649403"/>
              <a:ext cx="4752" cy="14009"/>
            </a:xfrm>
            <a:custGeom>
              <a:avLst/>
              <a:gdLst>
                <a:gd name="csX0" fmla="*/ 4003 w 4752"/>
                <a:gd name="csY0" fmla="*/ 674 h 14009"/>
                <a:gd name="csX1" fmla="*/ 1566 w 4752"/>
                <a:gd name="csY1" fmla="*/ 252 h 14009"/>
                <a:gd name="csX2" fmla="*/ 7 w 4752"/>
                <a:gd name="csY2" fmla="*/ 2924 h 14009"/>
                <a:gd name="csX3" fmla="*/ 944 w 4752"/>
                <a:gd name="csY3" fmla="*/ 3920 h 14009"/>
                <a:gd name="csX4" fmla="*/ 710 w 4752"/>
                <a:gd name="csY4" fmla="*/ 5127 h 14009"/>
                <a:gd name="csX5" fmla="*/ 2105 w 4752"/>
                <a:gd name="csY5" fmla="*/ 6405 h 14009"/>
                <a:gd name="csX6" fmla="*/ 2128 w 4752"/>
                <a:gd name="csY6" fmla="*/ 6873 h 14009"/>
                <a:gd name="csX7" fmla="*/ 4003 w 4752"/>
                <a:gd name="csY7" fmla="*/ 13882 h 14009"/>
                <a:gd name="csX8" fmla="*/ 4003 w 4752"/>
                <a:gd name="csY8" fmla="*/ 685 h 14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52" h="14009">
                  <a:moveTo>
                    <a:pt x="4003" y="674"/>
                  </a:moveTo>
                  <a:cubicBezTo>
                    <a:pt x="3406" y="-65"/>
                    <a:pt x="2398" y="-182"/>
                    <a:pt x="1566" y="252"/>
                  </a:cubicBezTo>
                  <a:cubicBezTo>
                    <a:pt x="546" y="791"/>
                    <a:pt x="112" y="1834"/>
                    <a:pt x="7" y="2924"/>
                  </a:cubicBezTo>
                  <a:cubicBezTo>
                    <a:pt x="-63" y="3592"/>
                    <a:pt x="417" y="3920"/>
                    <a:pt x="944" y="3920"/>
                  </a:cubicBezTo>
                  <a:cubicBezTo>
                    <a:pt x="862" y="4319"/>
                    <a:pt x="792" y="4717"/>
                    <a:pt x="710" y="5127"/>
                  </a:cubicBezTo>
                  <a:cubicBezTo>
                    <a:pt x="534" y="6053"/>
                    <a:pt x="1425" y="6569"/>
                    <a:pt x="2105" y="6405"/>
                  </a:cubicBezTo>
                  <a:cubicBezTo>
                    <a:pt x="2105" y="6557"/>
                    <a:pt x="2128" y="6721"/>
                    <a:pt x="2128" y="6873"/>
                  </a:cubicBezTo>
                  <a:cubicBezTo>
                    <a:pt x="2116" y="8116"/>
                    <a:pt x="3675" y="15030"/>
                    <a:pt x="4003" y="13882"/>
                  </a:cubicBezTo>
                  <a:cubicBezTo>
                    <a:pt x="4531" y="11983"/>
                    <a:pt x="5386" y="2385"/>
                    <a:pt x="4003" y="685"/>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26" name="Freeform: Shape 925">
              <a:extLst>
                <a:ext uri="{FF2B5EF4-FFF2-40B4-BE49-F238E27FC236}">
                  <a16:creationId xmlns:a16="http://schemas.microsoft.com/office/drawing/2014/main" id="{B6E4C3E6-DF1B-AE11-7D15-80DDBB700C25}"/>
                </a:ext>
              </a:extLst>
            </p:cNvPr>
            <p:cNvSpPr/>
            <p:nvPr/>
          </p:nvSpPr>
          <p:spPr>
            <a:xfrm>
              <a:off x="3113328" y="2616945"/>
              <a:ext cx="46158" cy="51089"/>
            </a:xfrm>
            <a:custGeom>
              <a:avLst/>
              <a:gdLst>
                <a:gd name="csX0" fmla="*/ 46058 w 46158"/>
                <a:gd name="csY0" fmla="*/ 49023 h 51089"/>
                <a:gd name="csX1" fmla="*/ 46011 w 46158"/>
                <a:gd name="csY1" fmla="*/ 49222 h 51089"/>
                <a:gd name="csX2" fmla="*/ 42987 w 46158"/>
                <a:gd name="csY2" fmla="*/ 50382 h 51089"/>
                <a:gd name="csX3" fmla="*/ 41030 w 46158"/>
                <a:gd name="csY3" fmla="*/ 48437 h 51089"/>
                <a:gd name="csX4" fmla="*/ 38440 w 46158"/>
                <a:gd name="csY4" fmla="*/ 46304 h 51089"/>
                <a:gd name="csX5" fmla="*/ 35979 w 46158"/>
                <a:gd name="csY5" fmla="*/ 43819 h 51089"/>
                <a:gd name="csX6" fmla="*/ 30764 w 46158"/>
                <a:gd name="csY6" fmla="*/ 39682 h 51089"/>
                <a:gd name="csX7" fmla="*/ 29100 w 46158"/>
                <a:gd name="csY7" fmla="*/ 38299 h 51089"/>
                <a:gd name="csX8" fmla="*/ 28795 w 46158"/>
                <a:gd name="csY8" fmla="*/ 38042 h 51089"/>
                <a:gd name="csX9" fmla="*/ 27588 w 46158"/>
                <a:gd name="csY9" fmla="*/ 36963 h 51089"/>
                <a:gd name="csX10" fmla="*/ 25842 w 46158"/>
                <a:gd name="csY10" fmla="*/ 35651 h 51089"/>
                <a:gd name="csX11" fmla="*/ 25842 w 46158"/>
                <a:gd name="csY11" fmla="*/ 35627 h 51089"/>
                <a:gd name="csX12" fmla="*/ 17497 w 46158"/>
                <a:gd name="csY12" fmla="*/ 30600 h 51089"/>
                <a:gd name="csX13" fmla="*/ 25068 w 46158"/>
                <a:gd name="csY13" fmla="*/ 37807 h 51089"/>
                <a:gd name="csX14" fmla="*/ 25174 w 46158"/>
                <a:gd name="csY14" fmla="*/ 37913 h 51089"/>
                <a:gd name="csX15" fmla="*/ 29838 w 46158"/>
                <a:gd name="csY15" fmla="*/ 43667 h 51089"/>
                <a:gd name="csX16" fmla="*/ 30529 w 46158"/>
                <a:gd name="csY16" fmla="*/ 47030 h 51089"/>
                <a:gd name="csX17" fmla="*/ 30049 w 46158"/>
                <a:gd name="csY17" fmla="*/ 47394 h 51089"/>
                <a:gd name="csX18" fmla="*/ 29381 w 46158"/>
                <a:gd name="csY18" fmla="*/ 47499 h 51089"/>
                <a:gd name="csX19" fmla="*/ 27916 w 46158"/>
                <a:gd name="csY19" fmla="*/ 47265 h 51089"/>
                <a:gd name="csX20" fmla="*/ 27916 w 46158"/>
                <a:gd name="csY20" fmla="*/ 47241 h 51089"/>
                <a:gd name="csX21" fmla="*/ 8766 w 46158"/>
                <a:gd name="csY21" fmla="*/ 28713 h 51089"/>
                <a:gd name="csX22" fmla="*/ 0 w 46158"/>
                <a:gd name="csY22" fmla="*/ 5121 h 51089"/>
                <a:gd name="csX23" fmla="*/ 12130 w 46158"/>
                <a:gd name="csY23" fmla="*/ 0 h 51089"/>
                <a:gd name="csX24" fmla="*/ 46046 w 46158"/>
                <a:gd name="csY24" fmla="*/ 49011 h 51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6158" h="51089">
                  <a:moveTo>
                    <a:pt x="46058" y="49023"/>
                  </a:moveTo>
                  <a:cubicBezTo>
                    <a:pt x="46058" y="49093"/>
                    <a:pt x="46034" y="49152"/>
                    <a:pt x="46011" y="49222"/>
                  </a:cubicBezTo>
                  <a:cubicBezTo>
                    <a:pt x="45706" y="51167"/>
                    <a:pt x="44593" y="51660"/>
                    <a:pt x="42987" y="50382"/>
                  </a:cubicBezTo>
                  <a:cubicBezTo>
                    <a:pt x="42272" y="49796"/>
                    <a:pt x="41651" y="49105"/>
                    <a:pt x="41030" y="48437"/>
                  </a:cubicBezTo>
                  <a:cubicBezTo>
                    <a:pt x="40233" y="47570"/>
                    <a:pt x="39284" y="47054"/>
                    <a:pt x="38440" y="46304"/>
                  </a:cubicBezTo>
                  <a:cubicBezTo>
                    <a:pt x="37573" y="45530"/>
                    <a:pt x="36776" y="44663"/>
                    <a:pt x="35979" y="43819"/>
                  </a:cubicBezTo>
                  <a:cubicBezTo>
                    <a:pt x="34514" y="42225"/>
                    <a:pt x="32545" y="41018"/>
                    <a:pt x="30764" y="39682"/>
                  </a:cubicBezTo>
                  <a:cubicBezTo>
                    <a:pt x="30178" y="39249"/>
                    <a:pt x="29615" y="38803"/>
                    <a:pt x="29100" y="38299"/>
                  </a:cubicBezTo>
                  <a:cubicBezTo>
                    <a:pt x="28994" y="38229"/>
                    <a:pt x="28889" y="38124"/>
                    <a:pt x="28795" y="38042"/>
                  </a:cubicBezTo>
                  <a:cubicBezTo>
                    <a:pt x="28432" y="37702"/>
                    <a:pt x="28021" y="37327"/>
                    <a:pt x="27588" y="36963"/>
                  </a:cubicBezTo>
                  <a:cubicBezTo>
                    <a:pt x="27049" y="36506"/>
                    <a:pt x="26463" y="36084"/>
                    <a:pt x="25842" y="35651"/>
                  </a:cubicBezTo>
                  <a:lnTo>
                    <a:pt x="25842" y="35627"/>
                  </a:lnTo>
                  <a:cubicBezTo>
                    <a:pt x="22244" y="33014"/>
                    <a:pt x="17943" y="30822"/>
                    <a:pt x="17497" y="30600"/>
                  </a:cubicBezTo>
                  <a:cubicBezTo>
                    <a:pt x="17907" y="30940"/>
                    <a:pt x="21658" y="34221"/>
                    <a:pt x="25068" y="37807"/>
                  </a:cubicBezTo>
                  <a:cubicBezTo>
                    <a:pt x="25115" y="37854"/>
                    <a:pt x="25150" y="37889"/>
                    <a:pt x="25174" y="37913"/>
                  </a:cubicBezTo>
                  <a:cubicBezTo>
                    <a:pt x="27049" y="39893"/>
                    <a:pt x="28795" y="41944"/>
                    <a:pt x="29838" y="43667"/>
                  </a:cubicBezTo>
                  <a:cubicBezTo>
                    <a:pt x="30705" y="45108"/>
                    <a:pt x="31045" y="46316"/>
                    <a:pt x="30529" y="47030"/>
                  </a:cubicBezTo>
                  <a:cubicBezTo>
                    <a:pt x="30424" y="47206"/>
                    <a:pt x="30248" y="47312"/>
                    <a:pt x="30049" y="47394"/>
                  </a:cubicBezTo>
                  <a:cubicBezTo>
                    <a:pt x="29850" y="47464"/>
                    <a:pt x="29639" y="47499"/>
                    <a:pt x="29381" y="47499"/>
                  </a:cubicBezTo>
                  <a:cubicBezTo>
                    <a:pt x="28971" y="47499"/>
                    <a:pt x="28478" y="47417"/>
                    <a:pt x="27916" y="47265"/>
                  </a:cubicBezTo>
                  <a:lnTo>
                    <a:pt x="27916" y="47241"/>
                  </a:lnTo>
                  <a:cubicBezTo>
                    <a:pt x="22712" y="45706"/>
                    <a:pt x="13349" y="36377"/>
                    <a:pt x="8766" y="28713"/>
                  </a:cubicBezTo>
                  <a:cubicBezTo>
                    <a:pt x="3094" y="19161"/>
                    <a:pt x="0" y="5121"/>
                    <a:pt x="0" y="5121"/>
                  </a:cubicBezTo>
                  <a:lnTo>
                    <a:pt x="12130" y="0"/>
                  </a:lnTo>
                  <a:cubicBezTo>
                    <a:pt x="12130" y="0"/>
                    <a:pt x="48425" y="31080"/>
                    <a:pt x="46046" y="49011"/>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nvGrpSpPr>
            <p:cNvPr id="927" name="Graphic 47">
              <a:extLst>
                <a:ext uri="{FF2B5EF4-FFF2-40B4-BE49-F238E27FC236}">
                  <a16:creationId xmlns:a16="http://schemas.microsoft.com/office/drawing/2014/main" id="{6FD24E3F-F131-7271-A686-A0C39BFADF4A}"/>
                </a:ext>
              </a:extLst>
            </p:cNvPr>
            <p:cNvGrpSpPr/>
            <p:nvPr/>
          </p:nvGrpSpPr>
          <p:grpSpPr>
            <a:xfrm>
              <a:off x="3171222" y="2903728"/>
              <a:ext cx="41153" cy="61123"/>
              <a:chOff x="3171222" y="2903728"/>
              <a:chExt cx="41153" cy="61123"/>
            </a:xfrm>
          </p:grpSpPr>
          <p:sp>
            <p:nvSpPr>
              <p:cNvPr id="1058" name="Freeform: Shape 1057">
                <a:extLst>
                  <a:ext uri="{FF2B5EF4-FFF2-40B4-BE49-F238E27FC236}">
                    <a16:creationId xmlns:a16="http://schemas.microsoft.com/office/drawing/2014/main" id="{80083AA4-89E9-5682-4F98-3A11E5C00CB5}"/>
                  </a:ext>
                </a:extLst>
              </p:cNvPr>
              <p:cNvSpPr/>
              <p:nvPr/>
            </p:nvSpPr>
            <p:spPr>
              <a:xfrm>
                <a:off x="3171222" y="2903728"/>
                <a:ext cx="41153" cy="61123"/>
              </a:xfrm>
              <a:custGeom>
                <a:avLst/>
                <a:gdLst>
                  <a:gd name="csX0" fmla="*/ 35194 w 41153"/>
                  <a:gd name="csY0" fmla="*/ 46779 h 61123"/>
                  <a:gd name="csX1" fmla="*/ 34830 w 41153"/>
                  <a:gd name="csY1" fmla="*/ 49474 h 61123"/>
                  <a:gd name="csX2" fmla="*/ 34807 w 41153"/>
                  <a:gd name="csY2" fmla="*/ 49474 h 61123"/>
                  <a:gd name="csX3" fmla="*/ 33834 w 41153"/>
                  <a:gd name="csY3" fmla="*/ 56119 h 61123"/>
                  <a:gd name="csX4" fmla="*/ 33553 w 41153"/>
                  <a:gd name="csY4" fmla="*/ 57912 h 61123"/>
                  <a:gd name="csX5" fmla="*/ 29803 w 41153"/>
                  <a:gd name="csY5" fmla="*/ 61123 h 61123"/>
                  <a:gd name="csX6" fmla="*/ 4395 w 41153"/>
                  <a:gd name="csY6" fmla="*/ 61123 h 61123"/>
                  <a:gd name="csX7" fmla="*/ 1289 w 41153"/>
                  <a:gd name="csY7" fmla="*/ 59834 h 61123"/>
                  <a:gd name="csX8" fmla="*/ 0 w 41153"/>
                  <a:gd name="csY8" fmla="*/ 56729 h 61123"/>
                  <a:gd name="csX9" fmla="*/ 47 w 41153"/>
                  <a:gd name="csY9" fmla="*/ 56119 h 61123"/>
                  <a:gd name="csX10" fmla="*/ 2074 w 41153"/>
                  <a:gd name="csY10" fmla="*/ 53014 h 61123"/>
                  <a:gd name="csX11" fmla="*/ 6000 w 41153"/>
                  <a:gd name="csY11" fmla="*/ 50529 h 61123"/>
                  <a:gd name="csX12" fmla="*/ 8028 w 41153"/>
                  <a:gd name="csY12" fmla="*/ 49252 h 61123"/>
                  <a:gd name="csX13" fmla="*/ 9469 w 41153"/>
                  <a:gd name="csY13" fmla="*/ 48326 h 61123"/>
                  <a:gd name="csX14" fmla="*/ 11473 w 41153"/>
                  <a:gd name="csY14" fmla="*/ 47072 h 61123"/>
                  <a:gd name="csX15" fmla="*/ 16548 w 41153"/>
                  <a:gd name="csY15" fmla="*/ 43861 h 61123"/>
                  <a:gd name="csX16" fmla="*/ 16548 w 41153"/>
                  <a:gd name="csY16" fmla="*/ 6 h 61123"/>
                  <a:gd name="csX17" fmla="*/ 40995 w 41153"/>
                  <a:gd name="csY17" fmla="*/ 6 h 61123"/>
                  <a:gd name="csX18" fmla="*/ 35217 w 41153"/>
                  <a:gd name="csY18" fmla="*/ 46779 h 61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1153" h="61123">
                    <a:moveTo>
                      <a:pt x="35194" y="46779"/>
                    </a:moveTo>
                    <a:cubicBezTo>
                      <a:pt x="35065" y="47705"/>
                      <a:pt x="34936" y="48607"/>
                      <a:pt x="34830" y="49474"/>
                    </a:cubicBezTo>
                    <a:lnTo>
                      <a:pt x="34807" y="49474"/>
                    </a:lnTo>
                    <a:cubicBezTo>
                      <a:pt x="34444" y="52017"/>
                      <a:pt x="34116" y="54279"/>
                      <a:pt x="33834" y="56119"/>
                    </a:cubicBezTo>
                    <a:cubicBezTo>
                      <a:pt x="33729" y="56764"/>
                      <a:pt x="33635" y="57373"/>
                      <a:pt x="33553" y="57912"/>
                    </a:cubicBezTo>
                    <a:cubicBezTo>
                      <a:pt x="33272" y="59764"/>
                      <a:pt x="31678" y="61123"/>
                      <a:pt x="29803" y="61123"/>
                    </a:cubicBezTo>
                    <a:lnTo>
                      <a:pt x="4395" y="61123"/>
                    </a:lnTo>
                    <a:cubicBezTo>
                      <a:pt x="3188" y="61123"/>
                      <a:pt x="2086" y="60631"/>
                      <a:pt x="1289" y="59834"/>
                    </a:cubicBezTo>
                    <a:cubicBezTo>
                      <a:pt x="492" y="59037"/>
                      <a:pt x="0" y="57959"/>
                      <a:pt x="0" y="56729"/>
                    </a:cubicBezTo>
                    <a:cubicBezTo>
                      <a:pt x="0" y="56529"/>
                      <a:pt x="23" y="56318"/>
                      <a:pt x="47" y="56119"/>
                    </a:cubicBezTo>
                    <a:cubicBezTo>
                      <a:pt x="223" y="54842"/>
                      <a:pt x="949" y="53705"/>
                      <a:pt x="2074" y="53014"/>
                    </a:cubicBezTo>
                    <a:lnTo>
                      <a:pt x="6000" y="50529"/>
                    </a:lnTo>
                    <a:lnTo>
                      <a:pt x="8028" y="49252"/>
                    </a:lnTo>
                    <a:lnTo>
                      <a:pt x="9469" y="48326"/>
                    </a:lnTo>
                    <a:lnTo>
                      <a:pt x="11473" y="47072"/>
                    </a:lnTo>
                    <a:lnTo>
                      <a:pt x="16548" y="43861"/>
                    </a:lnTo>
                    <a:lnTo>
                      <a:pt x="16548" y="6"/>
                    </a:lnTo>
                    <a:cubicBezTo>
                      <a:pt x="16548" y="6"/>
                      <a:pt x="39565" y="721"/>
                      <a:pt x="40995" y="6"/>
                    </a:cubicBezTo>
                    <a:cubicBezTo>
                      <a:pt x="42014" y="-486"/>
                      <a:pt x="37889" y="28543"/>
                      <a:pt x="35217" y="46779"/>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9" name="Freeform: Shape 1058">
                <a:extLst>
                  <a:ext uri="{FF2B5EF4-FFF2-40B4-BE49-F238E27FC236}">
                    <a16:creationId xmlns:a16="http://schemas.microsoft.com/office/drawing/2014/main" id="{E39517D0-E18B-5C04-337B-67FB08E33DC8}"/>
                  </a:ext>
                </a:extLst>
              </p:cNvPr>
              <p:cNvSpPr/>
              <p:nvPr/>
            </p:nvSpPr>
            <p:spPr>
              <a:xfrm>
                <a:off x="3171222" y="2950495"/>
                <a:ext cx="35205" cy="14356"/>
              </a:xfrm>
              <a:custGeom>
                <a:avLst/>
                <a:gdLst>
                  <a:gd name="csX0" fmla="*/ 35194 w 35205"/>
                  <a:gd name="csY0" fmla="*/ 12 h 14356"/>
                  <a:gd name="csX1" fmla="*/ 34830 w 35205"/>
                  <a:gd name="csY1" fmla="*/ 2707 h 14356"/>
                  <a:gd name="csX2" fmla="*/ 34807 w 35205"/>
                  <a:gd name="csY2" fmla="*/ 2707 h 14356"/>
                  <a:gd name="csX3" fmla="*/ 31209 w 35205"/>
                  <a:gd name="csY3" fmla="*/ 5836 h 14356"/>
                  <a:gd name="csX4" fmla="*/ 28748 w 35205"/>
                  <a:gd name="csY4" fmla="*/ 9352 h 14356"/>
                  <a:gd name="csX5" fmla="*/ 33834 w 35205"/>
                  <a:gd name="csY5" fmla="*/ 9352 h 14356"/>
                  <a:gd name="csX6" fmla="*/ 33553 w 35205"/>
                  <a:gd name="csY6" fmla="*/ 11145 h 14356"/>
                  <a:gd name="csX7" fmla="*/ 29803 w 35205"/>
                  <a:gd name="csY7" fmla="*/ 14356 h 14356"/>
                  <a:gd name="csX8" fmla="*/ 4395 w 35205"/>
                  <a:gd name="csY8" fmla="*/ 14356 h 14356"/>
                  <a:gd name="csX9" fmla="*/ 1289 w 35205"/>
                  <a:gd name="csY9" fmla="*/ 13067 h 14356"/>
                  <a:gd name="csX10" fmla="*/ 0 w 35205"/>
                  <a:gd name="csY10" fmla="*/ 9962 h 14356"/>
                  <a:gd name="csX11" fmla="*/ 47 w 35205"/>
                  <a:gd name="csY11" fmla="*/ 9352 h 14356"/>
                  <a:gd name="csX12" fmla="*/ 11415 w 35205"/>
                  <a:gd name="csY12" fmla="*/ 9352 h 14356"/>
                  <a:gd name="csX13" fmla="*/ 6000 w 35205"/>
                  <a:gd name="csY13" fmla="*/ 3762 h 14356"/>
                  <a:gd name="csX14" fmla="*/ 8028 w 35205"/>
                  <a:gd name="csY14" fmla="*/ 2485 h 14356"/>
                  <a:gd name="csX15" fmla="*/ 13923 w 35205"/>
                  <a:gd name="csY15" fmla="*/ 9340 h 14356"/>
                  <a:gd name="csX16" fmla="*/ 16032 w 35205"/>
                  <a:gd name="csY16" fmla="*/ 9340 h 14356"/>
                  <a:gd name="csX17" fmla="*/ 9469 w 35205"/>
                  <a:gd name="csY17" fmla="*/ 1559 h 14356"/>
                  <a:gd name="csX18" fmla="*/ 11473 w 35205"/>
                  <a:gd name="csY18" fmla="*/ 305 h 14356"/>
                  <a:gd name="csX19" fmla="*/ 18294 w 35205"/>
                  <a:gd name="csY19" fmla="*/ 9340 h 14356"/>
                  <a:gd name="csX20" fmla="*/ 26381 w 35205"/>
                  <a:gd name="csY20" fmla="*/ 9340 h 14356"/>
                  <a:gd name="csX21" fmla="*/ 35205 w 35205"/>
                  <a:gd name="csY21" fmla="*/ 0 h 14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5205" h="14356">
                    <a:moveTo>
                      <a:pt x="35194" y="12"/>
                    </a:moveTo>
                    <a:cubicBezTo>
                      <a:pt x="35065" y="938"/>
                      <a:pt x="34936" y="1840"/>
                      <a:pt x="34830" y="2707"/>
                    </a:cubicBezTo>
                    <a:lnTo>
                      <a:pt x="34807" y="2707"/>
                    </a:lnTo>
                    <a:cubicBezTo>
                      <a:pt x="33389" y="3633"/>
                      <a:pt x="32065" y="4887"/>
                      <a:pt x="31209" y="5836"/>
                    </a:cubicBezTo>
                    <a:cubicBezTo>
                      <a:pt x="30236" y="6915"/>
                      <a:pt x="29416" y="8098"/>
                      <a:pt x="28748" y="9352"/>
                    </a:cubicBezTo>
                    <a:lnTo>
                      <a:pt x="33834" y="9352"/>
                    </a:lnTo>
                    <a:cubicBezTo>
                      <a:pt x="33729" y="9997"/>
                      <a:pt x="33635" y="10606"/>
                      <a:pt x="33553" y="11145"/>
                    </a:cubicBezTo>
                    <a:cubicBezTo>
                      <a:pt x="33272" y="12997"/>
                      <a:pt x="31678" y="14356"/>
                      <a:pt x="29803" y="14356"/>
                    </a:cubicBezTo>
                    <a:lnTo>
                      <a:pt x="4395" y="14356"/>
                    </a:lnTo>
                    <a:cubicBezTo>
                      <a:pt x="3188" y="14356"/>
                      <a:pt x="2086" y="13864"/>
                      <a:pt x="1289" y="13067"/>
                    </a:cubicBezTo>
                    <a:cubicBezTo>
                      <a:pt x="492" y="12270"/>
                      <a:pt x="0" y="11192"/>
                      <a:pt x="0" y="9962"/>
                    </a:cubicBezTo>
                    <a:cubicBezTo>
                      <a:pt x="0" y="9762"/>
                      <a:pt x="23" y="9551"/>
                      <a:pt x="47" y="9352"/>
                    </a:cubicBezTo>
                    <a:lnTo>
                      <a:pt x="11415" y="9352"/>
                    </a:lnTo>
                    <a:cubicBezTo>
                      <a:pt x="10008" y="7125"/>
                      <a:pt x="8262" y="4934"/>
                      <a:pt x="6000" y="3762"/>
                    </a:cubicBezTo>
                    <a:lnTo>
                      <a:pt x="8028" y="2485"/>
                    </a:lnTo>
                    <a:cubicBezTo>
                      <a:pt x="10489" y="4149"/>
                      <a:pt x="12411" y="6739"/>
                      <a:pt x="13923" y="9340"/>
                    </a:cubicBezTo>
                    <a:lnTo>
                      <a:pt x="16032" y="9340"/>
                    </a:lnTo>
                    <a:cubicBezTo>
                      <a:pt x="14755" y="6036"/>
                      <a:pt x="12434" y="3317"/>
                      <a:pt x="9469" y="1559"/>
                    </a:cubicBezTo>
                    <a:lnTo>
                      <a:pt x="11473" y="305"/>
                    </a:lnTo>
                    <a:cubicBezTo>
                      <a:pt x="14626" y="2461"/>
                      <a:pt x="17040" y="5637"/>
                      <a:pt x="18294" y="9340"/>
                    </a:cubicBezTo>
                    <a:lnTo>
                      <a:pt x="26381" y="9340"/>
                    </a:lnTo>
                    <a:cubicBezTo>
                      <a:pt x="28174" y="5590"/>
                      <a:pt x="31385" y="1512"/>
                      <a:pt x="35205" y="0"/>
                    </a:cubicBezTo>
                    <a:close/>
                  </a:path>
                </a:pathLst>
              </a:custGeom>
              <a:solidFill>
                <a:srgbClr val="3D367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928" name="Graphic 47">
              <a:extLst>
                <a:ext uri="{FF2B5EF4-FFF2-40B4-BE49-F238E27FC236}">
                  <a16:creationId xmlns:a16="http://schemas.microsoft.com/office/drawing/2014/main" id="{83FF4E28-EF38-8958-4CA8-EE04E9DBF0AE}"/>
                </a:ext>
              </a:extLst>
            </p:cNvPr>
            <p:cNvGrpSpPr/>
            <p:nvPr/>
          </p:nvGrpSpPr>
          <p:grpSpPr>
            <a:xfrm>
              <a:off x="3247455" y="2895307"/>
              <a:ext cx="48351" cy="62358"/>
              <a:chOff x="3247455" y="2895307"/>
              <a:chExt cx="48351" cy="62358"/>
            </a:xfrm>
          </p:grpSpPr>
          <p:sp>
            <p:nvSpPr>
              <p:cNvPr id="1056" name="Freeform: Shape 1055">
                <a:extLst>
                  <a:ext uri="{FF2B5EF4-FFF2-40B4-BE49-F238E27FC236}">
                    <a16:creationId xmlns:a16="http://schemas.microsoft.com/office/drawing/2014/main" id="{A2E67448-149D-7A46-F2DE-D70BB0BDE3B9}"/>
                  </a:ext>
                </a:extLst>
              </p:cNvPr>
              <p:cNvSpPr/>
              <p:nvPr/>
            </p:nvSpPr>
            <p:spPr>
              <a:xfrm>
                <a:off x="3247455" y="2895307"/>
                <a:ext cx="48351" cy="62358"/>
              </a:xfrm>
              <a:custGeom>
                <a:avLst/>
                <a:gdLst>
                  <a:gd name="csX0" fmla="*/ 12086 w 48351"/>
                  <a:gd name="csY0" fmla="*/ 48835 h 62358"/>
                  <a:gd name="csX1" fmla="*/ 12813 w 48351"/>
                  <a:gd name="csY1" fmla="*/ 51460 h 62358"/>
                  <a:gd name="csX2" fmla="*/ 12836 w 48351"/>
                  <a:gd name="csY2" fmla="*/ 51460 h 62358"/>
                  <a:gd name="csX3" fmla="*/ 14688 w 48351"/>
                  <a:gd name="csY3" fmla="*/ 57906 h 62358"/>
                  <a:gd name="csX4" fmla="*/ 15203 w 48351"/>
                  <a:gd name="csY4" fmla="*/ 59641 h 62358"/>
                  <a:gd name="csX5" fmla="*/ 19352 w 48351"/>
                  <a:gd name="csY5" fmla="*/ 62324 h 62358"/>
                  <a:gd name="csX6" fmla="*/ 44537 w 48351"/>
                  <a:gd name="csY6" fmla="*/ 58926 h 62358"/>
                  <a:gd name="csX7" fmla="*/ 47444 w 48351"/>
                  <a:gd name="csY7" fmla="*/ 57226 h 62358"/>
                  <a:gd name="csX8" fmla="*/ 48311 w 48351"/>
                  <a:gd name="csY8" fmla="*/ 53980 h 62358"/>
                  <a:gd name="csX9" fmla="*/ 48182 w 48351"/>
                  <a:gd name="csY9" fmla="*/ 53382 h 62358"/>
                  <a:gd name="csX10" fmla="*/ 45756 w 48351"/>
                  <a:gd name="csY10" fmla="*/ 50581 h 62358"/>
                  <a:gd name="csX11" fmla="*/ 41537 w 48351"/>
                  <a:gd name="csY11" fmla="*/ 48648 h 62358"/>
                  <a:gd name="csX12" fmla="*/ 39357 w 48351"/>
                  <a:gd name="csY12" fmla="*/ 47663 h 62358"/>
                  <a:gd name="csX13" fmla="*/ 37799 w 48351"/>
                  <a:gd name="csY13" fmla="*/ 46937 h 62358"/>
                  <a:gd name="csX14" fmla="*/ 35642 w 48351"/>
                  <a:gd name="csY14" fmla="*/ 45964 h 62358"/>
                  <a:gd name="csX15" fmla="*/ 30193 w 48351"/>
                  <a:gd name="csY15" fmla="*/ 43456 h 62358"/>
                  <a:gd name="csX16" fmla="*/ 24321 w 48351"/>
                  <a:gd name="csY16" fmla="*/ 0 h 62358"/>
                  <a:gd name="csX17" fmla="*/ 97 w 48351"/>
                  <a:gd name="csY17" fmla="*/ 3270 h 62358"/>
                  <a:gd name="csX18" fmla="*/ 12086 w 48351"/>
                  <a:gd name="csY18" fmla="*/ 48847 h 623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8351" h="62358">
                    <a:moveTo>
                      <a:pt x="12086" y="48835"/>
                    </a:moveTo>
                    <a:cubicBezTo>
                      <a:pt x="12344" y="49738"/>
                      <a:pt x="12590" y="50617"/>
                      <a:pt x="12813" y="51460"/>
                    </a:cubicBezTo>
                    <a:lnTo>
                      <a:pt x="12836" y="51460"/>
                    </a:lnTo>
                    <a:cubicBezTo>
                      <a:pt x="13539" y="53933"/>
                      <a:pt x="14160" y="56136"/>
                      <a:pt x="14688" y="57906"/>
                    </a:cubicBezTo>
                    <a:cubicBezTo>
                      <a:pt x="14887" y="58527"/>
                      <a:pt x="15051" y="59125"/>
                      <a:pt x="15203" y="59641"/>
                    </a:cubicBezTo>
                    <a:cubicBezTo>
                      <a:pt x="15731" y="61445"/>
                      <a:pt x="17489" y="62571"/>
                      <a:pt x="19352" y="62324"/>
                    </a:cubicBezTo>
                    <a:lnTo>
                      <a:pt x="44537" y="58926"/>
                    </a:lnTo>
                    <a:cubicBezTo>
                      <a:pt x="45733" y="58762"/>
                      <a:pt x="46764" y="58129"/>
                      <a:pt x="47444" y="57226"/>
                    </a:cubicBezTo>
                    <a:cubicBezTo>
                      <a:pt x="48124" y="56324"/>
                      <a:pt x="48475" y="55199"/>
                      <a:pt x="48311" y="53980"/>
                    </a:cubicBezTo>
                    <a:cubicBezTo>
                      <a:pt x="48288" y="53793"/>
                      <a:pt x="48229" y="53582"/>
                      <a:pt x="48182" y="53382"/>
                    </a:cubicBezTo>
                    <a:cubicBezTo>
                      <a:pt x="47842" y="52140"/>
                      <a:pt x="46963" y="51109"/>
                      <a:pt x="45756" y="50581"/>
                    </a:cubicBezTo>
                    <a:lnTo>
                      <a:pt x="41537" y="48648"/>
                    </a:lnTo>
                    <a:lnTo>
                      <a:pt x="39357" y="47663"/>
                    </a:lnTo>
                    <a:lnTo>
                      <a:pt x="37799" y="46937"/>
                    </a:lnTo>
                    <a:lnTo>
                      <a:pt x="35642" y="45964"/>
                    </a:lnTo>
                    <a:lnTo>
                      <a:pt x="30193" y="43456"/>
                    </a:lnTo>
                    <a:lnTo>
                      <a:pt x="24321" y="0"/>
                    </a:lnTo>
                    <a:cubicBezTo>
                      <a:pt x="24321" y="0"/>
                      <a:pt x="1609" y="3785"/>
                      <a:pt x="97" y="3270"/>
                    </a:cubicBezTo>
                    <a:cubicBezTo>
                      <a:pt x="-969" y="2918"/>
                      <a:pt x="7000" y="31139"/>
                      <a:pt x="12086" y="48847"/>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7" name="Freeform: Shape 1056">
                <a:extLst>
                  <a:ext uri="{FF2B5EF4-FFF2-40B4-BE49-F238E27FC236}">
                    <a16:creationId xmlns:a16="http://schemas.microsoft.com/office/drawing/2014/main" id="{CBCBB460-247D-3ECC-6DDC-D7F65D56AA91}"/>
                  </a:ext>
                </a:extLst>
              </p:cNvPr>
              <p:cNvSpPr/>
              <p:nvPr/>
            </p:nvSpPr>
            <p:spPr>
              <a:xfrm>
                <a:off x="3259541" y="2941271"/>
                <a:ext cx="36264" cy="16394"/>
              </a:xfrm>
              <a:custGeom>
                <a:avLst/>
                <a:gdLst>
                  <a:gd name="csX0" fmla="*/ 0 w 36264"/>
                  <a:gd name="csY0" fmla="*/ 2871 h 16394"/>
                  <a:gd name="csX1" fmla="*/ 727 w 36264"/>
                  <a:gd name="csY1" fmla="*/ 5496 h 16394"/>
                  <a:gd name="csX2" fmla="*/ 750 w 36264"/>
                  <a:gd name="csY2" fmla="*/ 5496 h 16394"/>
                  <a:gd name="csX3" fmla="*/ 4735 w 36264"/>
                  <a:gd name="csY3" fmla="*/ 8110 h 16394"/>
                  <a:gd name="csX4" fmla="*/ 7641 w 36264"/>
                  <a:gd name="csY4" fmla="*/ 11262 h 16394"/>
                  <a:gd name="csX5" fmla="*/ 2602 w 36264"/>
                  <a:gd name="csY5" fmla="*/ 11942 h 16394"/>
                  <a:gd name="csX6" fmla="*/ 3117 w 36264"/>
                  <a:gd name="csY6" fmla="*/ 13677 h 16394"/>
                  <a:gd name="csX7" fmla="*/ 7266 w 36264"/>
                  <a:gd name="csY7" fmla="*/ 16360 h 16394"/>
                  <a:gd name="csX8" fmla="*/ 32451 w 36264"/>
                  <a:gd name="csY8" fmla="*/ 12962 h 16394"/>
                  <a:gd name="csX9" fmla="*/ 35358 w 36264"/>
                  <a:gd name="csY9" fmla="*/ 11262 h 16394"/>
                  <a:gd name="csX10" fmla="*/ 36225 w 36264"/>
                  <a:gd name="csY10" fmla="*/ 8016 h 16394"/>
                  <a:gd name="csX11" fmla="*/ 36096 w 36264"/>
                  <a:gd name="csY11" fmla="*/ 7418 h 16394"/>
                  <a:gd name="csX12" fmla="*/ 24834 w 36264"/>
                  <a:gd name="csY12" fmla="*/ 8942 h 16394"/>
                  <a:gd name="csX13" fmla="*/ 29451 w 36264"/>
                  <a:gd name="csY13" fmla="*/ 2684 h 16394"/>
                  <a:gd name="csX14" fmla="*/ 27271 w 36264"/>
                  <a:gd name="csY14" fmla="*/ 1699 h 16394"/>
                  <a:gd name="csX15" fmla="*/ 22349 w 36264"/>
                  <a:gd name="csY15" fmla="*/ 9282 h 16394"/>
                  <a:gd name="csX16" fmla="*/ 20251 w 36264"/>
                  <a:gd name="csY16" fmla="*/ 9563 h 16394"/>
                  <a:gd name="csX17" fmla="*/ 25713 w 36264"/>
                  <a:gd name="csY17" fmla="*/ 973 h 16394"/>
                  <a:gd name="csX18" fmla="*/ 23556 w 36264"/>
                  <a:gd name="csY18" fmla="*/ 0 h 16394"/>
                  <a:gd name="csX19" fmla="*/ 18013 w 36264"/>
                  <a:gd name="csY19" fmla="*/ 9868 h 16394"/>
                  <a:gd name="csX20" fmla="*/ 9997 w 36264"/>
                  <a:gd name="csY20" fmla="*/ 10946 h 16394"/>
                  <a:gd name="csX21" fmla="*/ 0 w 36264"/>
                  <a:gd name="csY21" fmla="*/ 2871 h 16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6264" h="16394">
                    <a:moveTo>
                      <a:pt x="0" y="2871"/>
                    </a:moveTo>
                    <a:cubicBezTo>
                      <a:pt x="258" y="3774"/>
                      <a:pt x="504" y="4653"/>
                      <a:pt x="727" y="5496"/>
                    </a:cubicBezTo>
                    <a:lnTo>
                      <a:pt x="750" y="5496"/>
                    </a:lnTo>
                    <a:cubicBezTo>
                      <a:pt x="2285" y="6223"/>
                      <a:pt x="3762" y="7290"/>
                      <a:pt x="4735" y="8110"/>
                    </a:cubicBezTo>
                    <a:cubicBezTo>
                      <a:pt x="5836" y="9048"/>
                      <a:pt x="6809" y="10114"/>
                      <a:pt x="7641" y="11262"/>
                    </a:cubicBezTo>
                    <a:lnTo>
                      <a:pt x="2602" y="11942"/>
                    </a:lnTo>
                    <a:cubicBezTo>
                      <a:pt x="2801" y="12563"/>
                      <a:pt x="2965" y="13161"/>
                      <a:pt x="3117" y="13677"/>
                    </a:cubicBezTo>
                    <a:cubicBezTo>
                      <a:pt x="3645" y="15482"/>
                      <a:pt x="5403" y="16607"/>
                      <a:pt x="7266" y="16360"/>
                    </a:cubicBezTo>
                    <a:lnTo>
                      <a:pt x="32451" y="12962"/>
                    </a:lnTo>
                    <a:cubicBezTo>
                      <a:pt x="33647" y="12798"/>
                      <a:pt x="34678" y="12165"/>
                      <a:pt x="35358" y="11262"/>
                    </a:cubicBezTo>
                    <a:cubicBezTo>
                      <a:pt x="36038" y="10360"/>
                      <a:pt x="36389" y="9235"/>
                      <a:pt x="36225" y="8016"/>
                    </a:cubicBezTo>
                    <a:cubicBezTo>
                      <a:pt x="36202" y="7829"/>
                      <a:pt x="36143" y="7618"/>
                      <a:pt x="36096" y="7418"/>
                    </a:cubicBezTo>
                    <a:lnTo>
                      <a:pt x="24834" y="8942"/>
                    </a:lnTo>
                    <a:cubicBezTo>
                      <a:pt x="25924" y="6551"/>
                      <a:pt x="27365" y="4137"/>
                      <a:pt x="29451" y="2684"/>
                    </a:cubicBezTo>
                    <a:lnTo>
                      <a:pt x="27271" y="1699"/>
                    </a:lnTo>
                    <a:cubicBezTo>
                      <a:pt x="25056" y="3680"/>
                      <a:pt x="23498" y="6493"/>
                      <a:pt x="22349" y="9282"/>
                    </a:cubicBezTo>
                    <a:lnTo>
                      <a:pt x="20251" y="9563"/>
                    </a:lnTo>
                    <a:cubicBezTo>
                      <a:pt x="21072" y="6118"/>
                      <a:pt x="23017" y="3117"/>
                      <a:pt x="25713" y="973"/>
                    </a:cubicBezTo>
                    <a:lnTo>
                      <a:pt x="23556" y="0"/>
                    </a:lnTo>
                    <a:cubicBezTo>
                      <a:pt x="20720" y="2555"/>
                      <a:pt x="18751" y="6024"/>
                      <a:pt x="18013" y="9868"/>
                    </a:cubicBezTo>
                    <a:lnTo>
                      <a:pt x="9997" y="10946"/>
                    </a:lnTo>
                    <a:cubicBezTo>
                      <a:pt x="7723" y="7465"/>
                      <a:pt x="3985" y="3856"/>
                      <a:pt x="0" y="2871"/>
                    </a:cubicBezTo>
                    <a:close/>
                  </a:path>
                </a:pathLst>
              </a:custGeom>
              <a:solidFill>
                <a:srgbClr val="3D367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929" name="Freeform: Shape 928">
              <a:extLst>
                <a:ext uri="{FF2B5EF4-FFF2-40B4-BE49-F238E27FC236}">
                  <a16:creationId xmlns:a16="http://schemas.microsoft.com/office/drawing/2014/main" id="{4AB640F7-42A5-7BF2-5FB1-B9678137D0A5}"/>
                </a:ext>
              </a:extLst>
            </p:cNvPr>
            <p:cNvSpPr/>
            <p:nvPr/>
          </p:nvSpPr>
          <p:spPr>
            <a:xfrm>
              <a:off x="3138466" y="2651883"/>
              <a:ext cx="24822" cy="28476"/>
            </a:xfrm>
            <a:custGeom>
              <a:avLst/>
              <a:gdLst>
                <a:gd name="csX0" fmla="*/ 24822 w 24822"/>
                <a:gd name="csY0" fmla="*/ 20964 h 28476"/>
                <a:gd name="csX1" fmla="*/ 14017 w 24822"/>
                <a:gd name="csY1" fmla="*/ 28477 h 28476"/>
                <a:gd name="csX2" fmla="*/ 10021 w 24822"/>
                <a:gd name="csY2" fmla="*/ 20191 h 28476"/>
                <a:gd name="csX3" fmla="*/ 4817 w 24822"/>
                <a:gd name="csY3" fmla="*/ 13417 h 28476"/>
                <a:gd name="csX4" fmla="*/ 4231 w 24822"/>
                <a:gd name="csY4" fmla="*/ 12573 h 28476"/>
                <a:gd name="csX5" fmla="*/ 2743 w 24822"/>
                <a:gd name="csY5" fmla="*/ 10335 h 28476"/>
                <a:gd name="csX6" fmla="*/ 739 w 24822"/>
                <a:gd name="csY6" fmla="*/ 6608 h 28476"/>
                <a:gd name="csX7" fmla="*/ 1 w 24822"/>
                <a:gd name="csY7" fmla="*/ 3221 h 28476"/>
                <a:gd name="csX8" fmla="*/ 24 w 24822"/>
                <a:gd name="csY8" fmla="*/ 2987 h 28476"/>
                <a:gd name="csX9" fmla="*/ 645 w 24822"/>
                <a:gd name="csY9" fmla="*/ 783 h 28476"/>
                <a:gd name="csX10" fmla="*/ 669 w 24822"/>
                <a:gd name="csY10" fmla="*/ 737 h 28476"/>
                <a:gd name="csX11" fmla="*/ 692 w 24822"/>
                <a:gd name="csY11" fmla="*/ 713 h 28476"/>
                <a:gd name="csX12" fmla="*/ 692 w 24822"/>
                <a:gd name="csY12" fmla="*/ 690 h 28476"/>
                <a:gd name="csX13" fmla="*/ 1254 w 24822"/>
                <a:gd name="csY13" fmla="*/ 69 h 28476"/>
                <a:gd name="csX14" fmla="*/ 1301 w 24822"/>
                <a:gd name="csY14" fmla="*/ 45 h 28476"/>
                <a:gd name="csX15" fmla="*/ 2813 w 24822"/>
                <a:gd name="csY15" fmla="*/ 1580 h 28476"/>
                <a:gd name="csX16" fmla="*/ 3094 w 24822"/>
                <a:gd name="csY16" fmla="*/ 1627 h 28476"/>
                <a:gd name="csX17" fmla="*/ 6306 w 24822"/>
                <a:gd name="csY17" fmla="*/ 1451 h 28476"/>
                <a:gd name="csX18" fmla="*/ 8532 w 24822"/>
                <a:gd name="csY18" fmla="*/ 1733 h 28476"/>
                <a:gd name="csX19" fmla="*/ 10173 w 24822"/>
                <a:gd name="csY19" fmla="*/ 2037 h 28476"/>
                <a:gd name="csX20" fmla="*/ 15377 w 24822"/>
                <a:gd name="csY20" fmla="*/ 4909 h 28476"/>
                <a:gd name="csX21" fmla="*/ 18353 w 24822"/>
                <a:gd name="csY21" fmla="*/ 9890 h 28476"/>
                <a:gd name="csX22" fmla="*/ 20873 w 24822"/>
                <a:gd name="csY22" fmla="*/ 14296 h 28476"/>
                <a:gd name="csX23" fmla="*/ 21260 w 24822"/>
                <a:gd name="csY23" fmla="*/ 14941 h 28476"/>
                <a:gd name="csX24" fmla="*/ 24822 w 24822"/>
                <a:gd name="csY24" fmla="*/ 20976 h 284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4822" h="28476">
                  <a:moveTo>
                    <a:pt x="24822" y="20964"/>
                  </a:moveTo>
                  <a:lnTo>
                    <a:pt x="14017" y="28477"/>
                  </a:lnTo>
                  <a:cubicBezTo>
                    <a:pt x="14017" y="28477"/>
                    <a:pt x="11779" y="22523"/>
                    <a:pt x="10021" y="20191"/>
                  </a:cubicBezTo>
                  <a:cubicBezTo>
                    <a:pt x="9329" y="19289"/>
                    <a:pt x="7044" y="16570"/>
                    <a:pt x="4817" y="13417"/>
                  </a:cubicBezTo>
                  <a:cubicBezTo>
                    <a:pt x="4618" y="13136"/>
                    <a:pt x="4430" y="12855"/>
                    <a:pt x="4231" y="12573"/>
                  </a:cubicBezTo>
                  <a:cubicBezTo>
                    <a:pt x="3716" y="11835"/>
                    <a:pt x="3212" y="11085"/>
                    <a:pt x="2743" y="10335"/>
                  </a:cubicBezTo>
                  <a:cubicBezTo>
                    <a:pt x="1969" y="9057"/>
                    <a:pt x="1254" y="7792"/>
                    <a:pt x="739" y="6608"/>
                  </a:cubicBezTo>
                  <a:cubicBezTo>
                    <a:pt x="176" y="5331"/>
                    <a:pt x="-11" y="4194"/>
                    <a:pt x="1" y="3221"/>
                  </a:cubicBezTo>
                  <a:cubicBezTo>
                    <a:pt x="1" y="3139"/>
                    <a:pt x="1" y="3045"/>
                    <a:pt x="24" y="2987"/>
                  </a:cubicBezTo>
                  <a:cubicBezTo>
                    <a:pt x="71" y="2061"/>
                    <a:pt x="329" y="1299"/>
                    <a:pt x="645" y="783"/>
                  </a:cubicBezTo>
                  <a:cubicBezTo>
                    <a:pt x="645" y="760"/>
                    <a:pt x="669" y="760"/>
                    <a:pt x="669" y="737"/>
                  </a:cubicBezTo>
                  <a:lnTo>
                    <a:pt x="692" y="713"/>
                  </a:lnTo>
                  <a:lnTo>
                    <a:pt x="692" y="690"/>
                  </a:lnTo>
                  <a:cubicBezTo>
                    <a:pt x="868" y="385"/>
                    <a:pt x="1055" y="174"/>
                    <a:pt x="1254" y="69"/>
                  </a:cubicBezTo>
                  <a:cubicBezTo>
                    <a:pt x="1254" y="69"/>
                    <a:pt x="1278" y="45"/>
                    <a:pt x="1301" y="45"/>
                  </a:cubicBezTo>
                  <a:cubicBezTo>
                    <a:pt x="1840" y="-283"/>
                    <a:pt x="2204" y="1276"/>
                    <a:pt x="2813" y="1580"/>
                  </a:cubicBezTo>
                  <a:cubicBezTo>
                    <a:pt x="2895" y="1627"/>
                    <a:pt x="2989" y="1651"/>
                    <a:pt x="3094" y="1627"/>
                  </a:cubicBezTo>
                  <a:cubicBezTo>
                    <a:pt x="4102" y="1428"/>
                    <a:pt x="5227" y="1393"/>
                    <a:pt x="6306" y="1451"/>
                  </a:cubicBezTo>
                  <a:cubicBezTo>
                    <a:pt x="7056" y="1498"/>
                    <a:pt x="7841" y="1604"/>
                    <a:pt x="8532" y="1733"/>
                  </a:cubicBezTo>
                  <a:cubicBezTo>
                    <a:pt x="9142" y="1815"/>
                    <a:pt x="9681" y="1932"/>
                    <a:pt x="10173" y="2037"/>
                  </a:cubicBezTo>
                  <a:cubicBezTo>
                    <a:pt x="12142" y="2495"/>
                    <a:pt x="14029" y="3397"/>
                    <a:pt x="15377" y="4909"/>
                  </a:cubicBezTo>
                  <a:cubicBezTo>
                    <a:pt x="16654" y="6350"/>
                    <a:pt x="17381" y="8249"/>
                    <a:pt x="18353" y="9890"/>
                  </a:cubicBezTo>
                  <a:cubicBezTo>
                    <a:pt x="19197" y="11354"/>
                    <a:pt x="20041" y="12819"/>
                    <a:pt x="20873" y="14296"/>
                  </a:cubicBezTo>
                  <a:cubicBezTo>
                    <a:pt x="21002" y="14507"/>
                    <a:pt x="21131" y="14730"/>
                    <a:pt x="21260" y="14941"/>
                  </a:cubicBezTo>
                  <a:cubicBezTo>
                    <a:pt x="22420" y="16945"/>
                    <a:pt x="23627" y="18972"/>
                    <a:pt x="24822" y="20976"/>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0" name="Freeform: Shape 929">
              <a:extLst>
                <a:ext uri="{FF2B5EF4-FFF2-40B4-BE49-F238E27FC236}">
                  <a16:creationId xmlns:a16="http://schemas.microsoft.com/office/drawing/2014/main" id="{1D43A9F1-F493-E560-5CF2-0FE22500FF63}"/>
                </a:ext>
              </a:extLst>
            </p:cNvPr>
            <p:cNvSpPr/>
            <p:nvPr/>
          </p:nvSpPr>
          <p:spPr>
            <a:xfrm>
              <a:off x="3144416" y="2645669"/>
              <a:ext cx="13591" cy="22729"/>
            </a:xfrm>
            <a:custGeom>
              <a:avLst/>
              <a:gdLst>
                <a:gd name="csX0" fmla="*/ 13575 w 13591"/>
                <a:gd name="csY0" fmla="*/ 21459 h 22729"/>
                <a:gd name="csX1" fmla="*/ 1609 w 13591"/>
                <a:gd name="csY1" fmla="*/ 247 h 22729"/>
                <a:gd name="csX2" fmla="*/ 402 w 13591"/>
                <a:gd name="csY2" fmla="*/ 2040 h 22729"/>
                <a:gd name="csX3" fmla="*/ 11465 w 13591"/>
                <a:gd name="csY3" fmla="*/ 21893 h 22729"/>
                <a:gd name="csX4" fmla="*/ 13575 w 13591"/>
                <a:gd name="csY4" fmla="*/ 21459 h 22729"/>
              </a:gdLst>
              <a:ahLst/>
              <a:cxnLst>
                <a:cxn ang="0">
                  <a:pos x="csX0" y="csY0"/>
                </a:cxn>
                <a:cxn ang="0">
                  <a:pos x="csX1" y="csY1"/>
                </a:cxn>
                <a:cxn ang="0">
                  <a:pos x="csX2" y="csY2"/>
                </a:cxn>
                <a:cxn ang="0">
                  <a:pos x="csX3" y="csY3"/>
                </a:cxn>
                <a:cxn ang="0">
                  <a:pos x="csX4" y="csY4"/>
                </a:cxn>
              </a:cxnLst>
              <a:rect l="l" t="t" r="r" b="b"/>
              <a:pathLst>
                <a:path w="13591" h="22729">
                  <a:moveTo>
                    <a:pt x="13575" y="21459"/>
                  </a:moveTo>
                  <a:cubicBezTo>
                    <a:pt x="12204" y="13068"/>
                    <a:pt x="8043" y="5779"/>
                    <a:pt x="1609" y="247"/>
                  </a:cubicBezTo>
                  <a:cubicBezTo>
                    <a:pt x="555" y="-655"/>
                    <a:pt x="-641" y="1138"/>
                    <a:pt x="402" y="2040"/>
                  </a:cubicBezTo>
                  <a:cubicBezTo>
                    <a:pt x="6391" y="7197"/>
                    <a:pt x="10188" y="14111"/>
                    <a:pt x="11465" y="21893"/>
                  </a:cubicBezTo>
                  <a:cubicBezTo>
                    <a:pt x="11688" y="23264"/>
                    <a:pt x="13798" y="22831"/>
                    <a:pt x="13575" y="21459"/>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nvGrpSpPr>
            <p:cNvPr id="931" name="Graphic 47">
              <a:extLst>
                <a:ext uri="{FF2B5EF4-FFF2-40B4-BE49-F238E27FC236}">
                  <a16:creationId xmlns:a16="http://schemas.microsoft.com/office/drawing/2014/main" id="{8F3DC2B4-2E07-E2FD-BFB3-920C5BF9CE24}"/>
                </a:ext>
              </a:extLst>
            </p:cNvPr>
            <p:cNvGrpSpPr/>
            <p:nvPr/>
          </p:nvGrpSpPr>
          <p:grpSpPr>
            <a:xfrm>
              <a:off x="3071126" y="2909406"/>
              <a:ext cx="53136" cy="54953"/>
              <a:chOff x="3071126" y="2909406"/>
              <a:chExt cx="53136" cy="54953"/>
            </a:xfrm>
          </p:grpSpPr>
          <p:sp>
            <p:nvSpPr>
              <p:cNvPr id="1054" name="Freeform: Shape 1053">
                <a:extLst>
                  <a:ext uri="{FF2B5EF4-FFF2-40B4-BE49-F238E27FC236}">
                    <a16:creationId xmlns:a16="http://schemas.microsoft.com/office/drawing/2014/main" id="{1DCA99FC-5514-7640-C97C-244FE887853D}"/>
                  </a:ext>
                </a:extLst>
              </p:cNvPr>
              <p:cNvSpPr/>
              <p:nvPr/>
            </p:nvSpPr>
            <p:spPr>
              <a:xfrm>
                <a:off x="3071126" y="2909406"/>
                <a:ext cx="53136" cy="54941"/>
              </a:xfrm>
              <a:custGeom>
                <a:avLst/>
                <a:gdLst>
                  <a:gd name="csX0" fmla="*/ 48495 w 53136"/>
                  <a:gd name="csY0" fmla="*/ 54941 h 54941"/>
                  <a:gd name="csX1" fmla="*/ 8368 w 53136"/>
                  <a:gd name="csY1" fmla="*/ 54941 h 54941"/>
                  <a:gd name="csX2" fmla="*/ 3024 w 53136"/>
                  <a:gd name="csY2" fmla="*/ 51660 h 54941"/>
                  <a:gd name="csX3" fmla="*/ 2074 w 53136"/>
                  <a:gd name="csY3" fmla="*/ 45120 h 54941"/>
                  <a:gd name="csX4" fmla="*/ 0 w 53136"/>
                  <a:gd name="csY4" fmla="*/ 7805 h 54941"/>
                  <a:gd name="csX5" fmla="*/ 22138 w 53136"/>
                  <a:gd name="csY5" fmla="*/ 0 h 54941"/>
                  <a:gd name="csX6" fmla="*/ 22748 w 53136"/>
                  <a:gd name="csY6" fmla="*/ 24377 h 54941"/>
                  <a:gd name="csX7" fmla="*/ 28596 w 53136"/>
                  <a:gd name="csY7" fmla="*/ 33541 h 54941"/>
                  <a:gd name="csX8" fmla="*/ 32908 w 53136"/>
                  <a:gd name="csY8" fmla="*/ 35393 h 54941"/>
                  <a:gd name="csX9" fmla="*/ 43479 w 53136"/>
                  <a:gd name="csY9" fmla="*/ 40573 h 54941"/>
                  <a:gd name="csX10" fmla="*/ 52234 w 53136"/>
                  <a:gd name="csY10" fmla="*/ 48015 h 54941"/>
                  <a:gd name="csX11" fmla="*/ 52925 w 53136"/>
                  <a:gd name="csY11" fmla="*/ 49574 h 54941"/>
                  <a:gd name="csX12" fmla="*/ 48507 w 53136"/>
                  <a:gd name="csY12" fmla="*/ 54941 h 549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3136" h="54941">
                    <a:moveTo>
                      <a:pt x="48495" y="54941"/>
                    </a:moveTo>
                    <a:lnTo>
                      <a:pt x="8368" y="54941"/>
                    </a:lnTo>
                    <a:cubicBezTo>
                      <a:pt x="5883" y="54941"/>
                      <a:pt x="3024" y="54144"/>
                      <a:pt x="3024" y="51660"/>
                    </a:cubicBezTo>
                    <a:lnTo>
                      <a:pt x="2074" y="45120"/>
                    </a:lnTo>
                    <a:lnTo>
                      <a:pt x="0" y="7805"/>
                    </a:lnTo>
                    <a:lnTo>
                      <a:pt x="22138" y="0"/>
                    </a:lnTo>
                    <a:lnTo>
                      <a:pt x="22748" y="24377"/>
                    </a:lnTo>
                    <a:cubicBezTo>
                      <a:pt x="23240" y="28150"/>
                      <a:pt x="25080" y="32123"/>
                      <a:pt x="28596" y="33541"/>
                    </a:cubicBezTo>
                    <a:cubicBezTo>
                      <a:pt x="30037" y="34151"/>
                      <a:pt x="31490" y="34772"/>
                      <a:pt x="32908" y="35393"/>
                    </a:cubicBezTo>
                    <a:cubicBezTo>
                      <a:pt x="36495" y="36987"/>
                      <a:pt x="40022" y="38710"/>
                      <a:pt x="43479" y="40573"/>
                    </a:cubicBezTo>
                    <a:cubicBezTo>
                      <a:pt x="46890" y="42401"/>
                      <a:pt x="50382" y="44581"/>
                      <a:pt x="52234" y="48015"/>
                    </a:cubicBezTo>
                    <a:cubicBezTo>
                      <a:pt x="52515" y="48507"/>
                      <a:pt x="52726" y="49034"/>
                      <a:pt x="52925" y="49574"/>
                    </a:cubicBezTo>
                    <a:cubicBezTo>
                      <a:pt x="53898" y="52246"/>
                      <a:pt x="51355" y="54941"/>
                      <a:pt x="48507" y="54941"/>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5" name="Freeform: Shape 1054">
                <a:extLst>
                  <a:ext uri="{FF2B5EF4-FFF2-40B4-BE49-F238E27FC236}">
                    <a16:creationId xmlns:a16="http://schemas.microsoft.com/office/drawing/2014/main" id="{255C744C-1473-3CEA-9E5B-802B0084A0AA}"/>
                  </a:ext>
                </a:extLst>
              </p:cNvPr>
              <p:cNvSpPr/>
              <p:nvPr/>
            </p:nvSpPr>
            <p:spPr>
              <a:xfrm>
                <a:off x="3073189" y="2944799"/>
                <a:ext cx="51061" cy="19560"/>
              </a:xfrm>
              <a:custGeom>
                <a:avLst/>
                <a:gdLst>
                  <a:gd name="csX0" fmla="*/ 50862 w 51061"/>
                  <a:gd name="csY0" fmla="*/ 14181 h 19560"/>
                  <a:gd name="csX1" fmla="*/ 50171 w 51061"/>
                  <a:gd name="csY1" fmla="*/ 12622 h 19560"/>
                  <a:gd name="csX2" fmla="*/ 41416 w 51061"/>
                  <a:gd name="csY2" fmla="*/ 5180 h 19560"/>
                  <a:gd name="csX3" fmla="*/ 30845 w 51061"/>
                  <a:gd name="csY3" fmla="*/ 0 h 19560"/>
                  <a:gd name="csX4" fmla="*/ 21845 w 51061"/>
                  <a:gd name="csY4" fmla="*/ 10032 h 19560"/>
                  <a:gd name="csX5" fmla="*/ 11 w 51061"/>
                  <a:gd name="csY5" fmla="*/ 9727 h 19560"/>
                  <a:gd name="csX6" fmla="*/ 632 w 51061"/>
                  <a:gd name="csY6" fmla="*/ 17884 h 19560"/>
                  <a:gd name="csX7" fmla="*/ 2789 w 51061"/>
                  <a:gd name="csY7" fmla="*/ 19419 h 19560"/>
                  <a:gd name="csX8" fmla="*/ 6305 w 51061"/>
                  <a:gd name="csY8" fmla="*/ 19548 h 19560"/>
                  <a:gd name="csX9" fmla="*/ 46432 w 51061"/>
                  <a:gd name="csY9" fmla="*/ 19548 h 19560"/>
                  <a:gd name="csX10" fmla="*/ 50850 w 51061"/>
                  <a:gd name="csY10" fmla="*/ 14181 h 19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061" h="19560">
                    <a:moveTo>
                      <a:pt x="50862" y="14181"/>
                    </a:moveTo>
                    <a:cubicBezTo>
                      <a:pt x="50663" y="13642"/>
                      <a:pt x="50452" y="13126"/>
                      <a:pt x="50171" y="12622"/>
                    </a:cubicBezTo>
                    <a:cubicBezTo>
                      <a:pt x="48319" y="9188"/>
                      <a:pt x="44827" y="7008"/>
                      <a:pt x="41416" y="5180"/>
                    </a:cubicBezTo>
                    <a:cubicBezTo>
                      <a:pt x="37959" y="3328"/>
                      <a:pt x="34431" y="1594"/>
                      <a:pt x="30845" y="0"/>
                    </a:cubicBezTo>
                    <a:cubicBezTo>
                      <a:pt x="27130" y="2238"/>
                      <a:pt x="23556" y="6036"/>
                      <a:pt x="21845" y="10032"/>
                    </a:cubicBezTo>
                    <a:lnTo>
                      <a:pt x="11" y="9727"/>
                    </a:lnTo>
                    <a:cubicBezTo>
                      <a:pt x="-59" y="10700"/>
                      <a:pt x="210" y="16524"/>
                      <a:pt x="632" y="17884"/>
                    </a:cubicBezTo>
                    <a:cubicBezTo>
                      <a:pt x="914" y="18763"/>
                      <a:pt x="1863" y="19267"/>
                      <a:pt x="2789" y="19419"/>
                    </a:cubicBezTo>
                    <a:cubicBezTo>
                      <a:pt x="3937" y="19618"/>
                      <a:pt x="5144" y="19548"/>
                      <a:pt x="6305" y="19548"/>
                    </a:cubicBezTo>
                    <a:lnTo>
                      <a:pt x="46432" y="19548"/>
                    </a:lnTo>
                    <a:cubicBezTo>
                      <a:pt x="49280" y="19548"/>
                      <a:pt x="51823" y="16853"/>
                      <a:pt x="50850" y="14181"/>
                    </a:cubicBezTo>
                    <a:close/>
                  </a:path>
                </a:pathLst>
              </a:custGeom>
              <a:solidFill>
                <a:srgbClr val="41394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932" name="Graphic 47">
              <a:extLst>
                <a:ext uri="{FF2B5EF4-FFF2-40B4-BE49-F238E27FC236}">
                  <a16:creationId xmlns:a16="http://schemas.microsoft.com/office/drawing/2014/main" id="{372D5932-84C6-F430-922B-1741EB4A871E}"/>
                </a:ext>
              </a:extLst>
            </p:cNvPr>
            <p:cNvGrpSpPr/>
            <p:nvPr/>
          </p:nvGrpSpPr>
          <p:grpSpPr>
            <a:xfrm>
              <a:off x="2940064" y="2922966"/>
              <a:ext cx="41032" cy="40983"/>
              <a:chOff x="2940064" y="2922966"/>
              <a:chExt cx="41032" cy="40983"/>
            </a:xfrm>
          </p:grpSpPr>
          <p:sp>
            <p:nvSpPr>
              <p:cNvPr id="1052" name="Freeform: Shape 1051">
                <a:extLst>
                  <a:ext uri="{FF2B5EF4-FFF2-40B4-BE49-F238E27FC236}">
                    <a16:creationId xmlns:a16="http://schemas.microsoft.com/office/drawing/2014/main" id="{5815C4B2-9C25-50E3-103A-98FCA9EA16B1}"/>
                  </a:ext>
                </a:extLst>
              </p:cNvPr>
              <p:cNvSpPr/>
              <p:nvPr/>
            </p:nvSpPr>
            <p:spPr>
              <a:xfrm>
                <a:off x="2940064" y="2922966"/>
                <a:ext cx="41021" cy="40983"/>
              </a:xfrm>
              <a:custGeom>
                <a:avLst/>
                <a:gdLst>
                  <a:gd name="csX0" fmla="*/ 41021 w 41021"/>
                  <a:gd name="csY0" fmla="*/ 1629 h 40983"/>
                  <a:gd name="csX1" fmla="*/ 41021 w 41021"/>
                  <a:gd name="csY1" fmla="*/ 36495 h 40983"/>
                  <a:gd name="csX2" fmla="*/ 36533 w 41021"/>
                  <a:gd name="csY2" fmla="*/ 40983 h 40983"/>
                  <a:gd name="csX3" fmla="*/ 4515 w 41021"/>
                  <a:gd name="csY3" fmla="*/ 40983 h 40983"/>
                  <a:gd name="csX4" fmla="*/ 97 w 41021"/>
                  <a:gd name="csY4" fmla="*/ 35616 h 40983"/>
                  <a:gd name="csX5" fmla="*/ 9566 w 41021"/>
                  <a:gd name="csY5" fmla="*/ 22654 h 40983"/>
                  <a:gd name="csX6" fmla="*/ 11160 w 41021"/>
                  <a:gd name="csY6" fmla="*/ 21599 h 40983"/>
                  <a:gd name="csX7" fmla="*/ 18367 w 41021"/>
                  <a:gd name="csY7" fmla="*/ 0 h 40983"/>
                  <a:gd name="csX8" fmla="*/ 41021 w 41021"/>
                  <a:gd name="csY8" fmla="*/ 1641 h 40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1021" h="40983">
                    <a:moveTo>
                      <a:pt x="41021" y="1629"/>
                    </a:moveTo>
                    <a:lnTo>
                      <a:pt x="41021" y="36495"/>
                    </a:lnTo>
                    <a:cubicBezTo>
                      <a:pt x="41021" y="38979"/>
                      <a:pt x="39017" y="40983"/>
                      <a:pt x="36533" y="40983"/>
                    </a:cubicBezTo>
                    <a:lnTo>
                      <a:pt x="4515" y="40983"/>
                    </a:lnTo>
                    <a:cubicBezTo>
                      <a:pt x="1667" y="40983"/>
                      <a:pt x="-489" y="38393"/>
                      <a:pt x="97" y="35616"/>
                    </a:cubicBezTo>
                    <a:cubicBezTo>
                      <a:pt x="964" y="31643"/>
                      <a:pt x="3308" y="26299"/>
                      <a:pt x="9566" y="22654"/>
                    </a:cubicBezTo>
                    <a:cubicBezTo>
                      <a:pt x="10128" y="22326"/>
                      <a:pt x="10668" y="21962"/>
                      <a:pt x="11160" y="21599"/>
                    </a:cubicBezTo>
                    <a:cubicBezTo>
                      <a:pt x="20477" y="14591"/>
                      <a:pt x="18367" y="0"/>
                      <a:pt x="18367" y="0"/>
                    </a:cubicBezTo>
                    <a:lnTo>
                      <a:pt x="41021" y="1641"/>
                    </a:ln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3" name="Freeform: Shape 1052">
                <a:extLst>
                  <a:ext uri="{FF2B5EF4-FFF2-40B4-BE49-F238E27FC236}">
                    <a16:creationId xmlns:a16="http://schemas.microsoft.com/office/drawing/2014/main" id="{65D15093-3D5D-F706-63D8-43CBB7D7FC61}"/>
                  </a:ext>
                </a:extLst>
              </p:cNvPr>
              <p:cNvSpPr/>
              <p:nvPr/>
            </p:nvSpPr>
            <p:spPr>
              <a:xfrm>
                <a:off x="2940075" y="2944183"/>
                <a:ext cx="41021" cy="19741"/>
              </a:xfrm>
              <a:custGeom>
                <a:avLst/>
                <a:gdLst>
                  <a:gd name="csX0" fmla="*/ 31411 w 41021"/>
                  <a:gd name="csY0" fmla="*/ 10050 h 19741"/>
                  <a:gd name="csX1" fmla="*/ 16270 w 41021"/>
                  <a:gd name="csY1" fmla="*/ 18 h 19741"/>
                  <a:gd name="csX2" fmla="*/ 11160 w 41021"/>
                  <a:gd name="csY2" fmla="*/ 358 h 19741"/>
                  <a:gd name="csX3" fmla="*/ 9566 w 41021"/>
                  <a:gd name="csY3" fmla="*/ 1413 h 19741"/>
                  <a:gd name="csX4" fmla="*/ 97 w 41021"/>
                  <a:gd name="csY4" fmla="*/ 14374 h 19741"/>
                  <a:gd name="csX5" fmla="*/ 4515 w 41021"/>
                  <a:gd name="csY5" fmla="*/ 19742 h 19741"/>
                  <a:gd name="csX6" fmla="*/ 36533 w 41021"/>
                  <a:gd name="csY6" fmla="*/ 19742 h 19741"/>
                  <a:gd name="csX7" fmla="*/ 41021 w 41021"/>
                  <a:gd name="csY7" fmla="*/ 15253 h 19741"/>
                  <a:gd name="csX8" fmla="*/ 41021 w 41021"/>
                  <a:gd name="csY8" fmla="*/ 10038 h 19741"/>
                  <a:gd name="csX9" fmla="*/ 31423 w 41021"/>
                  <a:gd name="csY9" fmla="*/ 10038 h 197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1021" h="19741">
                    <a:moveTo>
                      <a:pt x="31411" y="10050"/>
                    </a:moveTo>
                    <a:cubicBezTo>
                      <a:pt x="28516" y="3897"/>
                      <a:pt x="23758" y="276"/>
                      <a:pt x="16270" y="18"/>
                    </a:cubicBezTo>
                    <a:cubicBezTo>
                      <a:pt x="14547" y="-52"/>
                      <a:pt x="12836" y="88"/>
                      <a:pt x="11160" y="358"/>
                    </a:cubicBezTo>
                    <a:cubicBezTo>
                      <a:pt x="10668" y="721"/>
                      <a:pt x="10128" y="1096"/>
                      <a:pt x="9566" y="1413"/>
                    </a:cubicBezTo>
                    <a:cubicBezTo>
                      <a:pt x="3308" y="5057"/>
                      <a:pt x="964" y="10413"/>
                      <a:pt x="97" y="14374"/>
                    </a:cubicBezTo>
                    <a:cubicBezTo>
                      <a:pt x="-489" y="17152"/>
                      <a:pt x="1667" y="19742"/>
                      <a:pt x="4515" y="19742"/>
                    </a:cubicBezTo>
                    <a:lnTo>
                      <a:pt x="36533" y="19742"/>
                    </a:lnTo>
                    <a:cubicBezTo>
                      <a:pt x="39017" y="19742"/>
                      <a:pt x="41021" y="17738"/>
                      <a:pt x="41021" y="15253"/>
                    </a:cubicBezTo>
                    <a:lnTo>
                      <a:pt x="41021" y="10038"/>
                    </a:lnTo>
                    <a:lnTo>
                      <a:pt x="31423" y="10038"/>
                    </a:lnTo>
                    <a:close/>
                  </a:path>
                </a:pathLst>
              </a:custGeom>
              <a:solidFill>
                <a:srgbClr val="41394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933" name="Graphic 47">
              <a:extLst>
                <a:ext uri="{FF2B5EF4-FFF2-40B4-BE49-F238E27FC236}">
                  <a16:creationId xmlns:a16="http://schemas.microsoft.com/office/drawing/2014/main" id="{A8AB6604-A405-FBA9-E1DC-0CDFE38B47E6}"/>
                </a:ext>
              </a:extLst>
            </p:cNvPr>
            <p:cNvGrpSpPr/>
            <p:nvPr/>
          </p:nvGrpSpPr>
          <p:grpSpPr>
            <a:xfrm>
              <a:off x="2895471" y="2618387"/>
              <a:ext cx="29124" cy="64311"/>
              <a:chOff x="2895471" y="2618387"/>
              <a:chExt cx="29124" cy="64311"/>
            </a:xfrm>
          </p:grpSpPr>
          <p:sp>
            <p:nvSpPr>
              <p:cNvPr id="1047" name="Freeform: Shape 1046">
                <a:extLst>
                  <a:ext uri="{FF2B5EF4-FFF2-40B4-BE49-F238E27FC236}">
                    <a16:creationId xmlns:a16="http://schemas.microsoft.com/office/drawing/2014/main" id="{3BD7419F-5828-D251-7B8D-050B6E3215E9}"/>
                  </a:ext>
                </a:extLst>
              </p:cNvPr>
              <p:cNvSpPr/>
              <p:nvPr/>
            </p:nvSpPr>
            <p:spPr>
              <a:xfrm>
                <a:off x="2895471" y="2618387"/>
                <a:ext cx="29124" cy="64311"/>
              </a:xfrm>
              <a:custGeom>
                <a:avLst/>
                <a:gdLst>
                  <a:gd name="csX0" fmla="*/ 23149 w 29124"/>
                  <a:gd name="csY0" fmla="*/ 47265 h 64311"/>
                  <a:gd name="csX1" fmla="*/ 23149 w 29124"/>
                  <a:gd name="csY1" fmla="*/ 47194 h 64311"/>
                  <a:gd name="csX2" fmla="*/ 23676 w 29124"/>
                  <a:gd name="csY2" fmla="*/ 42096 h 64311"/>
                  <a:gd name="csX3" fmla="*/ 25493 w 29124"/>
                  <a:gd name="csY3" fmla="*/ 40022 h 64311"/>
                  <a:gd name="csX4" fmla="*/ 25622 w 29124"/>
                  <a:gd name="csY4" fmla="*/ 39753 h 64311"/>
                  <a:gd name="csX5" fmla="*/ 29067 w 29124"/>
                  <a:gd name="csY5" fmla="*/ 25279 h 64311"/>
                  <a:gd name="csX6" fmla="*/ 21485 w 29124"/>
                  <a:gd name="csY6" fmla="*/ 4278 h 64311"/>
                  <a:gd name="csX7" fmla="*/ 21578 w 29124"/>
                  <a:gd name="csY7" fmla="*/ 2742 h 64311"/>
                  <a:gd name="csX8" fmla="*/ 14453 w 29124"/>
                  <a:gd name="csY8" fmla="*/ 0 h 64311"/>
                  <a:gd name="csX9" fmla="*/ 4210 w 29124"/>
                  <a:gd name="csY9" fmla="*/ 16607 h 64311"/>
                  <a:gd name="csX10" fmla="*/ 307 w 29124"/>
                  <a:gd name="csY10" fmla="*/ 52890 h 64311"/>
                  <a:gd name="csX11" fmla="*/ 1796 w 29124"/>
                  <a:gd name="csY11" fmla="*/ 53839 h 64311"/>
                  <a:gd name="csX12" fmla="*/ 3261 w 29124"/>
                  <a:gd name="csY12" fmla="*/ 53558 h 64311"/>
                  <a:gd name="csX13" fmla="*/ 3296 w 29124"/>
                  <a:gd name="csY13" fmla="*/ 58562 h 64311"/>
                  <a:gd name="csX14" fmla="*/ 3847 w 29124"/>
                  <a:gd name="csY14" fmla="*/ 60145 h 64311"/>
                  <a:gd name="csX15" fmla="*/ 7163 w 29124"/>
                  <a:gd name="csY15" fmla="*/ 62863 h 64311"/>
                  <a:gd name="csX16" fmla="*/ 9390 w 29124"/>
                  <a:gd name="csY16" fmla="*/ 63321 h 64311"/>
                  <a:gd name="csX17" fmla="*/ 13492 w 29124"/>
                  <a:gd name="csY17" fmla="*/ 64305 h 64311"/>
                  <a:gd name="csX18" fmla="*/ 13750 w 29124"/>
                  <a:gd name="csY18" fmla="*/ 64282 h 64311"/>
                  <a:gd name="csX19" fmla="*/ 16187 w 29124"/>
                  <a:gd name="csY19" fmla="*/ 63813 h 64311"/>
                  <a:gd name="csX20" fmla="*/ 16305 w 29124"/>
                  <a:gd name="csY20" fmla="*/ 63754 h 64311"/>
                  <a:gd name="csX21" fmla="*/ 23125 w 29124"/>
                  <a:gd name="csY21" fmla="*/ 47277 h 64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9124" h="64311">
                    <a:moveTo>
                      <a:pt x="23149" y="47265"/>
                    </a:moveTo>
                    <a:cubicBezTo>
                      <a:pt x="23149" y="47265"/>
                      <a:pt x="23160" y="47218"/>
                      <a:pt x="23149" y="47194"/>
                    </a:cubicBezTo>
                    <a:cubicBezTo>
                      <a:pt x="23407" y="45190"/>
                      <a:pt x="23571" y="43397"/>
                      <a:pt x="23676" y="42096"/>
                    </a:cubicBezTo>
                    <a:cubicBezTo>
                      <a:pt x="24414" y="41593"/>
                      <a:pt x="25024" y="40913"/>
                      <a:pt x="25493" y="40022"/>
                    </a:cubicBezTo>
                    <a:cubicBezTo>
                      <a:pt x="25528" y="39940"/>
                      <a:pt x="25586" y="39835"/>
                      <a:pt x="25622" y="39753"/>
                    </a:cubicBezTo>
                    <a:cubicBezTo>
                      <a:pt x="26418" y="38077"/>
                      <a:pt x="28235" y="36811"/>
                      <a:pt x="29067" y="25279"/>
                    </a:cubicBezTo>
                    <a:cubicBezTo>
                      <a:pt x="29899" y="13747"/>
                      <a:pt x="21485" y="4278"/>
                      <a:pt x="21485" y="4278"/>
                    </a:cubicBezTo>
                    <a:cubicBezTo>
                      <a:pt x="21485" y="4278"/>
                      <a:pt x="21520" y="3715"/>
                      <a:pt x="21578" y="2742"/>
                    </a:cubicBezTo>
                    <a:lnTo>
                      <a:pt x="14453" y="0"/>
                    </a:lnTo>
                    <a:cubicBezTo>
                      <a:pt x="8617" y="2860"/>
                      <a:pt x="5956" y="9528"/>
                      <a:pt x="4210" y="16607"/>
                    </a:cubicBezTo>
                    <a:cubicBezTo>
                      <a:pt x="1245" y="28525"/>
                      <a:pt x="-806" y="40596"/>
                      <a:pt x="307" y="52890"/>
                    </a:cubicBezTo>
                    <a:cubicBezTo>
                      <a:pt x="401" y="53746"/>
                      <a:pt x="1093" y="53886"/>
                      <a:pt x="1796" y="53839"/>
                    </a:cubicBezTo>
                    <a:cubicBezTo>
                      <a:pt x="2335" y="53781"/>
                      <a:pt x="2897" y="53617"/>
                      <a:pt x="3261" y="53558"/>
                    </a:cubicBezTo>
                    <a:cubicBezTo>
                      <a:pt x="3097" y="55480"/>
                      <a:pt x="2886" y="56617"/>
                      <a:pt x="3296" y="58562"/>
                    </a:cubicBezTo>
                    <a:cubicBezTo>
                      <a:pt x="3378" y="59113"/>
                      <a:pt x="3577" y="59641"/>
                      <a:pt x="3847" y="60145"/>
                    </a:cubicBezTo>
                    <a:cubicBezTo>
                      <a:pt x="4667" y="61598"/>
                      <a:pt x="5816" y="62442"/>
                      <a:pt x="7163" y="62863"/>
                    </a:cubicBezTo>
                    <a:cubicBezTo>
                      <a:pt x="7866" y="63110"/>
                      <a:pt x="8605" y="63250"/>
                      <a:pt x="9390" y="63321"/>
                    </a:cubicBezTo>
                    <a:cubicBezTo>
                      <a:pt x="10831" y="63426"/>
                      <a:pt x="12085" y="64399"/>
                      <a:pt x="13492" y="64305"/>
                    </a:cubicBezTo>
                    <a:cubicBezTo>
                      <a:pt x="13574" y="64282"/>
                      <a:pt x="13668" y="64305"/>
                      <a:pt x="13750" y="64282"/>
                    </a:cubicBezTo>
                    <a:cubicBezTo>
                      <a:pt x="14593" y="64211"/>
                      <a:pt x="15414" y="64129"/>
                      <a:pt x="16187" y="63813"/>
                    </a:cubicBezTo>
                    <a:lnTo>
                      <a:pt x="16305" y="63754"/>
                    </a:lnTo>
                    <a:cubicBezTo>
                      <a:pt x="20676" y="61750"/>
                      <a:pt x="22364" y="53500"/>
                      <a:pt x="23125" y="47277"/>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8" name="Freeform: Shape 1047">
                <a:extLst>
                  <a:ext uri="{FF2B5EF4-FFF2-40B4-BE49-F238E27FC236}">
                    <a16:creationId xmlns:a16="http://schemas.microsoft.com/office/drawing/2014/main" id="{F82300BD-557A-BE99-E26C-2A0ABC1A54C2}"/>
                  </a:ext>
                </a:extLst>
              </p:cNvPr>
              <p:cNvSpPr/>
              <p:nvPr/>
            </p:nvSpPr>
            <p:spPr>
              <a:xfrm>
                <a:off x="2918467" y="2642548"/>
                <a:ext cx="2508" cy="23033"/>
              </a:xfrm>
              <a:custGeom>
                <a:avLst/>
                <a:gdLst>
                  <a:gd name="csX0" fmla="*/ 164 w 2508"/>
                  <a:gd name="csY0" fmla="*/ 23034 h 23033"/>
                  <a:gd name="csX1" fmla="*/ 0 w 2508"/>
                  <a:gd name="csY1" fmla="*/ 1013 h 23033"/>
                  <a:gd name="csX2" fmla="*/ 2297 w 2508"/>
                  <a:gd name="csY2" fmla="*/ 1224 h 23033"/>
                  <a:gd name="csX3" fmla="*/ 2508 w 2508"/>
                  <a:gd name="csY3" fmla="*/ 15850 h 23033"/>
                  <a:gd name="csX4" fmla="*/ 692 w 2508"/>
                  <a:gd name="csY4" fmla="*/ 17924 h 23033"/>
                  <a:gd name="csX5" fmla="*/ 164 w 2508"/>
                  <a:gd name="csY5" fmla="*/ 23022 h 23033"/>
                </a:gdLst>
                <a:ahLst/>
                <a:cxnLst>
                  <a:cxn ang="0">
                    <a:pos x="csX0" y="csY0"/>
                  </a:cxn>
                  <a:cxn ang="0">
                    <a:pos x="csX1" y="csY1"/>
                  </a:cxn>
                  <a:cxn ang="0">
                    <a:pos x="csX2" y="csY2"/>
                  </a:cxn>
                  <a:cxn ang="0">
                    <a:pos x="csX3" y="csY3"/>
                  </a:cxn>
                  <a:cxn ang="0">
                    <a:pos x="csX4" y="csY4"/>
                  </a:cxn>
                  <a:cxn ang="0">
                    <a:pos x="csX5" y="csY5"/>
                  </a:cxn>
                </a:cxnLst>
                <a:rect l="l" t="t" r="r" b="b"/>
                <a:pathLst>
                  <a:path w="2508" h="23033">
                    <a:moveTo>
                      <a:pt x="164" y="23034"/>
                    </a:moveTo>
                    <a:cubicBezTo>
                      <a:pt x="270" y="15686"/>
                      <a:pt x="153" y="8361"/>
                      <a:pt x="0" y="1013"/>
                    </a:cubicBezTo>
                    <a:cubicBezTo>
                      <a:pt x="-35" y="-487"/>
                      <a:pt x="2274" y="-241"/>
                      <a:pt x="2297" y="1224"/>
                    </a:cubicBezTo>
                    <a:cubicBezTo>
                      <a:pt x="2403" y="6099"/>
                      <a:pt x="2497" y="10986"/>
                      <a:pt x="2508" y="15850"/>
                    </a:cubicBezTo>
                    <a:cubicBezTo>
                      <a:pt x="2040" y="16741"/>
                      <a:pt x="1430" y="17420"/>
                      <a:pt x="692" y="17924"/>
                    </a:cubicBezTo>
                    <a:cubicBezTo>
                      <a:pt x="586" y="19225"/>
                      <a:pt x="422" y="21018"/>
                      <a:pt x="164" y="23022"/>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9" name="Freeform: Shape 1048">
                <a:extLst>
                  <a:ext uri="{FF2B5EF4-FFF2-40B4-BE49-F238E27FC236}">
                    <a16:creationId xmlns:a16="http://schemas.microsoft.com/office/drawing/2014/main" id="{249EF74E-1EFD-A917-4AA2-630675110F0E}"/>
                  </a:ext>
                </a:extLst>
              </p:cNvPr>
              <p:cNvSpPr/>
              <p:nvPr/>
            </p:nvSpPr>
            <p:spPr>
              <a:xfrm>
                <a:off x="2909244" y="2651655"/>
                <a:ext cx="6144" cy="30990"/>
              </a:xfrm>
              <a:custGeom>
                <a:avLst/>
                <a:gdLst>
                  <a:gd name="csX0" fmla="*/ 2438 w 6144"/>
                  <a:gd name="csY0" fmla="*/ 30522 h 30990"/>
                  <a:gd name="csX1" fmla="*/ 0 w 6144"/>
                  <a:gd name="csY1" fmla="*/ 30990 h 30990"/>
                  <a:gd name="csX2" fmla="*/ 3832 w 6144"/>
                  <a:gd name="csY2" fmla="*/ 1000 h 30990"/>
                  <a:gd name="csX3" fmla="*/ 6141 w 6144"/>
                  <a:gd name="csY3" fmla="*/ 1246 h 30990"/>
                  <a:gd name="csX4" fmla="*/ 2438 w 6144"/>
                  <a:gd name="csY4" fmla="*/ 30522 h 30990"/>
                </a:gdLst>
                <a:ahLst/>
                <a:cxnLst>
                  <a:cxn ang="0">
                    <a:pos x="csX0" y="csY0"/>
                  </a:cxn>
                  <a:cxn ang="0">
                    <a:pos x="csX1" y="csY1"/>
                  </a:cxn>
                  <a:cxn ang="0">
                    <a:pos x="csX2" y="csY2"/>
                  </a:cxn>
                  <a:cxn ang="0">
                    <a:pos x="csX3" y="csY3"/>
                  </a:cxn>
                  <a:cxn ang="0">
                    <a:pos x="csX4" y="csY4"/>
                  </a:cxn>
                </a:cxnLst>
                <a:rect l="l" t="t" r="r" b="b"/>
                <a:pathLst>
                  <a:path w="6144" h="30990">
                    <a:moveTo>
                      <a:pt x="2438" y="30522"/>
                    </a:moveTo>
                    <a:cubicBezTo>
                      <a:pt x="1664" y="30850"/>
                      <a:pt x="844" y="30920"/>
                      <a:pt x="0" y="30990"/>
                    </a:cubicBezTo>
                    <a:cubicBezTo>
                      <a:pt x="1840" y="21064"/>
                      <a:pt x="3117" y="11079"/>
                      <a:pt x="3832" y="1000"/>
                    </a:cubicBezTo>
                    <a:cubicBezTo>
                      <a:pt x="3926" y="-477"/>
                      <a:pt x="6247" y="-254"/>
                      <a:pt x="6141" y="1246"/>
                    </a:cubicBezTo>
                    <a:cubicBezTo>
                      <a:pt x="5450" y="11091"/>
                      <a:pt x="4207" y="20841"/>
                      <a:pt x="2438" y="30522"/>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0" name="Freeform: Shape 1049">
                <a:extLst>
                  <a:ext uri="{FF2B5EF4-FFF2-40B4-BE49-F238E27FC236}">
                    <a16:creationId xmlns:a16="http://schemas.microsoft.com/office/drawing/2014/main" id="{11DDE5B7-3B25-C3EE-DA59-A9934B65AD1C}"/>
                  </a:ext>
                </a:extLst>
              </p:cNvPr>
              <p:cNvSpPr/>
              <p:nvPr/>
            </p:nvSpPr>
            <p:spPr>
              <a:xfrm>
                <a:off x="2902658" y="2653353"/>
                <a:ext cx="5499" cy="28342"/>
              </a:xfrm>
              <a:custGeom>
                <a:avLst/>
                <a:gdLst>
                  <a:gd name="csX0" fmla="*/ 2227 w 5499"/>
                  <a:gd name="csY0" fmla="*/ 28343 h 28342"/>
                  <a:gd name="csX1" fmla="*/ 0 w 5499"/>
                  <a:gd name="csY1" fmla="*/ 27886 h 28342"/>
                  <a:gd name="csX2" fmla="*/ 3199 w 5499"/>
                  <a:gd name="csY2" fmla="*/ 1013 h 28342"/>
                  <a:gd name="csX3" fmla="*/ 5496 w 5499"/>
                  <a:gd name="csY3" fmla="*/ 1224 h 28342"/>
                  <a:gd name="csX4" fmla="*/ 2227 w 5499"/>
                  <a:gd name="csY4" fmla="*/ 28343 h 28342"/>
                </a:gdLst>
                <a:ahLst/>
                <a:cxnLst>
                  <a:cxn ang="0">
                    <a:pos x="csX0" y="csY0"/>
                  </a:cxn>
                  <a:cxn ang="0">
                    <a:pos x="csX1" y="csY1"/>
                  </a:cxn>
                  <a:cxn ang="0">
                    <a:pos x="csX2" y="csY2"/>
                  </a:cxn>
                  <a:cxn ang="0">
                    <a:pos x="csX3" y="csY3"/>
                  </a:cxn>
                  <a:cxn ang="0">
                    <a:pos x="csX4" y="csY4"/>
                  </a:cxn>
                </a:cxnLst>
                <a:rect l="l" t="t" r="r" b="b"/>
                <a:pathLst>
                  <a:path w="5499" h="28342">
                    <a:moveTo>
                      <a:pt x="2227" y="28343"/>
                    </a:moveTo>
                    <a:cubicBezTo>
                      <a:pt x="1442" y="28261"/>
                      <a:pt x="703" y="28120"/>
                      <a:pt x="0" y="27886"/>
                    </a:cubicBezTo>
                    <a:cubicBezTo>
                      <a:pt x="1652" y="18639"/>
                      <a:pt x="2567" y="10412"/>
                      <a:pt x="3199" y="1013"/>
                    </a:cubicBezTo>
                    <a:cubicBezTo>
                      <a:pt x="3305" y="-487"/>
                      <a:pt x="5590" y="-241"/>
                      <a:pt x="5496" y="1224"/>
                    </a:cubicBezTo>
                    <a:cubicBezTo>
                      <a:pt x="4864" y="10717"/>
                      <a:pt x="3949" y="19026"/>
                      <a:pt x="2227" y="28343"/>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51" name="Freeform: Shape 1050">
                <a:extLst>
                  <a:ext uri="{FF2B5EF4-FFF2-40B4-BE49-F238E27FC236}">
                    <a16:creationId xmlns:a16="http://schemas.microsoft.com/office/drawing/2014/main" id="{410B05D8-5FF8-E29F-3738-EC59FA38F192}"/>
                  </a:ext>
                </a:extLst>
              </p:cNvPr>
              <p:cNvSpPr/>
              <p:nvPr/>
            </p:nvSpPr>
            <p:spPr>
              <a:xfrm>
                <a:off x="2897290" y="2653036"/>
                <a:ext cx="4492" cy="23901"/>
              </a:xfrm>
              <a:custGeom>
                <a:avLst/>
                <a:gdLst>
                  <a:gd name="csX0" fmla="*/ 1500 w 4492"/>
                  <a:gd name="csY0" fmla="*/ 23901 h 23901"/>
                  <a:gd name="csX1" fmla="*/ 1465 w 4492"/>
                  <a:gd name="csY1" fmla="*/ 18897 h 23901"/>
                  <a:gd name="csX2" fmla="*/ 0 w 4492"/>
                  <a:gd name="csY2" fmla="*/ 19178 h 23901"/>
                  <a:gd name="csX3" fmla="*/ 2192 w 4492"/>
                  <a:gd name="csY3" fmla="*/ 1013 h 23901"/>
                  <a:gd name="csX4" fmla="*/ 4489 w 4492"/>
                  <a:gd name="csY4" fmla="*/ 1224 h 23901"/>
                  <a:gd name="csX5" fmla="*/ 1500 w 4492"/>
                  <a:gd name="csY5" fmla="*/ 23889 h 23901"/>
                </a:gdLst>
                <a:ahLst/>
                <a:cxnLst>
                  <a:cxn ang="0">
                    <a:pos x="csX0" y="csY0"/>
                  </a:cxn>
                  <a:cxn ang="0">
                    <a:pos x="csX1" y="csY1"/>
                  </a:cxn>
                  <a:cxn ang="0">
                    <a:pos x="csX2" y="csY2"/>
                  </a:cxn>
                  <a:cxn ang="0">
                    <a:pos x="csX3" y="csY3"/>
                  </a:cxn>
                  <a:cxn ang="0">
                    <a:pos x="csX4" y="csY4"/>
                  </a:cxn>
                  <a:cxn ang="0">
                    <a:pos x="csX5" y="csY5"/>
                  </a:cxn>
                </a:cxnLst>
                <a:rect l="l" t="t" r="r" b="b"/>
                <a:pathLst>
                  <a:path w="4492" h="23901">
                    <a:moveTo>
                      <a:pt x="1500" y="23901"/>
                    </a:moveTo>
                    <a:cubicBezTo>
                      <a:pt x="1090" y="21956"/>
                      <a:pt x="1301" y="20819"/>
                      <a:pt x="1465" y="18897"/>
                    </a:cubicBezTo>
                    <a:cubicBezTo>
                      <a:pt x="1102" y="18956"/>
                      <a:pt x="539" y="19108"/>
                      <a:pt x="0" y="19178"/>
                    </a:cubicBezTo>
                    <a:cubicBezTo>
                      <a:pt x="1020" y="13178"/>
                      <a:pt x="1746" y="7119"/>
                      <a:pt x="2192" y="1013"/>
                    </a:cubicBezTo>
                    <a:cubicBezTo>
                      <a:pt x="2297" y="-487"/>
                      <a:pt x="4606" y="-241"/>
                      <a:pt x="4489" y="1224"/>
                    </a:cubicBezTo>
                    <a:cubicBezTo>
                      <a:pt x="3903" y="9252"/>
                      <a:pt x="3059" y="16073"/>
                      <a:pt x="1500" y="23889"/>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934" name="Freeform: Shape 933">
              <a:extLst>
                <a:ext uri="{FF2B5EF4-FFF2-40B4-BE49-F238E27FC236}">
                  <a16:creationId xmlns:a16="http://schemas.microsoft.com/office/drawing/2014/main" id="{FD5E9357-5A7A-2F1B-5CB0-1025FDD3174D}"/>
                </a:ext>
              </a:extLst>
            </p:cNvPr>
            <p:cNvSpPr/>
            <p:nvPr/>
          </p:nvSpPr>
          <p:spPr>
            <a:xfrm>
              <a:off x="2912584" y="2542632"/>
              <a:ext cx="110550" cy="394912"/>
            </a:xfrm>
            <a:custGeom>
              <a:avLst/>
              <a:gdLst>
                <a:gd name="csX0" fmla="*/ 110550 w 110550"/>
                <a:gd name="csY0" fmla="*/ 82587 h 394912"/>
                <a:gd name="csX1" fmla="*/ 109753 w 110550"/>
                <a:gd name="csY1" fmla="*/ 111382 h 394912"/>
                <a:gd name="csX2" fmla="*/ 109753 w 110550"/>
                <a:gd name="csY2" fmla="*/ 111406 h 394912"/>
                <a:gd name="csX3" fmla="*/ 108066 w 110550"/>
                <a:gd name="csY3" fmla="*/ 172195 h 394912"/>
                <a:gd name="csX4" fmla="*/ 108066 w 110550"/>
                <a:gd name="csY4" fmla="*/ 172394 h 394912"/>
                <a:gd name="csX5" fmla="*/ 105698 w 110550"/>
                <a:gd name="csY5" fmla="*/ 244621 h 394912"/>
                <a:gd name="csX6" fmla="*/ 103331 w 110550"/>
                <a:gd name="csY6" fmla="*/ 269150 h 394912"/>
                <a:gd name="csX7" fmla="*/ 101456 w 110550"/>
                <a:gd name="csY7" fmla="*/ 288734 h 394912"/>
                <a:gd name="csX8" fmla="*/ 99862 w 110550"/>
                <a:gd name="csY8" fmla="*/ 305235 h 394912"/>
                <a:gd name="csX9" fmla="*/ 94377 w 110550"/>
                <a:gd name="csY9" fmla="*/ 392217 h 394912"/>
                <a:gd name="csX10" fmla="*/ 64633 w 110550"/>
                <a:gd name="csY10" fmla="*/ 394913 h 394912"/>
                <a:gd name="csX11" fmla="*/ 62453 w 110550"/>
                <a:gd name="csY11" fmla="*/ 394889 h 394912"/>
                <a:gd name="csX12" fmla="*/ 51777 w 110550"/>
                <a:gd name="csY12" fmla="*/ 394502 h 394912"/>
                <a:gd name="csX13" fmla="*/ 25935 w 110550"/>
                <a:gd name="csY13" fmla="*/ 391162 h 394912"/>
                <a:gd name="csX14" fmla="*/ 24037 w 110550"/>
                <a:gd name="csY14" fmla="*/ 390822 h 394912"/>
                <a:gd name="csX15" fmla="*/ 0 w 110550"/>
                <a:gd name="csY15" fmla="*/ 385385 h 394912"/>
                <a:gd name="csX16" fmla="*/ 22654 w 110550"/>
                <a:gd name="csY16" fmla="*/ 175594 h 394912"/>
                <a:gd name="csX17" fmla="*/ 51777 w 110550"/>
                <a:gd name="csY17" fmla="*/ 32674 h 394912"/>
                <a:gd name="csX18" fmla="*/ 76950 w 110550"/>
                <a:gd name="csY18" fmla="*/ 9915 h 394912"/>
                <a:gd name="csX19" fmla="*/ 80009 w 110550"/>
                <a:gd name="csY19" fmla="*/ 7137 h 394912"/>
                <a:gd name="csX20" fmla="*/ 82962 w 110550"/>
                <a:gd name="csY20" fmla="*/ 4489 h 394912"/>
                <a:gd name="csX21" fmla="*/ 87908 w 110550"/>
                <a:gd name="csY21" fmla="*/ 0 h 394912"/>
                <a:gd name="csX22" fmla="*/ 97377 w 110550"/>
                <a:gd name="csY22" fmla="*/ 34561 h 394912"/>
                <a:gd name="csX23" fmla="*/ 98667 w 110550"/>
                <a:gd name="csY23" fmla="*/ 39284 h 394912"/>
                <a:gd name="csX24" fmla="*/ 110550 w 110550"/>
                <a:gd name="csY24" fmla="*/ 82599 h 394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10550" h="394912">
                  <a:moveTo>
                    <a:pt x="110550" y="82587"/>
                  </a:moveTo>
                  <a:lnTo>
                    <a:pt x="109753" y="111382"/>
                  </a:lnTo>
                  <a:lnTo>
                    <a:pt x="109753" y="111406"/>
                  </a:lnTo>
                  <a:lnTo>
                    <a:pt x="108066" y="172195"/>
                  </a:lnTo>
                  <a:cubicBezTo>
                    <a:pt x="108066" y="172265"/>
                    <a:pt x="108042" y="172324"/>
                    <a:pt x="108066" y="172394"/>
                  </a:cubicBezTo>
                  <a:lnTo>
                    <a:pt x="105698" y="244621"/>
                  </a:lnTo>
                  <a:lnTo>
                    <a:pt x="103331" y="269150"/>
                  </a:lnTo>
                  <a:lnTo>
                    <a:pt x="101456" y="288734"/>
                  </a:lnTo>
                  <a:lnTo>
                    <a:pt x="99862" y="305235"/>
                  </a:lnTo>
                  <a:lnTo>
                    <a:pt x="94377" y="392217"/>
                  </a:lnTo>
                  <a:cubicBezTo>
                    <a:pt x="94377" y="392217"/>
                    <a:pt x="82517" y="394854"/>
                    <a:pt x="64633" y="394913"/>
                  </a:cubicBezTo>
                  <a:cubicBezTo>
                    <a:pt x="63918" y="394913"/>
                    <a:pt x="63192" y="394913"/>
                    <a:pt x="62453" y="394889"/>
                  </a:cubicBezTo>
                  <a:cubicBezTo>
                    <a:pt x="59066" y="394866"/>
                    <a:pt x="55504" y="394737"/>
                    <a:pt x="51777" y="394502"/>
                  </a:cubicBezTo>
                  <a:cubicBezTo>
                    <a:pt x="42999" y="393916"/>
                    <a:pt x="33963" y="392604"/>
                    <a:pt x="25935" y="391162"/>
                  </a:cubicBezTo>
                  <a:cubicBezTo>
                    <a:pt x="25291" y="391033"/>
                    <a:pt x="24658" y="390928"/>
                    <a:pt x="24037" y="390822"/>
                  </a:cubicBezTo>
                  <a:cubicBezTo>
                    <a:pt x="10313" y="388232"/>
                    <a:pt x="0" y="385385"/>
                    <a:pt x="0" y="385385"/>
                  </a:cubicBezTo>
                  <a:cubicBezTo>
                    <a:pt x="0" y="385385"/>
                    <a:pt x="11321" y="263502"/>
                    <a:pt x="22654" y="175594"/>
                  </a:cubicBezTo>
                  <a:cubicBezTo>
                    <a:pt x="33975" y="87685"/>
                    <a:pt x="51777" y="32674"/>
                    <a:pt x="51777" y="32674"/>
                  </a:cubicBezTo>
                  <a:lnTo>
                    <a:pt x="76950" y="9915"/>
                  </a:lnTo>
                  <a:lnTo>
                    <a:pt x="80009" y="7137"/>
                  </a:lnTo>
                  <a:lnTo>
                    <a:pt x="82962" y="4489"/>
                  </a:lnTo>
                  <a:lnTo>
                    <a:pt x="87908" y="0"/>
                  </a:lnTo>
                  <a:lnTo>
                    <a:pt x="97377" y="34561"/>
                  </a:lnTo>
                  <a:lnTo>
                    <a:pt x="98667" y="39284"/>
                  </a:lnTo>
                  <a:lnTo>
                    <a:pt x="110550" y="82599"/>
                  </a:lnTo>
                  <a:close/>
                </a:path>
              </a:pathLst>
            </a:custGeom>
            <a:solidFill>
              <a:srgbClr val="D4A27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5" name="Freeform: Shape 934">
              <a:extLst>
                <a:ext uri="{FF2B5EF4-FFF2-40B4-BE49-F238E27FC236}">
                  <a16:creationId xmlns:a16="http://schemas.microsoft.com/office/drawing/2014/main" id="{570DE61D-C2D0-C9BA-98FA-C25F0BE56633}"/>
                </a:ext>
              </a:extLst>
            </p:cNvPr>
            <p:cNvSpPr/>
            <p:nvPr/>
          </p:nvSpPr>
          <p:spPr>
            <a:xfrm>
              <a:off x="2988070" y="2537159"/>
              <a:ext cx="120869" cy="399842"/>
            </a:xfrm>
            <a:custGeom>
              <a:avLst/>
              <a:gdLst>
                <a:gd name="csX0" fmla="*/ 120817 w 120869"/>
                <a:gd name="csY0" fmla="*/ 397725 h 399842"/>
                <a:gd name="csX1" fmla="*/ 107269 w 120869"/>
                <a:gd name="csY1" fmla="*/ 399413 h 399842"/>
                <a:gd name="csX2" fmla="*/ 105159 w 120869"/>
                <a:gd name="csY2" fmla="*/ 399495 h 399842"/>
                <a:gd name="csX3" fmla="*/ 61211 w 120869"/>
                <a:gd name="csY3" fmla="*/ 399647 h 399842"/>
                <a:gd name="csX4" fmla="*/ 59102 w 120869"/>
                <a:gd name="csY4" fmla="*/ 399600 h 399842"/>
                <a:gd name="csX5" fmla="*/ 30213 w 120869"/>
                <a:gd name="csY5" fmla="*/ 397807 h 399842"/>
                <a:gd name="csX6" fmla="*/ 26650 w 120869"/>
                <a:gd name="csY6" fmla="*/ 306899 h 399842"/>
                <a:gd name="csX7" fmla="*/ 25959 w 120869"/>
                <a:gd name="csY7" fmla="*/ 294195 h 399842"/>
                <a:gd name="csX8" fmla="*/ 25349 w 120869"/>
                <a:gd name="csY8" fmla="*/ 283167 h 399842"/>
                <a:gd name="csX9" fmla="*/ 22115 w 120869"/>
                <a:gd name="csY9" fmla="*/ 222565 h 399842"/>
                <a:gd name="csX10" fmla="*/ 12106 w 120869"/>
                <a:gd name="csY10" fmla="*/ 128926 h 399842"/>
                <a:gd name="csX11" fmla="*/ 11180 w 120869"/>
                <a:gd name="csY11" fmla="*/ 118918 h 399842"/>
                <a:gd name="csX12" fmla="*/ 2637 w 120869"/>
                <a:gd name="csY12" fmla="*/ 28010 h 399842"/>
                <a:gd name="csX13" fmla="*/ 2051 w 120869"/>
                <a:gd name="csY13" fmla="*/ 21798 h 399842"/>
                <a:gd name="csX14" fmla="*/ 1442 w 120869"/>
                <a:gd name="csY14" fmla="*/ 15364 h 399842"/>
                <a:gd name="csX15" fmla="*/ 0 w 120869"/>
                <a:gd name="csY15" fmla="*/ 0 h 399842"/>
                <a:gd name="csX16" fmla="*/ 7723 w 120869"/>
                <a:gd name="csY16" fmla="*/ 949 h 399842"/>
                <a:gd name="csX17" fmla="*/ 9880 w 120869"/>
                <a:gd name="csY17" fmla="*/ 1207 h 399842"/>
                <a:gd name="csX18" fmla="*/ 29662 w 120869"/>
                <a:gd name="csY18" fmla="*/ 3621 h 399842"/>
                <a:gd name="csX19" fmla="*/ 31795 w 120869"/>
                <a:gd name="csY19" fmla="*/ 3879 h 399842"/>
                <a:gd name="csX20" fmla="*/ 43268 w 120869"/>
                <a:gd name="csY20" fmla="*/ 5286 h 399842"/>
                <a:gd name="csX21" fmla="*/ 45530 w 120869"/>
                <a:gd name="csY21" fmla="*/ 5567 h 399842"/>
                <a:gd name="csX22" fmla="*/ 61387 w 120869"/>
                <a:gd name="csY22" fmla="*/ 7512 h 399842"/>
                <a:gd name="csX23" fmla="*/ 63590 w 120869"/>
                <a:gd name="csY23" fmla="*/ 7770 h 399842"/>
                <a:gd name="csX24" fmla="*/ 79810 w 120869"/>
                <a:gd name="csY24" fmla="*/ 9751 h 399842"/>
                <a:gd name="csX25" fmla="*/ 73446 w 120869"/>
                <a:gd name="csY25" fmla="*/ 21400 h 399842"/>
                <a:gd name="csX26" fmla="*/ 105804 w 120869"/>
                <a:gd name="csY26" fmla="*/ 220948 h 399842"/>
                <a:gd name="csX27" fmla="*/ 120793 w 120869"/>
                <a:gd name="csY27" fmla="*/ 397714 h 3998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20869" h="399842">
                  <a:moveTo>
                    <a:pt x="120817" y="397725"/>
                  </a:moveTo>
                  <a:cubicBezTo>
                    <a:pt x="120559" y="398546"/>
                    <a:pt x="115226" y="399085"/>
                    <a:pt x="107269" y="399413"/>
                  </a:cubicBezTo>
                  <a:cubicBezTo>
                    <a:pt x="106601" y="399460"/>
                    <a:pt x="105886" y="399483"/>
                    <a:pt x="105159" y="399495"/>
                  </a:cubicBezTo>
                  <a:cubicBezTo>
                    <a:pt x="93100" y="399929"/>
                    <a:pt x="76013" y="399929"/>
                    <a:pt x="61211" y="399647"/>
                  </a:cubicBezTo>
                  <a:cubicBezTo>
                    <a:pt x="60496" y="399624"/>
                    <a:pt x="59793" y="399624"/>
                    <a:pt x="59102" y="399600"/>
                  </a:cubicBezTo>
                  <a:cubicBezTo>
                    <a:pt x="43198" y="399272"/>
                    <a:pt x="30436" y="398604"/>
                    <a:pt x="30213" y="397807"/>
                  </a:cubicBezTo>
                  <a:cubicBezTo>
                    <a:pt x="29979" y="396881"/>
                    <a:pt x="28385" y="338296"/>
                    <a:pt x="26650" y="306899"/>
                  </a:cubicBezTo>
                  <a:cubicBezTo>
                    <a:pt x="26416" y="302692"/>
                    <a:pt x="26193" y="298438"/>
                    <a:pt x="25959" y="294195"/>
                  </a:cubicBezTo>
                  <a:cubicBezTo>
                    <a:pt x="25760" y="290503"/>
                    <a:pt x="25549" y="286812"/>
                    <a:pt x="25349" y="283167"/>
                  </a:cubicBezTo>
                  <a:cubicBezTo>
                    <a:pt x="23650" y="251278"/>
                    <a:pt x="22115" y="222565"/>
                    <a:pt x="22115" y="222565"/>
                  </a:cubicBezTo>
                  <a:lnTo>
                    <a:pt x="12106" y="128926"/>
                  </a:lnTo>
                  <a:lnTo>
                    <a:pt x="11180" y="118918"/>
                  </a:lnTo>
                  <a:lnTo>
                    <a:pt x="2637" y="28010"/>
                  </a:lnTo>
                  <a:lnTo>
                    <a:pt x="2051" y="21798"/>
                  </a:lnTo>
                  <a:lnTo>
                    <a:pt x="1442" y="15364"/>
                  </a:lnTo>
                  <a:lnTo>
                    <a:pt x="0" y="0"/>
                  </a:lnTo>
                  <a:lnTo>
                    <a:pt x="7723" y="949"/>
                  </a:lnTo>
                  <a:lnTo>
                    <a:pt x="9880" y="1207"/>
                  </a:lnTo>
                  <a:lnTo>
                    <a:pt x="29662" y="3621"/>
                  </a:lnTo>
                  <a:lnTo>
                    <a:pt x="31795" y="3879"/>
                  </a:lnTo>
                  <a:lnTo>
                    <a:pt x="43268" y="5286"/>
                  </a:lnTo>
                  <a:lnTo>
                    <a:pt x="45530" y="5567"/>
                  </a:lnTo>
                  <a:lnTo>
                    <a:pt x="61387" y="7512"/>
                  </a:lnTo>
                  <a:lnTo>
                    <a:pt x="63590" y="7770"/>
                  </a:lnTo>
                  <a:lnTo>
                    <a:pt x="79810" y="9751"/>
                  </a:lnTo>
                  <a:lnTo>
                    <a:pt x="73446" y="21400"/>
                  </a:lnTo>
                  <a:cubicBezTo>
                    <a:pt x="73446" y="21400"/>
                    <a:pt x="95995" y="102042"/>
                    <a:pt x="105804" y="220948"/>
                  </a:cubicBezTo>
                  <a:cubicBezTo>
                    <a:pt x="111218" y="286355"/>
                    <a:pt x="121871" y="394362"/>
                    <a:pt x="120793" y="397714"/>
                  </a:cubicBezTo>
                  <a:close/>
                </a:path>
              </a:pathLst>
            </a:custGeom>
            <a:solidFill>
              <a:srgbClr val="D4A27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6" name="Freeform: Shape 935">
              <a:extLst>
                <a:ext uri="{FF2B5EF4-FFF2-40B4-BE49-F238E27FC236}">
                  <a16:creationId xmlns:a16="http://schemas.microsoft.com/office/drawing/2014/main" id="{4627402C-9409-48CA-A26B-038FE6D4C3CE}"/>
                </a:ext>
              </a:extLst>
            </p:cNvPr>
            <p:cNvSpPr/>
            <p:nvPr/>
          </p:nvSpPr>
          <p:spPr>
            <a:xfrm>
              <a:off x="2936621" y="2525938"/>
              <a:ext cx="66450" cy="407856"/>
            </a:xfrm>
            <a:custGeom>
              <a:avLst/>
              <a:gdLst>
                <a:gd name="csX0" fmla="*/ 66391 w 66450"/>
                <a:gd name="csY0" fmla="*/ 1318 h 407856"/>
                <a:gd name="csX1" fmla="*/ 61340 w 66450"/>
                <a:gd name="csY1" fmla="*/ 12452 h 407856"/>
                <a:gd name="csX2" fmla="*/ 58926 w 66450"/>
                <a:gd name="csY2" fmla="*/ 21171 h 407856"/>
                <a:gd name="csX3" fmla="*/ 54097 w 66450"/>
                <a:gd name="csY3" fmla="*/ 39254 h 407856"/>
                <a:gd name="csX4" fmla="*/ 39214 w 66450"/>
                <a:gd name="csY4" fmla="*/ 101450 h 407856"/>
                <a:gd name="csX5" fmla="*/ 10114 w 66450"/>
                <a:gd name="csY5" fmla="*/ 281040 h 407856"/>
                <a:gd name="csX6" fmla="*/ 1899 w 66450"/>
                <a:gd name="csY6" fmla="*/ 407857 h 407856"/>
                <a:gd name="csX7" fmla="*/ 0 w 66450"/>
                <a:gd name="csY7" fmla="*/ 407517 h 407856"/>
                <a:gd name="csX8" fmla="*/ 2414 w 66450"/>
                <a:gd name="csY8" fmla="*/ 364612 h 407856"/>
                <a:gd name="csX9" fmla="*/ 21400 w 66450"/>
                <a:gd name="csY9" fmla="*/ 184506 h 407856"/>
                <a:gd name="csX10" fmla="*/ 53523 w 66450"/>
                <a:gd name="csY10" fmla="*/ 33043 h 407856"/>
                <a:gd name="csX11" fmla="*/ 55984 w 66450"/>
                <a:gd name="csY11" fmla="*/ 23832 h 407856"/>
                <a:gd name="csX12" fmla="*/ 59195 w 66450"/>
                <a:gd name="csY12" fmla="*/ 12206 h 407856"/>
                <a:gd name="csX13" fmla="*/ 64328 w 66450"/>
                <a:gd name="csY13" fmla="*/ 756 h 407856"/>
                <a:gd name="csX14" fmla="*/ 66403 w 66450"/>
                <a:gd name="csY14" fmla="*/ 1342 h 407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6450" h="407856">
                  <a:moveTo>
                    <a:pt x="66391" y="1318"/>
                  </a:moveTo>
                  <a:cubicBezTo>
                    <a:pt x="64668" y="7190"/>
                    <a:pt x="62981" y="6580"/>
                    <a:pt x="61340" y="12452"/>
                  </a:cubicBezTo>
                  <a:cubicBezTo>
                    <a:pt x="60520" y="15358"/>
                    <a:pt x="59723" y="18276"/>
                    <a:pt x="58926" y="21171"/>
                  </a:cubicBezTo>
                  <a:cubicBezTo>
                    <a:pt x="57262" y="27195"/>
                    <a:pt x="55668" y="33207"/>
                    <a:pt x="54097" y="39254"/>
                  </a:cubicBezTo>
                  <a:cubicBezTo>
                    <a:pt x="48706" y="59881"/>
                    <a:pt x="43737" y="80613"/>
                    <a:pt x="39214" y="101450"/>
                  </a:cubicBezTo>
                  <a:cubicBezTo>
                    <a:pt x="25455" y="164911"/>
                    <a:pt x="15704" y="216325"/>
                    <a:pt x="10114" y="281040"/>
                  </a:cubicBezTo>
                  <a:cubicBezTo>
                    <a:pt x="6469" y="323218"/>
                    <a:pt x="4114" y="365537"/>
                    <a:pt x="1899" y="407857"/>
                  </a:cubicBezTo>
                  <a:cubicBezTo>
                    <a:pt x="1254" y="407728"/>
                    <a:pt x="621" y="407622"/>
                    <a:pt x="0" y="407517"/>
                  </a:cubicBezTo>
                  <a:cubicBezTo>
                    <a:pt x="797" y="393219"/>
                    <a:pt x="1617" y="378909"/>
                    <a:pt x="2414" y="364612"/>
                  </a:cubicBezTo>
                  <a:cubicBezTo>
                    <a:pt x="6059" y="299943"/>
                    <a:pt x="11192" y="248530"/>
                    <a:pt x="21400" y="184506"/>
                  </a:cubicBezTo>
                  <a:cubicBezTo>
                    <a:pt x="29557" y="133514"/>
                    <a:pt x="40280" y="82968"/>
                    <a:pt x="53523" y="33043"/>
                  </a:cubicBezTo>
                  <a:cubicBezTo>
                    <a:pt x="54320" y="29961"/>
                    <a:pt x="55140" y="26890"/>
                    <a:pt x="55984" y="23832"/>
                  </a:cubicBezTo>
                  <a:cubicBezTo>
                    <a:pt x="57039" y="19952"/>
                    <a:pt x="58117" y="16061"/>
                    <a:pt x="59195" y="12206"/>
                  </a:cubicBezTo>
                  <a:cubicBezTo>
                    <a:pt x="60883" y="6205"/>
                    <a:pt x="62582" y="6709"/>
                    <a:pt x="64328" y="756"/>
                  </a:cubicBezTo>
                  <a:cubicBezTo>
                    <a:pt x="64715" y="-580"/>
                    <a:pt x="66790" y="6"/>
                    <a:pt x="66403" y="1342"/>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7" name="Freeform: Shape 936">
              <a:extLst>
                <a:ext uri="{FF2B5EF4-FFF2-40B4-BE49-F238E27FC236}">
                  <a16:creationId xmlns:a16="http://schemas.microsoft.com/office/drawing/2014/main" id="{F9732518-73B4-38AC-C838-B7BD0AEE0F76}"/>
                </a:ext>
              </a:extLst>
            </p:cNvPr>
            <p:cNvSpPr/>
            <p:nvPr/>
          </p:nvSpPr>
          <p:spPr>
            <a:xfrm>
              <a:off x="2975014" y="2522104"/>
              <a:ext cx="51536" cy="415428"/>
            </a:xfrm>
            <a:custGeom>
              <a:avLst/>
              <a:gdLst>
                <a:gd name="csX0" fmla="*/ 51507 w 51536"/>
                <a:gd name="csY0" fmla="*/ 1308 h 415428"/>
                <a:gd name="csX1" fmla="*/ 44862 w 51536"/>
                <a:gd name="csY1" fmla="*/ 18958 h 415428"/>
                <a:gd name="csX2" fmla="*/ 36237 w 51536"/>
                <a:gd name="csY2" fmla="*/ 59788 h 415428"/>
                <a:gd name="csX3" fmla="*/ 30775 w 51536"/>
                <a:gd name="csY3" fmla="*/ 95510 h 415428"/>
                <a:gd name="csX4" fmla="*/ 25162 w 51536"/>
                <a:gd name="csY4" fmla="*/ 143981 h 415428"/>
                <a:gd name="csX5" fmla="*/ 13747 w 51536"/>
                <a:gd name="csY5" fmla="*/ 265864 h 415428"/>
                <a:gd name="csX6" fmla="*/ 2180 w 51536"/>
                <a:gd name="csY6" fmla="*/ 415429 h 415428"/>
                <a:gd name="csX7" fmla="*/ 0 w 51536"/>
                <a:gd name="csY7" fmla="*/ 415406 h 415428"/>
                <a:gd name="csX8" fmla="*/ 5110 w 51536"/>
                <a:gd name="csY8" fmla="*/ 347327 h 415428"/>
                <a:gd name="csX9" fmla="*/ 20662 w 51536"/>
                <a:gd name="csY9" fmla="*/ 171921 h 415428"/>
                <a:gd name="csX10" fmla="*/ 24224 w 51536"/>
                <a:gd name="csY10" fmla="*/ 133973 h 415428"/>
                <a:gd name="csX11" fmla="*/ 34924 w 51536"/>
                <a:gd name="csY11" fmla="*/ 55065 h 415428"/>
                <a:gd name="csX12" fmla="*/ 42706 w 51536"/>
                <a:gd name="csY12" fmla="*/ 18700 h 415428"/>
                <a:gd name="csX13" fmla="*/ 49409 w 51536"/>
                <a:gd name="csY13" fmla="*/ 757 h 415428"/>
                <a:gd name="csX14" fmla="*/ 51484 w 51536"/>
                <a:gd name="csY14" fmla="*/ 1320 h 415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1536" h="415428">
                  <a:moveTo>
                    <a:pt x="51507" y="1308"/>
                  </a:moveTo>
                  <a:cubicBezTo>
                    <a:pt x="49093" y="9289"/>
                    <a:pt x="46890" y="10859"/>
                    <a:pt x="44862" y="18958"/>
                  </a:cubicBezTo>
                  <a:cubicBezTo>
                    <a:pt x="41522" y="32459"/>
                    <a:pt x="38674" y="46100"/>
                    <a:pt x="36237" y="59788"/>
                  </a:cubicBezTo>
                  <a:cubicBezTo>
                    <a:pt x="34139" y="71649"/>
                    <a:pt x="32358" y="83556"/>
                    <a:pt x="30775" y="95510"/>
                  </a:cubicBezTo>
                  <a:cubicBezTo>
                    <a:pt x="28666" y="111624"/>
                    <a:pt x="26826" y="127809"/>
                    <a:pt x="25162" y="143981"/>
                  </a:cubicBezTo>
                  <a:cubicBezTo>
                    <a:pt x="20568" y="188855"/>
                    <a:pt x="17415" y="220967"/>
                    <a:pt x="13747" y="265864"/>
                  </a:cubicBezTo>
                  <a:cubicBezTo>
                    <a:pt x="9669" y="315696"/>
                    <a:pt x="5813" y="365551"/>
                    <a:pt x="2180" y="415429"/>
                  </a:cubicBezTo>
                  <a:cubicBezTo>
                    <a:pt x="1465" y="415429"/>
                    <a:pt x="738" y="415429"/>
                    <a:pt x="0" y="415406"/>
                  </a:cubicBezTo>
                  <a:cubicBezTo>
                    <a:pt x="1664" y="392716"/>
                    <a:pt x="3364" y="370016"/>
                    <a:pt x="5110" y="347327"/>
                  </a:cubicBezTo>
                  <a:cubicBezTo>
                    <a:pt x="9938" y="284510"/>
                    <a:pt x="15118" y="234679"/>
                    <a:pt x="20662" y="171921"/>
                  </a:cubicBezTo>
                  <a:cubicBezTo>
                    <a:pt x="21787" y="159275"/>
                    <a:pt x="22923" y="146618"/>
                    <a:pt x="24224" y="133973"/>
                  </a:cubicBezTo>
                  <a:cubicBezTo>
                    <a:pt x="26896" y="107545"/>
                    <a:pt x="30154" y="81165"/>
                    <a:pt x="34924" y="55065"/>
                  </a:cubicBezTo>
                  <a:cubicBezTo>
                    <a:pt x="37163" y="42877"/>
                    <a:pt x="39729" y="30736"/>
                    <a:pt x="42706" y="18700"/>
                  </a:cubicBezTo>
                  <a:cubicBezTo>
                    <a:pt x="44733" y="10520"/>
                    <a:pt x="46960" y="8844"/>
                    <a:pt x="49409" y="757"/>
                  </a:cubicBezTo>
                  <a:cubicBezTo>
                    <a:pt x="49796" y="-579"/>
                    <a:pt x="51894" y="7"/>
                    <a:pt x="51484" y="1320"/>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8" name="Freeform: Shape 937">
              <a:extLst>
                <a:ext uri="{FF2B5EF4-FFF2-40B4-BE49-F238E27FC236}">
                  <a16:creationId xmlns:a16="http://schemas.microsoft.com/office/drawing/2014/main" id="{68CE26A3-2A91-C9EB-E05D-8368211771BD}"/>
                </a:ext>
              </a:extLst>
            </p:cNvPr>
            <p:cNvSpPr/>
            <p:nvPr/>
          </p:nvSpPr>
          <p:spPr>
            <a:xfrm>
              <a:off x="3030277" y="2536174"/>
              <a:ext cx="21163" cy="400632"/>
            </a:xfrm>
            <a:custGeom>
              <a:avLst/>
              <a:gdLst>
                <a:gd name="csX0" fmla="*/ 19004 w 21163"/>
                <a:gd name="csY0" fmla="*/ 400632 h 400632"/>
                <a:gd name="csX1" fmla="*/ 16895 w 21163"/>
                <a:gd name="csY1" fmla="*/ 400586 h 400632"/>
                <a:gd name="csX2" fmla="*/ 18020 w 21163"/>
                <a:gd name="csY2" fmla="*/ 373279 h 400632"/>
                <a:gd name="csX3" fmla="*/ 15887 w 21163"/>
                <a:gd name="csY3" fmla="*/ 194170 h 400632"/>
                <a:gd name="csX4" fmla="*/ 11398 w 21163"/>
                <a:gd name="csY4" fmla="*/ 97507 h 400632"/>
                <a:gd name="csX5" fmla="*/ 1085 w 21163"/>
                <a:gd name="csY5" fmla="*/ 6294 h 400632"/>
                <a:gd name="csX6" fmla="*/ 30 w 21163"/>
                <a:gd name="csY6" fmla="*/ 1348 h 400632"/>
                <a:gd name="csX7" fmla="*/ 2128 w 21163"/>
                <a:gd name="csY7" fmla="*/ 762 h 400632"/>
                <a:gd name="csX8" fmla="*/ 3358 w 21163"/>
                <a:gd name="csY8" fmla="*/ 6564 h 400632"/>
                <a:gd name="csX9" fmla="*/ 13988 w 21163"/>
                <a:gd name="csY9" fmla="*/ 105840 h 400632"/>
                <a:gd name="csX10" fmla="*/ 19016 w 21163"/>
                <a:gd name="csY10" fmla="*/ 400621 h 400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163" h="400632">
                  <a:moveTo>
                    <a:pt x="19004" y="400632"/>
                  </a:moveTo>
                  <a:cubicBezTo>
                    <a:pt x="18289" y="400609"/>
                    <a:pt x="17586" y="400609"/>
                    <a:pt x="16895" y="400586"/>
                  </a:cubicBezTo>
                  <a:cubicBezTo>
                    <a:pt x="17352" y="391479"/>
                    <a:pt x="17715" y="382373"/>
                    <a:pt x="18020" y="373279"/>
                  </a:cubicBezTo>
                  <a:cubicBezTo>
                    <a:pt x="20094" y="309255"/>
                    <a:pt x="18512" y="258123"/>
                    <a:pt x="15887" y="194170"/>
                  </a:cubicBezTo>
                  <a:cubicBezTo>
                    <a:pt x="14551" y="161941"/>
                    <a:pt x="13109" y="129712"/>
                    <a:pt x="11398" y="97507"/>
                  </a:cubicBezTo>
                  <a:cubicBezTo>
                    <a:pt x="9781" y="66919"/>
                    <a:pt x="7367" y="36331"/>
                    <a:pt x="1085" y="6294"/>
                  </a:cubicBezTo>
                  <a:cubicBezTo>
                    <a:pt x="757" y="4630"/>
                    <a:pt x="393" y="2989"/>
                    <a:pt x="30" y="1348"/>
                  </a:cubicBezTo>
                  <a:cubicBezTo>
                    <a:pt x="-275" y="-11"/>
                    <a:pt x="1823" y="-574"/>
                    <a:pt x="2128" y="762"/>
                  </a:cubicBezTo>
                  <a:cubicBezTo>
                    <a:pt x="2562" y="2684"/>
                    <a:pt x="2972" y="4630"/>
                    <a:pt x="3358" y="6564"/>
                  </a:cubicBezTo>
                  <a:cubicBezTo>
                    <a:pt x="10086" y="39249"/>
                    <a:pt x="12359" y="72580"/>
                    <a:pt x="13988" y="105840"/>
                  </a:cubicBezTo>
                  <a:cubicBezTo>
                    <a:pt x="19063" y="208221"/>
                    <a:pt x="24172" y="298180"/>
                    <a:pt x="19016" y="400621"/>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39" name="Freeform: Shape 938">
              <a:extLst>
                <a:ext uri="{FF2B5EF4-FFF2-40B4-BE49-F238E27FC236}">
                  <a16:creationId xmlns:a16="http://schemas.microsoft.com/office/drawing/2014/main" id="{A26E8538-AADB-B689-04CD-997BDCA1C76D}"/>
                </a:ext>
              </a:extLst>
            </p:cNvPr>
            <p:cNvSpPr/>
            <p:nvPr/>
          </p:nvSpPr>
          <p:spPr>
            <a:xfrm>
              <a:off x="3049388" y="2543016"/>
              <a:ext cx="46060" cy="393637"/>
            </a:xfrm>
            <a:custGeom>
              <a:avLst/>
              <a:gdLst>
                <a:gd name="csX0" fmla="*/ 45951 w 46060"/>
                <a:gd name="csY0" fmla="*/ 393555 h 393637"/>
                <a:gd name="csX1" fmla="*/ 43841 w 46060"/>
                <a:gd name="csY1" fmla="*/ 393637 h 393637"/>
                <a:gd name="csX2" fmla="*/ 43841 w 46060"/>
                <a:gd name="csY2" fmla="*/ 362721 h 393637"/>
                <a:gd name="csX3" fmla="*/ 92 w 46060"/>
                <a:gd name="csY3" fmla="*/ 1666 h 393637"/>
                <a:gd name="csX4" fmla="*/ 22 w 46060"/>
                <a:gd name="csY4" fmla="*/ 1338 h 393637"/>
                <a:gd name="csX5" fmla="*/ 2096 w 46060"/>
                <a:gd name="csY5" fmla="*/ 799 h 393637"/>
                <a:gd name="csX6" fmla="*/ 2296 w 46060"/>
                <a:gd name="csY6" fmla="*/ 1924 h 393637"/>
                <a:gd name="csX7" fmla="*/ 20027 w 46060"/>
                <a:gd name="csY7" fmla="*/ 105455 h 393637"/>
                <a:gd name="csX8" fmla="*/ 45963 w 46060"/>
                <a:gd name="csY8" fmla="*/ 393555 h 3936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6060" h="393637">
                  <a:moveTo>
                    <a:pt x="45951" y="393555"/>
                  </a:moveTo>
                  <a:cubicBezTo>
                    <a:pt x="45283" y="393602"/>
                    <a:pt x="44568" y="393626"/>
                    <a:pt x="43841" y="393637"/>
                  </a:cubicBezTo>
                  <a:cubicBezTo>
                    <a:pt x="43970" y="383324"/>
                    <a:pt x="43970" y="373011"/>
                    <a:pt x="43841" y="362721"/>
                  </a:cubicBezTo>
                  <a:cubicBezTo>
                    <a:pt x="42247" y="236936"/>
                    <a:pt x="22418" y="125214"/>
                    <a:pt x="92" y="1666"/>
                  </a:cubicBezTo>
                  <a:cubicBezTo>
                    <a:pt x="69" y="1561"/>
                    <a:pt x="45" y="1456"/>
                    <a:pt x="22" y="1338"/>
                  </a:cubicBezTo>
                  <a:cubicBezTo>
                    <a:pt x="-236" y="-21"/>
                    <a:pt x="1850" y="-584"/>
                    <a:pt x="2096" y="799"/>
                  </a:cubicBezTo>
                  <a:cubicBezTo>
                    <a:pt x="2167" y="1163"/>
                    <a:pt x="2225" y="1549"/>
                    <a:pt x="2296" y="1924"/>
                  </a:cubicBezTo>
                  <a:cubicBezTo>
                    <a:pt x="8530" y="36380"/>
                    <a:pt x="14566" y="70870"/>
                    <a:pt x="20027" y="105455"/>
                  </a:cubicBezTo>
                  <a:cubicBezTo>
                    <a:pt x="35860" y="205809"/>
                    <a:pt x="47240" y="294010"/>
                    <a:pt x="45963" y="393555"/>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0" name="Freeform: Shape 939">
              <a:extLst>
                <a:ext uri="{FF2B5EF4-FFF2-40B4-BE49-F238E27FC236}">
                  <a16:creationId xmlns:a16="http://schemas.microsoft.com/office/drawing/2014/main" id="{F93EC0AF-5C5A-788E-A886-CFFD3CD0AF91}"/>
                </a:ext>
              </a:extLst>
            </p:cNvPr>
            <p:cNvSpPr/>
            <p:nvPr/>
          </p:nvSpPr>
          <p:spPr>
            <a:xfrm>
              <a:off x="2982140" y="2562356"/>
              <a:ext cx="83056" cy="2156"/>
            </a:xfrm>
            <a:custGeom>
              <a:avLst/>
              <a:gdLst>
                <a:gd name="csX0" fmla="*/ 81978 w 83056"/>
                <a:gd name="csY0" fmla="*/ 2156 h 2156"/>
                <a:gd name="csX1" fmla="*/ 1078 w 83056"/>
                <a:gd name="csY1" fmla="*/ 2156 h 2156"/>
                <a:gd name="csX2" fmla="*/ 0 w 83056"/>
                <a:gd name="csY2" fmla="*/ 1078 h 2156"/>
                <a:gd name="csX3" fmla="*/ 1078 w 83056"/>
                <a:gd name="csY3" fmla="*/ 0 h 2156"/>
                <a:gd name="csX4" fmla="*/ 81978 w 83056"/>
                <a:gd name="csY4" fmla="*/ 0 h 2156"/>
                <a:gd name="csX5" fmla="*/ 83056 w 83056"/>
                <a:gd name="csY5" fmla="*/ 1078 h 2156"/>
                <a:gd name="csX6" fmla="*/ 81978 w 83056"/>
                <a:gd name="csY6" fmla="*/ 2156 h 21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056" h="2156">
                  <a:moveTo>
                    <a:pt x="81978" y="2156"/>
                  </a:moveTo>
                  <a:lnTo>
                    <a:pt x="1078" y="2156"/>
                  </a:lnTo>
                  <a:cubicBezTo>
                    <a:pt x="480" y="2156"/>
                    <a:pt x="0" y="1676"/>
                    <a:pt x="0" y="1078"/>
                  </a:cubicBezTo>
                  <a:cubicBezTo>
                    <a:pt x="0" y="481"/>
                    <a:pt x="480" y="0"/>
                    <a:pt x="1078" y="0"/>
                  </a:cubicBezTo>
                  <a:lnTo>
                    <a:pt x="81978" y="0"/>
                  </a:lnTo>
                  <a:cubicBezTo>
                    <a:pt x="82576" y="0"/>
                    <a:pt x="83056" y="481"/>
                    <a:pt x="83056" y="1078"/>
                  </a:cubicBezTo>
                  <a:cubicBezTo>
                    <a:pt x="83056" y="1676"/>
                    <a:pt x="82576" y="2156"/>
                    <a:pt x="81978" y="2156"/>
                  </a:cubicBezTo>
                  <a:close/>
                </a:path>
              </a:pathLst>
            </a:custGeom>
            <a:solidFill>
              <a:srgbClr val="9E6F4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1" name="Freeform: Shape 940">
              <a:extLst>
                <a:ext uri="{FF2B5EF4-FFF2-40B4-BE49-F238E27FC236}">
                  <a16:creationId xmlns:a16="http://schemas.microsoft.com/office/drawing/2014/main" id="{396D84E0-E62C-2878-8992-7F9F142E1F4E}"/>
                </a:ext>
              </a:extLst>
            </p:cNvPr>
            <p:cNvSpPr/>
            <p:nvPr/>
          </p:nvSpPr>
          <p:spPr>
            <a:xfrm>
              <a:off x="2984974" y="2353071"/>
              <a:ext cx="99301" cy="84617"/>
            </a:xfrm>
            <a:custGeom>
              <a:avLst/>
              <a:gdLst>
                <a:gd name="csX0" fmla="*/ 95633 w 99301"/>
                <a:gd name="csY0" fmla="*/ 56919 h 84617"/>
                <a:gd name="csX1" fmla="*/ 93523 w 99301"/>
                <a:gd name="csY1" fmla="*/ 38063 h 84617"/>
                <a:gd name="csX2" fmla="*/ 90757 w 99301"/>
                <a:gd name="csY2" fmla="*/ 27363 h 84617"/>
                <a:gd name="csX3" fmla="*/ 90453 w 99301"/>
                <a:gd name="csY3" fmla="*/ 25945 h 84617"/>
                <a:gd name="csX4" fmla="*/ 89832 w 99301"/>
                <a:gd name="csY4" fmla="*/ 22229 h 84617"/>
                <a:gd name="csX5" fmla="*/ 89574 w 99301"/>
                <a:gd name="csY5" fmla="*/ 14577 h 84617"/>
                <a:gd name="csX6" fmla="*/ 88953 w 99301"/>
                <a:gd name="csY6" fmla="*/ 11647 h 84617"/>
                <a:gd name="csX7" fmla="*/ 85847 w 99301"/>
                <a:gd name="csY7" fmla="*/ 8693 h 84617"/>
                <a:gd name="csX8" fmla="*/ 84019 w 99301"/>
                <a:gd name="csY8" fmla="*/ 7357 h 84617"/>
                <a:gd name="csX9" fmla="*/ 82120 w 99301"/>
                <a:gd name="csY9" fmla="*/ 6490 h 84617"/>
                <a:gd name="csX10" fmla="*/ 65982 w 99301"/>
                <a:gd name="csY10" fmla="*/ 3021 h 84617"/>
                <a:gd name="csX11" fmla="*/ 61728 w 99301"/>
                <a:gd name="csY11" fmla="*/ 970 h 84617"/>
                <a:gd name="csX12" fmla="*/ 57052 w 99301"/>
                <a:gd name="csY12" fmla="*/ 68 h 84617"/>
                <a:gd name="csX13" fmla="*/ 50688 w 99301"/>
                <a:gd name="csY13" fmla="*/ 478 h 84617"/>
                <a:gd name="csX14" fmla="*/ 48708 w 99301"/>
                <a:gd name="csY14" fmla="*/ 935 h 84617"/>
                <a:gd name="csX15" fmla="*/ 45532 w 99301"/>
                <a:gd name="csY15" fmla="*/ 1908 h 84617"/>
                <a:gd name="csX16" fmla="*/ 42121 w 99301"/>
                <a:gd name="csY16" fmla="*/ 3349 h 84617"/>
                <a:gd name="csX17" fmla="*/ 41887 w 99301"/>
                <a:gd name="csY17" fmla="*/ 3455 h 84617"/>
                <a:gd name="csX18" fmla="*/ 39965 w 99301"/>
                <a:gd name="csY18" fmla="*/ 4451 h 84617"/>
                <a:gd name="csX19" fmla="*/ 40586 w 99301"/>
                <a:gd name="csY19" fmla="*/ 3373 h 84617"/>
                <a:gd name="csX20" fmla="*/ 38969 w 99301"/>
                <a:gd name="csY20" fmla="*/ 1884 h 84617"/>
                <a:gd name="csX21" fmla="*/ 38641 w 99301"/>
                <a:gd name="csY21" fmla="*/ 2248 h 84617"/>
                <a:gd name="csX22" fmla="*/ 37668 w 99301"/>
                <a:gd name="csY22" fmla="*/ 3912 h 84617"/>
                <a:gd name="csX23" fmla="*/ 35699 w 99301"/>
                <a:gd name="csY23" fmla="*/ 6889 h 84617"/>
                <a:gd name="csX24" fmla="*/ 35676 w 99301"/>
                <a:gd name="csY24" fmla="*/ 6912 h 84617"/>
                <a:gd name="csX25" fmla="*/ 35394 w 99301"/>
                <a:gd name="csY25" fmla="*/ 7346 h 84617"/>
                <a:gd name="csX26" fmla="*/ 33707 w 99301"/>
                <a:gd name="csY26" fmla="*/ 8119 h 84617"/>
                <a:gd name="csX27" fmla="*/ 22749 w 99301"/>
                <a:gd name="csY27" fmla="*/ 21304 h 84617"/>
                <a:gd name="csX28" fmla="*/ 15518 w 99301"/>
                <a:gd name="csY28" fmla="*/ 37184 h 84617"/>
                <a:gd name="csX29" fmla="*/ 9002 w 99301"/>
                <a:gd name="csY29" fmla="*/ 45856 h 84617"/>
                <a:gd name="csX30" fmla="*/ 8744 w 99301"/>
                <a:gd name="csY30" fmla="*/ 49806 h 84617"/>
                <a:gd name="csX31" fmla="*/ 6693 w 99301"/>
                <a:gd name="csY31" fmla="*/ 57634 h 84617"/>
                <a:gd name="csX32" fmla="*/ 4338 w 99301"/>
                <a:gd name="csY32" fmla="*/ 59076 h 84617"/>
                <a:gd name="csX33" fmla="*/ 154 w 99301"/>
                <a:gd name="csY33" fmla="*/ 65521 h 84617"/>
                <a:gd name="csX34" fmla="*/ 9166 w 99301"/>
                <a:gd name="csY34" fmla="*/ 74733 h 84617"/>
                <a:gd name="csX35" fmla="*/ 9682 w 99301"/>
                <a:gd name="csY35" fmla="*/ 75600 h 84617"/>
                <a:gd name="csX36" fmla="*/ 15436 w 99301"/>
                <a:gd name="csY36" fmla="*/ 78425 h 84617"/>
                <a:gd name="csX37" fmla="*/ 15846 w 99301"/>
                <a:gd name="csY37" fmla="*/ 78471 h 84617"/>
                <a:gd name="csX38" fmla="*/ 19596 w 99301"/>
                <a:gd name="csY38" fmla="*/ 78682 h 84617"/>
                <a:gd name="csX39" fmla="*/ 20722 w 99301"/>
                <a:gd name="csY39" fmla="*/ 78706 h 84617"/>
                <a:gd name="csX40" fmla="*/ 24366 w 99301"/>
                <a:gd name="csY40" fmla="*/ 78964 h 84617"/>
                <a:gd name="csX41" fmla="*/ 33601 w 99301"/>
                <a:gd name="csY41" fmla="*/ 82151 h 84617"/>
                <a:gd name="csX42" fmla="*/ 52927 w 99301"/>
                <a:gd name="csY42" fmla="*/ 79479 h 84617"/>
                <a:gd name="csX43" fmla="*/ 54310 w 99301"/>
                <a:gd name="csY43" fmla="*/ 79327 h 84617"/>
                <a:gd name="csX44" fmla="*/ 54978 w 99301"/>
                <a:gd name="csY44" fmla="*/ 78577 h 84617"/>
                <a:gd name="csX45" fmla="*/ 55259 w 99301"/>
                <a:gd name="csY45" fmla="*/ 78706 h 84617"/>
                <a:gd name="csX46" fmla="*/ 61881 w 99301"/>
                <a:gd name="csY46" fmla="*/ 83511 h 84617"/>
                <a:gd name="csX47" fmla="*/ 62806 w 99301"/>
                <a:gd name="csY47" fmla="*/ 83710 h 84617"/>
                <a:gd name="csX48" fmla="*/ 65853 w 99301"/>
                <a:gd name="csY48" fmla="*/ 84144 h 84617"/>
                <a:gd name="csX49" fmla="*/ 66850 w 99301"/>
                <a:gd name="csY49" fmla="*/ 84214 h 84617"/>
                <a:gd name="csX50" fmla="*/ 73952 w 99301"/>
                <a:gd name="csY50" fmla="*/ 83499 h 84617"/>
                <a:gd name="csX51" fmla="*/ 74948 w 99301"/>
                <a:gd name="csY51" fmla="*/ 83218 h 84617"/>
                <a:gd name="csX52" fmla="*/ 81393 w 99301"/>
                <a:gd name="csY52" fmla="*/ 82702 h 84617"/>
                <a:gd name="csX53" fmla="*/ 84581 w 99301"/>
                <a:gd name="csY53" fmla="*/ 83862 h 84617"/>
                <a:gd name="csX54" fmla="*/ 92199 w 99301"/>
                <a:gd name="csY54" fmla="*/ 84120 h 84617"/>
                <a:gd name="csX55" fmla="*/ 92480 w 99301"/>
                <a:gd name="csY55" fmla="*/ 84038 h 84617"/>
                <a:gd name="csX56" fmla="*/ 94578 w 99301"/>
                <a:gd name="csY56" fmla="*/ 82937 h 84617"/>
                <a:gd name="csX57" fmla="*/ 95809 w 99301"/>
                <a:gd name="csY57" fmla="*/ 81647 h 84617"/>
                <a:gd name="csX58" fmla="*/ 97777 w 99301"/>
                <a:gd name="csY58" fmla="*/ 72436 h 84617"/>
                <a:gd name="csX59" fmla="*/ 99219 w 99301"/>
                <a:gd name="csY59" fmla="*/ 68100 h 84617"/>
                <a:gd name="csX60" fmla="*/ 95621 w 99301"/>
                <a:gd name="csY60" fmla="*/ 56943 h 84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99301" h="84617">
                  <a:moveTo>
                    <a:pt x="95633" y="56919"/>
                  </a:moveTo>
                  <a:cubicBezTo>
                    <a:pt x="92937" y="50860"/>
                    <a:pt x="95762" y="44215"/>
                    <a:pt x="93523" y="38063"/>
                  </a:cubicBezTo>
                  <a:cubicBezTo>
                    <a:pt x="92914" y="36375"/>
                    <a:pt x="91648" y="31336"/>
                    <a:pt x="90757" y="27363"/>
                  </a:cubicBezTo>
                  <a:cubicBezTo>
                    <a:pt x="90652" y="26870"/>
                    <a:pt x="90546" y="26390"/>
                    <a:pt x="90453" y="25945"/>
                  </a:cubicBezTo>
                  <a:cubicBezTo>
                    <a:pt x="90043" y="24023"/>
                    <a:pt x="89785" y="22581"/>
                    <a:pt x="89832" y="22229"/>
                  </a:cubicBezTo>
                  <a:cubicBezTo>
                    <a:pt x="90476" y="17811"/>
                    <a:pt x="90160" y="17014"/>
                    <a:pt x="89574" y="14577"/>
                  </a:cubicBezTo>
                  <a:cubicBezTo>
                    <a:pt x="89374" y="13827"/>
                    <a:pt x="89164" y="12889"/>
                    <a:pt x="88953" y="11647"/>
                  </a:cubicBezTo>
                  <a:cubicBezTo>
                    <a:pt x="87898" y="10674"/>
                    <a:pt x="86925" y="9619"/>
                    <a:pt x="85847" y="8693"/>
                  </a:cubicBezTo>
                  <a:cubicBezTo>
                    <a:pt x="85261" y="8201"/>
                    <a:pt x="84663" y="7721"/>
                    <a:pt x="84019" y="7357"/>
                  </a:cubicBezTo>
                  <a:cubicBezTo>
                    <a:pt x="83433" y="6994"/>
                    <a:pt x="82812" y="6713"/>
                    <a:pt x="82120" y="6490"/>
                  </a:cubicBezTo>
                  <a:cubicBezTo>
                    <a:pt x="76401" y="4803"/>
                    <a:pt x="71315" y="6572"/>
                    <a:pt x="65982" y="3021"/>
                  </a:cubicBezTo>
                  <a:cubicBezTo>
                    <a:pt x="64623" y="2119"/>
                    <a:pt x="63205" y="1451"/>
                    <a:pt x="61728" y="970"/>
                  </a:cubicBezTo>
                  <a:cubicBezTo>
                    <a:pt x="60193" y="455"/>
                    <a:pt x="58622" y="173"/>
                    <a:pt x="57052" y="68"/>
                  </a:cubicBezTo>
                  <a:cubicBezTo>
                    <a:pt x="54943" y="-108"/>
                    <a:pt x="52798" y="68"/>
                    <a:pt x="50688" y="478"/>
                  </a:cubicBezTo>
                  <a:cubicBezTo>
                    <a:pt x="50020" y="607"/>
                    <a:pt x="49376" y="736"/>
                    <a:pt x="48708" y="935"/>
                  </a:cubicBezTo>
                  <a:cubicBezTo>
                    <a:pt x="47653" y="1193"/>
                    <a:pt x="46598" y="1545"/>
                    <a:pt x="45532" y="1908"/>
                  </a:cubicBezTo>
                  <a:cubicBezTo>
                    <a:pt x="44383" y="2341"/>
                    <a:pt x="43246" y="2810"/>
                    <a:pt x="42121" y="3349"/>
                  </a:cubicBezTo>
                  <a:cubicBezTo>
                    <a:pt x="42051" y="3373"/>
                    <a:pt x="41969" y="3420"/>
                    <a:pt x="41887" y="3455"/>
                  </a:cubicBezTo>
                  <a:cubicBezTo>
                    <a:pt x="41242" y="3783"/>
                    <a:pt x="40598" y="4099"/>
                    <a:pt x="39965" y="4451"/>
                  </a:cubicBezTo>
                  <a:cubicBezTo>
                    <a:pt x="40176" y="4111"/>
                    <a:pt x="40399" y="3736"/>
                    <a:pt x="40586" y="3373"/>
                  </a:cubicBezTo>
                  <a:cubicBezTo>
                    <a:pt x="41196" y="2271"/>
                    <a:pt x="39813" y="1275"/>
                    <a:pt x="38969" y="1884"/>
                  </a:cubicBezTo>
                  <a:cubicBezTo>
                    <a:pt x="38840" y="1966"/>
                    <a:pt x="38734" y="2095"/>
                    <a:pt x="38641" y="2248"/>
                  </a:cubicBezTo>
                  <a:cubicBezTo>
                    <a:pt x="38336" y="2810"/>
                    <a:pt x="38020" y="3373"/>
                    <a:pt x="37668" y="3912"/>
                  </a:cubicBezTo>
                  <a:cubicBezTo>
                    <a:pt x="37047" y="4931"/>
                    <a:pt x="36391" y="5916"/>
                    <a:pt x="35699" y="6889"/>
                  </a:cubicBezTo>
                  <a:cubicBezTo>
                    <a:pt x="35699" y="6889"/>
                    <a:pt x="35676" y="6889"/>
                    <a:pt x="35676" y="6912"/>
                  </a:cubicBezTo>
                  <a:cubicBezTo>
                    <a:pt x="35594" y="7064"/>
                    <a:pt x="35500" y="7193"/>
                    <a:pt x="35394" y="7346"/>
                  </a:cubicBezTo>
                  <a:cubicBezTo>
                    <a:pt x="34808" y="7580"/>
                    <a:pt x="34246" y="7838"/>
                    <a:pt x="33707" y="8119"/>
                  </a:cubicBezTo>
                  <a:cubicBezTo>
                    <a:pt x="28445" y="10838"/>
                    <a:pt x="24390" y="15385"/>
                    <a:pt x="22749" y="21304"/>
                  </a:cubicBezTo>
                  <a:cubicBezTo>
                    <a:pt x="20933" y="27644"/>
                    <a:pt x="20792" y="32367"/>
                    <a:pt x="15518" y="37184"/>
                  </a:cubicBezTo>
                  <a:cubicBezTo>
                    <a:pt x="12799" y="39645"/>
                    <a:pt x="9951" y="42164"/>
                    <a:pt x="9002" y="45856"/>
                  </a:cubicBezTo>
                  <a:cubicBezTo>
                    <a:pt x="8662" y="47239"/>
                    <a:pt x="8791" y="48423"/>
                    <a:pt x="8744" y="49806"/>
                  </a:cubicBezTo>
                  <a:cubicBezTo>
                    <a:pt x="8662" y="52138"/>
                    <a:pt x="8357" y="55689"/>
                    <a:pt x="6693" y="57634"/>
                  </a:cubicBezTo>
                  <a:cubicBezTo>
                    <a:pt x="6154" y="58244"/>
                    <a:pt x="4994" y="58583"/>
                    <a:pt x="4338" y="59076"/>
                  </a:cubicBezTo>
                  <a:cubicBezTo>
                    <a:pt x="2228" y="60670"/>
                    <a:pt x="623" y="62873"/>
                    <a:pt x="154" y="65521"/>
                  </a:cubicBezTo>
                  <a:cubicBezTo>
                    <a:pt x="-948" y="71709"/>
                    <a:pt x="4056" y="74276"/>
                    <a:pt x="9166" y="74733"/>
                  </a:cubicBezTo>
                  <a:cubicBezTo>
                    <a:pt x="9295" y="75038"/>
                    <a:pt x="9471" y="75342"/>
                    <a:pt x="9682" y="75600"/>
                  </a:cubicBezTo>
                  <a:cubicBezTo>
                    <a:pt x="10701" y="77018"/>
                    <a:pt x="12530" y="78061"/>
                    <a:pt x="15436" y="78425"/>
                  </a:cubicBezTo>
                  <a:cubicBezTo>
                    <a:pt x="15565" y="78448"/>
                    <a:pt x="15717" y="78471"/>
                    <a:pt x="15846" y="78471"/>
                  </a:cubicBezTo>
                  <a:cubicBezTo>
                    <a:pt x="17077" y="78624"/>
                    <a:pt x="18331" y="78647"/>
                    <a:pt x="19596" y="78682"/>
                  </a:cubicBezTo>
                  <a:cubicBezTo>
                    <a:pt x="19960" y="78682"/>
                    <a:pt x="20335" y="78706"/>
                    <a:pt x="20722" y="78706"/>
                  </a:cubicBezTo>
                  <a:cubicBezTo>
                    <a:pt x="21929" y="78753"/>
                    <a:pt x="23159" y="78788"/>
                    <a:pt x="24366" y="78964"/>
                  </a:cubicBezTo>
                  <a:cubicBezTo>
                    <a:pt x="27952" y="79432"/>
                    <a:pt x="30238" y="81659"/>
                    <a:pt x="33601" y="82151"/>
                  </a:cubicBezTo>
                  <a:cubicBezTo>
                    <a:pt x="40293" y="83101"/>
                    <a:pt x="46352" y="76022"/>
                    <a:pt x="52927" y="79479"/>
                  </a:cubicBezTo>
                  <a:cubicBezTo>
                    <a:pt x="53360" y="79714"/>
                    <a:pt x="53946" y="79679"/>
                    <a:pt x="54310" y="79327"/>
                  </a:cubicBezTo>
                  <a:cubicBezTo>
                    <a:pt x="54544" y="79069"/>
                    <a:pt x="54767" y="78835"/>
                    <a:pt x="54978" y="78577"/>
                  </a:cubicBezTo>
                  <a:cubicBezTo>
                    <a:pt x="55083" y="78624"/>
                    <a:pt x="55177" y="78647"/>
                    <a:pt x="55259" y="78706"/>
                  </a:cubicBezTo>
                  <a:cubicBezTo>
                    <a:pt x="57333" y="80534"/>
                    <a:pt x="59115" y="82831"/>
                    <a:pt x="61881" y="83511"/>
                  </a:cubicBezTo>
                  <a:cubicBezTo>
                    <a:pt x="62185" y="83593"/>
                    <a:pt x="62490" y="83663"/>
                    <a:pt x="62806" y="83710"/>
                  </a:cubicBezTo>
                  <a:cubicBezTo>
                    <a:pt x="63779" y="83921"/>
                    <a:pt x="64787" y="84050"/>
                    <a:pt x="65853" y="84144"/>
                  </a:cubicBezTo>
                  <a:cubicBezTo>
                    <a:pt x="66182" y="84167"/>
                    <a:pt x="66498" y="84191"/>
                    <a:pt x="66850" y="84214"/>
                  </a:cubicBezTo>
                  <a:cubicBezTo>
                    <a:pt x="69287" y="84319"/>
                    <a:pt x="71807" y="84085"/>
                    <a:pt x="73952" y="83499"/>
                  </a:cubicBezTo>
                  <a:cubicBezTo>
                    <a:pt x="74291" y="83417"/>
                    <a:pt x="74620" y="83323"/>
                    <a:pt x="74948" y="83218"/>
                  </a:cubicBezTo>
                  <a:cubicBezTo>
                    <a:pt x="77104" y="82632"/>
                    <a:pt x="79108" y="82163"/>
                    <a:pt x="81393" y="82702"/>
                  </a:cubicBezTo>
                  <a:cubicBezTo>
                    <a:pt x="82495" y="82960"/>
                    <a:pt x="83526" y="83523"/>
                    <a:pt x="84581" y="83862"/>
                  </a:cubicBezTo>
                  <a:cubicBezTo>
                    <a:pt x="87148" y="84636"/>
                    <a:pt x="89539" y="84964"/>
                    <a:pt x="92199" y="84120"/>
                  </a:cubicBezTo>
                  <a:cubicBezTo>
                    <a:pt x="92281" y="84097"/>
                    <a:pt x="92398" y="84050"/>
                    <a:pt x="92480" y="84038"/>
                  </a:cubicBezTo>
                  <a:cubicBezTo>
                    <a:pt x="93254" y="83757"/>
                    <a:pt x="93969" y="83417"/>
                    <a:pt x="94578" y="82937"/>
                  </a:cubicBezTo>
                  <a:cubicBezTo>
                    <a:pt x="95058" y="82550"/>
                    <a:pt x="95457" y="82140"/>
                    <a:pt x="95809" y="81647"/>
                  </a:cubicBezTo>
                  <a:cubicBezTo>
                    <a:pt x="97684" y="78870"/>
                    <a:pt x="96148" y="75307"/>
                    <a:pt x="97777" y="72436"/>
                  </a:cubicBezTo>
                  <a:cubicBezTo>
                    <a:pt x="98527" y="71100"/>
                    <a:pt x="99031" y="69658"/>
                    <a:pt x="99219" y="68100"/>
                  </a:cubicBezTo>
                  <a:cubicBezTo>
                    <a:pt x="99781" y="63611"/>
                    <a:pt x="97344" y="60787"/>
                    <a:pt x="95621" y="56943"/>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2" name="Freeform: Shape 941">
              <a:extLst>
                <a:ext uri="{FF2B5EF4-FFF2-40B4-BE49-F238E27FC236}">
                  <a16:creationId xmlns:a16="http://schemas.microsoft.com/office/drawing/2014/main" id="{E1B9C616-AAF3-32F5-9E57-DBA86C78E5AB}"/>
                </a:ext>
              </a:extLst>
            </p:cNvPr>
            <p:cNvSpPr/>
            <p:nvPr/>
          </p:nvSpPr>
          <p:spPr>
            <a:xfrm>
              <a:off x="3052838" y="2402181"/>
              <a:ext cx="7324" cy="19328"/>
            </a:xfrm>
            <a:custGeom>
              <a:avLst/>
              <a:gdLst>
                <a:gd name="csX0" fmla="*/ 7272 w 7324"/>
                <a:gd name="csY0" fmla="*/ 15943 h 19328"/>
                <a:gd name="csX1" fmla="*/ 6791 w 7324"/>
                <a:gd name="csY1" fmla="*/ 8243 h 19328"/>
                <a:gd name="csX2" fmla="*/ 6041 w 7324"/>
                <a:gd name="csY2" fmla="*/ 1575 h 19328"/>
                <a:gd name="csX3" fmla="*/ 5221 w 7324"/>
                <a:gd name="csY3" fmla="*/ 239 h 19328"/>
                <a:gd name="csX4" fmla="*/ 3193 w 7324"/>
                <a:gd name="csY4" fmla="*/ 1340 h 19328"/>
                <a:gd name="csX5" fmla="*/ 3088 w 7324"/>
                <a:gd name="csY5" fmla="*/ 1833 h 19328"/>
                <a:gd name="csX6" fmla="*/ 170 w 7324"/>
                <a:gd name="csY6" fmla="*/ 13634 h 19328"/>
                <a:gd name="csX7" fmla="*/ 41 w 7324"/>
                <a:gd name="csY7" fmla="*/ 14455 h 19328"/>
                <a:gd name="csX8" fmla="*/ 709 w 7324"/>
                <a:gd name="csY8" fmla="*/ 17841 h 19328"/>
                <a:gd name="csX9" fmla="*/ 7178 w 7324"/>
                <a:gd name="csY9" fmla="*/ 17841 h 19328"/>
                <a:gd name="csX10" fmla="*/ 7260 w 7324"/>
                <a:gd name="csY10" fmla="*/ 15943 h 19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324" h="19328">
                  <a:moveTo>
                    <a:pt x="7272" y="15943"/>
                  </a:moveTo>
                  <a:cubicBezTo>
                    <a:pt x="7201" y="15064"/>
                    <a:pt x="7037" y="11583"/>
                    <a:pt x="6791" y="8243"/>
                  </a:cubicBezTo>
                  <a:cubicBezTo>
                    <a:pt x="6580" y="5337"/>
                    <a:pt x="6322" y="2524"/>
                    <a:pt x="6041" y="1575"/>
                  </a:cubicBezTo>
                  <a:cubicBezTo>
                    <a:pt x="5842" y="907"/>
                    <a:pt x="5561" y="473"/>
                    <a:pt x="5221" y="239"/>
                  </a:cubicBezTo>
                  <a:cubicBezTo>
                    <a:pt x="4471" y="-324"/>
                    <a:pt x="3533" y="133"/>
                    <a:pt x="3193" y="1340"/>
                  </a:cubicBezTo>
                  <a:cubicBezTo>
                    <a:pt x="3146" y="1493"/>
                    <a:pt x="3111" y="1669"/>
                    <a:pt x="3088" y="1833"/>
                  </a:cubicBezTo>
                  <a:cubicBezTo>
                    <a:pt x="2830" y="3802"/>
                    <a:pt x="756" y="10716"/>
                    <a:pt x="170" y="13634"/>
                  </a:cubicBezTo>
                  <a:cubicBezTo>
                    <a:pt x="99" y="13962"/>
                    <a:pt x="64" y="14244"/>
                    <a:pt x="41" y="14455"/>
                  </a:cubicBezTo>
                  <a:cubicBezTo>
                    <a:pt x="-65" y="15638"/>
                    <a:pt x="-6" y="16916"/>
                    <a:pt x="709" y="17841"/>
                  </a:cubicBezTo>
                  <a:cubicBezTo>
                    <a:pt x="1892" y="19412"/>
                    <a:pt x="6381" y="20197"/>
                    <a:pt x="7178" y="17841"/>
                  </a:cubicBezTo>
                  <a:cubicBezTo>
                    <a:pt x="7389" y="17232"/>
                    <a:pt x="7330" y="16564"/>
                    <a:pt x="7260" y="15943"/>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3" name="Freeform: Shape 942">
              <a:extLst>
                <a:ext uri="{FF2B5EF4-FFF2-40B4-BE49-F238E27FC236}">
                  <a16:creationId xmlns:a16="http://schemas.microsoft.com/office/drawing/2014/main" id="{7A21DA44-17D2-5583-0064-76C82A5DB6C6}"/>
                </a:ext>
              </a:extLst>
            </p:cNvPr>
            <p:cNvSpPr/>
            <p:nvPr/>
          </p:nvSpPr>
          <p:spPr>
            <a:xfrm>
              <a:off x="3020969" y="2336903"/>
              <a:ext cx="59526" cy="67754"/>
            </a:xfrm>
            <a:custGeom>
              <a:avLst/>
              <a:gdLst>
                <a:gd name="csX0" fmla="*/ 49911 w 59526"/>
                <a:gd name="csY0" fmla="*/ 52134 h 67754"/>
                <a:gd name="csX1" fmla="*/ 38554 w 59526"/>
                <a:gd name="csY1" fmla="*/ 66056 h 67754"/>
                <a:gd name="csX2" fmla="*/ 37839 w 59526"/>
                <a:gd name="csY2" fmla="*/ 65025 h 67754"/>
                <a:gd name="csX3" fmla="*/ 7158 w 59526"/>
                <a:gd name="csY3" fmla="*/ 59095 h 67754"/>
                <a:gd name="csX4" fmla="*/ 6478 w 59526"/>
                <a:gd name="csY4" fmla="*/ 58732 h 67754"/>
                <a:gd name="csX5" fmla="*/ 2962 w 59526"/>
                <a:gd name="csY5" fmla="*/ 16201 h 67754"/>
                <a:gd name="csX6" fmla="*/ 3431 w 59526"/>
                <a:gd name="csY6" fmla="*/ 15030 h 67754"/>
                <a:gd name="csX7" fmla="*/ 3900 w 59526"/>
                <a:gd name="csY7" fmla="*/ 14104 h 67754"/>
                <a:gd name="csX8" fmla="*/ 48282 w 59526"/>
                <a:gd name="csY8" fmla="*/ 6381 h 67754"/>
                <a:gd name="csX9" fmla="*/ 51340 w 59526"/>
                <a:gd name="csY9" fmla="*/ 8748 h 67754"/>
                <a:gd name="csX10" fmla="*/ 56181 w 59526"/>
                <a:gd name="csY10" fmla="*/ 13904 h 67754"/>
                <a:gd name="csX11" fmla="*/ 49899 w 59526"/>
                <a:gd name="csY11" fmla="*/ 52134 h 67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9526" h="67754">
                  <a:moveTo>
                    <a:pt x="49911" y="52134"/>
                  </a:moveTo>
                  <a:cubicBezTo>
                    <a:pt x="46489" y="57208"/>
                    <a:pt x="42293" y="61509"/>
                    <a:pt x="38554" y="66056"/>
                  </a:cubicBezTo>
                  <a:cubicBezTo>
                    <a:pt x="38285" y="65646"/>
                    <a:pt x="38015" y="65295"/>
                    <a:pt x="37839" y="65025"/>
                  </a:cubicBezTo>
                  <a:cubicBezTo>
                    <a:pt x="28698" y="71846"/>
                    <a:pt x="15643" y="64369"/>
                    <a:pt x="7158" y="59095"/>
                  </a:cubicBezTo>
                  <a:cubicBezTo>
                    <a:pt x="6935" y="58954"/>
                    <a:pt x="6712" y="58849"/>
                    <a:pt x="6478" y="58732"/>
                  </a:cubicBezTo>
                  <a:cubicBezTo>
                    <a:pt x="2107" y="56821"/>
                    <a:pt x="-3566" y="32234"/>
                    <a:pt x="2962" y="16201"/>
                  </a:cubicBezTo>
                  <a:cubicBezTo>
                    <a:pt x="3103" y="15791"/>
                    <a:pt x="3255" y="15416"/>
                    <a:pt x="3431" y="15030"/>
                  </a:cubicBezTo>
                  <a:cubicBezTo>
                    <a:pt x="3572" y="14713"/>
                    <a:pt x="3724" y="14397"/>
                    <a:pt x="3900" y="14104"/>
                  </a:cubicBezTo>
                  <a:cubicBezTo>
                    <a:pt x="12373" y="-2854"/>
                    <a:pt x="33995" y="-3335"/>
                    <a:pt x="48282" y="6381"/>
                  </a:cubicBezTo>
                  <a:cubicBezTo>
                    <a:pt x="49336" y="7107"/>
                    <a:pt x="50379" y="7892"/>
                    <a:pt x="51340" y="8748"/>
                  </a:cubicBezTo>
                  <a:cubicBezTo>
                    <a:pt x="53145" y="10283"/>
                    <a:pt x="54786" y="12018"/>
                    <a:pt x="56181" y="13904"/>
                  </a:cubicBezTo>
                  <a:cubicBezTo>
                    <a:pt x="64091" y="24581"/>
                    <a:pt x="56321" y="42606"/>
                    <a:pt x="49899" y="52134"/>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4" name="Freeform: Shape 943">
              <a:extLst>
                <a:ext uri="{FF2B5EF4-FFF2-40B4-BE49-F238E27FC236}">
                  <a16:creationId xmlns:a16="http://schemas.microsoft.com/office/drawing/2014/main" id="{010CC7A2-6598-CD83-4DFB-7CACCA6F3E58}"/>
                </a:ext>
              </a:extLst>
            </p:cNvPr>
            <p:cNvSpPr/>
            <p:nvPr/>
          </p:nvSpPr>
          <p:spPr>
            <a:xfrm>
              <a:off x="3023096" y="2344767"/>
              <a:ext cx="54022" cy="72547"/>
            </a:xfrm>
            <a:custGeom>
              <a:avLst/>
              <a:gdLst>
                <a:gd name="csX0" fmla="*/ 49823 w 54022"/>
                <a:gd name="csY0" fmla="*/ 9626 h 72547"/>
                <a:gd name="csX1" fmla="*/ 47714 w 54022"/>
                <a:gd name="csY1" fmla="*/ 7188 h 72547"/>
                <a:gd name="csX2" fmla="*/ 46202 w 54022"/>
                <a:gd name="csY2" fmla="*/ 5723 h 72547"/>
                <a:gd name="csX3" fmla="*/ 37119 w 54022"/>
                <a:gd name="csY3" fmla="*/ 801 h 72547"/>
                <a:gd name="csX4" fmla="*/ 17079 w 54022"/>
                <a:gd name="csY4" fmla="*/ 4727 h 72547"/>
                <a:gd name="csX5" fmla="*/ 15075 w 54022"/>
                <a:gd name="csY5" fmla="*/ 6297 h 72547"/>
                <a:gd name="csX6" fmla="*/ 12555 w 54022"/>
                <a:gd name="csY6" fmla="*/ 8758 h 72547"/>
                <a:gd name="csX7" fmla="*/ 11629 w 54022"/>
                <a:gd name="csY7" fmla="*/ 9790 h 72547"/>
                <a:gd name="csX8" fmla="*/ 10223 w 54022"/>
                <a:gd name="csY8" fmla="*/ 11583 h 72547"/>
                <a:gd name="csX9" fmla="*/ 6766 w 54022"/>
                <a:gd name="csY9" fmla="*/ 17478 h 72547"/>
                <a:gd name="csX10" fmla="*/ 6121 w 54022"/>
                <a:gd name="csY10" fmla="*/ 18919 h 72547"/>
                <a:gd name="csX11" fmla="*/ 6121 w 54022"/>
                <a:gd name="csY11" fmla="*/ 18943 h 72547"/>
                <a:gd name="csX12" fmla="*/ 789 w 54022"/>
                <a:gd name="csY12" fmla="*/ 36628 h 72547"/>
                <a:gd name="csX13" fmla="*/ 250 w 54022"/>
                <a:gd name="csY13" fmla="*/ 40507 h 72547"/>
                <a:gd name="csX14" fmla="*/ 51 w 54022"/>
                <a:gd name="csY14" fmla="*/ 42663 h 72547"/>
                <a:gd name="csX15" fmla="*/ 27 w 54022"/>
                <a:gd name="csY15" fmla="*/ 43097 h 72547"/>
                <a:gd name="csX16" fmla="*/ 27 w 54022"/>
                <a:gd name="csY16" fmla="*/ 44538 h 72547"/>
                <a:gd name="csX17" fmla="*/ 179 w 54022"/>
                <a:gd name="csY17" fmla="*/ 46331 h 72547"/>
                <a:gd name="csX18" fmla="*/ 2746 w 54022"/>
                <a:gd name="csY18" fmla="*/ 54312 h 72547"/>
                <a:gd name="csX19" fmla="*/ 2957 w 54022"/>
                <a:gd name="csY19" fmla="*/ 54769 h 72547"/>
                <a:gd name="csX20" fmla="*/ 5008 w 54022"/>
                <a:gd name="csY20" fmla="*/ 58484 h 72547"/>
                <a:gd name="csX21" fmla="*/ 5078 w 54022"/>
                <a:gd name="csY21" fmla="*/ 58590 h 72547"/>
                <a:gd name="csX22" fmla="*/ 8805 w 54022"/>
                <a:gd name="csY22" fmla="*/ 64215 h 72547"/>
                <a:gd name="csX23" fmla="*/ 9016 w 54022"/>
                <a:gd name="csY23" fmla="*/ 64520 h 72547"/>
                <a:gd name="csX24" fmla="*/ 21696 w 54022"/>
                <a:gd name="csY24" fmla="*/ 72478 h 72547"/>
                <a:gd name="csX25" fmla="*/ 21778 w 54022"/>
                <a:gd name="csY25" fmla="*/ 72478 h 72547"/>
                <a:gd name="csX26" fmla="*/ 23243 w 54022"/>
                <a:gd name="csY26" fmla="*/ 72548 h 72547"/>
                <a:gd name="csX27" fmla="*/ 29888 w 54022"/>
                <a:gd name="csY27" fmla="*/ 71036 h 72547"/>
                <a:gd name="csX28" fmla="*/ 34682 w 54022"/>
                <a:gd name="csY28" fmla="*/ 67579 h 72547"/>
                <a:gd name="csX29" fmla="*/ 36510 w 54022"/>
                <a:gd name="csY29" fmla="*/ 65633 h 72547"/>
                <a:gd name="csX30" fmla="*/ 49952 w 54022"/>
                <a:gd name="csY30" fmla="*/ 41327 h 72547"/>
                <a:gd name="csX31" fmla="*/ 50573 w 54022"/>
                <a:gd name="csY31" fmla="*/ 39604 h 72547"/>
                <a:gd name="csX32" fmla="*/ 52296 w 54022"/>
                <a:gd name="csY32" fmla="*/ 34237 h 72547"/>
                <a:gd name="csX33" fmla="*/ 53995 w 54022"/>
                <a:gd name="csY33" fmla="*/ 24287 h 72547"/>
                <a:gd name="csX34" fmla="*/ 53995 w 54022"/>
                <a:gd name="csY34" fmla="*/ 24158 h 72547"/>
                <a:gd name="csX35" fmla="*/ 49788 w 54022"/>
                <a:gd name="csY35" fmla="*/ 9614 h 72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4022" h="72547">
                  <a:moveTo>
                    <a:pt x="49823" y="9626"/>
                  </a:moveTo>
                  <a:cubicBezTo>
                    <a:pt x="49179" y="8805"/>
                    <a:pt x="48487" y="7985"/>
                    <a:pt x="47714" y="7188"/>
                  </a:cubicBezTo>
                  <a:cubicBezTo>
                    <a:pt x="47245" y="6696"/>
                    <a:pt x="46741" y="6215"/>
                    <a:pt x="46202" y="5723"/>
                  </a:cubicBezTo>
                  <a:cubicBezTo>
                    <a:pt x="43741" y="3485"/>
                    <a:pt x="40706" y="1750"/>
                    <a:pt x="37119" y="801"/>
                  </a:cubicBezTo>
                  <a:cubicBezTo>
                    <a:pt x="29525" y="-1203"/>
                    <a:pt x="22599" y="719"/>
                    <a:pt x="17079" y="4727"/>
                  </a:cubicBezTo>
                  <a:cubicBezTo>
                    <a:pt x="16388" y="5219"/>
                    <a:pt x="15720" y="5747"/>
                    <a:pt x="15075" y="6297"/>
                  </a:cubicBezTo>
                  <a:cubicBezTo>
                    <a:pt x="14196" y="7071"/>
                    <a:pt x="13352" y="7891"/>
                    <a:pt x="12555" y="8758"/>
                  </a:cubicBezTo>
                  <a:cubicBezTo>
                    <a:pt x="12227" y="9098"/>
                    <a:pt x="11934" y="9450"/>
                    <a:pt x="11629" y="9790"/>
                  </a:cubicBezTo>
                  <a:cubicBezTo>
                    <a:pt x="11149" y="10376"/>
                    <a:pt x="10680" y="10973"/>
                    <a:pt x="10223" y="11583"/>
                  </a:cubicBezTo>
                  <a:cubicBezTo>
                    <a:pt x="8864" y="13435"/>
                    <a:pt x="7715" y="15427"/>
                    <a:pt x="6766" y="17478"/>
                  </a:cubicBezTo>
                  <a:cubicBezTo>
                    <a:pt x="6555" y="17947"/>
                    <a:pt x="6332" y="18451"/>
                    <a:pt x="6121" y="18919"/>
                  </a:cubicBezTo>
                  <a:lnTo>
                    <a:pt x="6121" y="18943"/>
                  </a:lnTo>
                  <a:cubicBezTo>
                    <a:pt x="3766" y="24381"/>
                    <a:pt x="1855" y="30592"/>
                    <a:pt x="789" y="36628"/>
                  </a:cubicBezTo>
                  <a:cubicBezTo>
                    <a:pt x="578" y="37917"/>
                    <a:pt x="379" y="39241"/>
                    <a:pt x="250" y="40507"/>
                  </a:cubicBezTo>
                  <a:cubicBezTo>
                    <a:pt x="168" y="41245"/>
                    <a:pt x="97" y="41948"/>
                    <a:pt x="51" y="42663"/>
                  </a:cubicBezTo>
                  <a:cubicBezTo>
                    <a:pt x="51" y="42815"/>
                    <a:pt x="27" y="42944"/>
                    <a:pt x="27" y="43097"/>
                  </a:cubicBezTo>
                  <a:cubicBezTo>
                    <a:pt x="4" y="43565"/>
                    <a:pt x="-20" y="44046"/>
                    <a:pt x="27" y="44538"/>
                  </a:cubicBezTo>
                  <a:cubicBezTo>
                    <a:pt x="27" y="45124"/>
                    <a:pt x="97" y="45722"/>
                    <a:pt x="179" y="46331"/>
                  </a:cubicBezTo>
                  <a:cubicBezTo>
                    <a:pt x="543" y="48980"/>
                    <a:pt x="1492" y="51699"/>
                    <a:pt x="2746" y="54312"/>
                  </a:cubicBezTo>
                  <a:cubicBezTo>
                    <a:pt x="2828" y="54465"/>
                    <a:pt x="2898" y="54617"/>
                    <a:pt x="2957" y="54769"/>
                  </a:cubicBezTo>
                  <a:cubicBezTo>
                    <a:pt x="3602" y="56023"/>
                    <a:pt x="4293" y="57277"/>
                    <a:pt x="5008" y="58484"/>
                  </a:cubicBezTo>
                  <a:cubicBezTo>
                    <a:pt x="5008" y="58531"/>
                    <a:pt x="5031" y="58555"/>
                    <a:pt x="5078" y="58590"/>
                  </a:cubicBezTo>
                  <a:cubicBezTo>
                    <a:pt x="6285" y="60570"/>
                    <a:pt x="7586" y="62469"/>
                    <a:pt x="8805" y="64215"/>
                  </a:cubicBezTo>
                  <a:cubicBezTo>
                    <a:pt x="8875" y="64321"/>
                    <a:pt x="8957" y="64414"/>
                    <a:pt x="9016" y="64520"/>
                  </a:cubicBezTo>
                  <a:cubicBezTo>
                    <a:pt x="12637" y="69677"/>
                    <a:pt x="17208" y="72067"/>
                    <a:pt x="21696" y="72478"/>
                  </a:cubicBezTo>
                  <a:lnTo>
                    <a:pt x="21778" y="72478"/>
                  </a:lnTo>
                  <a:cubicBezTo>
                    <a:pt x="22259" y="72524"/>
                    <a:pt x="22751" y="72548"/>
                    <a:pt x="23243" y="72548"/>
                  </a:cubicBezTo>
                  <a:cubicBezTo>
                    <a:pt x="25505" y="72501"/>
                    <a:pt x="27755" y="72032"/>
                    <a:pt x="29888" y="71036"/>
                  </a:cubicBezTo>
                  <a:cubicBezTo>
                    <a:pt x="31576" y="70216"/>
                    <a:pt x="33170" y="69114"/>
                    <a:pt x="34682" y="67579"/>
                  </a:cubicBezTo>
                  <a:cubicBezTo>
                    <a:pt x="35326" y="66934"/>
                    <a:pt x="35936" y="66290"/>
                    <a:pt x="36510" y="65633"/>
                  </a:cubicBezTo>
                  <a:cubicBezTo>
                    <a:pt x="44151" y="57160"/>
                    <a:pt x="47280" y="48464"/>
                    <a:pt x="49952" y="41327"/>
                  </a:cubicBezTo>
                  <a:cubicBezTo>
                    <a:pt x="50163" y="40741"/>
                    <a:pt x="50386" y="40167"/>
                    <a:pt x="50573" y="39604"/>
                  </a:cubicBezTo>
                  <a:cubicBezTo>
                    <a:pt x="51218" y="37788"/>
                    <a:pt x="51804" y="36006"/>
                    <a:pt x="52296" y="34237"/>
                  </a:cubicBezTo>
                  <a:cubicBezTo>
                    <a:pt x="53222" y="30932"/>
                    <a:pt x="53831" y="27697"/>
                    <a:pt x="53995" y="24287"/>
                  </a:cubicBezTo>
                  <a:lnTo>
                    <a:pt x="53995" y="24158"/>
                  </a:lnTo>
                  <a:cubicBezTo>
                    <a:pt x="54230" y="18333"/>
                    <a:pt x="52941" y="13786"/>
                    <a:pt x="49788" y="9614"/>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5" name="Freeform: Shape 944">
              <a:extLst>
                <a:ext uri="{FF2B5EF4-FFF2-40B4-BE49-F238E27FC236}">
                  <a16:creationId xmlns:a16="http://schemas.microsoft.com/office/drawing/2014/main" id="{4FA41013-BDF6-F412-AC50-6EF72B254962}"/>
                </a:ext>
              </a:extLst>
            </p:cNvPr>
            <p:cNvSpPr/>
            <p:nvPr/>
          </p:nvSpPr>
          <p:spPr>
            <a:xfrm>
              <a:off x="2997021" y="2385259"/>
              <a:ext cx="64518" cy="115230"/>
            </a:xfrm>
            <a:custGeom>
              <a:avLst/>
              <a:gdLst>
                <a:gd name="csX0" fmla="*/ 2569 w 64518"/>
                <a:gd name="csY0" fmla="*/ 115230 h 115230"/>
                <a:gd name="csX1" fmla="*/ 46166 w 64518"/>
                <a:gd name="csY1" fmla="*/ 97803 h 115230"/>
                <a:gd name="csX2" fmla="*/ 64518 w 64518"/>
                <a:gd name="csY2" fmla="*/ 67391 h 115230"/>
                <a:gd name="csX3" fmla="*/ 45919 w 64518"/>
                <a:gd name="csY3" fmla="*/ 40764 h 115230"/>
                <a:gd name="csX4" fmla="*/ 46916 w 64518"/>
                <a:gd name="csY4" fmla="*/ 34553 h 115230"/>
                <a:gd name="csX5" fmla="*/ 47373 w 64518"/>
                <a:gd name="csY5" fmla="*/ 33276 h 115230"/>
                <a:gd name="csX6" fmla="*/ 47877 w 64518"/>
                <a:gd name="csY6" fmla="*/ 32033 h 115230"/>
                <a:gd name="csX7" fmla="*/ 49681 w 64518"/>
                <a:gd name="csY7" fmla="*/ 27662 h 115230"/>
                <a:gd name="csX8" fmla="*/ 51439 w 64518"/>
                <a:gd name="csY8" fmla="*/ 27392 h 115230"/>
                <a:gd name="csX9" fmla="*/ 54639 w 64518"/>
                <a:gd name="csY9" fmla="*/ 14548 h 115230"/>
                <a:gd name="csX10" fmla="*/ 52084 w 64518"/>
                <a:gd name="csY10" fmla="*/ 13083 h 115230"/>
                <a:gd name="csX11" fmla="*/ 46048 w 64518"/>
                <a:gd name="csY11" fmla="*/ 14665 h 115230"/>
                <a:gd name="csX12" fmla="*/ 44361 w 64518"/>
                <a:gd name="csY12" fmla="*/ 14231 h 115230"/>
                <a:gd name="csX13" fmla="*/ 28047 w 64518"/>
                <a:gd name="csY13" fmla="*/ 2020 h 115230"/>
                <a:gd name="csX14" fmla="*/ 25305 w 64518"/>
                <a:gd name="csY14" fmla="*/ 965 h 115230"/>
                <a:gd name="csX15" fmla="*/ 24484 w 64518"/>
                <a:gd name="csY15" fmla="*/ 8864 h 115230"/>
                <a:gd name="csX16" fmla="*/ 12695 w 64518"/>
                <a:gd name="csY16" fmla="*/ 35561 h 115230"/>
                <a:gd name="csX17" fmla="*/ 2546 w 64518"/>
                <a:gd name="csY17" fmla="*/ 115218 h 115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4518" h="115230">
                  <a:moveTo>
                    <a:pt x="2569" y="115230"/>
                  </a:moveTo>
                  <a:cubicBezTo>
                    <a:pt x="2569" y="115230"/>
                    <a:pt x="32946" y="101635"/>
                    <a:pt x="46166" y="97803"/>
                  </a:cubicBezTo>
                  <a:cubicBezTo>
                    <a:pt x="48709" y="97053"/>
                    <a:pt x="64284" y="79931"/>
                    <a:pt x="64518" y="67391"/>
                  </a:cubicBezTo>
                  <a:cubicBezTo>
                    <a:pt x="64554" y="65610"/>
                    <a:pt x="45814" y="41737"/>
                    <a:pt x="45919" y="40764"/>
                  </a:cubicBezTo>
                  <a:cubicBezTo>
                    <a:pt x="46025" y="40413"/>
                    <a:pt x="46142" y="37225"/>
                    <a:pt x="46916" y="34553"/>
                  </a:cubicBezTo>
                  <a:cubicBezTo>
                    <a:pt x="47056" y="34108"/>
                    <a:pt x="47197" y="33674"/>
                    <a:pt x="47373" y="33276"/>
                  </a:cubicBezTo>
                  <a:cubicBezTo>
                    <a:pt x="47466" y="33029"/>
                    <a:pt x="47654" y="32572"/>
                    <a:pt x="47877" y="32033"/>
                  </a:cubicBezTo>
                  <a:cubicBezTo>
                    <a:pt x="48498" y="30521"/>
                    <a:pt x="49424" y="28271"/>
                    <a:pt x="49681" y="27662"/>
                  </a:cubicBezTo>
                  <a:cubicBezTo>
                    <a:pt x="50818" y="25002"/>
                    <a:pt x="51439" y="27392"/>
                    <a:pt x="51439" y="27392"/>
                  </a:cubicBezTo>
                  <a:cubicBezTo>
                    <a:pt x="51439" y="27392"/>
                    <a:pt x="54123" y="16001"/>
                    <a:pt x="54639" y="14548"/>
                  </a:cubicBezTo>
                  <a:cubicBezTo>
                    <a:pt x="55272" y="12884"/>
                    <a:pt x="53174" y="11899"/>
                    <a:pt x="52084" y="13083"/>
                  </a:cubicBezTo>
                  <a:cubicBezTo>
                    <a:pt x="50584" y="14747"/>
                    <a:pt x="48416" y="15075"/>
                    <a:pt x="46048" y="14665"/>
                  </a:cubicBezTo>
                  <a:cubicBezTo>
                    <a:pt x="45509" y="14559"/>
                    <a:pt x="44935" y="14407"/>
                    <a:pt x="44361" y="14231"/>
                  </a:cubicBezTo>
                  <a:cubicBezTo>
                    <a:pt x="36813" y="11899"/>
                    <a:pt x="27707" y="3309"/>
                    <a:pt x="28047" y="2020"/>
                  </a:cubicBezTo>
                  <a:cubicBezTo>
                    <a:pt x="28539" y="203"/>
                    <a:pt x="25785" y="-899"/>
                    <a:pt x="25305" y="965"/>
                  </a:cubicBezTo>
                  <a:cubicBezTo>
                    <a:pt x="24637" y="3332"/>
                    <a:pt x="24484" y="8864"/>
                    <a:pt x="24484" y="8864"/>
                  </a:cubicBezTo>
                  <a:cubicBezTo>
                    <a:pt x="24484" y="8864"/>
                    <a:pt x="15543" y="30557"/>
                    <a:pt x="12695" y="35561"/>
                  </a:cubicBezTo>
                  <a:cubicBezTo>
                    <a:pt x="-150" y="58121"/>
                    <a:pt x="-2670" y="90478"/>
                    <a:pt x="2546" y="115218"/>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6" name="Freeform: Shape 945">
              <a:extLst>
                <a:ext uri="{FF2B5EF4-FFF2-40B4-BE49-F238E27FC236}">
                  <a16:creationId xmlns:a16="http://schemas.microsoft.com/office/drawing/2014/main" id="{F81D0B28-A933-7294-F6F3-3124C84B5DF2}"/>
                </a:ext>
              </a:extLst>
            </p:cNvPr>
            <p:cNvSpPr/>
            <p:nvPr/>
          </p:nvSpPr>
          <p:spPr>
            <a:xfrm>
              <a:off x="3040719" y="2369898"/>
              <a:ext cx="12527" cy="7315"/>
            </a:xfrm>
            <a:custGeom>
              <a:avLst/>
              <a:gdLst>
                <a:gd name="csX0" fmla="*/ 12101 w 12527"/>
                <a:gd name="csY0" fmla="*/ 3153 h 7315"/>
                <a:gd name="csX1" fmla="*/ 10812 w 12527"/>
                <a:gd name="csY1" fmla="*/ 1758 h 7315"/>
                <a:gd name="csX2" fmla="*/ 5656 w 12527"/>
                <a:gd name="csY2" fmla="*/ 0 h 7315"/>
                <a:gd name="csX3" fmla="*/ 733 w 12527"/>
                <a:gd name="csY3" fmla="*/ 2145 h 7315"/>
                <a:gd name="csX4" fmla="*/ 358 w 12527"/>
                <a:gd name="csY4" fmla="*/ 4875 h 7315"/>
                <a:gd name="csX5" fmla="*/ 1542 w 12527"/>
                <a:gd name="csY5" fmla="*/ 5414 h 7315"/>
                <a:gd name="csX6" fmla="*/ 6652 w 12527"/>
                <a:gd name="csY6" fmla="*/ 6071 h 7315"/>
                <a:gd name="csX7" fmla="*/ 11996 w 12527"/>
                <a:gd name="csY7" fmla="*/ 6211 h 7315"/>
                <a:gd name="csX8" fmla="*/ 12101 w 12527"/>
                <a:gd name="csY8" fmla="*/ 3153 h 7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27" h="7315">
                  <a:moveTo>
                    <a:pt x="12101" y="3153"/>
                  </a:moveTo>
                  <a:cubicBezTo>
                    <a:pt x="11785" y="2613"/>
                    <a:pt x="11328" y="2133"/>
                    <a:pt x="10812" y="1758"/>
                  </a:cubicBezTo>
                  <a:cubicBezTo>
                    <a:pt x="9312" y="691"/>
                    <a:pt x="7507" y="0"/>
                    <a:pt x="5656" y="0"/>
                  </a:cubicBezTo>
                  <a:cubicBezTo>
                    <a:pt x="3816" y="0"/>
                    <a:pt x="1941" y="738"/>
                    <a:pt x="733" y="2145"/>
                  </a:cubicBezTo>
                  <a:cubicBezTo>
                    <a:pt x="77" y="2906"/>
                    <a:pt x="-333" y="4137"/>
                    <a:pt x="358" y="4875"/>
                  </a:cubicBezTo>
                  <a:cubicBezTo>
                    <a:pt x="663" y="5192"/>
                    <a:pt x="1108" y="5332"/>
                    <a:pt x="1542" y="5414"/>
                  </a:cubicBezTo>
                  <a:cubicBezTo>
                    <a:pt x="3230" y="5743"/>
                    <a:pt x="5046" y="5438"/>
                    <a:pt x="6652" y="6071"/>
                  </a:cubicBezTo>
                  <a:cubicBezTo>
                    <a:pt x="8457" y="6774"/>
                    <a:pt x="10402" y="8403"/>
                    <a:pt x="11996" y="6211"/>
                  </a:cubicBezTo>
                  <a:cubicBezTo>
                    <a:pt x="12734" y="5192"/>
                    <a:pt x="12641" y="4090"/>
                    <a:pt x="12101" y="3153"/>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7" name="Freeform: Shape 946">
              <a:extLst>
                <a:ext uri="{FF2B5EF4-FFF2-40B4-BE49-F238E27FC236}">
                  <a16:creationId xmlns:a16="http://schemas.microsoft.com/office/drawing/2014/main" id="{3065FF11-CA90-76A3-2A0F-9340A0547357}"/>
                </a:ext>
              </a:extLst>
            </p:cNvPr>
            <p:cNvSpPr/>
            <p:nvPr/>
          </p:nvSpPr>
          <p:spPr>
            <a:xfrm>
              <a:off x="3061856" y="2376126"/>
              <a:ext cx="11226" cy="9155"/>
            </a:xfrm>
            <a:custGeom>
              <a:avLst/>
              <a:gdLst>
                <a:gd name="csX0" fmla="*/ 11 w 11226"/>
                <a:gd name="csY0" fmla="*/ 2632 h 9155"/>
                <a:gd name="csX1" fmla="*/ 4183 w 11226"/>
                <a:gd name="csY1" fmla="*/ 5984 h 9155"/>
                <a:gd name="csX2" fmla="*/ 8496 w 11226"/>
                <a:gd name="csY2" fmla="*/ 8796 h 9155"/>
                <a:gd name="csX3" fmla="*/ 9750 w 11226"/>
                <a:gd name="csY3" fmla="*/ 9148 h 9155"/>
                <a:gd name="csX4" fmla="*/ 11227 w 11226"/>
                <a:gd name="csY4" fmla="*/ 6827 h 9155"/>
                <a:gd name="csX5" fmla="*/ 8859 w 11226"/>
                <a:gd name="csY5" fmla="*/ 2011 h 9155"/>
                <a:gd name="csX6" fmla="*/ 3796 w 11226"/>
                <a:gd name="csY6" fmla="*/ 18 h 9155"/>
                <a:gd name="csX7" fmla="*/ 1910 w 11226"/>
                <a:gd name="csY7" fmla="*/ 253 h 9155"/>
                <a:gd name="csX8" fmla="*/ 11 w 11226"/>
                <a:gd name="csY8" fmla="*/ 2655 h 91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226" h="9155">
                  <a:moveTo>
                    <a:pt x="11" y="2632"/>
                  </a:moveTo>
                  <a:cubicBezTo>
                    <a:pt x="-188" y="5339"/>
                    <a:pt x="2343" y="5351"/>
                    <a:pt x="4183" y="5984"/>
                  </a:cubicBezTo>
                  <a:cubicBezTo>
                    <a:pt x="5812" y="6546"/>
                    <a:pt x="6996" y="7953"/>
                    <a:pt x="8496" y="8796"/>
                  </a:cubicBezTo>
                  <a:cubicBezTo>
                    <a:pt x="8883" y="9007"/>
                    <a:pt x="9305" y="9195"/>
                    <a:pt x="9750" y="9148"/>
                  </a:cubicBezTo>
                  <a:cubicBezTo>
                    <a:pt x="10758" y="9042"/>
                    <a:pt x="11238" y="7835"/>
                    <a:pt x="11227" y="6827"/>
                  </a:cubicBezTo>
                  <a:cubicBezTo>
                    <a:pt x="11215" y="4987"/>
                    <a:pt x="10266" y="3206"/>
                    <a:pt x="8859" y="2011"/>
                  </a:cubicBezTo>
                  <a:cubicBezTo>
                    <a:pt x="7453" y="815"/>
                    <a:pt x="5625" y="171"/>
                    <a:pt x="3796" y="18"/>
                  </a:cubicBezTo>
                  <a:cubicBezTo>
                    <a:pt x="3152" y="-40"/>
                    <a:pt x="2496" y="42"/>
                    <a:pt x="1910" y="253"/>
                  </a:cubicBezTo>
                  <a:cubicBezTo>
                    <a:pt x="902" y="616"/>
                    <a:pt x="105" y="1390"/>
                    <a:pt x="11" y="2655"/>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8" name="Freeform: Shape 947">
              <a:extLst>
                <a:ext uri="{FF2B5EF4-FFF2-40B4-BE49-F238E27FC236}">
                  <a16:creationId xmlns:a16="http://schemas.microsoft.com/office/drawing/2014/main" id="{B97130FD-CC71-304F-7F90-83551E572B93}"/>
                </a:ext>
              </a:extLst>
            </p:cNvPr>
            <p:cNvSpPr/>
            <p:nvPr/>
          </p:nvSpPr>
          <p:spPr>
            <a:xfrm>
              <a:off x="3052338" y="2385564"/>
              <a:ext cx="4805" cy="13655"/>
            </a:xfrm>
            <a:custGeom>
              <a:avLst/>
              <a:gdLst>
                <a:gd name="csX0" fmla="*/ 4384 w 4805"/>
                <a:gd name="csY0" fmla="*/ 1057 h 13655"/>
                <a:gd name="csX1" fmla="*/ 2005 w 4805"/>
                <a:gd name="csY1" fmla="*/ 1245 h 13655"/>
                <a:gd name="csX2" fmla="*/ 482 w 4805"/>
                <a:gd name="csY2" fmla="*/ 11441 h 13655"/>
                <a:gd name="csX3" fmla="*/ 1818 w 4805"/>
                <a:gd name="csY3" fmla="*/ 13410 h 13655"/>
                <a:gd name="csX4" fmla="*/ 4384 w 4805"/>
                <a:gd name="csY4" fmla="*/ 1057 h 13655"/>
              </a:gdLst>
              <a:ahLst/>
              <a:cxnLst>
                <a:cxn ang="0">
                  <a:pos x="csX0" y="csY0"/>
                </a:cxn>
                <a:cxn ang="0">
                  <a:pos x="csX1" y="csY1"/>
                </a:cxn>
                <a:cxn ang="0">
                  <a:pos x="csX2" y="csY2"/>
                </a:cxn>
                <a:cxn ang="0">
                  <a:pos x="csX3" y="csY3"/>
                </a:cxn>
                <a:cxn ang="0">
                  <a:pos x="csX4" y="csY4"/>
                </a:cxn>
              </a:cxnLst>
              <a:rect l="l" t="t" r="r" b="b"/>
              <a:pathLst>
                <a:path w="4805" h="13655">
                  <a:moveTo>
                    <a:pt x="4384" y="1057"/>
                  </a:moveTo>
                  <a:cubicBezTo>
                    <a:pt x="4255" y="-466"/>
                    <a:pt x="1876" y="-290"/>
                    <a:pt x="2005" y="1245"/>
                  </a:cubicBezTo>
                  <a:cubicBezTo>
                    <a:pt x="2275" y="4491"/>
                    <a:pt x="3458" y="9167"/>
                    <a:pt x="482" y="11441"/>
                  </a:cubicBezTo>
                  <a:cubicBezTo>
                    <a:pt x="-737" y="12367"/>
                    <a:pt x="599" y="14347"/>
                    <a:pt x="1818" y="13410"/>
                  </a:cubicBezTo>
                  <a:cubicBezTo>
                    <a:pt x="5873" y="10316"/>
                    <a:pt x="4747" y="5464"/>
                    <a:pt x="4384" y="1057"/>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49" name="Freeform: Shape 948">
              <a:extLst>
                <a:ext uri="{FF2B5EF4-FFF2-40B4-BE49-F238E27FC236}">
                  <a16:creationId xmlns:a16="http://schemas.microsoft.com/office/drawing/2014/main" id="{9C6BCB36-87E2-DF44-9824-84BF12D14777}"/>
                </a:ext>
              </a:extLst>
            </p:cNvPr>
            <p:cNvSpPr/>
            <p:nvPr/>
          </p:nvSpPr>
          <p:spPr>
            <a:xfrm>
              <a:off x="3041712" y="2397044"/>
              <a:ext cx="12441" cy="8644"/>
            </a:xfrm>
            <a:custGeom>
              <a:avLst/>
              <a:gdLst>
                <a:gd name="csX0" fmla="*/ 10850 w 12441"/>
                <a:gd name="csY0" fmla="*/ 5845 h 8644"/>
                <a:gd name="csX1" fmla="*/ 5389 w 12441"/>
                <a:gd name="csY1" fmla="*/ 5364 h 8644"/>
                <a:gd name="csX2" fmla="*/ 2400 w 12441"/>
                <a:gd name="csY2" fmla="*/ 1040 h 8644"/>
                <a:gd name="csX3" fmla="*/ 21 w 12441"/>
                <a:gd name="csY3" fmla="*/ 1227 h 8644"/>
                <a:gd name="csX4" fmla="*/ 4369 w 12441"/>
                <a:gd name="csY4" fmla="*/ 7568 h 8644"/>
                <a:gd name="csX5" fmla="*/ 11647 w 12441"/>
                <a:gd name="csY5" fmla="*/ 8095 h 8644"/>
                <a:gd name="csX6" fmla="*/ 10862 w 12441"/>
                <a:gd name="csY6" fmla="*/ 5845 h 86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441" h="8644">
                  <a:moveTo>
                    <a:pt x="10850" y="5845"/>
                  </a:moveTo>
                  <a:cubicBezTo>
                    <a:pt x="8952" y="6314"/>
                    <a:pt x="7053" y="6653"/>
                    <a:pt x="5389" y="5364"/>
                  </a:cubicBezTo>
                  <a:cubicBezTo>
                    <a:pt x="4158" y="4403"/>
                    <a:pt x="2670" y="2610"/>
                    <a:pt x="2400" y="1040"/>
                  </a:cubicBezTo>
                  <a:cubicBezTo>
                    <a:pt x="2131" y="-460"/>
                    <a:pt x="-248" y="-284"/>
                    <a:pt x="21" y="1227"/>
                  </a:cubicBezTo>
                  <a:cubicBezTo>
                    <a:pt x="467" y="3735"/>
                    <a:pt x="2283" y="6138"/>
                    <a:pt x="4369" y="7568"/>
                  </a:cubicBezTo>
                  <a:cubicBezTo>
                    <a:pt x="6631" y="9126"/>
                    <a:pt x="9139" y="8704"/>
                    <a:pt x="11647" y="8095"/>
                  </a:cubicBezTo>
                  <a:cubicBezTo>
                    <a:pt x="13135" y="7732"/>
                    <a:pt x="12338" y="5482"/>
                    <a:pt x="10862" y="5845"/>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0" name="Freeform: Shape 949">
              <a:extLst>
                <a:ext uri="{FF2B5EF4-FFF2-40B4-BE49-F238E27FC236}">
                  <a16:creationId xmlns:a16="http://schemas.microsoft.com/office/drawing/2014/main" id="{B95519EC-7D1A-6061-C82F-7437EB93F7AA}"/>
                </a:ext>
              </a:extLst>
            </p:cNvPr>
            <p:cNvSpPr/>
            <p:nvPr/>
          </p:nvSpPr>
          <p:spPr>
            <a:xfrm>
              <a:off x="3019841" y="2343688"/>
              <a:ext cx="58616" cy="52391"/>
            </a:xfrm>
            <a:custGeom>
              <a:avLst/>
              <a:gdLst>
                <a:gd name="csX0" fmla="*/ 58469 w 58616"/>
                <a:gd name="csY0" fmla="*/ 26257 h 52391"/>
                <a:gd name="csX1" fmla="*/ 49093 w 58616"/>
                <a:gd name="csY1" fmla="*/ 21440 h 52391"/>
                <a:gd name="csX2" fmla="*/ 46948 w 58616"/>
                <a:gd name="csY2" fmla="*/ 20561 h 52391"/>
                <a:gd name="csX3" fmla="*/ 43163 w 58616"/>
                <a:gd name="csY3" fmla="*/ 19072 h 52391"/>
                <a:gd name="csX4" fmla="*/ 30975 w 58616"/>
                <a:gd name="csY4" fmla="*/ 13013 h 52391"/>
                <a:gd name="csX5" fmla="*/ 28795 w 58616"/>
                <a:gd name="csY5" fmla="*/ 13189 h 52391"/>
                <a:gd name="csX6" fmla="*/ 28185 w 58616"/>
                <a:gd name="csY6" fmla="*/ 13705 h 52391"/>
                <a:gd name="csX7" fmla="*/ 27037 w 58616"/>
                <a:gd name="csY7" fmla="*/ 15053 h 52391"/>
                <a:gd name="csX8" fmla="*/ 23955 w 58616"/>
                <a:gd name="csY8" fmla="*/ 18592 h 52391"/>
                <a:gd name="csX9" fmla="*/ 23146 w 58616"/>
                <a:gd name="csY9" fmla="*/ 19424 h 52391"/>
                <a:gd name="csX10" fmla="*/ 22361 w 58616"/>
                <a:gd name="csY10" fmla="*/ 20186 h 52391"/>
                <a:gd name="csX11" fmla="*/ 18716 w 58616"/>
                <a:gd name="csY11" fmla="*/ 22705 h 52391"/>
                <a:gd name="csX12" fmla="*/ 16689 w 58616"/>
                <a:gd name="csY12" fmla="*/ 23385 h 52391"/>
                <a:gd name="csX13" fmla="*/ 8825 w 58616"/>
                <a:gd name="csY13" fmla="*/ 29057 h 52391"/>
                <a:gd name="csX14" fmla="*/ 7770 w 58616"/>
                <a:gd name="csY14" fmla="*/ 38808 h 52391"/>
                <a:gd name="csX15" fmla="*/ 516 w 58616"/>
                <a:gd name="csY15" fmla="*/ 52391 h 52391"/>
                <a:gd name="csX16" fmla="*/ 0 w 58616"/>
                <a:gd name="csY16" fmla="*/ 36710 h 52391"/>
                <a:gd name="csX17" fmla="*/ 8497 w 58616"/>
                <a:gd name="csY17" fmla="*/ 10447 h 52391"/>
                <a:gd name="csX18" fmla="*/ 9891 w 58616"/>
                <a:gd name="csY18" fmla="*/ 8572 h 52391"/>
                <a:gd name="csX19" fmla="*/ 12845 w 58616"/>
                <a:gd name="csY19" fmla="*/ 5642 h 52391"/>
                <a:gd name="csX20" fmla="*/ 13208 w 58616"/>
                <a:gd name="csY20" fmla="*/ 5302 h 52391"/>
                <a:gd name="csX21" fmla="*/ 15188 w 58616"/>
                <a:gd name="csY21" fmla="*/ 3861 h 52391"/>
                <a:gd name="csX22" fmla="*/ 50945 w 58616"/>
                <a:gd name="csY22" fmla="*/ 6111 h 52391"/>
                <a:gd name="csX23" fmla="*/ 53265 w 58616"/>
                <a:gd name="csY23" fmla="*/ 7998 h 52391"/>
                <a:gd name="csX24" fmla="*/ 53382 w 58616"/>
                <a:gd name="csY24" fmla="*/ 8150 h 52391"/>
                <a:gd name="csX25" fmla="*/ 56136 w 58616"/>
                <a:gd name="csY25" fmla="*/ 13670 h 52391"/>
                <a:gd name="csX26" fmla="*/ 57988 w 58616"/>
                <a:gd name="csY26" fmla="*/ 18990 h 52391"/>
                <a:gd name="csX27" fmla="*/ 57941 w 58616"/>
                <a:gd name="csY27" fmla="*/ 19084 h 52391"/>
                <a:gd name="csX28" fmla="*/ 58504 w 58616"/>
                <a:gd name="csY28" fmla="*/ 26221 h 5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8616" h="52391">
                  <a:moveTo>
                    <a:pt x="58469" y="26257"/>
                  </a:moveTo>
                  <a:cubicBezTo>
                    <a:pt x="57660" y="25448"/>
                    <a:pt x="54883" y="23842"/>
                    <a:pt x="49093" y="21440"/>
                  </a:cubicBezTo>
                  <a:cubicBezTo>
                    <a:pt x="48413" y="21147"/>
                    <a:pt x="47722" y="20854"/>
                    <a:pt x="46948" y="20561"/>
                  </a:cubicBezTo>
                  <a:cubicBezTo>
                    <a:pt x="45800" y="20092"/>
                    <a:pt x="44534" y="19588"/>
                    <a:pt x="43163" y="19072"/>
                  </a:cubicBezTo>
                  <a:cubicBezTo>
                    <a:pt x="40210" y="17947"/>
                    <a:pt x="34373" y="14408"/>
                    <a:pt x="30975" y="13013"/>
                  </a:cubicBezTo>
                  <a:cubicBezTo>
                    <a:pt x="30236" y="12720"/>
                    <a:pt x="29416" y="12791"/>
                    <a:pt x="28795" y="13189"/>
                  </a:cubicBezTo>
                  <a:cubicBezTo>
                    <a:pt x="28572" y="13330"/>
                    <a:pt x="28361" y="13506"/>
                    <a:pt x="28185" y="13705"/>
                  </a:cubicBezTo>
                  <a:cubicBezTo>
                    <a:pt x="27846" y="14115"/>
                    <a:pt x="27459" y="14560"/>
                    <a:pt x="27037" y="15053"/>
                  </a:cubicBezTo>
                  <a:cubicBezTo>
                    <a:pt x="26111" y="16178"/>
                    <a:pt x="24986" y="17490"/>
                    <a:pt x="23955" y="18592"/>
                  </a:cubicBezTo>
                  <a:cubicBezTo>
                    <a:pt x="23685" y="18885"/>
                    <a:pt x="23416" y="19154"/>
                    <a:pt x="23146" y="19424"/>
                  </a:cubicBezTo>
                  <a:cubicBezTo>
                    <a:pt x="22900" y="19670"/>
                    <a:pt x="22630" y="19940"/>
                    <a:pt x="22361" y="20186"/>
                  </a:cubicBezTo>
                  <a:cubicBezTo>
                    <a:pt x="21283" y="21194"/>
                    <a:pt x="20087" y="22096"/>
                    <a:pt x="18716" y="22705"/>
                  </a:cubicBezTo>
                  <a:cubicBezTo>
                    <a:pt x="18060" y="22998"/>
                    <a:pt x="17345" y="23092"/>
                    <a:pt x="16689" y="23385"/>
                  </a:cubicBezTo>
                  <a:cubicBezTo>
                    <a:pt x="14321" y="24417"/>
                    <a:pt x="10020" y="26432"/>
                    <a:pt x="8825" y="29057"/>
                  </a:cubicBezTo>
                  <a:cubicBezTo>
                    <a:pt x="7606" y="31765"/>
                    <a:pt x="8262" y="35925"/>
                    <a:pt x="7770" y="38808"/>
                  </a:cubicBezTo>
                  <a:cubicBezTo>
                    <a:pt x="7407" y="40988"/>
                    <a:pt x="516" y="52391"/>
                    <a:pt x="516" y="52391"/>
                  </a:cubicBezTo>
                  <a:cubicBezTo>
                    <a:pt x="516" y="52391"/>
                    <a:pt x="949" y="41867"/>
                    <a:pt x="0" y="36710"/>
                  </a:cubicBezTo>
                  <a:cubicBezTo>
                    <a:pt x="1559" y="27862"/>
                    <a:pt x="3340" y="17830"/>
                    <a:pt x="8497" y="10447"/>
                  </a:cubicBezTo>
                  <a:cubicBezTo>
                    <a:pt x="8930" y="9791"/>
                    <a:pt x="9399" y="9158"/>
                    <a:pt x="9891" y="8572"/>
                  </a:cubicBezTo>
                  <a:cubicBezTo>
                    <a:pt x="10794" y="7517"/>
                    <a:pt x="11766" y="6497"/>
                    <a:pt x="12845" y="5642"/>
                  </a:cubicBezTo>
                  <a:cubicBezTo>
                    <a:pt x="12962" y="5501"/>
                    <a:pt x="13091" y="5396"/>
                    <a:pt x="13208" y="5302"/>
                  </a:cubicBezTo>
                  <a:cubicBezTo>
                    <a:pt x="13864" y="4786"/>
                    <a:pt x="14509" y="4306"/>
                    <a:pt x="15188" y="3861"/>
                  </a:cubicBezTo>
                  <a:cubicBezTo>
                    <a:pt x="27471" y="-4074"/>
                    <a:pt x="44546" y="2032"/>
                    <a:pt x="50945" y="6111"/>
                  </a:cubicBezTo>
                  <a:cubicBezTo>
                    <a:pt x="52093" y="6826"/>
                    <a:pt x="52902" y="7505"/>
                    <a:pt x="53265" y="7998"/>
                  </a:cubicBezTo>
                  <a:cubicBezTo>
                    <a:pt x="53312" y="8068"/>
                    <a:pt x="53359" y="8115"/>
                    <a:pt x="53382" y="8150"/>
                  </a:cubicBezTo>
                  <a:cubicBezTo>
                    <a:pt x="54437" y="9908"/>
                    <a:pt x="55363" y="11771"/>
                    <a:pt x="56136" y="13670"/>
                  </a:cubicBezTo>
                  <a:cubicBezTo>
                    <a:pt x="56582" y="14725"/>
                    <a:pt x="58316" y="17900"/>
                    <a:pt x="57988" y="18990"/>
                  </a:cubicBezTo>
                  <a:cubicBezTo>
                    <a:pt x="57965" y="19037"/>
                    <a:pt x="57941" y="19037"/>
                    <a:pt x="57941" y="19084"/>
                  </a:cubicBezTo>
                  <a:cubicBezTo>
                    <a:pt x="57449" y="21018"/>
                    <a:pt x="59043" y="24311"/>
                    <a:pt x="58504" y="26221"/>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1" name="Freeform: Shape 950">
              <a:extLst>
                <a:ext uri="{FF2B5EF4-FFF2-40B4-BE49-F238E27FC236}">
                  <a16:creationId xmlns:a16="http://schemas.microsoft.com/office/drawing/2014/main" id="{B2D7F181-B4DF-C6C0-CA20-B362120A633E}"/>
                </a:ext>
              </a:extLst>
            </p:cNvPr>
            <p:cNvSpPr/>
            <p:nvPr/>
          </p:nvSpPr>
          <p:spPr>
            <a:xfrm>
              <a:off x="3022342" y="2363575"/>
              <a:ext cx="15609" cy="20599"/>
            </a:xfrm>
            <a:custGeom>
              <a:avLst/>
              <a:gdLst>
                <a:gd name="csX0" fmla="*/ 14551 w 15609"/>
                <a:gd name="csY0" fmla="*/ 3358 h 20599"/>
                <a:gd name="csX1" fmla="*/ 8855 w 15609"/>
                <a:gd name="csY1" fmla="*/ 18 h 20599"/>
                <a:gd name="csX2" fmla="*/ 6875 w 15609"/>
                <a:gd name="csY2" fmla="*/ 124 h 20599"/>
                <a:gd name="csX3" fmla="*/ 6875 w 15609"/>
                <a:gd name="csY3" fmla="*/ 147 h 20599"/>
                <a:gd name="csX4" fmla="*/ 19 w 15609"/>
                <a:gd name="csY4" fmla="*/ 9570 h 20599"/>
                <a:gd name="csX5" fmla="*/ 1554 w 15609"/>
                <a:gd name="csY5" fmla="*/ 17832 h 20599"/>
                <a:gd name="csX6" fmla="*/ 2527 w 15609"/>
                <a:gd name="csY6" fmla="*/ 19109 h 20599"/>
                <a:gd name="csX7" fmla="*/ 4754 w 15609"/>
                <a:gd name="csY7" fmla="*/ 20398 h 20599"/>
                <a:gd name="csX8" fmla="*/ 6113 w 15609"/>
                <a:gd name="csY8" fmla="*/ 20598 h 20599"/>
                <a:gd name="csX9" fmla="*/ 6160 w 15609"/>
                <a:gd name="csY9" fmla="*/ 20598 h 20599"/>
                <a:gd name="csX10" fmla="*/ 14879 w 15609"/>
                <a:gd name="csY10" fmla="*/ 10671 h 20599"/>
                <a:gd name="csX11" fmla="*/ 15465 w 15609"/>
                <a:gd name="csY11" fmla="*/ 10003 h 20599"/>
                <a:gd name="csX12" fmla="*/ 14586 w 15609"/>
                <a:gd name="csY12" fmla="*/ 3358 h 205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609" h="20599">
                  <a:moveTo>
                    <a:pt x="14551" y="3358"/>
                  </a:moveTo>
                  <a:cubicBezTo>
                    <a:pt x="13578" y="1530"/>
                    <a:pt x="11809" y="171"/>
                    <a:pt x="8855" y="18"/>
                  </a:cubicBezTo>
                  <a:cubicBezTo>
                    <a:pt x="8141" y="-29"/>
                    <a:pt x="7496" y="18"/>
                    <a:pt x="6875" y="124"/>
                  </a:cubicBezTo>
                  <a:lnTo>
                    <a:pt x="6875" y="147"/>
                  </a:lnTo>
                  <a:cubicBezTo>
                    <a:pt x="2152" y="944"/>
                    <a:pt x="183" y="5714"/>
                    <a:pt x="19" y="9570"/>
                  </a:cubicBezTo>
                  <a:cubicBezTo>
                    <a:pt x="-63" y="11620"/>
                    <a:pt x="66" y="15289"/>
                    <a:pt x="1554" y="17832"/>
                  </a:cubicBezTo>
                  <a:cubicBezTo>
                    <a:pt x="1835" y="18301"/>
                    <a:pt x="2164" y="18734"/>
                    <a:pt x="2527" y="19109"/>
                  </a:cubicBezTo>
                  <a:cubicBezTo>
                    <a:pt x="3136" y="19719"/>
                    <a:pt x="3839" y="20164"/>
                    <a:pt x="4754" y="20398"/>
                  </a:cubicBezTo>
                  <a:cubicBezTo>
                    <a:pt x="5164" y="20504"/>
                    <a:pt x="5621" y="20574"/>
                    <a:pt x="6113" y="20598"/>
                  </a:cubicBezTo>
                  <a:lnTo>
                    <a:pt x="6160" y="20598"/>
                  </a:lnTo>
                  <a:cubicBezTo>
                    <a:pt x="11445" y="20703"/>
                    <a:pt x="14504" y="14644"/>
                    <a:pt x="14879" y="10671"/>
                  </a:cubicBezTo>
                  <a:cubicBezTo>
                    <a:pt x="15184" y="10566"/>
                    <a:pt x="15395" y="10343"/>
                    <a:pt x="15465" y="10003"/>
                  </a:cubicBezTo>
                  <a:cubicBezTo>
                    <a:pt x="15770" y="7870"/>
                    <a:pt x="15641" y="5339"/>
                    <a:pt x="14586" y="3358"/>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2" name="Freeform: Shape 951">
              <a:extLst>
                <a:ext uri="{FF2B5EF4-FFF2-40B4-BE49-F238E27FC236}">
                  <a16:creationId xmlns:a16="http://schemas.microsoft.com/office/drawing/2014/main" id="{2F0399B7-4DFC-C2D1-490C-D5C6AA5F757E}"/>
                </a:ext>
              </a:extLst>
            </p:cNvPr>
            <p:cNvSpPr/>
            <p:nvPr/>
          </p:nvSpPr>
          <p:spPr>
            <a:xfrm>
              <a:off x="3059906" y="2385579"/>
              <a:ext cx="6231" cy="6301"/>
            </a:xfrm>
            <a:custGeom>
              <a:avLst/>
              <a:gdLst>
                <a:gd name="csX0" fmla="*/ 5700 w 6231"/>
                <a:gd name="csY0" fmla="*/ 434 h 6301"/>
                <a:gd name="csX1" fmla="*/ 6216 w 6231"/>
                <a:gd name="csY1" fmla="*/ 1559 h 6301"/>
                <a:gd name="csX2" fmla="*/ 5876 w 6231"/>
                <a:gd name="csY2" fmla="*/ 3258 h 6301"/>
                <a:gd name="csX3" fmla="*/ 2161 w 6231"/>
                <a:gd name="csY3" fmla="*/ 6270 h 6301"/>
                <a:gd name="csX4" fmla="*/ 285 w 6231"/>
                <a:gd name="csY4" fmla="*/ 3610 h 6301"/>
                <a:gd name="csX5" fmla="*/ 2887 w 6231"/>
                <a:gd name="csY5" fmla="*/ 645 h 6301"/>
                <a:gd name="csX6" fmla="*/ 5301 w 6231"/>
                <a:gd name="csY6" fmla="*/ 153 h 6301"/>
                <a:gd name="csX7" fmla="*/ 5700 w 6231"/>
                <a:gd name="csY7" fmla="*/ 446 h 6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31" h="6301">
                  <a:moveTo>
                    <a:pt x="5700" y="434"/>
                  </a:moveTo>
                  <a:cubicBezTo>
                    <a:pt x="5993" y="727"/>
                    <a:pt x="6169" y="1137"/>
                    <a:pt x="6216" y="1559"/>
                  </a:cubicBezTo>
                  <a:cubicBezTo>
                    <a:pt x="6286" y="2133"/>
                    <a:pt x="6122" y="2719"/>
                    <a:pt x="5876" y="3258"/>
                  </a:cubicBezTo>
                  <a:cubicBezTo>
                    <a:pt x="5208" y="4711"/>
                    <a:pt x="3790" y="6036"/>
                    <a:pt x="2161" y="6270"/>
                  </a:cubicBezTo>
                  <a:cubicBezTo>
                    <a:pt x="368" y="6528"/>
                    <a:pt x="-488" y="5145"/>
                    <a:pt x="285" y="3610"/>
                  </a:cubicBezTo>
                  <a:cubicBezTo>
                    <a:pt x="895" y="2426"/>
                    <a:pt x="1786" y="1395"/>
                    <a:pt x="2887" y="645"/>
                  </a:cubicBezTo>
                  <a:cubicBezTo>
                    <a:pt x="3590" y="153"/>
                    <a:pt x="4528" y="-222"/>
                    <a:pt x="5301" y="153"/>
                  </a:cubicBezTo>
                  <a:cubicBezTo>
                    <a:pt x="5454" y="223"/>
                    <a:pt x="5583" y="328"/>
                    <a:pt x="5700" y="446"/>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3" name="Freeform: Shape 952">
              <a:extLst>
                <a:ext uri="{FF2B5EF4-FFF2-40B4-BE49-F238E27FC236}">
                  <a16:creationId xmlns:a16="http://schemas.microsoft.com/office/drawing/2014/main" id="{BD2C52AC-4A34-A5D5-4948-54E4F9E567B6}"/>
                </a:ext>
              </a:extLst>
            </p:cNvPr>
            <p:cNvSpPr/>
            <p:nvPr/>
          </p:nvSpPr>
          <p:spPr>
            <a:xfrm>
              <a:off x="3041694" y="2379813"/>
              <a:ext cx="6231" cy="6301"/>
            </a:xfrm>
            <a:custGeom>
              <a:avLst/>
              <a:gdLst>
                <a:gd name="csX0" fmla="*/ 5700 w 6231"/>
                <a:gd name="csY0" fmla="*/ 434 h 6301"/>
                <a:gd name="csX1" fmla="*/ 6216 w 6231"/>
                <a:gd name="csY1" fmla="*/ 1559 h 6301"/>
                <a:gd name="csX2" fmla="*/ 5876 w 6231"/>
                <a:gd name="csY2" fmla="*/ 3258 h 6301"/>
                <a:gd name="csX3" fmla="*/ 2161 w 6231"/>
                <a:gd name="csY3" fmla="*/ 6270 h 6301"/>
                <a:gd name="csX4" fmla="*/ 285 w 6231"/>
                <a:gd name="csY4" fmla="*/ 3610 h 6301"/>
                <a:gd name="csX5" fmla="*/ 2887 w 6231"/>
                <a:gd name="csY5" fmla="*/ 645 h 6301"/>
                <a:gd name="csX6" fmla="*/ 5301 w 6231"/>
                <a:gd name="csY6" fmla="*/ 153 h 6301"/>
                <a:gd name="csX7" fmla="*/ 5700 w 6231"/>
                <a:gd name="csY7" fmla="*/ 446 h 6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31" h="6301">
                  <a:moveTo>
                    <a:pt x="5700" y="434"/>
                  </a:moveTo>
                  <a:cubicBezTo>
                    <a:pt x="5993" y="727"/>
                    <a:pt x="6169" y="1137"/>
                    <a:pt x="6216" y="1559"/>
                  </a:cubicBezTo>
                  <a:cubicBezTo>
                    <a:pt x="6286" y="2133"/>
                    <a:pt x="6122" y="2719"/>
                    <a:pt x="5876" y="3258"/>
                  </a:cubicBezTo>
                  <a:cubicBezTo>
                    <a:pt x="5208" y="4711"/>
                    <a:pt x="3790" y="6036"/>
                    <a:pt x="2161" y="6270"/>
                  </a:cubicBezTo>
                  <a:cubicBezTo>
                    <a:pt x="368" y="6528"/>
                    <a:pt x="-488" y="5145"/>
                    <a:pt x="285" y="3610"/>
                  </a:cubicBezTo>
                  <a:cubicBezTo>
                    <a:pt x="895" y="2426"/>
                    <a:pt x="1786" y="1395"/>
                    <a:pt x="2887" y="645"/>
                  </a:cubicBezTo>
                  <a:cubicBezTo>
                    <a:pt x="3590" y="153"/>
                    <a:pt x="4528" y="-222"/>
                    <a:pt x="5301" y="153"/>
                  </a:cubicBezTo>
                  <a:cubicBezTo>
                    <a:pt x="5454" y="223"/>
                    <a:pt x="5583" y="328"/>
                    <a:pt x="5700" y="446"/>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4" name="Freeform: Shape 953">
              <a:extLst>
                <a:ext uri="{FF2B5EF4-FFF2-40B4-BE49-F238E27FC236}">
                  <a16:creationId xmlns:a16="http://schemas.microsoft.com/office/drawing/2014/main" id="{2EA5BB54-5EF3-C78F-CB3C-7781681F05D0}"/>
                </a:ext>
              </a:extLst>
            </p:cNvPr>
            <p:cNvSpPr/>
            <p:nvPr/>
          </p:nvSpPr>
          <p:spPr>
            <a:xfrm>
              <a:off x="3024407" y="2399419"/>
              <a:ext cx="20490" cy="20392"/>
            </a:xfrm>
            <a:custGeom>
              <a:avLst/>
              <a:gdLst>
                <a:gd name="csX0" fmla="*/ 110 w 20490"/>
                <a:gd name="csY0" fmla="*/ 1571 h 20392"/>
                <a:gd name="csX1" fmla="*/ 19530 w 20490"/>
                <a:gd name="csY1" fmla="*/ 20393 h 20392"/>
                <a:gd name="csX2" fmla="*/ 19987 w 20490"/>
                <a:gd name="csY2" fmla="*/ 19115 h 20392"/>
                <a:gd name="csX3" fmla="*/ 20491 w 20490"/>
                <a:gd name="csY3" fmla="*/ 17873 h 20392"/>
                <a:gd name="csX4" fmla="*/ 2173 w 20490"/>
                <a:gd name="csY4" fmla="*/ 657 h 20392"/>
                <a:gd name="csX5" fmla="*/ 110 w 20490"/>
                <a:gd name="csY5" fmla="*/ 1571 h 20392"/>
              </a:gdLst>
              <a:ahLst/>
              <a:cxnLst>
                <a:cxn ang="0">
                  <a:pos x="csX0" y="csY0"/>
                </a:cxn>
                <a:cxn ang="0">
                  <a:pos x="csX1" y="csY1"/>
                </a:cxn>
                <a:cxn ang="0">
                  <a:pos x="csX2" y="csY2"/>
                </a:cxn>
                <a:cxn ang="0">
                  <a:pos x="csX3" y="csY3"/>
                </a:cxn>
                <a:cxn ang="0">
                  <a:pos x="csX4" y="csY4"/>
                </a:cxn>
                <a:cxn ang="0">
                  <a:pos x="csX5" y="csY5"/>
                </a:cxn>
              </a:cxnLst>
              <a:rect l="l" t="t" r="r" b="b"/>
              <a:pathLst>
                <a:path w="20490" h="20392">
                  <a:moveTo>
                    <a:pt x="110" y="1571"/>
                  </a:moveTo>
                  <a:cubicBezTo>
                    <a:pt x="4189" y="10853"/>
                    <a:pt x="10435" y="17779"/>
                    <a:pt x="19530" y="20393"/>
                  </a:cubicBezTo>
                  <a:cubicBezTo>
                    <a:pt x="19670" y="19947"/>
                    <a:pt x="19811" y="19514"/>
                    <a:pt x="19987" y="19115"/>
                  </a:cubicBezTo>
                  <a:cubicBezTo>
                    <a:pt x="20080" y="18869"/>
                    <a:pt x="20268" y="18412"/>
                    <a:pt x="20491" y="17873"/>
                  </a:cubicBezTo>
                  <a:cubicBezTo>
                    <a:pt x="11760" y="15646"/>
                    <a:pt x="6040" y="9494"/>
                    <a:pt x="2173" y="657"/>
                  </a:cubicBezTo>
                  <a:cubicBezTo>
                    <a:pt x="1587" y="-679"/>
                    <a:pt x="-499" y="224"/>
                    <a:pt x="110" y="1571"/>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5" name="Freeform: Shape 954">
              <a:extLst>
                <a:ext uri="{FF2B5EF4-FFF2-40B4-BE49-F238E27FC236}">
                  <a16:creationId xmlns:a16="http://schemas.microsoft.com/office/drawing/2014/main" id="{5DFEEDF6-1470-6301-0723-F0DB1F268AC9}"/>
                </a:ext>
              </a:extLst>
            </p:cNvPr>
            <p:cNvSpPr/>
            <p:nvPr/>
          </p:nvSpPr>
          <p:spPr>
            <a:xfrm>
              <a:off x="3011775" y="2346408"/>
              <a:ext cx="16119" cy="16090"/>
            </a:xfrm>
            <a:custGeom>
              <a:avLst/>
              <a:gdLst>
                <a:gd name="csX0" fmla="*/ 16059 w 16119"/>
                <a:gd name="csY0" fmla="*/ 5290 h 16090"/>
                <a:gd name="csX1" fmla="*/ 14876 w 16119"/>
                <a:gd name="csY1" fmla="*/ 1950 h 16090"/>
                <a:gd name="csX2" fmla="*/ 14747 w 16119"/>
                <a:gd name="csY2" fmla="*/ 1797 h 16090"/>
                <a:gd name="csX3" fmla="*/ 13176 w 16119"/>
                <a:gd name="csY3" fmla="*/ 461 h 16090"/>
                <a:gd name="csX4" fmla="*/ 9426 w 16119"/>
                <a:gd name="csY4" fmla="*/ 461 h 16090"/>
                <a:gd name="csX5" fmla="*/ 5020 w 16119"/>
                <a:gd name="csY5" fmla="*/ 696 h 16090"/>
                <a:gd name="csX6" fmla="*/ 2711 w 16119"/>
                <a:gd name="csY6" fmla="*/ 13470 h 16090"/>
                <a:gd name="csX7" fmla="*/ 4481 w 16119"/>
                <a:gd name="csY7" fmla="*/ 14162 h 16090"/>
                <a:gd name="csX8" fmla="*/ 6895 w 16119"/>
                <a:gd name="csY8" fmla="*/ 14771 h 16090"/>
                <a:gd name="csX9" fmla="*/ 6918 w 16119"/>
                <a:gd name="csY9" fmla="*/ 14771 h 16090"/>
                <a:gd name="csX10" fmla="*/ 7352 w 16119"/>
                <a:gd name="csY10" fmla="*/ 14947 h 16090"/>
                <a:gd name="csX11" fmla="*/ 9766 w 16119"/>
                <a:gd name="csY11" fmla="*/ 15978 h 16090"/>
                <a:gd name="csX12" fmla="*/ 10868 w 16119"/>
                <a:gd name="csY12" fmla="*/ 16048 h 16090"/>
                <a:gd name="csX13" fmla="*/ 12965 w 16119"/>
                <a:gd name="csY13" fmla="*/ 14478 h 16090"/>
                <a:gd name="csX14" fmla="*/ 15321 w 16119"/>
                <a:gd name="csY14" fmla="*/ 10013 h 16090"/>
                <a:gd name="csX15" fmla="*/ 15427 w 16119"/>
                <a:gd name="csY15" fmla="*/ 9685 h 16090"/>
                <a:gd name="csX16" fmla="*/ 15532 w 16119"/>
                <a:gd name="csY16" fmla="*/ 9345 h 16090"/>
                <a:gd name="csX17" fmla="*/ 15966 w 16119"/>
                <a:gd name="csY17" fmla="*/ 7575 h 16090"/>
                <a:gd name="csX18" fmla="*/ 16071 w 16119"/>
                <a:gd name="csY18" fmla="*/ 5313 h 160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6119" h="16090">
                  <a:moveTo>
                    <a:pt x="16059" y="5290"/>
                  </a:moveTo>
                  <a:cubicBezTo>
                    <a:pt x="15977" y="4106"/>
                    <a:pt x="15602" y="2934"/>
                    <a:pt x="14876" y="1950"/>
                  </a:cubicBezTo>
                  <a:cubicBezTo>
                    <a:pt x="14829" y="1903"/>
                    <a:pt x="14794" y="1844"/>
                    <a:pt x="14747" y="1797"/>
                  </a:cubicBezTo>
                  <a:cubicBezTo>
                    <a:pt x="14290" y="1212"/>
                    <a:pt x="13751" y="766"/>
                    <a:pt x="13176" y="461"/>
                  </a:cubicBezTo>
                  <a:cubicBezTo>
                    <a:pt x="12028" y="-148"/>
                    <a:pt x="10692" y="-160"/>
                    <a:pt x="9426" y="461"/>
                  </a:cubicBezTo>
                  <a:cubicBezTo>
                    <a:pt x="8043" y="-78"/>
                    <a:pt x="6496" y="-31"/>
                    <a:pt x="5020" y="696"/>
                  </a:cubicBezTo>
                  <a:cubicBezTo>
                    <a:pt x="484" y="2934"/>
                    <a:pt x="-2399" y="10107"/>
                    <a:pt x="2711" y="13470"/>
                  </a:cubicBezTo>
                  <a:cubicBezTo>
                    <a:pt x="3227" y="13810"/>
                    <a:pt x="3836" y="14009"/>
                    <a:pt x="4481" y="14162"/>
                  </a:cubicBezTo>
                  <a:cubicBezTo>
                    <a:pt x="5277" y="14373"/>
                    <a:pt x="6145" y="14490"/>
                    <a:pt x="6895" y="14771"/>
                  </a:cubicBezTo>
                  <a:lnTo>
                    <a:pt x="6918" y="14771"/>
                  </a:lnTo>
                  <a:cubicBezTo>
                    <a:pt x="7094" y="14841"/>
                    <a:pt x="7223" y="14876"/>
                    <a:pt x="7352" y="14947"/>
                  </a:cubicBezTo>
                  <a:cubicBezTo>
                    <a:pt x="8067" y="15251"/>
                    <a:pt x="8922" y="15791"/>
                    <a:pt x="9766" y="15978"/>
                  </a:cubicBezTo>
                  <a:cubicBezTo>
                    <a:pt x="10129" y="16084"/>
                    <a:pt x="10504" y="16130"/>
                    <a:pt x="10868" y="16048"/>
                  </a:cubicBezTo>
                  <a:cubicBezTo>
                    <a:pt x="11618" y="15873"/>
                    <a:pt x="12333" y="15275"/>
                    <a:pt x="12965" y="14478"/>
                  </a:cubicBezTo>
                  <a:cubicBezTo>
                    <a:pt x="14020" y="13119"/>
                    <a:pt x="14841" y="11220"/>
                    <a:pt x="15321" y="10013"/>
                  </a:cubicBezTo>
                  <a:cubicBezTo>
                    <a:pt x="15368" y="9884"/>
                    <a:pt x="15391" y="9802"/>
                    <a:pt x="15427" y="9685"/>
                  </a:cubicBezTo>
                  <a:cubicBezTo>
                    <a:pt x="15473" y="9579"/>
                    <a:pt x="15509" y="9474"/>
                    <a:pt x="15532" y="9345"/>
                  </a:cubicBezTo>
                  <a:cubicBezTo>
                    <a:pt x="15743" y="8782"/>
                    <a:pt x="15895" y="8185"/>
                    <a:pt x="15966" y="7575"/>
                  </a:cubicBezTo>
                  <a:cubicBezTo>
                    <a:pt x="16118" y="6825"/>
                    <a:pt x="16165" y="6063"/>
                    <a:pt x="16071" y="5313"/>
                  </a:cubicBezTo>
                  <a:close/>
                </a:path>
              </a:pathLst>
            </a:custGeom>
            <a:solidFill>
              <a:srgbClr val="BA593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6" name="Freeform: Shape 955">
              <a:extLst>
                <a:ext uri="{FF2B5EF4-FFF2-40B4-BE49-F238E27FC236}">
                  <a16:creationId xmlns:a16="http://schemas.microsoft.com/office/drawing/2014/main" id="{4EABC59C-CF7C-78C1-5D80-45F1E9CBFB10}"/>
                </a:ext>
              </a:extLst>
            </p:cNvPr>
            <p:cNvSpPr/>
            <p:nvPr/>
          </p:nvSpPr>
          <p:spPr>
            <a:xfrm>
              <a:off x="3016255" y="2346881"/>
              <a:ext cx="10278" cy="14286"/>
            </a:xfrm>
            <a:custGeom>
              <a:avLst/>
              <a:gdLst>
                <a:gd name="csX0" fmla="*/ 10266 w 10278"/>
                <a:gd name="csY0" fmla="*/ 1324 h 14286"/>
                <a:gd name="csX1" fmla="*/ 8942 w 10278"/>
                <a:gd name="csY1" fmla="*/ 4160 h 14286"/>
                <a:gd name="csX2" fmla="*/ 6082 w 10278"/>
                <a:gd name="csY2" fmla="*/ 11555 h 14286"/>
                <a:gd name="csX3" fmla="*/ 2438 w 10278"/>
                <a:gd name="csY3" fmla="*/ 14286 h 14286"/>
                <a:gd name="csX4" fmla="*/ 0 w 10278"/>
                <a:gd name="csY4" fmla="*/ 13700 h 14286"/>
                <a:gd name="csX5" fmla="*/ 5297 w 10278"/>
                <a:gd name="csY5" fmla="*/ 8110 h 14286"/>
                <a:gd name="csX6" fmla="*/ 8696 w 10278"/>
                <a:gd name="csY6" fmla="*/ 0 h 14286"/>
                <a:gd name="csX7" fmla="*/ 10278 w 10278"/>
                <a:gd name="csY7" fmla="*/ 1324 h 142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278" h="14286">
                  <a:moveTo>
                    <a:pt x="10266" y="1324"/>
                  </a:moveTo>
                  <a:cubicBezTo>
                    <a:pt x="9798" y="2250"/>
                    <a:pt x="9364" y="3199"/>
                    <a:pt x="8942" y="4160"/>
                  </a:cubicBezTo>
                  <a:cubicBezTo>
                    <a:pt x="7969" y="6364"/>
                    <a:pt x="7594" y="9633"/>
                    <a:pt x="6082" y="11555"/>
                  </a:cubicBezTo>
                  <a:cubicBezTo>
                    <a:pt x="5157" y="12751"/>
                    <a:pt x="3762" y="13489"/>
                    <a:pt x="2438" y="14286"/>
                  </a:cubicBezTo>
                  <a:cubicBezTo>
                    <a:pt x="1676" y="14017"/>
                    <a:pt x="820" y="13899"/>
                    <a:pt x="0" y="13700"/>
                  </a:cubicBezTo>
                  <a:cubicBezTo>
                    <a:pt x="2567" y="11696"/>
                    <a:pt x="4758" y="9821"/>
                    <a:pt x="5297" y="8110"/>
                  </a:cubicBezTo>
                  <a:cubicBezTo>
                    <a:pt x="5883" y="6235"/>
                    <a:pt x="7149" y="3153"/>
                    <a:pt x="8696" y="0"/>
                  </a:cubicBezTo>
                  <a:cubicBezTo>
                    <a:pt x="9282" y="293"/>
                    <a:pt x="9821" y="738"/>
                    <a:pt x="10278" y="1324"/>
                  </a:cubicBezTo>
                  <a:close/>
                </a:path>
              </a:pathLst>
            </a:custGeom>
            <a:solidFill>
              <a:srgbClr val="80351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7" name="Freeform: Shape 956">
              <a:extLst>
                <a:ext uri="{FF2B5EF4-FFF2-40B4-BE49-F238E27FC236}">
                  <a16:creationId xmlns:a16="http://schemas.microsoft.com/office/drawing/2014/main" id="{7D2C97A8-8245-6CE9-046C-4CC55B60AD5A}"/>
                </a:ext>
              </a:extLst>
            </p:cNvPr>
            <p:cNvSpPr/>
            <p:nvPr/>
          </p:nvSpPr>
          <p:spPr>
            <a:xfrm>
              <a:off x="3023931" y="2351006"/>
              <a:ext cx="19864" cy="12879"/>
            </a:xfrm>
            <a:custGeom>
              <a:avLst/>
              <a:gdLst>
                <a:gd name="csX0" fmla="*/ 19865 w 19864"/>
                <a:gd name="csY0" fmla="*/ 11286 h 12879"/>
                <a:gd name="csX1" fmla="*/ 19056 w 19864"/>
                <a:gd name="csY1" fmla="*/ 12118 h 12879"/>
                <a:gd name="csX2" fmla="*/ 18271 w 19864"/>
                <a:gd name="csY2" fmla="*/ 12880 h 12879"/>
                <a:gd name="csX3" fmla="*/ 4395 w 19864"/>
                <a:gd name="csY3" fmla="*/ 3153 h 12879"/>
                <a:gd name="csX4" fmla="*/ 0 w 19864"/>
                <a:gd name="csY4" fmla="*/ 2098 h 12879"/>
                <a:gd name="csX5" fmla="*/ 469 w 19864"/>
                <a:gd name="csY5" fmla="*/ 926 h 12879"/>
                <a:gd name="csX6" fmla="*/ 938 w 19864"/>
                <a:gd name="csY6" fmla="*/ 0 h 12879"/>
                <a:gd name="csX7" fmla="*/ 5778 w 19864"/>
                <a:gd name="csY7" fmla="*/ 1289 h 12879"/>
                <a:gd name="csX8" fmla="*/ 19853 w 19864"/>
                <a:gd name="csY8" fmla="*/ 11298 h 12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864" h="12879">
                  <a:moveTo>
                    <a:pt x="19865" y="11286"/>
                  </a:moveTo>
                  <a:cubicBezTo>
                    <a:pt x="19595" y="11579"/>
                    <a:pt x="19325" y="11848"/>
                    <a:pt x="19056" y="12118"/>
                  </a:cubicBezTo>
                  <a:cubicBezTo>
                    <a:pt x="18810" y="12364"/>
                    <a:pt x="18540" y="12634"/>
                    <a:pt x="18271" y="12880"/>
                  </a:cubicBezTo>
                  <a:cubicBezTo>
                    <a:pt x="14661" y="8309"/>
                    <a:pt x="9868" y="4922"/>
                    <a:pt x="4395" y="3153"/>
                  </a:cubicBezTo>
                  <a:cubicBezTo>
                    <a:pt x="2977" y="2684"/>
                    <a:pt x="1512" y="2320"/>
                    <a:pt x="0" y="2098"/>
                  </a:cubicBezTo>
                  <a:cubicBezTo>
                    <a:pt x="141" y="1688"/>
                    <a:pt x="293" y="1313"/>
                    <a:pt x="469" y="926"/>
                  </a:cubicBezTo>
                  <a:cubicBezTo>
                    <a:pt x="609" y="609"/>
                    <a:pt x="762" y="293"/>
                    <a:pt x="938" y="0"/>
                  </a:cubicBezTo>
                  <a:cubicBezTo>
                    <a:pt x="2602" y="293"/>
                    <a:pt x="4231" y="727"/>
                    <a:pt x="5778" y="1289"/>
                  </a:cubicBezTo>
                  <a:cubicBezTo>
                    <a:pt x="11298" y="3223"/>
                    <a:pt x="16138" y="6657"/>
                    <a:pt x="19853" y="11298"/>
                  </a:cubicBezTo>
                  <a:close/>
                </a:path>
              </a:pathLst>
            </a:custGeom>
            <a:solidFill>
              <a:srgbClr val="80351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8" name="Freeform: Shape 957">
              <a:extLst>
                <a:ext uri="{FF2B5EF4-FFF2-40B4-BE49-F238E27FC236}">
                  <a16:creationId xmlns:a16="http://schemas.microsoft.com/office/drawing/2014/main" id="{2AEF2A0A-6741-F9A8-B0A3-DCE1C0CB93E5}"/>
                </a:ext>
              </a:extLst>
            </p:cNvPr>
            <p:cNvSpPr/>
            <p:nvPr/>
          </p:nvSpPr>
          <p:spPr>
            <a:xfrm>
              <a:off x="3030100" y="2346781"/>
              <a:ext cx="18548" cy="11959"/>
            </a:xfrm>
            <a:custGeom>
              <a:avLst/>
              <a:gdLst>
                <a:gd name="csX0" fmla="*/ 18548 w 18548"/>
                <a:gd name="csY0" fmla="*/ 10096 h 11959"/>
                <a:gd name="csX1" fmla="*/ 17939 w 18548"/>
                <a:gd name="csY1" fmla="*/ 10612 h 11959"/>
                <a:gd name="csX2" fmla="*/ 16790 w 18548"/>
                <a:gd name="csY2" fmla="*/ 11960 h 11959"/>
                <a:gd name="csX3" fmla="*/ 11470 w 18548"/>
                <a:gd name="csY3" fmla="*/ 6053 h 11959"/>
                <a:gd name="csX4" fmla="*/ 2575 w 18548"/>
                <a:gd name="csY4" fmla="*/ 2561 h 11959"/>
                <a:gd name="csX5" fmla="*/ 817 w 18548"/>
                <a:gd name="csY5" fmla="*/ 2198 h 11959"/>
                <a:gd name="csX6" fmla="*/ 1426 w 18548"/>
                <a:gd name="csY6" fmla="*/ 18 h 11959"/>
                <a:gd name="csX7" fmla="*/ 4919 w 18548"/>
                <a:gd name="csY7" fmla="*/ 779 h 11959"/>
                <a:gd name="csX8" fmla="*/ 14786 w 18548"/>
                <a:gd name="csY8" fmla="*/ 5573 h 11959"/>
                <a:gd name="csX9" fmla="*/ 18548 w 18548"/>
                <a:gd name="csY9" fmla="*/ 10073 h 119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548" h="11959">
                  <a:moveTo>
                    <a:pt x="18548" y="10096"/>
                  </a:moveTo>
                  <a:cubicBezTo>
                    <a:pt x="18326" y="10237"/>
                    <a:pt x="18115" y="10413"/>
                    <a:pt x="17939" y="10612"/>
                  </a:cubicBezTo>
                  <a:cubicBezTo>
                    <a:pt x="17599" y="11022"/>
                    <a:pt x="17212" y="11468"/>
                    <a:pt x="16790" y="11960"/>
                  </a:cubicBezTo>
                  <a:cubicBezTo>
                    <a:pt x="15794" y="9593"/>
                    <a:pt x="14177" y="7729"/>
                    <a:pt x="11470" y="6053"/>
                  </a:cubicBezTo>
                  <a:cubicBezTo>
                    <a:pt x="8716" y="4342"/>
                    <a:pt x="5704" y="3241"/>
                    <a:pt x="2575" y="2561"/>
                  </a:cubicBezTo>
                  <a:cubicBezTo>
                    <a:pt x="1989" y="2408"/>
                    <a:pt x="1403" y="2291"/>
                    <a:pt x="817" y="2198"/>
                  </a:cubicBezTo>
                  <a:cubicBezTo>
                    <a:pt x="-625" y="1951"/>
                    <a:pt x="8" y="-217"/>
                    <a:pt x="1426" y="18"/>
                  </a:cubicBezTo>
                  <a:cubicBezTo>
                    <a:pt x="2598" y="217"/>
                    <a:pt x="3770" y="463"/>
                    <a:pt x="4919" y="779"/>
                  </a:cubicBezTo>
                  <a:cubicBezTo>
                    <a:pt x="8481" y="1776"/>
                    <a:pt x="11833" y="3323"/>
                    <a:pt x="14786" y="5573"/>
                  </a:cubicBezTo>
                  <a:cubicBezTo>
                    <a:pt x="16544" y="6897"/>
                    <a:pt x="17740" y="8409"/>
                    <a:pt x="18548" y="10073"/>
                  </a:cubicBezTo>
                  <a:close/>
                </a:path>
              </a:pathLst>
            </a:custGeom>
            <a:solidFill>
              <a:srgbClr val="80351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59" name="Freeform: Shape 958">
              <a:extLst>
                <a:ext uri="{FF2B5EF4-FFF2-40B4-BE49-F238E27FC236}">
                  <a16:creationId xmlns:a16="http://schemas.microsoft.com/office/drawing/2014/main" id="{C6C0453E-1230-6353-E85C-1EB2130910EC}"/>
                </a:ext>
              </a:extLst>
            </p:cNvPr>
            <p:cNvSpPr/>
            <p:nvPr/>
          </p:nvSpPr>
          <p:spPr>
            <a:xfrm>
              <a:off x="3066790" y="2343271"/>
              <a:ext cx="6293" cy="21856"/>
            </a:xfrm>
            <a:custGeom>
              <a:avLst/>
              <a:gdLst>
                <a:gd name="csX0" fmla="*/ 6293 w 6293"/>
                <a:gd name="csY0" fmla="*/ 8450 h 21856"/>
                <a:gd name="csX1" fmla="*/ 2145 w 6293"/>
                <a:gd name="csY1" fmla="*/ 21857 h 21856"/>
                <a:gd name="csX2" fmla="*/ 0 w 6293"/>
                <a:gd name="csY2" fmla="*/ 20978 h 21856"/>
                <a:gd name="csX3" fmla="*/ 4008 w 6293"/>
                <a:gd name="csY3" fmla="*/ 8989 h 21856"/>
                <a:gd name="csX4" fmla="*/ 3961 w 6293"/>
                <a:gd name="csY4" fmla="*/ 6551 h 21856"/>
                <a:gd name="csX5" fmla="*/ 2449 w 6293"/>
                <a:gd name="csY5" fmla="*/ 0 h 21856"/>
                <a:gd name="csX6" fmla="*/ 5508 w 6293"/>
                <a:gd name="csY6" fmla="*/ 2367 h 21856"/>
                <a:gd name="csX7" fmla="*/ 6141 w 6293"/>
                <a:gd name="csY7" fmla="*/ 5836 h 21856"/>
                <a:gd name="csX8" fmla="*/ 6282 w 6293"/>
                <a:gd name="csY8" fmla="*/ 8450 h 21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293" h="21856">
                  <a:moveTo>
                    <a:pt x="6293" y="8450"/>
                  </a:moveTo>
                  <a:cubicBezTo>
                    <a:pt x="6270" y="13266"/>
                    <a:pt x="4782" y="17872"/>
                    <a:pt x="2145" y="21857"/>
                  </a:cubicBezTo>
                  <a:cubicBezTo>
                    <a:pt x="1465" y="21564"/>
                    <a:pt x="773" y="21271"/>
                    <a:pt x="0" y="20978"/>
                  </a:cubicBezTo>
                  <a:cubicBezTo>
                    <a:pt x="2473" y="17439"/>
                    <a:pt x="3879" y="13384"/>
                    <a:pt x="4008" y="8989"/>
                  </a:cubicBezTo>
                  <a:cubicBezTo>
                    <a:pt x="4032" y="8227"/>
                    <a:pt x="4032" y="7407"/>
                    <a:pt x="3961" y="6551"/>
                  </a:cubicBezTo>
                  <a:cubicBezTo>
                    <a:pt x="3809" y="4383"/>
                    <a:pt x="3328" y="2051"/>
                    <a:pt x="2449" y="0"/>
                  </a:cubicBezTo>
                  <a:cubicBezTo>
                    <a:pt x="3504" y="727"/>
                    <a:pt x="4547" y="1512"/>
                    <a:pt x="5508" y="2367"/>
                  </a:cubicBezTo>
                  <a:cubicBezTo>
                    <a:pt x="5825" y="3539"/>
                    <a:pt x="6024" y="4711"/>
                    <a:pt x="6141" y="5836"/>
                  </a:cubicBezTo>
                  <a:cubicBezTo>
                    <a:pt x="6235" y="6715"/>
                    <a:pt x="6282" y="7594"/>
                    <a:pt x="6282" y="8450"/>
                  </a:cubicBezTo>
                  <a:close/>
                </a:path>
              </a:pathLst>
            </a:custGeom>
            <a:solidFill>
              <a:srgbClr val="80351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0" name="Freeform: Shape 959">
              <a:extLst>
                <a:ext uri="{FF2B5EF4-FFF2-40B4-BE49-F238E27FC236}">
                  <a16:creationId xmlns:a16="http://schemas.microsoft.com/office/drawing/2014/main" id="{FC5CAB5D-1E48-26EF-E0CA-B55581DF38FF}"/>
                </a:ext>
              </a:extLst>
            </p:cNvPr>
            <p:cNvSpPr/>
            <p:nvPr/>
          </p:nvSpPr>
          <p:spPr>
            <a:xfrm>
              <a:off x="3070582" y="2399788"/>
              <a:ext cx="8993" cy="37298"/>
            </a:xfrm>
            <a:custGeom>
              <a:avLst/>
              <a:gdLst>
                <a:gd name="csX0" fmla="*/ 8993 w 8993"/>
                <a:gd name="csY0" fmla="*/ 36197 h 37298"/>
                <a:gd name="csX1" fmla="*/ 6895 w 8993"/>
                <a:gd name="csY1" fmla="*/ 37298 h 37298"/>
                <a:gd name="csX2" fmla="*/ 3719 w 8993"/>
                <a:gd name="csY2" fmla="*/ 31638 h 37298"/>
                <a:gd name="csX3" fmla="*/ 2184 w 8993"/>
                <a:gd name="csY3" fmla="*/ 24946 h 37298"/>
                <a:gd name="csX4" fmla="*/ 4188 w 8993"/>
                <a:gd name="csY4" fmla="*/ 14644 h 37298"/>
                <a:gd name="csX5" fmla="*/ 133 w 8993"/>
                <a:gd name="csY5" fmla="*/ 1718 h 37298"/>
                <a:gd name="csX6" fmla="*/ 2090 w 8993"/>
                <a:gd name="csY6" fmla="*/ 569 h 37298"/>
                <a:gd name="csX7" fmla="*/ 5067 w 8993"/>
                <a:gd name="csY7" fmla="*/ 21477 h 37298"/>
                <a:gd name="csX8" fmla="*/ 6649 w 8993"/>
                <a:gd name="csY8" fmla="*/ 31860 h 37298"/>
                <a:gd name="csX9" fmla="*/ 8993 w 8993"/>
                <a:gd name="csY9" fmla="*/ 36185 h 37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993" h="37298">
                  <a:moveTo>
                    <a:pt x="8993" y="36197"/>
                  </a:moveTo>
                  <a:cubicBezTo>
                    <a:pt x="8384" y="36665"/>
                    <a:pt x="7669" y="37029"/>
                    <a:pt x="6895" y="37298"/>
                  </a:cubicBezTo>
                  <a:cubicBezTo>
                    <a:pt x="6356" y="34837"/>
                    <a:pt x="4962" y="33853"/>
                    <a:pt x="3719" y="31638"/>
                  </a:cubicBezTo>
                  <a:cubicBezTo>
                    <a:pt x="2501" y="29434"/>
                    <a:pt x="2032" y="27489"/>
                    <a:pt x="2184" y="24946"/>
                  </a:cubicBezTo>
                  <a:cubicBezTo>
                    <a:pt x="2383" y="21453"/>
                    <a:pt x="4059" y="18160"/>
                    <a:pt x="4188" y="14644"/>
                  </a:cubicBezTo>
                  <a:cubicBezTo>
                    <a:pt x="4364" y="9980"/>
                    <a:pt x="2231" y="5749"/>
                    <a:pt x="133" y="1718"/>
                  </a:cubicBezTo>
                  <a:cubicBezTo>
                    <a:pt x="-523" y="405"/>
                    <a:pt x="1422" y="-720"/>
                    <a:pt x="2090" y="569"/>
                  </a:cubicBezTo>
                  <a:cubicBezTo>
                    <a:pt x="5993" y="8140"/>
                    <a:pt x="6884" y="13203"/>
                    <a:pt x="5067" y="21477"/>
                  </a:cubicBezTo>
                  <a:cubicBezTo>
                    <a:pt x="4141" y="25602"/>
                    <a:pt x="4575" y="28169"/>
                    <a:pt x="6649" y="31860"/>
                  </a:cubicBezTo>
                  <a:cubicBezTo>
                    <a:pt x="7528" y="33442"/>
                    <a:pt x="8478" y="34521"/>
                    <a:pt x="8993" y="36185"/>
                  </a:cubicBezTo>
                  <a:close/>
                </a:path>
              </a:pathLst>
            </a:custGeom>
            <a:solidFill>
              <a:srgbClr val="80351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1" name="Freeform: Shape 960">
              <a:extLst>
                <a:ext uri="{FF2B5EF4-FFF2-40B4-BE49-F238E27FC236}">
                  <a16:creationId xmlns:a16="http://schemas.microsoft.com/office/drawing/2014/main" id="{46F08CB8-92A9-3306-07D5-D629BAEBC01B}"/>
                </a:ext>
              </a:extLst>
            </p:cNvPr>
            <p:cNvSpPr/>
            <p:nvPr/>
          </p:nvSpPr>
          <p:spPr>
            <a:xfrm>
              <a:off x="2941784" y="2406503"/>
              <a:ext cx="145471" cy="180404"/>
            </a:xfrm>
            <a:custGeom>
              <a:avLst/>
              <a:gdLst>
                <a:gd name="csX0" fmla="*/ 144729 w 145471"/>
                <a:gd name="csY0" fmla="*/ 54550 h 180404"/>
                <a:gd name="csX1" fmla="*/ 137135 w 145471"/>
                <a:gd name="csY1" fmla="*/ 41482 h 180404"/>
                <a:gd name="csX2" fmla="*/ 135905 w 145471"/>
                <a:gd name="csY2" fmla="*/ 40486 h 180404"/>
                <a:gd name="csX3" fmla="*/ 131440 w 145471"/>
                <a:gd name="csY3" fmla="*/ 37275 h 180404"/>
                <a:gd name="csX4" fmla="*/ 118150 w 145471"/>
                <a:gd name="csY4" fmla="*/ 29763 h 180404"/>
                <a:gd name="csX5" fmla="*/ 115431 w 145471"/>
                <a:gd name="csY5" fmla="*/ 28345 h 180404"/>
                <a:gd name="csX6" fmla="*/ 114716 w 145471"/>
                <a:gd name="csY6" fmla="*/ 27935 h 180404"/>
                <a:gd name="csX7" fmla="*/ 112583 w 145471"/>
                <a:gd name="csY7" fmla="*/ 26681 h 180404"/>
                <a:gd name="csX8" fmla="*/ 104989 w 145471"/>
                <a:gd name="csY8" fmla="*/ 16731 h 180404"/>
                <a:gd name="csX9" fmla="*/ 102035 w 145471"/>
                <a:gd name="csY9" fmla="*/ 13707 h 180404"/>
                <a:gd name="csX10" fmla="*/ 91101 w 145471"/>
                <a:gd name="csY10" fmla="*/ 10390 h 180404"/>
                <a:gd name="csX11" fmla="*/ 74729 w 145471"/>
                <a:gd name="csY11" fmla="*/ 2046 h 180404"/>
                <a:gd name="csX12" fmla="*/ 73885 w 145471"/>
                <a:gd name="csY12" fmla="*/ 1437 h 180404"/>
                <a:gd name="csX13" fmla="*/ 68576 w 145471"/>
                <a:gd name="csY13" fmla="*/ 944 h 180404"/>
                <a:gd name="csX14" fmla="*/ 64720 w 145471"/>
                <a:gd name="csY14" fmla="*/ 11492 h 180404"/>
                <a:gd name="csX15" fmla="*/ 55333 w 145471"/>
                <a:gd name="csY15" fmla="*/ 20879 h 180404"/>
                <a:gd name="csX16" fmla="*/ 52977 w 145471"/>
                <a:gd name="csY16" fmla="*/ 22110 h 180404"/>
                <a:gd name="csX17" fmla="*/ 52895 w 145471"/>
                <a:gd name="csY17" fmla="*/ 22157 h 180404"/>
                <a:gd name="csX18" fmla="*/ 50176 w 145471"/>
                <a:gd name="csY18" fmla="*/ 23540 h 180404"/>
                <a:gd name="csX19" fmla="*/ 29515 w 145471"/>
                <a:gd name="csY19" fmla="*/ 37263 h 180404"/>
                <a:gd name="csX20" fmla="*/ 15885 w 145471"/>
                <a:gd name="csY20" fmla="*/ 56436 h 180404"/>
                <a:gd name="csX21" fmla="*/ 10318 w 145471"/>
                <a:gd name="csY21" fmla="*/ 82770 h 180404"/>
                <a:gd name="csX22" fmla="*/ 9826 w 145471"/>
                <a:gd name="csY22" fmla="*/ 85770 h 180404"/>
                <a:gd name="csX23" fmla="*/ 9240 w 145471"/>
                <a:gd name="csY23" fmla="*/ 89485 h 180404"/>
                <a:gd name="csX24" fmla="*/ 7107 w 145471"/>
                <a:gd name="csY24" fmla="*/ 109725 h 180404"/>
                <a:gd name="csX25" fmla="*/ 5818 w 145471"/>
                <a:gd name="csY25" fmla="*/ 125406 h 180404"/>
                <a:gd name="csX26" fmla="*/ 1247 w 145471"/>
                <a:gd name="csY26" fmla="*/ 156709 h 180404"/>
                <a:gd name="csX27" fmla="*/ 2607 w 145471"/>
                <a:gd name="csY27" fmla="*/ 176233 h 180404"/>
                <a:gd name="csX28" fmla="*/ 8349 w 145471"/>
                <a:gd name="csY28" fmla="*/ 180054 h 180404"/>
                <a:gd name="csX29" fmla="*/ 8654 w 145471"/>
                <a:gd name="csY29" fmla="*/ 180124 h 180404"/>
                <a:gd name="csX30" fmla="*/ 10764 w 145471"/>
                <a:gd name="csY30" fmla="*/ 180382 h 180404"/>
                <a:gd name="csX31" fmla="*/ 15334 w 145471"/>
                <a:gd name="csY31" fmla="*/ 180019 h 180404"/>
                <a:gd name="csX32" fmla="*/ 19624 w 145471"/>
                <a:gd name="csY32" fmla="*/ 178765 h 180404"/>
                <a:gd name="csX33" fmla="*/ 34683 w 145471"/>
                <a:gd name="csY33" fmla="*/ 168545 h 180404"/>
                <a:gd name="csX34" fmla="*/ 45254 w 145471"/>
                <a:gd name="csY34" fmla="*/ 158045 h 180404"/>
                <a:gd name="csX35" fmla="*/ 47352 w 145471"/>
                <a:gd name="csY35" fmla="*/ 155888 h 180404"/>
                <a:gd name="csX36" fmla="*/ 47528 w 145471"/>
                <a:gd name="csY36" fmla="*/ 155689 h 180404"/>
                <a:gd name="csX37" fmla="*/ 48559 w 145471"/>
                <a:gd name="csY37" fmla="*/ 154611 h 180404"/>
                <a:gd name="csX38" fmla="*/ 50587 w 145471"/>
                <a:gd name="csY38" fmla="*/ 152478 h 180404"/>
                <a:gd name="csX39" fmla="*/ 54665 w 145471"/>
                <a:gd name="csY39" fmla="*/ 148212 h 180404"/>
                <a:gd name="csX40" fmla="*/ 55591 w 145471"/>
                <a:gd name="csY40" fmla="*/ 148188 h 180404"/>
                <a:gd name="csX41" fmla="*/ 58392 w 145471"/>
                <a:gd name="csY41" fmla="*/ 148118 h 180404"/>
                <a:gd name="csX42" fmla="*/ 61978 w 145471"/>
                <a:gd name="csY42" fmla="*/ 148071 h 180404"/>
                <a:gd name="csX43" fmla="*/ 72783 w 145471"/>
                <a:gd name="csY43" fmla="*/ 148024 h 180404"/>
                <a:gd name="csX44" fmla="*/ 74963 w 145471"/>
                <a:gd name="csY44" fmla="*/ 148024 h 180404"/>
                <a:gd name="csX45" fmla="*/ 91945 w 145471"/>
                <a:gd name="csY45" fmla="*/ 148224 h 180404"/>
                <a:gd name="csX46" fmla="*/ 94125 w 145471"/>
                <a:gd name="csY46" fmla="*/ 148271 h 180404"/>
                <a:gd name="csX47" fmla="*/ 109630 w 145471"/>
                <a:gd name="csY47" fmla="*/ 148810 h 180404"/>
                <a:gd name="csX48" fmla="*/ 109829 w 145471"/>
                <a:gd name="csY48" fmla="*/ 148810 h 180404"/>
                <a:gd name="csX49" fmla="*/ 112606 w 145471"/>
                <a:gd name="csY49" fmla="*/ 153451 h 180404"/>
                <a:gd name="csX50" fmla="*/ 114036 w 145471"/>
                <a:gd name="csY50" fmla="*/ 155888 h 180404"/>
                <a:gd name="csX51" fmla="*/ 115372 w 145471"/>
                <a:gd name="csY51" fmla="*/ 158045 h 180404"/>
                <a:gd name="csX52" fmla="*/ 123423 w 145471"/>
                <a:gd name="csY52" fmla="*/ 166459 h 180404"/>
                <a:gd name="csX53" fmla="*/ 124162 w 145471"/>
                <a:gd name="csY53" fmla="*/ 166846 h 180404"/>
                <a:gd name="csX54" fmla="*/ 127724 w 145471"/>
                <a:gd name="csY54" fmla="*/ 168006 h 180404"/>
                <a:gd name="csX55" fmla="*/ 130596 w 145471"/>
                <a:gd name="csY55" fmla="*/ 168006 h 180404"/>
                <a:gd name="csX56" fmla="*/ 140862 w 145471"/>
                <a:gd name="csY56" fmla="*/ 137606 h 180404"/>
                <a:gd name="csX57" fmla="*/ 140862 w 145471"/>
                <a:gd name="csY57" fmla="*/ 137559 h 180404"/>
                <a:gd name="csX58" fmla="*/ 141190 w 145471"/>
                <a:gd name="csY58" fmla="*/ 126039 h 180404"/>
                <a:gd name="csX59" fmla="*/ 143698 w 145471"/>
                <a:gd name="csY59" fmla="*/ 93189 h 180404"/>
                <a:gd name="csX60" fmla="*/ 144847 w 145471"/>
                <a:gd name="csY60" fmla="*/ 76336 h 180404"/>
                <a:gd name="csX61" fmla="*/ 144776 w 145471"/>
                <a:gd name="csY61" fmla="*/ 54573 h 180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45471" h="180404">
                  <a:moveTo>
                    <a:pt x="144729" y="54550"/>
                  </a:moveTo>
                  <a:cubicBezTo>
                    <a:pt x="143804" y="49311"/>
                    <a:pt x="141190" y="44904"/>
                    <a:pt x="137135" y="41482"/>
                  </a:cubicBezTo>
                  <a:cubicBezTo>
                    <a:pt x="136725" y="41142"/>
                    <a:pt x="136338" y="40814"/>
                    <a:pt x="135905" y="40486"/>
                  </a:cubicBezTo>
                  <a:cubicBezTo>
                    <a:pt x="134498" y="39338"/>
                    <a:pt x="132998" y="38283"/>
                    <a:pt x="131440" y="37275"/>
                  </a:cubicBezTo>
                  <a:cubicBezTo>
                    <a:pt x="127185" y="34509"/>
                    <a:pt x="122556" y="32071"/>
                    <a:pt x="118150" y="29763"/>
                  </a:cubicBezTo>
                  <a:cubicBezTo>
                    <a:pt x="117224" y="29294"/>
                    <a:pt x="116321" y="28813"/>
                    <a:pt x="115431" y="28345"/>
                  </a:cubicBezTo>
                  <a:cubicBezTo>
                    <a:pt x="115196" y="28216"/>
                    <a:pt x="114962" y="28087"/>
                    <a:pt x="114716" y="27935"/>
                  </a:cubicBezTo>
                  <a:cubicBezTo>
                    <a:pt x="113977" y="27548"/>
                    <a:pt x="113274" y="27138"/>
                    <a:pt x="112583" y="26681"/>
                  </a:cubicBezTo>
                  <a:cubicBezTo>
                    <a:pt x="108915" y="24325"/>
                    <a:pt x="105891" y="21290"/>
                    <a:pt x="104989" y="16731"/>
                  </a:cubicBezTo>
                  <a:cubicBezTo>
                    <a:pt x="104731" y="15453"/>
                    <a:pt x="103582" y="14469"/>
                    <a:pt x="102035" y="13707"/>
                  </a:cubicBezTo>
                  <a:cubicBezTo>
                    <a:pt x="98719" y="12043"/>
                    <a:pt x="93515" y="11293"/>
                    <a:pt x="91101" y="10390"/>
                  </a:cubicBezTo>
                  <a:cubicBezTo>
                    <a:pt x="85347" y="8234"/>
                    <a:pt x="79756" y="5597"/>
                    <a:pt x="74729" y="2046"/>
                  </a:cubicBezTo>
                  <a:cubicBezTo>
                    <a:pt x="74448" y="1847"/>
                    <a:pt x="74166" y="1659"/>
                    <a:pt x="73885" y="1437"/>
                  </a:cubicBezTo>
                  <a:cubicBezTo>
                    <a:pt x="72221" y="253"/>
                    <a:pt x="70299" y="-849"/>
                    <a:pt x="68576" y="944"/>
                  </a:cubicBezTo>
                  <a:cubicBezTo>
                    <a:pt x="66631" y="2949"/>
                    <a:pt x="65927" y="8820"/>
                    <a:pt x="64720" y="11492"/>
                  </a:cubicBezTo>
                  <a:cubicBezTo>
                    <a:pt x="62587" y="16320"/>
                    <a:pt x="59411" y="18676"/>
                    <a:pt x="55333" y="20879"/>
                  </a:cubicBezTo>
                  <a:cubicBezTo>
                    <a:pt x="54583" y="21290"/>
                    <a:pt x="53798" y="21700"/>
                    <a:pt x="52977" y="22110"/>
                  </a:cubicBezTo>
                  <a:cubicBezTo>
                    <a:pt x="52954" y="22133"/>
                    <a:pt x="52907" y="22133"/>
                    <a:pt x="52895" y="22157"/>
                  </a:cubicBezTo>
                  <a:cubicBezTo>
                    <a:pt x="52028" y="22590"/>
                    <a:pt x="51126" y="23059"/>
                    <a:pt x="50176" y="23540"/>
                  </a:cubicBezTo>
                  <a:cubicBezTo>
                    <a:pt x="43274" y="27079"/>
                    <a:pt x="35855" y="31603"/>
                    <a:pt x="29515" y="37263"/>
                  </a:cubicBezTo>
                  <a:cubicBezTo>
                    <a:pt x="23538" y="42631"/>
                    <a:pt x="18534" y="48983"/>
                    <a:pt x="15885" y="56436"/>
                  </a:cubicBezTo>
                  <a:cubicBezTo>
                    <a:pt x="12908" y="64769"/>
                    <a:pt x="11830" y="74086"/>
                    <a:pt x="10318" y="82770"/>
                  </a:cubicBezTo>
                  <a:cubicBezTo>
                    <a:pt x="10143" y="83766"/>
                    <a:pt x="9978" y="84774"/>
                    <a:pt x="9826" y="85770"/>
                  </a:cubicBezTo>
                  <a:cubicBezTo>
                    <a:pt x="9615" y="87001"/>
                    <a:pt x="9416" y="88255"/>
                    <a:pt x="9240" y="89485"/>
                  </a:cubicBezTo>
                  <a:cubicBezTo>
                    <a:pt x="8221" y="96189"/>
                    <a:pt x="7494" y="102951"/>
                    <a:pt x="7107" y="109725"/>
                  </a:cubicBezTo>
                  <a:cubicBezTo>
                    <a:pt x="6545" y="119265"/>
                    <a:pt x="6486" y="115878"/>
                    <a:pt x="5818" y="125406"/>
                  </a:cubicBezTo>
                  <a:cubicBezTo>
                    <a:pt x="5068" y="135977"/>
                    <a:pt x="2994" y="146266"/>
                    <a:pt x="1247" y="156709"/>
                  </a:cubicBezTo>
                  <a:cubicBezTo>
                    <a:pt x="216" y="163025"/>
                    <a:pt x="-1495" y="170620"/>
                    <a:pt x="2607" y="176233"/>
                  </a:cubicBezTo>
                  <a:cubicBezTo>
                    <a:pt x="4142" y="178331"/>
                    <a:pt x="6146" y="179515"/>
                    <a:pt x="8349" y="180054"/>
                  </a:cubicBezTo>
                  <a:cubicBezTo>
                    <a:pt x="8455" y="180054"/>
                    <a:pt x="8549" y="180101"/>
                    <a:pt x="8654" y="180124"/>
                  </a:cubicBezTo>
                  <a:cubicBezTo>
                    <a:pt x="9346" y="180253"/>
                    <a:pt x="10061" y="180335"/>
                    <a:pt x="10764" y="180382"/>
                  </a:cubicBezTo>
                  <a:cubicBezTo>
                    <a:pt x="12252" y="180464"/>
                    <a:pt x="13811" y="180312"/>
                    <a:pt x="15334" y="180019"/>
                  </a:cubicBezTo>
                  <a:cubicBezTo>
                    <a:pt x="16799" y="179714"/>
                    <a:pt x="18241" y="179304"/>
                    <a:pt x="19624" y="178765"/>
                  </a:cubicBezTo>
                  <a:cubicBezTo>
                    <a:pt x="25319" y="176608"/>
                    <a:pt x="30277" y="172682"/>
                    <a:pt x="34683" y="168545"/>
                  </a:cubicBezTo>
                  <a:cubicBezTo>
                    <a:pt x="38305" y="165158"/>
                    <a:pt x="41797" y="161619"/>
                    <a:pt x="45254" y="158045"/>
                  </a:cubicBezTo>
                  <a:cubicBezTo>
                    <a:pt x="45969" y="157330"/>
                    <a:pt x="46661" y="156603"/>
                    <a:pt x="47352" y="155888"/>
                  </a:cubicBezTo>
                  <a:cubicBezTo>
                    <a:pt x="47422" y="155818"/>
                    <a:pt x="47481" y="155759"/>
                    <a:pt x="47528" y="155689"/>
                  </a:cubicBezTo>
                  <a:cubicBezTo>
                    <a:pt x="47868" y="155326"/>
                    <a:pt x="48219" y="154974"/>
                    <a:pt x="48559" y="154611"/>
                  </a:cubicBezTo>
                  <a:cubicBezTo>
                    <a:pt x="49227" y="153896"/>
                    <a:pt x="49919" y="153193"/>
                    <a:pt x="50587" y="152478"/>
                  </a:cubicBezTo>
                  <a:cubicBezTo>
                    <a:pt x="51946" y="151060"/>
                    <a:pt x="53306" y="149630"/>
                    <a:pt x="54665" y="148212"/>
                  </a:cubicBezTo>
                  <a:cubicBezTo>
                    <a:pt x="54970" y="148212"/>
                    <a:pt x="55274" y="148188"/>
                    <a:pt x="55591" y="148188"/>
                  </a:cubicBezTo>
                  <a:cubicBezTo>
                    <a:pt x="56493" y="148165"/>
                    <a:pt x="57443" y="148142"/>
                    <a:pt x="58392" y="148118"/>
                  </a:cubicBezTo>
                  <a:cubicBezTo>
                    <a:pt x="59552" y="148095"/>
                    <a:pt x="60747" y="148071"/>
                    <a:pt x="61978" y="148071"/>
                  </a:cubicBezTo>
                  <a:cubicBezTo>
                    <a:pt x="65388" y="148024"/>
                    <a:pt x="69033" y="148024"/>
                    <a:pt x="72783" y="148024"/>
                  </a:cubicBezTo>
                  <a:lnTo>
                    <a:pt x="74963" y="148024"/>
                  </a:lnTo>
                  <a:cubicBezTo>
                    <a:pt x="80589" y="148048"/>
                    <a:pt x="86401" y="148106"/>
                    <a:pt x="91945" y="148224"/>
                  </a:cubicBezTo>
                  <a:cubicBezTo>
                    <a:pt x="92683" y="148247"/>
                    <a:pt x="93410" y="148271"/>
                    <a:pt x="94125" y="148271"/>
                  </a:cubicBezTo>
                  <a:cubicBezTo>
                    <a:pt x="99750" y="148399"/>
                    <a:pt x="105082" y="148575"/>
                    <a:pt x="109630" y="148810"/>
                  </a:cubicBezTo>
                  <a:lnTo>
                    <a:pt x="109829" y="148810"/>
                  </a:lnTo>
                  <a:cubicBezTo>
                    <a:pt x="110778" y="150275"/>
                    <a:pt x="111680" y="151857"/>
                    <a:pt x="112606" y="153451"/>
                  </a:cubicBezTo>
                  <a:cubicBezTo>
                    <a:pt x="113075" y="154247"/>
                    <a:pt x="113556" y="155068"/>
                    <a:pt x="114036" y="155888"/>
                  </a:cubicBezTo>
                  <a:cubicBezTo>
                    <a:pt x="114470" y="156627"/>
                    <a:pt x="114903" y="157330"/>
                    <a:pt x="115372" y="158045"/>
                  </a:cubicBezTo>
                  <a:cubicBezTo>
                    <a:pt x="117575" y="161514"/>
                    <a:pt x="120072" y="164643"/>
                    <a:pt x="123423" y="166459"/>
                  </a:cubicBezTo>
                  <a:cubicBezTo>
                    <a:pt x="123658" y="166612"/>
                    <a:pt x="123892" y="166740"/>
                    <a:pt x="124162" y="166846"/>
                  </a:cubicBezTo>
                  <a:cubicBezTo>
                    <a:pt x="125451" y="167455"/>
                    <a:pt x="126646" y="167842"/>
                    <a:pt x="127724" y="168006"/>
                  </a:cubicBezTo>
                  <a:cubicBezTo>
                    <a:pt x="128756" y="168182"/>
                    <a:pt x="129729" y="168182"/>
                    <a:pt x="130596" y="168006"/>
                  </a:cubicBezTo>
                  <a:cubicBezTo>
                    <a:pt x="139010" y="166436"/>
                    <a:pt x="140428" y="150333"/>
                    <a:pt x="140862" y="137606"/>
                  </a:cubicBezTo>
                  <a:cubicBezTo>
                    <a:pt x="140862" y="137606"/>
                    <a:pt x="140862" y="137591"/>
                    <a:pt x="140862" y="137559"/>
                  </a:cubicBezTo>
                  <a:cubicBezTo>
                    <a:pt x="140991" y="133023"/>
                    <a:pt x="141014" y="128910"/>
                    <a:pt x="141190" y="126039"/>
                  </a:cubicBezTo>
                  <a:cubicBezTo>
                    <a:pt x="142011" y="111799"/>
                    <a:pt x="142854" y="103584"/>
                    <a:pt x="143698" y="93189"/>
                  </a:cubicBezTo>
                  <a:cubicBezTo>
                    <a:pt x="144061" y="88337"/>
                    <a:pt x="144448" y="82981"/>
                    <a:pt x="144847" y="76336"/>
                  </a:cubicBezTo>
                  <a:cubicBezTo>
                    <a:pt x="145257" y="69105"/>
                    <a:pt x="146054" y="61757"/>
                    <a:pt x="144776" y="54573"/>
                  </a:cubicBezTo>
                  <a:close/>
                </a:path>
              </a:pathLst>
            </a:custGeom>
            <a:solidFill>
              <a:srgbClr val="FADBC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2" name="Freeform: Shape 961">
              <a:extLst>
                <a:ext uri="{FF2B5EF4-FFF2-40B4-BE49-F238E27FC236}">
                  <a16:creationId xmlns:a16="http://schemas.microsoft.com/office/drawing/2014/main" id="{64733C85-8512-2B7E-5295-B845DACAACD3}"/>
                </a:ext>
              </a:extLst>
            </p:cNvPr>
            <p:cNvSpPr/>
            <p:nvPr/>
          </p:nvSpPr>
          <p:spPr>
            <a:xfrm>
              <a:off x="2895503" y="2439613"/>
              <a:ext cx="84282" cy="198884"/>
            </a:xfrm>
            <a:custGeom>
              <a:avLst/>
              <a:gdLst>
                <a:gd name="csX0" fmla="*/ 83238 w 84282"/>
                <a:gd name="csY0" fmla="*/ 63 h 198884"/>
                <a:gd name="csX1" fmla="*/ 82335 w 84282"/>
                <a:gd name="csY1" fmla="*/ 110 h 198884"/>
                <a:gd name="csX2" fmla="*/ 78620 w 84282"/>
                <a:gd name="csY2" fmla="*/ 2243 h 198884"/>
                <a:gd name="csX3" fmla="*/ 75796 w 84282"/>
                <a:gd name="csY3" fmla="*/ 4141 h 198884"/>
                <a:gd name="csX4" fmla="*/ 70042 w 84282"/>
                <a:gd name="csY4" fmla="*/ 8970 h 198884"/>
                <a:gd name="csX5" fmla="*/ 49720 w 84282"/>
                <a:gd name="csY5" fmla="*/ 34424 h 198884"/>
                <a:gd name="csX6" fmla="*/ 48149 w 84282"/>
                <a:gd name="csY6" fmla="*/ 37014 h 198884"/>
                <a:gd name="csX7" fmla="*/ 29832 w 84282"/>
                <a:gd name="csY7" fmla="*/ 71857 h 198884"/>
                <a:gd name="csX8" fmla="*/ 2115 w 84282"/>
                <a:gd name="csY8" fmla="*/ 145115 h 198884"/>
                <a:gd name="csX9" fmla="*/ 826 w 84282"/>
                <a:gd name="csY9" fmla="*/ 169797 h 198884"/>
                <a:gd name="csX10" fmla="*/ 4600 w 84282"/>
                <a:gd name="csY10" fmla="*/ 181903 h 198884"/>
                <a:gd name="csX11" fmla="*/ 4084 w 84282"/>
                <a:gd name="csY11" fmla="*/ 195966 h 198884"/>
                <a:gd name="csX12" fmla="*/ 4600 w 84282"/>
                <a:gd name="csY12" fmla="*/ 196271 h 198884"/>
                <a:gd name="csX13" fmla="*/ 27945 w 84282"/>
                <a:gd name="csY13" fmla="*/ 196892 h 198884"/>
                <a:gd name="csX14" fmla="*/ 28402 w 84282"/>
                <a:gd name="csY14" fmla="*/ 196552 h 198884"/>
                <a:gd name="csX15" fmla="*/ 31426 w 84282"/>
                <a:gd name="csY15" fmla="*/ 182231 h 198884"/>
                <a:gd name="csX16" fmla="*/ 46286 w 84282"/>
                <a:gd name="csY16" fmla="*/ 168988 h 198884"/>
                <a:gd name="csX17" fmla="*/ 54630 w 84282"/>
                <a:gd name="csY17" fmla="*/ 146944 h 198884"/>
                <a:gd name="csX18" fmla="*/ 55814 w 84282"/>
                <a:gd name="csY18" fmla="*/ 142221 h 198884"/>
                <a:gd name="csX19" fmla="*/ 62564 w 84282"/>
                <a:gd name="csY19" fmla="*/ 114785 h 198884"/>
                <a:gd name="csX20" fmla="*/ 64545 w 84282"/>
                <a:gd name="csY20" fmla="*/ 109136 h 198884"/>
                <a:gd name="csX21" fmla="*/ 80378 w 84282"/>
                <a:gd name="csY21" fmla="*/ 69642 h 198884"/>
                <a:gd name="csX22" fmla="*/ 75972 w 84282"/>
                <a:gd name="csY22" fmla="*/ 14654 h 198884"/>
                <a:gd name="csX23" fmla="*/ 76229 w 84282"/>
                <a:gd name="csY23" fmla="*/ 13189 h 198884"/>
                <a:gd name="csX24" fmla="*/ 75479 w 84282"/>
                <a:gd name="csY24" fmla="*/ 9134 h 198884"/>
                <a:gd name="csX25" fmla="*/ 75456 w 84282"/>
                <a:gd name="csY25" fmla="*/ 8806 h 198884"/>
                <a:gd name="csX26" fmla="*/ 83648 w 84282"/>
                <a:gd name="csY26" fmla="*/ 2442 h 198884"/>
                <a:gd name="csX27" fmla="*/ 83238 w 84282"/>
                <a:gd name="csY27" fmla="*/ 86 h 198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4282" h="198884">
                  <a:moveTo>
                    <a:pt x="83238" y="63"/>
                  </a:moveTo>
                  <a:cubicBezTo>
                    <a:pt x="83027" y="-43"/>
                    <a:pt x="82699" y="-7"/>
                    <a:pt x="82335" y="110"/>
                  </a:cubicBezTo>
                  <a:cubicBezTo>
                    <a:pt x="81105" y="496"/>
                    <a:pt x="79288" y="1833"/>
                    <a:pt x="78620" y="2243"/>
                  </a:cubicBezTo>
                  <a:cubicBezTo>
                    <a:pt x="77647" y="2829"/>
                    <a:pt x="76698" y="3473"/>
                    <a:pt x="75796" y="4141"/>
                  </a:cubicBezTo>
                  <a:cubicBezTo>
                    <a:pt x="73768" y="5606"/>
                    <a:pt x="71870" y="7247"/>
                    <a:pt x="70042" y="8970"/>
                  </a:cubicBezTo>
                  <a:cubicBezTo>
                    <a:pt x="61990" y="16587"/>
                    <a:pt x="55462" y="25236"/>
                    <a:pt x="49720" y="34424"/>
                  </a:cubicBezTo>
                  <a:cubicBezTo>
                    <a:pt x="49181" y="35292"/>
                    <a:pt x="48665" y="36147"/>
                    <a:pt x="48149" y="37014"/>
                  </a:cubicBezTo>
                  <a:cubicBezTo>
                    <a:pt x="41422" y="48183"/>
                    <a:pt x="35727" y="60102"/>
                    <a:pt x="29832" y="71857"/>
                  </a:cubicBezTo>
                  <a:cubicBezTo>
                    <a:pt x="16354" y="98753"/>
                    <a:pt x="6322" y="115254"/>
                    <a:pt x="2115" y="145115"/>
                  </a:cubicBezTo>
                  <a:cubicBezTo>
                    <a:pt x="1060" y="152639"/>
                    <a:pt x="-1225" y="162542"/>
                    <a:pt x="826" y="169797"/>
                  </a:cubicBezTo>
                  <a:cubicBezTo>
                    <a:pt x="2514" y="175727"/>
                    <a:pt x="5080" y="179219"/>
                    <a:pt x="4600" y="181903"/>
                  </a:cubicBezTo>
                  <a:cubicBezTo>
                    <a:pt x="3627" y="187212"/>
                    <a:pt x="873" y="193751"/>
                    <a:pt x="4084" y="195966"/>
                  </a:cubicBezTo>
                  <a:cubicBezTo>
                    <a:pt x="4236" y="196072"/>
                    <a:pt x="4412" y="196177"/>
                    <a:pt x="4600" y="196271"/>
                  </a:cubicBezTo>
                  <a:cubicBezTo>
                    <a:pt x="11163" y="199330"/>
                    <a:pt x="22870" y="199916"/>
                    <a:pt x="27945" y="196892"/>
                  </a:cubicBezTo>
                  <a:cubicBezTo>
                    <a:pt x="28097" y="196810"/>
                    <a:pt x="28250" y="196693"/>
                    <a:pt x="28402" y="196552"/>
                  </a:cubicBezTo>
                  <a:cubicBezTo>
                    <a:pt x="32117" y="193810"/>
                    <a:pt x="30172" y="186415"/>
                    <a:pt x="31426" y="182231"/>
                  </a:cubicBezTo>
                  <a:cubicBezTo>
                    <a:pt x="33887" y="174039"/>
                    <a:pt x="40719" y="178000"/>
                    <a:pt x="46286" y="168988"/>
                  </a:cubicBezTo>
                  <a:cubicBezTo>
                    <a:pt x="49931" y="163081"/>
                    <a:pt x="52497" y="155264"/>
                    <a:pt x="54630" y="146944"/>
                  </a:cubicBezTo>
                  <a:cubicBezTo>
                    <a:pt x="55041" y="145385"/>
                    <a:pt x="55427" y="143814"/>
                    <a:pt x="55814" y="142221"/>
                  </a:cubicBezTo>
                  <a:cubicBezTo>
                    <a:pt x="58099" y="132728"/>
                    <a:pt x="60045" y="122930"/>
                    <a:pt x="62564" y="114785"/>
                  </a:cubicBezTo>
                  <a:cubicBezTo>
                    <a:pt x="63186" y="112781"/>
                    <a:pt x="63842" y="110906"/>
                    <a:pt x="64545" y="109136"/>
                  </a:cubicBezTo>
                  <a:cubicBezTo>
                    <a:pt x="71272" y="92272"/>
                    <a:pt x="78433" y="87842"/>
                    <a:pt x="80378" y="69642"/>
                  </a:cubicBezTo>
                  <a:cubicBezTo>
                    <a:pt x="82359" y="51195"/>
                    <a:pt x="79382" y="32737"/>
                    <a:pt x="75972" y="14654"/>
                  </a:cubicBezTo>
                  <a:cubicBezTo>
                    <a:pt x="76335" y="14290"/>
                    <a:pt x="76534" y="13751"/>
                    <a:pt x="76229" y="13189"/>
                  </a:cubicBezTo>
                  <a:cubicBezTo>
                    <a:pt x="75561" y="11911"/>
                    <a:pt x="75280" y="10540"/>
                    <a:pt x="75479" y="9134"/>
                  </a:cubicBezTo>
                  <a:cubicBezTo>
                    <a:pt x="75503" y="9005"/>
                    <a:pt x="75479" y="8923"/>
                    <a:pt x="75456" y="8806"/>
                  </a:cubicBezTo>
                  <a:cubicBezTo>
                    <a:pt x="77917" y="6216"/>
                    <a:pt x="80613" y="3930"/>
                    <a:pt x="83648" y="2442"/>
                  </a:cubicBezTo>
                  <a:cubicBezTo>
                    <a:pt x="84832" y="1879"/>
                    <a:pt x="84164" y="473"/>
                    <a:pt x="83238" y="86"/>
                  </a:cubicBezTo>
                  <a:close/>
                </a:path>
              </a:pathLst>
            </a:custGeom>
            <a:solidFill>
              <a:srgbClr val="FADBC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3" name="Freeform: Shape 962">
              <a:extLst>
                <a:ext uri="{FF2B5EF4-FFF2-40B4-BE49-F238E27FC236}">
                  <a16:creationId xmlns:a16="http://schemas.microsoft.com/office/drawing/2014/main" id="{1B19DF12-E799-10A4-DF46-476B3C381484}"/>
                </a:ext>
              </a:extLst>
            </p:cNvPr>
            <p:cNvSpPr/>
            <p:nvPr/>
          </p:nvSpPr>
          <p:spPr>
            <a:xfrm>
              <a:off x="3055141" y="2446821"/>
              <a:ext cx="77519" cy="188705"/>
            </a:xfrm>
            <a:custGeom>
              <a:avLst/>
              <a:gdLst>
                <a:gd name="csX0" fmla="*/ 75579 w 77519"/>
                <a:gd name="csY0" fmla="*/ 166210 h 188705"/>
                <a:gd name="csX1" fmla="*/ 69297 w 77519"/>
                <a:gd name="csY1" fmla="*/ 152639 h 188705"/>
                <a:gd name="csX2" fmla="*/ 61727 w 77519"/>
                <a:gd name="csY2" fmla="*/ 116402 h 188705"/>
                <a:gd name="csX3" fmla="*/ 50792 w 77519"/>
                <a:gd name="csY3" fmla="*/ 89307 h 188705"/>
                <a:gd name="csX4" fmla="*/ 39963 w 77519"/>
                <a:gd name="csY4" fmla="*/ 33698 h 188705"/>
                <a:gd name="csX5" fmla="*/ 39319 w 77519"/>
                <a:gd name="csY5" fmla="*/ 29490 h 188705"/>
                <a:gd name="csX6" fmla="*/ 38370 w 77519"/>
                <a:gd name="csY6" fmla="*/ 24275 h 188705"/>
                <a:gd name="csX7" fmla="*/ 35264 w 77519"/>
                <a:gd name="csY7" fmla="*/ 14267 h 188705"/>
                <a:gd name="csX8" fmla="*/ 22841 w 77519"/>
                <a:gd name="csY8" fmla="*/ 27 h 188705"/>
                <a:gd name="csX9" fmla="*/ 22560 w 77519"/>
                <a:gd name="csY9" fmla="*/ 180 h 188705"/>
                <a:gd name="csX10" fmla="*/ 5649 w 77519"/>
                <a:gd name="csY10" fmla="*/ 40952 h 188705"/>
                <a:gd name="csX11" fmla="*/ 469 w 77519"/>
                <a:gd name="csY11" fmla="*/ 66618 h 188705"/>
                <a:gd name="csX12" fmla="*/ 5086 w 77519"/>
                <a:gd name="csY12" fmla="*/ 83634 h 188705"/>
                <a:gd name="csX13" fmla="*/ 8110 w 77519"/>
                <a:gd name="csY13" fmla="*/ 99549 h 188705"/>
                <a:gd name="csX14" fmla="*/ 9493 w 77519"/>
                <a:gd name="csY14" fmla="*/ 106124 h 188705"/>
                <a:gd name="csX15" fmla="*/ 11462 w 77519"/>
                <a:gd name="csY15" fmla="*/ 115160 h 188705"/>
                <a:gd name="csX16" fmla="*/ 14239 w 77519"/>
                <a:gd name="csY16" fmla="*/ 127243 h 188705"/>
                <a:gd name="csX17" fmla="*/ 14345 w 77519"/>
                <a:gd name="csY17" fmla="*/ 127653 h 188705"/>
                <a:gd name="csX18" fmla="*/ 14802 w 77519"/>
                <a:gd name="csY18" fmla="*/ 129469 h 188705"/>
                <a:gd name="csX19" fmla="*/ 18704 w 77519"/>
                <a:gd name="csY19" fmla="*/ 146275 h 188705"/>
                <a:gd name="csX20" fmla="*/ 34947 w 77519"/>
                <a:gd name="csY20" fmla="*/ 173476 h 188705"/>
                <a:gd name="csX21" fmla="*/ 45729 w 77519"/>
                <a:gd name="csY21" fmla="*/ 176816 h 188705"/>
                <a:gd name="csX22" fmla="*/ 57812 w 77519"/>
                <a:gd name="csY22" fmla="*/ 188360 h 188705"/>
                <a:gd name="csX23" fmla="*/ 61891 w 77519"/>
                <a:gd name="csY23" fmla="*/ 187692 h 188705"/>
                <a:gd name="csX24" fmla="*/ 70364 w 77519"/>
                <a:gd name="csY24" fmla="*/ 179863 h 188705"/>
                <a:gd name="csX25" fmla="*/ 75497 w 77519"/>
                <a:gd name="csY25" fmla="*/ 174812 h 188705"/>
                <a:gd name="csX26" fmla="*/ 77325 w 77519"/>
                <a:gd name="csY26" fmla="*/ 171578 h 188705"/>
                <a:gd name="csX27" fmla="*/ 75579 w 77519"/>
                <a:gd name="csY27" fmla="*/ 166210 h 188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7519" h="188705">
                  <a:moveTo>
                    <a:pt x="75579" y="166210"/>
                  </a:moveTo>
                  <a:cubicBezTo>
                    <a:pt x="71805" y="161511"/>
                    <a:pt x="70059" y="158768"/>
                    <a:pt x="69297" y="152639"/>
                  </a:cubicBezTo>
                  <a:cubicBezTo>
                    <a:pt x="68243" y="143966"/>
                    <a:pt x="70294" y="133161"/>
                    <a:pt x="61727" y="116402"/>
                  </a:cubicBezTo>
                  <a:cubicBezTo>
                    <a:pt x="57215" y="107577"/>
                    <a:pt x="53253" y="98928"/>
                    <a:pt x="50792" y="89307"/>
                  </a:cubicBezTo>
                  <a:cubicBezTo>
                    <a:pt x="45097" y="67063"/>
                    <a:pt x="43303" y="56387"/>
                    <a:pt x="39963" y="33698"/>
                  </a:cubicBezTo>
                  <a:cubicBezTo>
                    <a:pt x="39764" y="32291"/>
                    <a:pt x="39553" y="30897"/>
                    <a:pt x="39319" y="29490"/>
                  </a:cubicBezTo>
                  <a:cubicBezTo>
                    <a:pt x="39061" y="27744"/>
                    <a:pt x="38756" y="25998"/>
                    <a:pt x="38370" y="24275"/>
                  </a:cubicBezTo>
                  <a:cubicBezTo>
                    <a:pt x="37655" y="20841"/>
                    <a:pt x="36705" y="17454"/>
                    <a:pt x="35264" y="14267"/>
                  </a:cubicBezTo>
                  <a:cubicBezTo>
                    <a:pt x="32311" y="7668"/>
                    <a:pt x="27588" y="4996"/>
                    <a:pt x="22841" y="27"/>
                  </a:cubicBezTo>
                  <a:cubicBezTo>
                    <a:pt x="22771" y="-43"/>
                    <a:pt x="22689" y="27"/>
                    <a:pt x="22560" y="180"/>
                  </a:cubicBezTo>
                  <a:cubicBezTo>
                    <a:pt x="20661" y="2641"/>
                    <a:pt x="10934" y="32326"/>
                    <a:pt x="5649" y="40952"/>
                  </a:cubicBezTo>
                  <a:cubicBezTo>
                    <a:pt x="363" y="49577"/>
                    <a:pt x="-797" y="56633"/>
                    <a:pt x="469" y="66618"/>
                  </a:cubicBezTo>
                  <a:cubicBezTo>
                    <a:pt x="1758" y="76626"/>
                    <a:pt x="3316" y="73696"/>
                    <a:pt x="5086" y="83634"/>
                  </a:cubicBezTo>
                  <a:cubicBezTo>
                    <a:pt x="6035" y="88967"/>
                    <a:pt x="7032" y="94264"/>
                    <a:pt x="8110" y="99549"/>
                  </a:cubicBezTo>
                  <a:cubicBezTo>
                    <a:pt x="8543" y="101753"/>
                    <a:pt x="8989" y="103933"/>
                    <a:pt x="9493" y="106124"/>
                  </a:cubicBezTo>
                  <a:cubicBezTo>
                    <a:pt x="10114" y="109148"/>
                    <a:pt x="10770" y="112148"/>
                    <a:pt x="11462" y="115160"/>
                  </a:cubicBezTo>
                  <a:cubicBezTo>
                    <a:pt x="12364" y="119156"/>
                    <a:pt x="13231" y="123211"/>
                    <a:pt x="14239" y="127243"/>
                  </a:cubicBezTo>
                  <a:cubicBezTo>
                    <a:pt x="14262" y="127372"/>
                    <a:pt x="14309" y="127524"/>
                    <a:pt x="14345" y="127653"/>
                  </a:cubicBezTo>
                  <a:cubicBezTo>
                    <a:pt x="14473" y="128274"/>
                    <a:pt x="14649" y="128860"/>
                    <a:pt x="14802" y="129469"/>
                  </a:cubicBezTo>
                  <a:cubicBezTo>
                    <a:pt x="16056" y="134216"/>
                    <a:pt x="17544" y="141552"/>
                    <a:pt x="18704" y="146275"/>
                  </a:cubicBezTo>
                  <a:cubicBezTo>
                    <a:pt x="22115" y="160128"/>
                    <a:pt x="27845" y="169960"/>
                    <a:pt x="34947" y="173476"/>
                  </a:cubicBezTo>
                  <a:cubicBezTo>
                    <a:pt x="38381" y="175176"/>
                    <a:pt x="42178" y="175527"/>
                    <a:pt x="45729" y="176816"/>
                  </a:cubicBezTo>
                  <a:cubicBezTo>
                    <a:pt x="52070" y="179125"/>
                    <a:pt x="52995" y="185336"/>
                    <a:pt x="57812" y="188360"/>
                  </a:cubicBezTo>
                  <a:cubicBezTo>
                    <a:pt x="58890" y="189051"/>
                    <a:pt x="60332" y="188641"/>
                    <a:pt x="61891" y="187692"/>
                  </a:cubicBezTo>
                  <a:cubicBezTo>
                    <a:pt x="65196" y="185711"/>
                    <a:pt x="68899" y="181305"/>
                    <a:pt x="70364" y="179863"/>
                  </a:cubicBezTo>
                  <a:cubicBezTo>
                    <a:pt x="71829" y="178445"/>
                    <a:pt x="73950" y="176711"/>
                    <a:pt x="75497" y="174812"/>
                  </a:cubicBezTo>
                  <a:cubicBezTo>
                    <a:pt x="76341" y="173781"/>
                    <a:pt x="77009" y="172703"/>
                    <a:pt x="77325" y="171578"/>
                  </a:cubicBezTo>
                  <a:cubicBezTo>
                    <a:pt x="77970" y="169374"/>
                    <a:pt x="76915" y="167863"/>
                    <a:pt x="75579" y="166210"/>
                  </a:cubicBezTo>
                  <a:close/>
                </a:path>
              </a:pathLst>
            </a:custGeom>
            <a:solidFill>
              <a:srgbClr val="FADBC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4" name="Freeform: Shape 963">
              <a:extLst>
                <a:ext uri="{FF2B5EF4-FFF2-40B4-BE49-F238E27FC236}">
                  <a16:creationId xmlns:a16="http://schemas.microsoft.com/office/drawing/2014/main" id="{D676909D-E806-08EC-1D37-2CD6229A9FDE}"/>
                </a:ext>
              </a:extLst>
            </p:cNvPr>
            <p:cNvSpPr/>
            <p:nvPr/>
          </p:nvSpPr>
          <p:spPr>
            <a:xfrm>
              <a:off x="3012446" y="2621513"/>
              <a:ext cx="40079" cy="226354"/>
            </a:xfrm>
            <a:custGeom>
              <a:avLst/>
              <a:gdLst>
                <a:gd name="csX0" fmla="*/ 39553 w 40079"/>
                <a:gd name="csY0" fmla="*/ 1996 h 226354"/>
                <a:gd name="csX1" fmla="*/ 13606 w 40079"/>
                <a:gd name="csY1" fmla="*/ 20759 h 226354"/>
                <a:gd name="csX2" fmla="*/ 8215 w 40079"/>
                <a:gd name="csY2" fmla="*/ 93302 h 226354"/>
                <a:gd name="csX3" fmla="*/ 8215 w 40079"/>
                <a:gd name="csY3" fmla="*/ 93502 h 226354"/>
                <a:gd name="csX4" fmla="*/ 3469 w 40079"/>
                <a:gd name="csY4" fmla="*/ 190258 h 226354"/>
                <a:gd name="csX5" fmla="*/ 2285 w 40079"/>
                <a:gd name="csY5" fmla="*/ 222557 h 226354"/>
                <a:gd name="csX6" fmla="*/ 1594 w 40079"/>
                <a:gd name="csY6" fmla="*/ 209853 h 226354"/>
                <a:gd name="csX7" fmla="*/ 0 w 40079"/>
                <a:gd name="csY7" fmla="*/ 226354 h 226354"/>
                <a:gd name="csX8" fmla="*/ 996 w 40079"/>
                <a:gd name="csY8" fmla="*/ 198825 h 226354"/>
                <a:gd name="csX9" fmla="*/ 9903 w 40079"/>
                <a:gd name="csY9" fmla="*/ 32525 h 226354"/>
                <a:gd name="csX10" fmla="*/ 9903 w 40079"/>
                <a:gd name="csY10" fmla="*/ 32502 h 226354"/>
                <a:gd name="csX11" fmla="*/ 11884 w 40079"/>
                <a:gd name="csY11" fmla="*/ 19469 h 226354"/>
                <a:gd name="csX12" fmla="*/ 38440 w 40079"/>
                <a:gd name="csY12" fmla="*/ 167 h 226354"/>
                <a:gd name="csX13" fmla="*/ 39928 w 40079"/>
                <a:gd name="csY13" fmla="*/ 507 h 226354"/>
                <a:gd name="csX14" fmla="*/ 39565 w 40079"/>
                <a:gd name="csY14" fmla="*/ 1996 h 226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0079" h="226354">
                  <a:moveTo>
                    <a:pt x="39553" y="1996"/>
                  </a:moveTo>
                  <a:cubicBezTo>
                    <a:pt x="39342" y="2125"/>
                    <a:pt x="17743" y="15239"/>
                    <a:pt x="13606" y="20759"/>
                  </a:cubicBezTo>
                  <a:cubicBezTo>
                    <a:pt x="12200" y="23196"/>
                    <a:pt x="10219" y="53069"/>
                    <a:pt x="8215" y="93302"/>
                  </a:cubicBezTo>
                  <a:cubicBezTo>
                    <a:pt x="8215" y="93373"/>
                    <a:pt x="8192" y="93431"/>
                    <a:pt x="8215" y="93502"/>
                  </a:cubicBezTo>
                  <a:cubicBezTo>
                    <a:pt x="6551" y="126293"/>
                    <a:pt x="4899" y="153002"/>
                    <a:pt x="3469" y="190258"/>
                  </a:cubicBezTo>
                  <a:cubicBezTo>
                    <a:pt x="3059" y="201321"/>
                    <a:pt x="2649" y="212150"/>
                    <a:pt x="2285" y="222557"/>
                  </a:cubicBezTo>
                  <a:cubicBezTo>
                    <a:pt x="2051" y="218350"/>
                    <a:pt x="1828" y="214095"/>
                    <a:pt x="1594" y="209853"/>
                  </a:cubicBezTo>
                  <a:lnTo>
                    <a:pt x="0" y="226354"/>
                  </a:lnTo>
                  <a:cubicBezTo>
                    <a:pt x="234" y="219451"/>
                    <a:pt x="586" y="209982"/>
                    <a:pt x="996" y="198825"/>
                  </a:cubicBezTo>
                  <a:cubicBezTo>
                    <a:pt x="3000" y="145501"/>
                    <a:pt x="6750" y="66547"/>
                    <a:pt x="9903" y="32525"/>
                  </a:cubicBezTo>
                  <a:lnTo>
                    <a:pt x="9903" y="32502"/>
                  </a:lnTo>
                  <a:cubicBezTo>
                    <a:pt x="10618" y="24989"/>
                    <a:pt x="11286" y="20290"/>
                    <a:pt x="11884" y="19469"/>
                  </a:cubicBezTo>
                  <a:cubicBezTo>
                    <a:pt x="16290" y="13621"/>
                    <a:pt x="37538" y="706"/>
                    <a:pt x="38440" y="167"/>
                  </a:cubicBezTo>
                  <a:cubicBezTo>
                    <a:pt x="38956" y="-161"/>
                    <a:pt x="39600" y="15"/>
                    <a:pt x="39928" y="507"/>
                  </a:cubicBezTo>
                  <a:cubicBezTo>
                    <a:pt x="40233" y="1023"/>
                    <a:pt x="40057" y="1691"/>
                    <a:pt x="39565" y="1996"/>
                  </a:cubicBezTo>
                  <a:close/>
                </a:path>
              </a:pathLst>
            </a:custGeom>
            <a:solidFill>
              <a:srgbClr val="9E6F4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5" name="Freeform: Shape 964">
              <a:extLst>
                <a:ext uri="{FF2B5EF4-FFF2-40B4-BE49-F238E27FC236}">
                  <a16:creationId xmlns:a16="http://schemas.microsoft.com/office/drawing/2014/main" id="{8CF2EC73-5EE4-54AE-7975-A40CB688CDCF}"/>
                </a:ext>
              </a:extLst>
            </p:cNvPr>
            <p:cNvSpPr/>
            <p:nvPr/>
          </p:nvSpPr>
          <p:spPr>
            <a:xfrm>
              <a:off x="3024967" y="2636404"/>
              <a:ext cx="45627" cy="6957"/>
            </a:xfrm>
            <a:custGeom>
              <a:avLst/>
              <a:gdLst>
                <a:gd name="csX0" fmla="*/ 1074 w 45627"/>
                <a:gd name="csY0" fmla="*/ 6957 h 6957"/>
                <a:gd name="csX1" fmla="*/ 7 w 45627"/>
                <a:gd name="csY1" fmla="*/ 5996 h 6957"/>
                <a:gd name="csX2" fmla="*/ 957 w 45627"/>
                <a:gd name="csY2" fmla="*/ 4801 h 6957"/>
                <a:gd name="csX3" fmla="*/ 44424 w 45627"/>
                <a:gd name="csY3" fmla="*/ 7 h 6957"/>
                <a:gd name="csX4" fmla="*/ 45620 w 45627"/>
                <a:gd name="csY4" fmla="*/ 957 h 6957"/>
                <a:gd name="csX5" fmla="*/ 44671 w 45627"/>
                <a:gd name="csY5" fmla="*/ 2152 h 6957"/>
                <a:gd name="csX6" fmla="*/ 1203 w 45627"/>
                <a:gd name="csY6" fmla="*/ 6945 h 6957"/>
                <a:gd name="csX7" fmla="*/ 1086 w 45627"/>
                <a:gd name="csY7" fmla="*/ 6945 h 6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627" h="6957">
                  <a:moveTo>
                    <a:pt x="1074" y="6957"/>
                  </a:moveTo>
                  <a:cubicBezTo>
                    <a:pt x="535" y="6957"/>
                    <a:pt x="66" y="6547"/>
                    <a:pt x="7" y="5996"/>
                  </a:cubicBezTo>
                  <a:cubicBezTo>
                    <a:pt x="-63" y="5398"/>
                    <a:pt x="371" y="4871"/>
                    <a:pt x="957" y="4801"/>
                  </a:cubicBezTo>
                  <a:lnTo>
                    <a:pt x="44424" y="7"/>
                  </a:lnTo>
                  <a:cubicBezTo>
                    <a:pt x="45010" y="-63"/>
                    <a:pt x="45550" y="371"/>
                    <a:pt x="45620" y="957"/>
                  </a:cubicBezTo>
                  <a:cubicBezTo>
                    <a:pt x="45690" y="1554"/>
                    <a:pt x="45257" y="2082"/>
                    <a:pt x="44671" y="2152"/>
                  </a:cubicBezTo>
                  <a:lnTo>
                    <a:pt x="1203" y="6945"/>
                  </a:lnTo>
                  <a:cubicBezTo>
                    <a:pt x="1203" y="6945"/>
                    <a:pt x="1121" y="6945"/>
                    <a:pt x="1086" y="6945"/>
                  </a:cubicBezTo>
                  <a:close/>
                </a:path>
              </a:pathLst>
            </a:custGeom>
            <a:solidFill>
              <a:srgbClr val="9E6F4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6" name="Freeform: Shape 965">
              <a:extLst>
                <a:ext uri="{FF2B5EF4-FFF2-40B4-BE49-F238E27FC236}">
                  <a16:creationId xmlns:a16="http://schemas.microsoft.com/office/drawing/2014/main" id="{05DAE523-7293-B2C4-1F3E-A0C097FAFCAB}"/>
                </a:ext>
              </a:extLst>
            </p:cNvPr>
            <p:cNvSpPr/>
            <p:nvPr/>
          </p:nvSpPr>
          <p:spPr>
            <a:xfrm>
              <a:off x="2994762" y="2427382"/>
              <a:ext cx="61750" cy="15273"/>
            </a:xfrm>
            <a:custGeom>
              <a:avLst/>
              <a:gdLst>
                <a:gd name="csX0" fmla="*/ 61738 w 61750"/>
                <a:gd name="csY0" fmla="*/ 7055 h 15273"/>
                <a:gd name="csX1" fmla="*/ 34409 w 61750"/>
                <a:gd name="csY1" fmla="*/ 15165 h 15273"/>
                <a:gd name="csX2" fmla="*/ 0 w 61750"/>
                <a:gd name="csY2" fmla="*/ 1231 h 15273"/>
                <a:gd name="csX3" fmla="*/ 2356 w 61750"/>
                <a:gd name="csY3" fmla="*/ 0 h 15273"/>
                <a:gd name="csX4" fmla="*/ 27318 w 61750"/>
                <a:gd name="csY4" fmla="*/ 11649 h 15273"/>
                <a:gd name="csX5" fmla="*/ 59617 w 61750"/>
                <a:gd name="csY5" fmla="*/ 5801 h 15273"/>
                <a:gd name="csX6" fmla="*/ 61750 w 61750"/>
                <a:gd name="csY6" fmla="*/ 7055 h 1527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750" h="15273">
                  <a:moveTo>
                    <a:pt x="61738" y="7055"/>
                  </a:moveTo>
                  <a:cubicBezTo>
                    <a:pt x="53652" y="12493"/>
                    <a:pt x="44440" y="15939"/>
                    <a:pt x="34409" y="15165"/>
                  </a:cubicBezTo>
                  <a:cubicBezTo>
                    <a:pt x="21705" y="14169"/>
                    <a:pt x="11344" y="6106"/>
                    <a:pt x="0" y="1231"/>
                  </a:cubicBezTo>
                  <a:cubicBezTo>
                    <a:pt x="820" y="820"/>
                    <a:pt x="1594" y="410"/>
                    <a:pt x="2356" y="0"/>
                  </a:cubicBezTo>
                  <a:cubicBezTo>
                    <a:pt x="10618" y="3821"/>
                    <a:pt x="18447" y="9036"/>
                    <a:pt x="27318" y="11649"/>
                  </a:cubicBezTo>
                  <a:cubicBezTo>
                    <a:pt x="39014" y="15106"/>
                    <a:pt x="50031" y="11907"/>
                    <a:pt x="59617" y="5801"/>
                  </a:cubicBezTo>
                  <a:cubicBezTo>
                    <a:pt x="60309" y="6258"/>
                    <a:pt x="61024" y="6668"/>
                    <a:pt x="61750" y="7055"/>
                  </a:cubicBezTo>
                  <a:close/>
                </a:path>
              </a:pathLst>
            </a:custGeom>
            <a:solidFill>
              <a:srgbClr val="D9A18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7" name="Freeform: Shape 966">
              <a:extLst>
                <a:ext uri="{FF2B5EF4-FFF2-40B4-BE49-F238E27FC236}">
                  <a16:creationId xmlns:a16="http://schemas.microsoft.com/office/drawing/2014/main" id="{B14A8971-9B43-AA99-2FE8-CDF6D4E2F4E1}"/>
                </a:ext>
              </a:extLst>
            </p:cNvPr>
            <p:cNvSpPr/>
            <p:nvPr/>
          </p:nvSpPr>
          <p:spPr>
            <a:xfrm>
              <a:off x="2943641" y="2474026"/>
              <a:ext cx="18823" cy="112835"/>
            </a:xfrm>
            <a:custGeom>
              <a:avLst/>
              <a:gdLst>
                <a:gd name="csX0" fmla="*/ 18294 w 18823"/>
                <a:gd name="csY0" fmla="*/ 53839 h 112835"/>
                <a:gd name="csX1" fmla="*/ 14415 w 18823"/>
                <a:gd name="csY1" fmla="*/ 80349 h 112835"/>
                <a:gd name="csX2" fmla="*/ 8895 w 18823"/>
                <a:gd name="csY2" fmla="*/ 112836 h 112835"/>
                <a:gd name="csX3" fmla="*/ 6786 w 18823"/>
                <a:gd name="csY3" fmla="*/ 112578 h 112835"/>
                <a:gd name="csX4" fmla="*/ 7665 w 18823"/>
                <a:gd name="csY4" fmla="*/ 107784 h 112835"/>
                <a:gd name="csX5" fmla="*/ 16290 w 18823"/>
                <a:gd name="csY5" fmla="*/ 51800 h 112835"/>
                <a:gd name="csX6" fmla="*/ 15212 w 18823"/>
                <a:gd name="csY6" fmla="*/ 36975 h 112835"/>
                <a:gd name="csX7" fmla="*/ 7383 w 18823"/>
                <a:gd name="csY7" fmla="*/ 21939 h 112835"/>
                <a:gd name="csX8" fmla="*/ 5977 w 18823"/>
                <a:gd name="csY8" fmla="*/ 19161 h 112835"/>
                <a:gd name="csX9" fmla="*/ 0 w 18823"/>
                <a:gd name="csY9" fmla="*/ 2590 h 112835"/>
                <a:gd name="csX10" fmla="*/ 1570 w 18823"/>
                <a:gd name="csY10" fmla="*/ 0 h 112835"/>
                <a:gd name="csX11" fmla="*/ 7958 w 18823"/>
                <a:gd name="csY11" fmla="*/ 18224 h 112835"/>
                <a:gd name="csX12" fmla="*/ 12223 w 18823"/>
                <a:gd name="csY12" fmla="*/ 26568 h 112835"/>
                <a:gd name="csX13" fmla="*/ 18282 w 18823"/>
                <a:gd name="csY13" fmla="*/ 40936 h 112835"/>
                <a:gd name="csX14" fmla="*/ 18282 w 18823"/>
                <a:gd name="csY14" fmla="*/ 53816 h 11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8823" h="112835">
                  <a:moveTo>
                    <a:pt x="18294" y="53839"/>
                  </a:moveTo>
                  <a:cubicBezTo>
                    <a:pt x="17415" y="64844"/>
                    <a:pt x="16056" y="69368"/>
                    <a:pt x="14415" y="80349"/>
                  </a:cubicBezTo>
                  <a:cubicBezTo>
                    <a:pt x="12774" y="91201"/>
                    <a:pt x="10876" y="102054"/>
                    <a:pt x="8895" y="112836"/>
                  </a:cubicBezTo>
                  <a:cubicBezTo>
                    <a:pt x="8180" y="112789"/>
                    <a:pt x="7477" y="112707"/>
                    <a:pt x="6786" y="112578"/>
                  </a:cubicBezTo>
                  <a:cubicBezTo>
                    <a:pt x="7090" y="110984"/>
                    <a:pt x="7395" y="109390"/>
                    <a:pt x="7665" y="107784"/>
                  </a:cubicBezTo>
                  <a:cubicBezTo>
                    <a:pt x="11485" y="87076"/>
                    <a:pt x="14931" y="72626"/>
                    <a:pt x="16290" y="51800"/>
                  </a:cubicBezTo>
                  <a:cubicBezTo>
                    <a:pt x="16747" y="44980"/>
                    <a:pt x="17439" y="43538"/>
                    <a:pt x="15212" y="36975"/>
                  </a:cubicBezTo>
                  <a:cubicBezTo>
                    <a:pt x="13419" y="31690"/>
                    <a:pt x="10055" y="26920"/>
                    <a:pt x="7383" y="21939"/>
                  </a:cubicBezTo>
                  <a:cubicBezTo>
                    <a:pt x="6891" y="21037"/>
                    <a:pt x="6411" y="20111"/>
                    <a:pt x="5977" y="19161"/>
                  </a:cubicBezTo>
                  <a:cubicBezTo>
                    <a:pt x="3492" y="13794"/>
                    <a:pt x="1535" y="8262"/>
                    <a:pt x="0" y="2590"/>
                  </a:cubicBezTo>
                  <a:cubicBezTo>
                    <a:pt x="516" y="1723"/>
                    <a:pt x="1031" y="867"/>
                    <a:pt x="1570" y="0"/>
                  </a:cubicBezTo>
                  <a:cubicBezTo>
                    <a:pt x="3106" y="6258"/>
                    <a:pt x="5239" y="12364"/>
                    <a:pt x="7958" y="18224"/>
                  </a:cubicBezTo>
                  <a:cubicBezTo>
                    <a:pt x="9235" y="21072"/>
                    <a:pt x="10653" y="23849"/>
                    <a:pt x="12223" y="26568"/>
                  </a:cubicBezTo>
                  <a:cubicBezTo>
                    <a:pt x="14942" y="31268"/>
                    <a:pt x="17486" y="35452"/>
                    <a:pt x="18282" y="40936"/>
                  </a:cubicBezTo>
                  <a:cubicBezTo>
                    <a:pt x="19185" y="47277"/>
                    <a:pt x="18798" y="47452"/>
                    <a:pt x="18282" y="53816"/>
                  </a:cubicBezTo>
                  <a:close/>
                </a:path>
              </a:pathLst>
            </a:custGeom>
            <a:solidFill>
              <a:srgbClr val="D9A18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8" name="Freeform: Shape 967">
              <a:extLst>
                <a:ext uri="{FF2B5EF4-FFF2-40B4-BE49-F238E27FC236}">
                  <a16:creationId xmlns:a16="http://schemas.microsoft.com/office/drawing/2014/main" id="{772261AF-E707-A420-94B0-0ADF16DD7274}"/>
                </a:ext>
              </a:extLst>
            </p:cNvPr>
            <p:cNvSpPr/>
            <p:nvPr/>
          </p:nvSpPr>
          <p:spPr>
            <a:xfrm>
              <a:off x="3069356" y="2471073"/>
              <a:ext cx="25091" cy="105217"/>
            </a:xfrm>
            <a:custGeom>
              <a:avLst/>
              <a:gdLst>
                <a:gd name="csX0" fmla="*/ 25091 w 25091"/>
                <a:gd name="csY0" fmla="*/ 5227 h 105217"/>
                <a:gd name="csX1" fmla="*/ 20603 w 25091"/>
                <a:gd name="csY1" fmla="*/ 21259 h 105217"/>
                <a:gd name="csX2" fmla="*/ 14673 w 25091"/>
                <a:gd name="csY2" fmla="*/ 55386 h 105217"/>
                <a:gd name="csX3" fmla="*/ 10512 w 25091"/>
                <a:gd name="csY3" fmla="*/ 86795 h 105217"/>
                <a:gd name="csX4" fmla="*/ 563 w 25091"/>
                <a:gd name="csY4" fmla="*/ 105218 h 105217"/>
                <a:gd name="csX5" fmla="*/ 0 w 25091"/>
                <a:gd name="csY5" fmla="*/ 102991 h 105217"/>
                <a:gd name="csX6" fmla="*/ 11087 w 25091"/>
                <a:gd name="csY6" fmla="*/ 70305 h 105217"/>
                <a:gd name="csX7" fmla="*/ 13266 w 25091"/>
                <a:gd name="csY7" fmla="*/ 43667 h 105217"/>
                <a:gd name="csX8" fmla="*/ 19372 w 25091"/>
                <a:gd name="csY8" fmla="*/ 17732 h 105217"/>
                <a:gd name="csX9" fmla="*/ 24142 w 25091"/>
                <a:gd name="csY9" fmla="*/ 0 h 105217"/>
                <a:gd name="csX10" fmla="*/ 25091 w 25091"/>
                <a:gd name="csY10" fmla="*/ 5215 h 105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91" h="105217">
                  <a:moveTo>
                    <a:pt x="25091" y="5227"/>
                  </a:moveTo>
                  <a:cubicBezTo>
                    <a:pt x="23732" y="10594"/>
                    <a:pt x="22115" y="15903"/>
                    <a:pt x="20603" y="21259"/>
                  </a:cubicBezTo>
                  <a:cubicBezTo>
                    <a:pt x="16876" y="34608"/>
                    <a:pt x="15423" y="41581"/>
                    <a:pt x="14673" y="55386"/>
                  </a:cubicBezTo>
                  <a:cubicBezTo>
                    <a:pt x="14005" y="68067"/>
                    <a:pt x="13524" y="74407"/>
                    <a:pt x="10512" y="86795"/>
                  </a:cubicBezTo>
                  <a:cubicBezTo>
                    <a:pt x="8942" y="93311"/>
                    <a:pt x="6516" y="101889"/>
                    <a:pt x="563" y="105218"/>
                  </a:cubicBezTo>
                  <a:cubicBezTo>
                    <a:pt x="363" y="104480"/>
                    <a:pt x="176" y="103753"/>
                    <a:pt x="0" y="102991"/>
                  </a:cubicBezTo>
                  <a:cubicBezTo>
                    <a:pt x="8696" y="97553"/>
                    <a:pt x="10231" y="78532"/>
                    <a:pt x="11087" y="70305"/>
                  </a:cubicBezTo>
                  <a:cubicBezTo>
                    <a:pt x="12235" y="59301"/>
                    <a:pt x="12364" y="54683"/>
                    <a:pt x="13266" y="43667"/>
                  </a:cubicBezTo>
                  <a:cubicBezTo>
                    <a:pt x="14169" y="32604"/>
                    <a:pt x="16290" y="28420"/>
                    <a:pt x="19372" y="17732"/>
                  </a:cubicBezTo>
                  <a:cubicBezTo>
                    <a:pt x="21072" y="11837"/>
                    <a:pt x="22830" y="5954"/>
                    <a:pt x="24142" y="0"/>
                  </a:cubicBezTo>
                  <a:cubicBezTo>
                    <a:pt x="24529" y="1723"/>
                    <a:pt x="24834" y="3469"/>
                    <a:pt x="25091" y="5215"/>
                  </a:cubicBezTo>
                  <a:close/>
                </a:path>
              </a:pathLst>
            </a:custGeom>
            <a:solidFill>
              <a:srgbClr val="D9A18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69" name="Freeform: Shape 968">
              <a:extLst>
                <a:ext uri="{FF2B5EF4-FFF2-40B4-BE49-F238E27FC236}">
                  <a16:creationId xmlns:a16="http://schemas.microsoft.com/office/drawing/2014/main" id="{CF2610D1-ABE7-401F-1936-5BD40EA64FCE}"/>
                </a:ext>
              </a:extLst>
            </p:cNvPr>
            <p:cNvSpPr/>
            <p:nvPr/>
          </p:nvSpPr>
          <p:spPr>
            <a:xfrm>
              <a:off x="2997363" y="2534497"/>
              <a:ext cx="21413" cy="20159"/>
            </a:xfrm>
            <a:custGeom>
              <a:avLst/>
              <a:gdLst>
                <a:gd name="csX0" fmla="*/ 21025 w 21413"/>
                <a:gd name="csY0" fmla="*/ 1771 h 20159"/>
                <a:gd name="csX1" fmla="*/ 2801 w 21413"/>
                <a:gd name="csY1" fmla="*/ 20089 h 20159"/>
                <a:gd name="csX2" fmla="*/ 0 w 21413"/>
                <a:gd name="csY2" fmla="*/ 20159 h 20159"/>
                <a:gd name="csX3" fmla="*/ 19501 w 21413"/>
                <a:gd name="csY3" fmla="*/ 248 h 20159"/>
                <a:gd name="csX4" fmla="*/ 21037 w 21413"/>
                <a:gd name="csY4" fmla="*/ 1783 h 20159"/>
              </a:gdLst>
              <a:ahLst/>
              <a:cxnLst>
                <a:cxn ang="0">
                  <a:pos x="csX0" y="csY0"/>
                </a:cxn>
                <a:cxn ang="0">
                  <a:pos x="csX1" y="csY1"/>
                </a:cxn>
                <a:cxn ang="0">
                  <a:pos x="csX2" y="csY2"/>
                </a:cxn>
                <a:cxn ang="0">
                  <a:pos x="csX3" y="csY3"/>
                </a:cxn>
                <a:cxn ang="0">
                  <a:pos x="csX4" y="csY4"/>
                </a:cxn>
              </a:cxnLst>
              <a:rect l="l" t="t" r="r" b="b"/>
              <a:pathLst>
                <a:path w="21413" h="20159">
                  <a:moveTo>
                    <a:pt x="21025" y="1771"/>
                  </a:moveTo>
                  <a:cubicBezTo>
                    <a:pt x="14122" y="7127"/>
                    <a:pt x="7993" y="13245"/>
                    <a:pt x="2801" y="20089"/>
                  </a:cubicBezTo>
                  <a:cubicBezTo>
                    <a:pt x="1852" y="20112"/>
                    <a:pt x="902" y="20136"/>
                    <a:pt x="0" y="20159"/>
                  </a:cubicBezTo>
                  <a:cubicBezTo>
                    <a:pt x="5520" y="12694"/>
                    <a:pt x="12059" y="6014"/>
                    <a:pt x="19501" y="248"/>
                  </a:cubicBezTo>
                  <a:cubicBezTo>
                    <a:pt x="20579" y="-596"/>
                    <a:pt x="22138" y="916"/>
                    <a:pt x="21037" y="1783"/>
                  </a:cubicBezTo>
                  <a:close/>
                </a:path>
              </a:pathLst>
            </a:custGeom>
            <a:solidFill>
              <a:srgbClr val="D9A18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nvGrpSpPr>
            <p:cNvPr id="970" name="Graphic 47">
              <a:extLst>
                <a:ext uri="{FF2B5EF4-FFF2-40B4-BE49-F238E27FC236}">
                  <a16:creationId xmlns:a16="http://schemas.microsoft.com/office/drawing/2014/main" id="{0302A169-E429-0E07-CA17-0479D51456A6}"/>
                </a:ext>
              </a:extLst>
            </p:cNvPr>
            <p:cNvGrpSpPr/>
            <p:nvPr/>
          </p:nvGrpSpPr>
          <p:grpSpPr>
            <a:xfrm>
              <a:off x="3181963" y="2649452"/>
              <a:ext cx="71879" cy="88731"/>
              <a:chOff x="3181963" y="2649452"/>
              <a:chExt cx="71879" cy="88731"/>
            </a:xfrm>
          </p:grpSpPr>
          <p:sp>
            <p:nvSpPr>
              <p:cNvPr id="1028" name="Freeform: Shape 1027">
                <a:extLst>
                  <a:ext uri="{FF2B5EF4-FFF2-40B4-BE49-F238E27FC236}">
                    <a16:creationId xmlns:a16="http://schemas.microsoft.com/office/drawing/2014/main" id="{5CFAD435-E262-4B68-67ED-10CD7FAF40E6}"/>
                  </a:ext>
                </a:extLst>
              </p:cNvPr>
              <p:cNvSpPr/>
              <p:nvPr/>
            </p:nvSpPr>
            <p:spPr>
              <a:xfrm>
                <a:off x="3191276" y="2659452"/>
                <a:ext cx="56153" cy="57627"/>
              </a:xfrm>
              <a:custGeom>
                <a:avLst/>
                <a:gdLst>
                  <a:gd name="csX0" fmla="*/ 55912 w 56153"/>
                  <a:gd name="csY0" fmla="*/ 19396 h 57627"/>
                  <a:gd name="csX1" fmla="*/ 55713 w 56153"/>
                  <a:gd name="csY1" fmla="*/ 17415 h 57627"/>
                  <a:gd name="csX2" fmla="*/ 41731 w 56153"/>
                  <a:gd name="csY2" fmla="*/ 1758 h 57627"/>
                  <a:gd name="csX3" fmla="*/ 40290 w 56153"/>
                  <a:gd name="csY3" fmla="*/ 1219 h 57627"/>
                  <a:gd name="csX4" fmla="*/ 40138 w 56153"/>
                  <a:gd name="csY4" fmla="*/ 1172 h 57627"/>
                  <a:gd name="csX5" fmla="*/ 36258 w 56153"/>
                  <a:gd name="csY5" fmla="*/ 305 h 57627"/>
                  <a:gd name="csX6" fmla="*/ 28969 w 56153"/>
                  <a:gd name="csY6" fmla="*/ 47 h 57627"/>
                  <a:gd name="csX7" fmla="*/ 28887 w 56153"/>
                  <a:gd name="csY7" fmla="*/ 47 h 57627"/>
                  <a:gd name="csX8" fmla="*/ 21082 w 56153"/>
                  <a:gd name="csY8" fmla="*/ 1688 h 57627"/>
                  <a:gd name="csX9" fmla="*/ 13816 w 56153"/>
                  <a:gd name="csY9" fmla="*/ 7923 h 57627"/>
                  <a:gd name="csX10" fmla="*/ 11858 w 56153"/>
                  <a:gd name="csY10" fmla="*/ 10442 h 57627"/>
                  <a:gd name="csX11" fmla="*/ 11108 w 56153"/>
                  <a:gd name="csY11" fmla="*/ 10782 h 57627"/>
                  <a:gd name="csX12" fmla="*/ 5799 w 56153"/>
                  <a:gd name="csY12" fmla="*/ 14497 h 57627"/>
                  <a:gd name="csX13" fmla="*/ 4440 w 56153"/>
                  <a:gd name="csY13" fmla="*/ 16525 h 57627"/>
                  <a:gd name="csX14" fmla="*/ 4440 w 56153"/>
                  <a:gd name="csY14" fmla="*/ 16548 h 57627"/>
                  <a:gd name="csX15" fmla="*/ 4241 w 56153"/>
                  <a:gd name="csY15" fmla="*/ 16888 h 57627"/>
                  <a:gd name="csX16" fmla="*/ 4170 w 56153"/>
                  <a:gd name="csY16" fmla="*/ 17040 h 57627"/>
                  <a:gd name="csX17" fmla="*/ 1452 w 56153"/>
                  <a:gd name="csY17" fmla="*/ 23767 h 57627"/>
                  <a:gd name="csX18" fmla="*/ 139 w 56153"/>
                  <a:gd name="csY18" fmla="*/ 28150 h 57627"/>
                  <a:gd name="csX19" fmla="*/ 115 w 56153"/>
                  <a:gd name="csY19" fmla="*/ 28233 h 57627"/>
                  <a:gd name="csX20" fmla="*/ 33 w 56153"/>
                  <a:gd name="csY20" fmla="*/ 30823 h 57627"/>
                  <a:gd name="csX21" fmla="*/ 1545 w 56153"/>
                  <a:gd name="csY21" fmla="*/ 38135 h 57627"/>
                  <a:gd name="csX22" fmla="*/ 1616 w 56153"/>
                  <a:gd name="csY22" fmla="*/ 38393 h 57627"/>
                  <a:gd name="csX23" fmla="*/ 4874 w 56153"/>
                  <a:gd name="csY23" fmla="*/ 44933 h 57627"/>
                  <a:gd name="csX24" fmla="*/ 20238 w 56153"/>
                  <a:gd name="csY24" fmla="*/ 57320 h 57627"/>
                  <a:gd name="csX25" fmla="*/ 20285 w 56153"/>
                  <a:gd name="csY25" fmla="*/ 57344 h 57627"/>
                  <a:gd name="csX26" fmla="*/ 20648 w 56153"/>
                  <a:gd name="csY26" fmla="*/ 57625 h 57627"/>
                  <a:gd name="csX27" fmla="*/ 21398 w 56153"/>
                  <a:gd name="csY27" fmla="*/ 57543 h 57627"/>
                  <a:gd name="csX28" fmla="*/ 21656 w 56153"/>
                  <a:gd name="csY28" fmla="*/ 57461 h 57627"/>
                  <a:gd name="csX29" fmla="*/ 22500 w 56153"/>
                  <a:gd name="csY29" fmla="*/ 56148 h 57627"/>
                  <a:gd name="csX30" fmla="*/ 21879 w 56153"/>
                  <a:gd name="csY30" fmla="*/ 54250 h 57627"/>
                  <a:gd name="csX31" fmla="*/ 22828 w 56153"/>
                  <a:gd name="csY31" fmla="*/ 54379 h 57627"/>
                  <a:gd name="csX32" fmla="*/ 34559 w 56153"/>
                  <a:gd name="csY32" fmla="*/ 51273 h 57627"/>
                  <a:gd name="csX33" fmla="*/ 36633 w 56153"/>
                  <a:gd name="csY33" fmla="*/ 49996 h 57627"/>
                  <a:gd name="csX34" fmla="*/ 43208 w 56153"/>
                  <a:gd name="csY34" fmla="*/ 44780 h 57627"/>
                  <a:gd name="csX35" fmla="*/ 48165 w 56153"/>
                  <a:gd name="csY35" fmla="*/ 40034 h 57627"/>
                  <a:gd name="csX36" fmla="*/ 48916 w 56153"/>
                  <a:gd name="csY36" fmla="*/ 39284 h 57627"/>
                  <a:gd name="csX37" fmla="*/ 55209 w 56153"/>
                  <a:gd name="csY37" fmla="*/ 30307 h 57627"/>
                  <a:gd name="csX38" fmla="*/ 56006 w 56153"/>
                  <a:gd name="csY38" fmla="*/ 26920 h 57627"/>
                  <a:gd name="csX39" fmla="*/ 55924 w 56153"/>
                  <a:gd name="csY39" fmla="*/ 19408 h 57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56153" h="57627">
                    <a:moveTo>
                      <a:pt x="55912" y="19396"/>
                    </a:moveTo>
                    <a:cubicBezTo>
                      <a:pt x="55842" y="18775"/>
                      <a:pt x="55783" y="18107"/>
                      <a:pt x="55713" y="17415"/>
                    </a:cubicBezTo>
                    <a:cubicBezTo>
                      <a:pt x="54975" y="10442"/>
                      <a:pt x="48447" y="4430"/>
                      <a:pt x="41731" y="1758"/>
                    </a:cubicBezTo>
                    <a:cubicBezTo>
                      <a:pt x="41263" y="1547"/>
                      <a:pt x="40759" y="1371"/>
                      <a:pt x="40290" y="1219"/>
                    </a:cubicBezTo>
                    <a:cubicBezTo>
                      <a:pt x="40243" y="1196"/>
                      <a:pt x="40208" y="1196"/>
                      <a:pt x="40138" y="1172"/>
                    </a:cubicBezTo>
                    <a:cubicBezTo>
                      <a:pt x="38825" y="738"/>
                      <a:pt x="37501" y="434"/>
                      <a:pt x="36258" y="305"/>
                    </a:cubicBezTo>
                    <a:cubicBezTo>
                      <a:pt x="34020" y="71"/>
                      <a:pt x="31465" y="-82"/>
                      <a:pt x="28969" y="47"/>
                    </a:cubicBezTo>
                    <a:lnTo>
                      <a:pt x="28887" y="47"/>
                    </a:lnTo>
                    <a:cubicBezTo>
                      <a:pt x="26086" y="176"/>
                      <a:pt x="23320" y="633"/>
                      <a:pt x="21082" y="1688"/>
                    </a:cubicBezTo>
                    <a:cubicBezTo>
                      <a:pt x="18105" y="3071"/>
                      <a:pt x="15843" y="5415"/>
                      <a:pt x="13816" y="7923"/>
                    </a:cubicBezTo>
                    <a:cubicBezTo>
                      <a:pt x="13148" y="8766"/>
                      <a:pt x="12503" y="9610"/>
                      <a:pt x="11858" y="10442"/>
                    </a:cubicBezTo>
                    <a:cubicBezTo>
                      <a:pt x="11624" y="10548"/>
                      <a:pt x="11366" y="10653"/>
                      <a:pt x="11108" y="10782"/>
                    </a:cubicBezTo>
                    <a:cubicBezTo>
                      <a:pt x="9081" y="11661"/>
                      <a:pt x="7206" y="12833"/>
                      <a:pt x="5799" y="14497"/>
                    </a:cubicBezTo>
                    <a:cubicBezTo>
                      <a:pt x="5260" y="15118"/>
                      <a:pt x="4803" y="15775"/>
                      <a:pt x="4440" y="16525"/>
                    </a:cubicBezTo>
                    <a:lnTo>
                      <a:pt x="4440" y="16548"/>
                    </a:lnTo>
                    <a:cubicBezTo>
                      <a:pt x="4358" y="16677"/>
                      <a:pt x="4288" y="16783"/>
                      <a:pt x="4241" y="16888"/>
                    </a:cubicBezTo>
                    <a:cubicBezTo>
                      <a:pt x="4217" y="16935"/>
                      <a:pt x="4194" y="16994"/>
                      <a:pt x="4170" y="17040"/>
                    </a:cubicBezTo>
                    <a:cubicBezTo>
                      <a:pt x="3198" y="19150"/>
                      <a:pt x="2401" y="21576"/>
                      <a:pt x="1452" y="23767"/>
                    </a:cubicBezTo>
                    <a:cubicBezTo>
                      <a:pt x="866" y="25080"/>
                      <a:pt x="373" y="26615"/>
                      <a:pt x="139" y="28150"/>
                    </a:cubicBezTo>
                    <a:cubicBezTo>
                      <a:pt x="139" y="28174"/>
                      <a:pt x="115" y="28221"/>
                      <a:pt x="115" y="28233"/>
                    </a:cubicBezTo>
                    <a:cubicBezTo>
                      <a:pt x="10" y="29100"/>
                      <a:pt x="-37" y="29955"/>
                      <a:pt x="33" y="30823"/>
                    </a:cubicBezTo>
                    <a:cubicBezTo>
                      <a:pt x="233" y="33026"/>
                      <a:pt x="1135" y="36003"/>
                      <a:pt x="1545" y="38135"/>
                    </a:cubicBezTo>
                    <a:cubicBezTo>
                      <a:pt x="1569" y="38218"/>
                      <a:pt x="1592" y="38311"/>
                      <a:pt x="1616" y="38393"/>
                    </a:cubicBezTo>
                    <a:cubicBezTo>
                      <a:pt x="2131" y="41089"/>
                      <a:pt x="2893" y="42929"/>
                      <a:pt x="4874" y="44933"/>
                    </a:cubicBezTo>
                    <a:cubicBezTo>
                      <a:pt x="8800" y="48929"/>
                      <a:pt x="18187" y="55832"/>
                      <a:pt x="20238" y="57320"/>
                    </a:cubicBezTo>
                    <a:cubicBezTo>
                      <a:pt x="20261" y="57344"/>
                      <a:pt x="20285" y="57344"/>
                      <a:pt x="20285" y="57344"/>
                    </a:cubicBezTo>
                    <a:cubicBezTo>
                      <a:pt x="20519" y="57543"/>
                      <a:pt x="20648" y="57625"/>
                      <a:pt x="20648" y="57625"/>
                    </a:cubicBezTo>
                    <a:cubicBezTo>
                      <a:pt x="20648" y="57625"/>
                      <a:pt x="20988" y="57648"/>
                      <a:pt x="21398" y="57543"/>
                    </a:cubicBezTo>
                    <a:cubicBezTo>
                      <a:pt x="21480" y="57543"/>
                      <a:pt x="21574" y="57496"/>
                      <a:pt x="21656" y="57461"/>
                    </a:cubicBezTo>
                    <a:cubicBezTo>
                      <a:pt x="22113" y="57309"/>
                      <a:pt x="22523" y="56922"/>
                      <a:pt x="22500" y="56148"/>
                    </a:cubicBezTo>
                    <a:cubicBezTo>
                      <a:pt x="22476" y="55691"/>
                      <a:pt x="22301" y="55070"/>
                      <a:pt x="21879" y="54250"/>
                    </a:cubicBezTo>
                    <a:cubicBezTo>
                      <a:pt x="22136" y="54426"/>
                      <a:pt x="22441" y="54508"/>
                      <a:pt x="22828" y="54379"/>
                    </a:cubicBezTo>
                    <a:cubicBezTo>
                      <a:pt x="27363" y="52961"/>
                      <a:pt x="30703" y="53254"/>
                      <a:pt x="34559" y="51273"/>
                    </a:cubicBezTo>
                    <a:cubicBezTo>
                      <a:pt x="35227" y="50933"/>
                      <a:pt x="35919" y="50523"/>
                      <a:pt x="36633" y="49996"/>
                    </a:cubicBezTo>
                    <a:cubicBezTo>
                      <a:pt x="38895" y="48378"/>
                      <a:pt x="41099" y="46632"/>
                      <a:pt x="43208" y="44780"/>
                    </a:cubicBezTo>
                    <a:cubicBezTo>
                      <a:pt x="44931" y="43269"/>
                      <a:pt x="46619" y="41698"/>
                      <a:pt x="48165" y="40034"/>
                    </a:cubicBezTo>
                    <a:cubicBezTo>
                      <a:pt x="48447" y="39776"/>
                      <a:pt x="48681" y="39542"/>
                      <a:pt x="48916" y="39284"/>
                    </a:cubicBezTo>
                    <a:cubicBezTo>
                      <a:pt x="52220" y="35792"/>
                      <a:pt x="54178" y="33225"/>
                      <a:pt x="55209" y="30307"/>
                    </a:cubicBezTo>
                    <a:cubicBezTo>
                      <a:pt x="55596" y="29252"/>
                      <a:pt x="55853" y="28150"/>
                      <a:pt x="56006" y="26920"/>
                    </a:cubicBezTo>
                    <a:cubicBezTo>
                      <a:pt x="56240" y="24846"/>
                      <a:pt x="56182" y="22455"/>
                      <a:pt x="55924" y="19408"/>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9" name="Freeform: Shape 1028">
                <a:extLst>
                  <a:ext uri="{FF2B5EF4-FFF2-40B4-BE49-F238E27FC236}">
                    <a16:creationId xmlns:a16="http://schemas.microsoft.com/office/drawing/2014/main" id="{50B9B374-580A-1328-AD4B-4FEC18DC5CEE}"/>
                  </a:ext>
                </a:extLst>
              </p:cNvPr>
              <p:cNvSpPr/>
              <p:nvPr/>
            </p:nvSpPr>
            <p:spPr>
              <a:xfrm>
                <a:off x="3209686" y="2704479"/>
                <a:ext cx="26790" cy="33705"/>
              </a:xfrm>
              <a:custGeom>
                <a:avLst/>
                <a:gdLst>
                  <a:gd name="csX0" fmla="*/ 26791 w 26790"/>
                  <a:gd name="csY0" fmla="*/ 31549 h 33705"/>
                  <a:gd name="csX1" fmla="*/ 15751 w 26790"/>
                  <a:gd name="csY1" fmla="*/ 33705 h 33705"/>
                  <a:gd name="csX2" fmla="*/ 0 w 26790"/>
                  <a:gd name="csY2" fmla="*/ 27974 h 33705"/>
                  <a:gd name="csX3" fmla="*/ 3188 w 26790"/>
                  <a:gd name="csY3" fmla="*/ 0 h 33705"/>
                  <a:gd name="csX4" fmla="*/ 25572 w 26790"/>
                  <a:gd name="csY4" fmla="*/ 10759 h 33705"/>
                  <a:gd name="csX5" fmla="*/ 25924 w 26790"/>
                  <a:gd name="csY5" fmla="*/ 16876 h 33705"/>
                  <a:gd name="csX6" fmla="*/ 25959 w 26790"/>
                  <a:gd name="csY6" fmla="*/ 17497 h 33705"/>
                  <a:gd name="csX7" fmla="*/ 26052 w 26790"/>
                  <a:gd name="csY7" fmla="*/ 19138 h 33705"/>
                  <a:gd name="csX8" fmla="*/ 26099 w 26790"/>
                  <a:gd name="csY8" fmla="*/ 19759 h 33705"/>
                  <a:gd name="csX9" fmla="*/ 26791 w 26790"/>
                  <a:gd name="csY9" fmla="*/ 31549 h 337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790" h="33705">
                    <a:moveTo>
                      <a:pt x="26791" y="31549"/>
                    </a:moveTo>
                    <a:lnTo>
                      <a:pt x="15751" y="33705"/>
                    </a:lnTo>
                    <a:lnTo>
                      <a:pt x="0" y="27974"/>
                    </a:lnTo>
                    <a:lnTo>
                      <a:pt x="3188" y="0"/>
                    </a:lnTo>
                    <a:lnTo>
                      <a:pt x="25572" y="10759"/>
                    </a:lnTo>
                    <a:lnTo>
                      <a:pt x="25924" y="16876"/>
                    </a:lnTo>
                    <a:lnTo>
                      <a:pt x="25959" y="17497"/>
                    </a:lnTo>
                    <a:lnTo>
                      <a:pt x="26052" y="19138"/>
                    </a:lnTo>
                    <a:lnTo>
                      <a:pt x="26099" y="19759"/>
                    </a:lnTo>
                    <a:lnTo>
                      <a:pt x="26791" y="31549"/>
                    </a:ln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0" name="Freeform: Shape 1029">
                <a:extLst>
                  <a:ext uri="{FF2B5EF4-FFF2-40B4-BE49-F238E27FC236}">
                    <a16:creationId xmlns:a16="http://schemas.microsoft.com/office/drawing/2014/main" id="{F5FEB46C-9DC6-AE20-801F-CEB3F61F28A8}"/>
                  </a:ext>
                </a:extLst>
              </p:cNvPr>
              <p:cNvSpPr/>
              <p:nvPr/>
            </p:nvSpPr>
            <p:spPr>
              <a:xfrm>
                <a:off x="3201175" y="2665796"/>
                <a:ext cx="52666" cy="55732"/>
              </a:xfrm>
              <a:custGeom>
                <a:avLst/>
                <a:gdLst>
                  <a:gd name="csX0" fmla="*/ 52564 w 52666"/>
                  <a:gd name="csY0" fmla="*/ 33245 h 55732"/>
                  <a:gd name="csX1" fmla="*/ 52388 w 52666"/>
                  <a:gd name="csY1" fmla="*/ 31604 h 55732"/>
                  <a:gd name="csX2" fmla="*/ 51545 w 52666"/>
                  <a:gd name="csY2" fmla="*/ 27186 h 55732"/>
                  <a:gd name="csX3" fmla="*/ 48767 w 52666"/>
                  <a:gd name="csY3" fmla="*/ 18724 h 55732"/>
                  <a:gd name="csX4" fmla="*/ 46001 w 52666"/>
                  <a:gd name="csY4" fmla="*/ 13052 h 55732"/>
                  <a:gd name="csX5" fmla="*/ 38255 w 52666"/>
                  <a:gd name="csY5" fmla="*/ 3793 h 55732"/>
                  <a:gd name="csX6" fmla="*/ 38231 w 52666"/>
                  <a:gd name="csY6" fmla="*/ 3793 h 55732"/>
                  <a:gd name="csX7" fmla="*/ 37071 w 52666"/>
                  <a:gd name="csY7" fmla="*/ 3043 h 55732"/>
                  <a:gd name="csX8" fmla="*/ 16831 w 52666"/>
                  <a:gd name="csY8" fmla="*/ 1684 h 55732"/>
                  <a:gd name="csX9" fmla="*/ 13550 w 52666"/>
                  <a:gd name="csY9" fmla="*/ 3301 h 55732"/>
                  <a:gd name="csX10" fmla="*/ 8593 w 52666"/>
                  <a:gd name="csY10" fmla="*/ 7356 h 55732"/>
                  <a:gd name="csX11" fmla="*/ 846 w 52666"/>
                  <a:gd name="csY11" fmla="*/ 30994 h 55732"/>
                  <a:gd name="csX12" fmla="*/ 5827 w 52666"/>
                  <a:gd name="csY12" fmla="*/ 41776 h 55732"/>
                  <a:gd name="csX13" fmla="*/ 5850 w 52666"/>
                  <a:gd name="csY13" fmla="*/ 41776 h 55732"/>
                  <a:gd name="csX14" fmla="*/ 8464 w 52666"/>
                  <a:gd name="csY14" fmla="*/ 45632 h 55732"/>
                  <a:gd name="csX15" fmla="*/ 10620 w 52666"/>
                  <a:gd name="csY15" fmla="*/ 48093 h 55732"/>
                  <a:gd name="csX16" fmla="*/ 10749 w 52666"/>
                  <a:gd name="csY16" fmla="*/ 48222 h 55732"/>
                  <a:gd name="csX17" fmla="*/ 12565 w 52666"/>
                  <a:gd name="csY17" fmla="*/ 49781 h 55732"/>
                  <a:gd name="csX18" fmla="*/ 16023 w 52666"/>
                  <a:gd name="csY18" fmla="*/ 52008 h 55732"/>
                  <a:gd name="csX19" fmla="*/ 33086 w 52666"/>
                  <a:gd name="csY19" fmla="*/ 55629 h 55732"/>
                  <a:gd name="csX20" fmla="*/ 33579 w 52666"/>
                  <a:gd name="csY20" fmla="*/ 55582 h 55732"/>
                  <a:gd name="csX21" fmla="*/ 34422 w 52666"/>
                  <a:gd name="csY21" fmla="*/ 55500 h 55732"/>
                  <a:gd name="csX22" fmla="*/ 45275 w 52666"/>
                  <a:gd name="csY22" fmla="*/ 51140 h 55732"/>
                  <a:gd name="csX23" fmla="*/ 52658 w 52666"/>
                  <a:gd name="csY23" fmla="*/ 36385 h 55732"/>
                  <a:gd name="csX24" fmla="*/ 52576 w 52666"/>
                  <a:gd name="csY24" fmla="*/ 33233 h 557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2666" h="55732">
                    <a:moveTo>
                      <a:pt x="52564" y="33245"/>
                    </a:moveTo>
                    <a:cubicBezTo>
                      <a:pt x="52517" y="32705"/>
                      <a:pt x="52459" y="32166"/>
                      <a:pt x="52388" y="31604"/>
                    </a:cubicBezTo>
                    <a:cubicBezTo>
                      <a:pt x="52189" y="30221"/>
                      <a:pt x="51908" y="28733"/>
                      <a:pt x="51545" y="27186"/>
                    </a:cubicBezTo>
                    <a:cubicBezTo>
                      <a:pt x="50877" y="24443"/>
                      <a:pt x="49951" y="21560"/>
                      <a:pt x="48767" y="18724"/>
                    </a:cubicBezTo>
                    <a:cubicBezTo>
                      <a:pt x="47947" y="16755"/>
                      <a:pt x="47021" y="14868"/>
                      <a:pt x="46001" y="13052"/>
                    </a:cubicBezTo>
                    <a:cubicBezTo>
                      <a:pt x="43775" y="9184"/>
                      <a:pt x="41149" y="5821"/>
                      <a:pt x="38255" y="3793"/>
                    </a:cubicBezTo>
                    <a:lnTo>
                      <a:pt x="38231" y="3793"/>
                    </a:lnTo>
                    <a:cubicBezTo>
                      <a:pt x="37844" y="3512"/>
                      <a:pt x="37458" y="3254"/>
                      <a:pt x="37071" y="3043"/>
                    </a:cubicBezTo>
                    <a:cubicBezTo>
                      <a:pt x="30707" y="-519"/>
                      <a:pt x="23265" y="-930"/>
                      <a:pt x="16831" y="1684"/>
                    </a:cubicBezTo>
                    <a:cubicBezTo>
                      <a:pt x="15706" y="2118"/>
                      <a:pt x="14605" y="2657"/>
                      <a:pt x="13550" y="3301"/>
                    </a:cubicBezTo>
                    <a:cubicBezTo>
                      <a:pt x="11757" y="4379"/>
                      <a:pt x="10081" y="5739"/>
                      <a:pt x="8593" y="7356"/>
                    </a:cubicBezTo>
                    <a:cubicBezTo>
                      <a:pt x="3108" y="13286"/>
                      <a:pt x="-2084" y="20189"/>
                      <a:pt x="846" y="30994"/>
                    </a:cubicBezTo>
                    <a:cubicBezTo>
                      <a:pt x="1713" y="34206"/>
                      <a:pt x="3307" y="37768"/>
                      <a:pt x="5827" y="41776"/>
                    </a:cubicBezTo>
                    <a:lnTo>
                      <a:pt x="5850" y="41776"/>
                    </a:lnTo>
                    <a:cubicBezTo>
                      <a:pt x="6600" y="43007"/>
                      <a:pt x="7491" y="44296"/>
                      <a:pt x="8464" y="45632"/>
                    </a:cubicBezTo>
                    <a:cubicBezTo>
                      <a:pt x="9085" y="46499"/>
                      <a:pt x="9823" y="47320"/>
                      <a:pt x="10620" y="48093"/>
                    </a:cubicBezTo>
                    <a:cubicBezTo>
                      <a:pt x="10667" y="48140"/>
                      <a:pt x="10702" y="48175"/>
                      <a:pt x="10749" y="48222"/>
                    </a:cubicBezTo>
                    <a:cubicBezTo>
                      <a:pt x="11311" y="48761"/>
                      <a:pt x="11909" y="49277"/>
                      <a:pt x="12565" y="49781"/>
                    </a:cubicBezTo>
                    <a:cubicBezTo>
                      <a:pt x="13620" y="50601"/>
                      <a:pt x="14792" y="51351"/>
                      <a:pt x="16023" y="52008"/>
                    </a:cubicBezTo>
                    <a:cubicBezTo>
                      <a:pt x="21074" y="54773"/>
                      <a:pt x="27262" y="56133"/>
                      <a:pt x="33086" y="55629"/>
                    </a:cubicBezTo>
                    <a:cubicBezTo>
                      <a:pt x="33262" y="55629"/>
                      <a:pt x="33415" y="55629"/>
                      <a:pt x="33579" y="55582"/>
                    </a:cubicBezTo>
                    <a:cubicBezTo>
                      <a:pt x="33860" y="55582"/>
                      <a:pt x="34141" y="55535"/>
                      <a:pt x="34422" y="55500"/>
                    </a:cubicBezTo>
                    <a:cubicBezTo>
                      <a:pt x="38430" y="54984"/>
                      <a:pt x="42204" y="53578"/>
                      <a:pt x="45275" y="51140"/>
                    </a:cubicBezTo>
                    <a:cubicBezTo>
                      <a:pt x="49869" y="47472"/>
                      <a:pt x="52564" y="42269"/>
                      <a:pt x="52658" y="36385"/>
                    </a:cubicBezTo>
                    <a:cubicBezTo>
                      <a:pt x="52681" y="35354"/>
                      <a:pt x="52658" y="34288"/>
                      <a:pt x="52576" y="33233"/>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1" name="Freeform: Shape 1030">
                <a:extLst>
                  <a:ext uri="{FF2B5EF4-FFF2-40B4-BE49-F238E27FC236}">
                    <a16:creationId xmlns:a16="http://schemas.microsoft.com/office/drawing/2014/main" id="{CD362914-6F5C-F4B0-D924-174DAB487097}"/>
                  </a:ext>
                </a:extLst>
              </p:cNvPr>
              <p:cNvSpPr/>
              <p:nvPr/>
            </p:nvSpPr>
            <p:spPr>
              <a:xfrm>
                <a:off x="3220595" y="2691143"/>
                <a:ext cx="6638" cy="4571"/>
              </a:xfrm>
              <a:custGeom>
                <a:avLst/>
                <a:gdLst>
                  <a:gd name="csX0" fmla="*/ 5744 w 6638"/>
                  <a:gd name="csY0" fmla="*/ 221 h 4571"/>
                  <a:gd name="csX1" fmla="*/ 107 w 6638"/>
                  <a:gd name="csY1" fmla="*/ 2811 h 4571"/>
                  <a:gd name="csX2" fmla="*/ 2264 w 6638"/>
                  <a:gd name="csY2" fmla="*/ 3901 h 4571"/>
                  <a:gd name="csX3" fmla="*/ 5252 w 6638"/>
                  <a:gd name="csY3" fmla="*/ 2577 h 4571"/>
                  <a:gd name="csX4" fmla="*/ 5756 w 6638"/>
                  <a:gd name="csY4" fmla="*/ 221 h 4571"/>
                </a:gdLst>
                <a:ahLst/>
                <a:cxnLst>
                  <a:cxn ang="0">
                    <a:pos x="csX0" y="csY0"/>
                  </a:cxn>
                  <a:cxn ang="0">
                    <a:pos x="csX1" y="csY1"/>
                  </a:cxn>
                  <a:cxn ang="0">
                    <a:pos x="csX2" y="csY2"/>
                  </a:cxn>
                  <a:cxn ang="0">
                    <a:pos x="csX3" y="csY3"/>
                  </a:cxn>
                  <a:cxn ang="0">
                    <a:pos x="csX4" y="csY4"/>
                  </a:cxn>
                </a:cxnLst>
                <a:rect l="l" t="t" r="r" b="b"/>
                <a:pathLst>
                  <a:path w="6638" h="4571">
                    <a:moveTo>
                      <a:pt x="5744" y="221"/>
                    </a:moveTo>
                    <a:cubicBezTo>
                      <a:pt x="3459" y="-505"/>
                      <a:pt x="1045" y="608"/>
                      <a:pt x="107" y="2811"/>
                    </a:cubicBezTo>
                    <a:cubicBezTo>
                      <a:pt x="-502" y="4241"/>
                      <a:pt x="1654" y="5331"/>
                      <a:pt x="2264" y="3901"/>
                    </a:cubicBezTo>
                    <a:cubicBezTo>
                      <a:pt x="2815" y="2612"/>
                      <a:pt x="3916" y="2155"/>
                      <a:pt x="5252" y="2577"/>
                    </a:cubicBezTo>
                    <a:cubicBezTo>
                      <a:pt x="6729" y="3046"/>
                      <a:pt x="7221" y="690"/>
                      <a:pt x="5756" y="221"/>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2" name="Freeform: Shape 1031">
                <a:extLst>
                  <a:ext uri="{FF2B5EF4-FFF2-40B4-BE49-F238E27FC236}">
                    <a16:creationId xmlns:a16="http://schemas.microsoft.com/office/drawing/2014/main" id="{A74B8428-6866-2752-F027-E808C98505A4}"/>
                  </a:ext>
                </a:extLst>
              </p:cNvPr>
              <p:cNvSpPr/>
              <p:nvPr/>
            </p:nvSpPr>
            <p:spPr>
              <a:xfrm>
                <a:off x="3239334" y="2684510"/>
                <a:ext cx="6638" cy="4571"/>
              </a:xfrm>
              <a:custGeom>
                <a:avLst/>
                <a:gdLst>
                  <a:gd name="csX0" fmla="*/ 5744 w 6638"/>
                  <a:gd name="csY0" fmla="*/ 221 h 4571"/>
                  <a:gd name="csX1" fmla="*/ 107 w 6638"/>
                  <a:gd name="csY1" fmla="*/ 2811 h 4571"/>
                  <a:gd name="csX2" fmla="*/ 2264 w 6638"/>
                  <a:gd name="csY2" fmla="*/ 3901 h 4571"/>
                  <a:gd name="csX3" fmla="*/ 5252 w 6638"/>
                  <a:gd name="csY3" fmla="*/ 2577 h 4571"/>
                  <a:gd name="csX4" fmla="*/ 5756 w 6638"/>
                  <a:gd name="csY4" fmla="*/ 221 h 4571"/>
                </a:gdLst>
                <a:ahLst/>
                <a:cxnLst>
                  <a:cxn ang="0">
                    <a:pos x="csX0" y="csY0"/>
                  </a:cxn>
                  <a:cxn ang="0">
                    <a:pos x="csX1" y="csY1"/>
                  </a:cxn>
                  <a:cxn ang="0">
                    <a:pos x="csX2" y="csY2"/>
                  </a:cxn>
                  <a:cxn ang="0">
                    <a:pos x="csX3" y="csY3"/>
                  </a:cxn>
                  <a:cxn ang="0">
                    <a:pos x="csX4" y="csY4"/>
                  </a:cxn>
                </a:cxnLst>
                <a:rect l="l" t="t" r="r" b="b"/>
                <a:pathLst>
                  <a:path w="6638" h="4571">
                    <a:moveTo>
                      <a:pt x="5744" y="221"/>
                    </a:moveTo>
                    <a:cubicBezTo>
                      <a:pt x="3459" y="-505"/>
                      <a:pt x="1045" y="608"/>
                      <a:pt x="107" y="2811"/>
                    </a:cubicBezTo>
                    <a:cubicBezTo>
                      <a:pt x="-502" y="4241"/>
                      <a:pt x="1654" y="5331"/>
                      <a:pt x="2264" y="3901"/>
                    </a:cubicBezTo>
                    <a:cubicBezTo>
                      <a:pt x="2815" y="2612"/>
                      <a:pt x="3928" y="2155"/>
                      <a:pt x="5252" y="2577"/>
                    </a:cubicBezTo>
                    <a:cubicBezTo>
                      <a:pt x="6729" y="3046"/>
                      <a:pt x="7221" y="690"/>
                      <a:pt x="5756" y="221"/>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3" name="Freeform: Shape 1032">
                <a:extLst>
                  <a:ext uri="{FF2B5EF4-FFF2-40B4-BE49-F238E27FC236}">
                    <a16:creationId xmlns:a16="http://schemas.microsoft.com/office/drawing/2014/main" id="{1EBB4650-C95B-7D95-A88B-82D16B88EACC}"/>
                  </a:ext>
                </a:extLst>
              </p:cNvPr>
              <p:cNvSpPr/>
              <p:nvPr/>
            </p:nvSpPr>
            <p:spPr>
              <a:xfrm>
                <a:off x="3216315" y="2717730"/>
                <a:ext cx="19423" cy="5934"/>
              </a:xfrm>
              <a:custGeom>
                <a:avLst/>
                <a:gdLst>
                  <a:gd name="csX0" fmla="*/ 19424 w 19423"/>
                  <a:gd name="csY0" fmla="*/ 5887 h 5934"/>
                  <a:gd name="csX1" fmla="*/ 579 w 19423"/>
                  <a:gd name="csY1" fmla="*/ 2090 h 5934"/>
                  <a:gd name="csX2" fmla="*/ 1774 w 19423"/>
                  <a:gd name="csY2" fmla="*/ 121 h 5934"/>
                  <a:gd name="csX3" fmla="*/ 19283 w 19423"/>
                  <a:gd name="csY3" fmla="*/ 3625 h 5934"/>
                  <a:gd name="csX4" fmla="*/ 19330 w 19423"/>
                  <a:gd name="csY4" fmla="*/ 4246 h 5934"/>
                  <a:gd name="csX5" fmla="*/ 19424 w 19423"/>
                  <a:gd name="csY5" fmla="*/ 5898 h 5934"/>
                </a:gdLst>
                <a:ahLst/>
                <a:cxnLst>
                  <a:cxn ang="0">
                    <a:pos x="csX0" y="csY0"/>
                  </a:cxn>
                  <a:cxn ang="0">
                    <a:pos x="csX1" y="csY1"/>
                  </a:cxn>
                  <a:cxn ang="0">
                    <a:pos x="csX2" y="csY2"/>
                  </a:cxn>
                  <a:cxn ang="0">
                    <a:pos x="csX3" y="csY3"/>
                  </a:cxn>
                  <a:cxn ang="0">
                    <a:pos x="csX4" y="csY4"/>
                  </a:cxn>
                  <a:cxn ang="0">
                    <a:pos x="csX5" y="csY5"/>
                  </a:cxn>
                </a:cxnLst>
                <a:rect l="l" t="t" r="r" b="b"/>
                <a:pathLst>
                  <a:path w="19423" h="5934">
                    <a:moveTo>
                      <a:pt x="19424" y="5887"/>
                    </a:moveTo>
                    <a:cubicBezTo>
                      <a:pt x="13107" y="6180"/>
                      <a:pt x="7107" y="5137"/>
                      <a:pt x="579" y="2090"/>
                    </a:cubicBezTo>
                    <a:cubicBezTo>
                      <a:pt x="-746" y="1445"/>
                      <a:pt x="438" y="-500"/>
                      <a:pt x="1774" y="121"/>
                    </a:cubicBezTo>
                    <a:cubicBezTo>
                      <a:pt x="7798" y="2957"/>
                      <a:pt x="13400" y="3894"/>
                      <a:pt x="19283" y="3625"/>
                    </a:cubicBezTo>
                    <a:lnTo>
                      <a:pt x="19330" y="4246"/>
                    </a:lnTo>
                    <a:lnTo>
                      <a:pt x="19424" y="5898"/>
                    </a:ln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4" name="Freeform: Shape 1033">
                <a:extLst>
                  <a:ext uri="{FF2B5EF4-FFF2-40B4-BE49-F238E27FC236}">
                    <a16:creationId xmlns:a16="http://schemas.microsoft.com/office/drawing/2014/main" id="{F65AAA18-84C2-935C-3F74-630EFC4DDB71}"/>
                  </a:ext>
                </a:extLst>
              </p:cNvPr>
              <p:cNvSpPr/>
              <p:nvPr/>
            </p:nvSpPr>
            <p:spPr>
              <a:xfrm>
                <a:off x="3235229" y="2689082"/>
                <a:ext cx="5641" cy="6982"/>
              </a:xfrm>
              <a:custGeom>
                <a:avLst/>
                <a:gdLst>
                  <a:gd name="csX0" fmla="*/ 1985 w 5641"/>
                  <a:gd name="csY0" fmla="*/ 302 h 6982"/>
                  <a:gd name="csX1" fmla="*/ 368 w 5641"/>
                  <a:gd name="csY1" fmla="*/ 1919 h 6982"/>
                  <a:gd name="csX2" fmla="*/ 2056 w 5641"/>
                  <a:gd name="csY2" fmla="*/ 3583 h 6982"/>
                  <a:gd name="csX3" fmla="*/ 3439 w 5641"/>
                  <a:gd name="csY3" fmla="*/ 6150 h 6982"/>
                  <a:gd name="csX4" fmla="*/ 5583 w 5641"/>
                  <a:gd name="csY4" fmla="*/ 6161 h 6982"/>
                  <a:gd name="csX5" fmla="*/ 1974 w 5641"/>
                  <a:gd name="csY5" fmla="*/ 302 h 6982"/>
                </a:gdLst>
                <a:ahLst/>
                <a:cxnLst>
                  <a:cxn ang="0">
                    <a:pos x="csX0" y="csY0"/>
                  </a:cxn>
                  <a:cxn ang="0">
                    <a:pos x="csX1" y="csY1"/>
                  </a:cxn>
                  <a:cxn ang="0">
                    <a:pos x="csX2" y="csY2"/>
                  </a:cxn>
                  <a:cxn ang="0">
                    <a:pos x="csX3" y="csY3"/>
                  </a:cxn>
                  <a:cxn ang="0">
                    <a:pos x="csX4" y="csY4"/>
                  </a:cxn>
                  <a:cxn ang="0">
                    <a:pos x="csX5" y="csY5"/>
                  </a:cxn>
                </a:cxnLst>
                <a:rect l="l" t="t" r="r" b="b"/>
                <a:pathLst>
                  <a:path w="5641" h="6982">
                    <a:moveTo>
                      <a:pt x="1985" y="302"/>
                    </a:moveTo>
                    <a:cubicBezTo>
                      <a:pt x="884" y="-671"/>
                      <a:pt x="-733" y="935"/>
                      <a:pt x="368" y="1919"/>
                    </a:cubicBezTo>
                    <a:cubicBezTo>
                      <a:pt x="954" y="2446"/>
                      <a:pt x="1528" y="2997"/>
                      <a:pt x="2056" y="3583"/>
                    </a:cubicBezTo>
                    <a:cubicBezTo>
                      <a:pt x="2935" y="4556"/>
                      <a:pt x="3111" y="4943"/>
                      <a:pt x="3439" y="6150"/>
                    </a:cubicBezTo>
                    <a:cubicBezTo>
                      <a:pt x="3732" y="7193"/>
                      <a:pt x="5361" y="7322"/>
                      <a:pt x="5583" y="6161"/>
                    </a:cubicBezTo>
                    <a:cubicBezTo>
                      <a:pt x="6052" y="3794"/>
                      <a:pt x="3556" y="1708"/>
                      <a:pt x="1974" y="302"/>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5" name="Freeform: Shape 1034">
                <a:extLst>
                  <a:ext uri="{FF2B5EF4-FFF2-40B4-BE49-F238E27FC236}">
                    <a16:creationId xmlns:a16="http://schemas.microsoft.com/office/drawing/2014/main" id="{39CD45FA-80DA-136A-DF61-1ED8698F69D7}"/>
                  </a:ext>
                </a:extLst>
              </p:cNvPr>
              <p:cNvSpPr/>
              <p:nvPr/>
            </p:nvSpPr>
            <p:spPr>
              <a:xfrm>
                <a:off x="3232050" y="2698065"/>
                <a:ext cx="11453" cy="7481"/>
              </a:xfrm>
              <a:custGeom>
                <a:avLst/>
                <a:gdLst>
                  <a:gd name="csX0" fmla="*/ 5939 w 11453"/>
                  <a:gd name="csY0" fmla="*/ 1855 h 7481"/>
                  <a:gd name="csX1" fmla="*/ 1099 w 11453"/>
                  <a:gd name="csY1" fmla="*/ 2851 h 7481"/>
                  <a:gd name="csX2" fmla="*/ 9 w 11453"/>
                  <a:gd name="csY2" fmla="*/ 3495 h 7481"/>
                  <a:gd name="csX3" fmla="*/ 266 w 11453"/>
                  <a:gd name="csY3" fmla="*/ 4210 h 7481"/>
                  <a:gd name="csX4" fmla="*/ 7732 w 11453"/>
                  <a:gd name="csY4" fmla="*/ 7316 h 7481"/>
                  <a:gd name="csX5" fmla="*/ 11400 w 11453"/>
                  <a:gd name="csY5" fmla="*/ 448 h 7481"/>
                  <a:gd name="csX6" fmla="*/ 11330 w 11453"/>
                  <a:gd name="csY6" fmla="*/ 190 h 7481"/>
                  <a:gd name="csX7" fmla="*/ 10380 w 11453"/>
                  <a:gd name="csY7" fmla="*/ 155 h 7481"/>
                  <a:gd name="csX8" fmla="*/ 5927 w 11453"/>
                  <a:gd name="csY8" fmla="*/ 1843 h 7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453" h="7481">
                    <a:moveTo>
                      <a:pt x="5939" y="1855"/>
                    </a:moveTo>
                    <a:cubicBezTo>
                      <a:pt x="4357" y="2312"/>
                      <a:pt x="2739" y="2651"/>
                      <a:pt x="1099" y="2851"/>
                    </a:cubicBezTo>
                    <a:cubicBezTo>
                      <a:pt x="641" y="2909"/>
                      <a:pt x="79" y="3050"/>
                      <a:pt x="9" y="3495"/>
                    </a:cubicBezTo>
                    <a:cubicBezTo>
                      <a:pt x="-38" y="3753"/>
                      <a:pt x="114" y="3999"/>
                      <a:pt x="266" y="4210"/>
                    </a:cubicBezTo>
                    <a:cubicBezTo>
                      <a:pt x="1778" y="6273"/>
                      <a:pt x="5107" y="8042"/>
                      <a:pt x="7732" y="7316"/>
                    </a:cubicBezTo>
                    <a:cubicBezTo>
                      <a:pt x="10357" y="6601"/>
                      <a:pt x="11752" y="2874"/>
                      <a:pt x="11400" y="448"/>
                    </a:cubicBezTo>
                    <a:cubicBezTo>
                      <a:pt x="11388" y="366"/>
                      <a:pt x="11377" y="272"/>
                      <a:pt x="11330" y="190"/>
                    </a:cubicBezTo>
                    <a:cubicBezTo>
                      <a:pt x="11154" y="-114"/>
                      <a:pt x="10697" y="3"/>
                      <a:pt x="10380" y="155"/>
                    </a:cubicBezTo>
                    <a:cubicBezTo>
                      <a:pt x="9009" y="811"/>
                      <a:pt x="7451" y="1409"/>
                      <a:pt x="5927" y="1843"/>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6" name="Freeform: Shape 1035">
                <a:extLst>
                  <a:ext uri="{FF2B5EF4-FFF2-40B4-BE49-F238E27FC236}">
                    <a16:creationId xmlns:a16="http://schemas.microsoft.com/office/drawing/2014/main" id="{3AFC0F63-373E-6EC7-C76A-2365C3C3D5FF}"/>
                  </a:ext>
                </a:extLst>
              </p:cNvPr>
              <p:cNvSpPr/>
              <p:nvPr/>
            </p:nvSpPr>
            <p:spPr>
              <a:xfrm>
                <a:off x="3234650" y="2676047"/>
                <a:ext cx="9362" cy="6306"/>
              </a:xfrm>
              <a:custGeom>
                <a:avLst/>
                <a:gdLst>
                  <a:gd name="csX0" fmla="*/ 373 w 9362"/>
                  <a:gd name="csY0" fmla="*/ 5590 h 6306"/>
                  <a:gd name="csX1" fmla="*/ 2295 w 9362"/>
                  <a:gd name="csY1" fmla="*/ 961 h 6306"/>
                  <a:gd name="csX2" fmla="*/ 7088 w 9362"/>
                  <a:gd name="csY2" fmla="*/ 105 h 6306"/>
                  <a:gd name="csX3" fmla="*/ 8928 w 9362"/>
                  <a:gd name="csY3" fmla="*/ 1066 h 6306"/>
                  <a:gd name="csX4" fmla="*/ 7428 w 9362"/>
                  <a:gd name="csY4" fmla="*/ 3973 h 6306"/>
                  <a:gd name="csX5" fmla="*/ 3350 w 9362"/>
                  <a:gd name="csY5" fmla="*/ 5637 h 6306"/>
                  <a:gd name="csX6" fmla="*/ 1252 w 9362"/>
                  <a:gd name="csY6" fmla="*/ 6270 h 6306"/>
                  <a:gd name="csX7" fmla="*/ 373 w 9362"/>
                  <a:gd name="csY7" fmla="*/ 5590 h 6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362" h="6306">
                    <a:moveTo>
                      <a:pt x="373" y="5590"/>
                    </a:moveTo>
                    <a:cubicBezTo>
                      <a:pt x="-728" y="3797"/>
                      <a:pt x="818" y="1805"/>
                      <a:pt x="2295" y="961"/>
                    </a:cubicBezTo>
                    <a:cubicBezTo>
                      <a:pt x="3784" y="105"/>
                      <a:pt x="5495" y="-176"/>
                      <a:pt x="7088" y="105"/>
                    </a:cubicBezTo>
                    <a:cubicBezTo>
                      <a:pt x="7780" y="234"/>
                      <a:pt x="8471" y="480"/>
                      <a:pt x="8928" y="1066"/>
                    </a:cubicBezTo>
                    <a:cubicBezTo>
                      <a:pt x="10100" y="2602"/>
                      <a:pt x="8659" y="3645"/>
                      <a:pt x="7428" y="3973"/>
                    </a:cubicBezTo>
                    <a:cubicBezTo>
                      <a:pt x="6034" y="4348"/>
                      <a:pt x="4651" y="4910"/>
                      <a:pt x="3350" y="5637"/>
                    </a:cubicBezTo>
                    <a:cubicBezTo>
                      <a:pt x="2682" y="6012"/>
                      <a:pt x="1955" y="6434"/>
                      <a:pt x="1252" y="6270"/>
                    </a:cubicBezTo>
                    <a:cubicBezTo>
                      <a:pt x="877" y="6176"/>
                      <a:pt x="584" y="5930"/>
                      <a:pt x="373" y="5590"/>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7" name="Freeform: Shape 1036">
                <a:extLst>
                  <a:ext uri="{FF2B5EF4-FFF2-40B4-BE49-F238E27FC236}">
                    <a16:creationId xmlns:a16="http://schemas.microsoft.com/office/drawing/2014/main" id="{7E2520E1-F197-5A0B-E551-23AC8A9C482D}"/>
                  </a:ext>
                </a:extLst>
              </p:cNvPr>
              <p:cNvSpPr/>
              <p:nvPr/>
            </p:nvSpPr>
            <p:spPr>
              <a:xfrm>
                <a:off x="3216323" y="2683008"/>
                <a:ext cx="8553" cy="7586"/>
              </a:xfrm>
              <a:custGeom>
                <a:avLst/>
                <a:gdLst>
                  <a:gd name="csX0" fmla="*/ 8340 w 8553"/>
                  <a:gd name="csY0" fmla="*/ 1336 h 7586"/>
                  <a:gd name="csX1" fmla="*/ 3371 w 8553"/>
                  <a:gd name="csY1" fmla="*/ 692 h 7586"/>
                  <a:gd name="csX2" fmla="*/ 242 w 8553"/>
                  <a:gd name="csY2" fmla="*/ 4419 h 7586"/>
                  <a:gd name="csX3" fmla="*/ 160 w 8553"/>
                  <a:gd name="csY3" fmla="*/ 6493 h 7586"/>
                  <a:gd name="csX4" fmla="*/ 3430 w 8553"/>
                  <a:gd name="csY4" fmla="*/ 6645 h 7586"/>
                  <a:gd name="csX5" fmla="*/ 6911 w 8553"/>
                  <a:gd name="csY5" fmla="*/ 3938 h 7586"/>
                  <a:gd name="csX6" fmla="*/ 8504 w 8553"/>
                  <a:gd name="csY6" fmla="*/ 2438 h 7586"/>
                  <a:gd name="csX7" fmla="*/ 8352 w 8553"/>
                  <a:gd name="csY7" fmla="*/ 1336 h 7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53" h="7586">
                    <a:moveTo>
                      <a:pt x="8340" y="1336"/>
                    </a:moveTo>
                    <a:cubicBezTo>
                      <a:pt x="7344" y="-504"/>
                      <a:pt x="4848" y="-164"/>
                      <a:pt x="3371" y="692"/>
                    </a:cubicBezTo>
                    <a:cubicBezTo>
                      <a:pt x="1883" y="1559"/>
                      <a:pt x="781" y="2895"/>
                      <a:pt x="242" y="4419"/>
                    </a:cubicBezTo>
                    <a:cubicBezTo>
                      <a:pt x="8" y="5075"/>
                      <a:pt x="-121" y="5813"/>
                      <a:pt x="160" y="6493"/>
                    </a:cubicBezTo>
                    <a:cubicBezTo>
                      <a:pt x="898" y="8274"/>
                      <a:pt x="2528" y="7548"/>
                      <a:pt x="3430" y="6645"/>
                    </a:cubicBezTo>
                    <a:cubicBezTo>
                      <a:pt x="4461" y="5626"/>
                      <a:pt x="5633" y="4712"/>
                      <a:pt x="6911" y="3938"/>
                    </a:cubicBezTo>
                    <a:cubicBezTo>
                      <a:pt x="7567" y="3540"/>
                      <a:pt x="8293" y="3129"/>
                      <a:pt x="8504" y="2438"/>
                    </a:cubicBezTo>
                    <a:cubicBezTo>
                      <a:pt x="8610" y="2075"/>
                      <a:pt x="8540" y="1688"/>
                      <a:pt x="8352" y="1336"/>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8" name="Freeform: Shape 1037">
                <a:extLst>
                  <a:ext uri="{FF2B5EF4-FFF2-40B4-BE49-F238E27FC236}">
                    <a16:creationId xmlns:a16="http://schemas.microsoft.com/office/drawing/2014/main" id="{D64E7C6B-2338-A522-57A8-AE4FAE50076E}"/>
                  </a:ext>
                </a:extLst>
              </p:cNvPr>
              <p:cNvSpPr/>
              <p:nvPr/>
            </p:nvSpPr>
            <p:spPr>
              <a:xfrm>
                <a:off x="3194393" y="2662543"/>
                <a:ext cx="46481" cy="52648"/>
              </a:xfrm>
              <a:custGeom>
                <a:avLst/>
                <a:gdLst>
                  <a:gd name="csX0" fmla="*/ 46338 w 46481"/>
                  <a:gd name="csY0" fmla="*/ 5382 h 52648"/>
                  <a:gd name="csX1" fmla="*/ 36564 w 46481"/>
                  <a:gd name="csY1" fmla="*/ 226 h 52648"/>
                  <a:gd name="csX2" fmla="*/ 29731 w 46481"/>
                  <a:gd name="csY2" fmla="*/ 179 h 52648"/>
                  <a:gd name="csX3" fmla="*/ 27399 w 46481"/>
                  <a:gd name="csY3" fmla="*/ 437 h 52648"/>
                  <a:gd name="csX4" fmla="*/ 15832 w 46481"/>
                  <a:gd name="csY4" fmla="*/ 4081 h 52648"/>
                  <a:gd name="csX5" fmla="*/ 13546 w 46481"/>
                  <a:gd name="csY5" fmla="*/ 6214 h 52648"/>
                  <a:gd name="csX6" fmla="*/ 11953 w 46481"/>
                  <a:gd name="csY6" fmla="*/ 7363 h 52648"/>
                  <a:gd name="csX7" fmla="*/ 3690 w 46481"/>
                  <a:gd name="csY7" fmla="*/ 16961 h 52648"/>
                  <a:gd name="csX8" fmla="*/ 3257 w 46481"/>
                  <a:gd name="csY8" fmla="*/ 17700 h 52648"/>
                  <a:gd name="csX9" fmla="*/ 3257 w 46481"/>
                  <a:gd name="csY9" fmla="*/ 17723 h 52648"/>
                  <a:gd name="csX10" fmla="*/ 948 w 46481"/>
                  <a:gd name="csY10" fmla="*/ 23032 h 52648"/>
                  <a:gd name="csX11" fmla="*/ 385 w 46481"/>
                  <a:gd name="csY11" fmla="*/ 25259 h 52648"/>
                  <a:gd name="csX12" fmla="*/ 257 w 46481"/>
                  <a:gd name="csY12" fmla="*/ 25950 h 52648"/>
                  <a:gd name="csX13" fmla="*/ 3233 w 46481"/>
                  <a:gd name="csY13" fmla="*/ 40236 h 52648"/>
                  <a:gd name="csX14" fmla="*/ 3362 w 46481"/>
                  <a:gd name="csY14" fmla="*/ 40412 h 52648"/>
                  <a:gd name="csX15" fmla="*/ 8261 w 46481"/>
                  <a:gd name="csY15" fmla="*/ 45826 h 52648"/>
                  <a:gd name="csX16" fmla="*/ 9574 w 46481"/>
                  <a:gd name="csY16" fmla="*/ 46776 h 52648"/>
                  <a:gd name="csX17" fmla="*/ 13992 w 46481"/>
                  <a:gd name="csY17" fmla="*/ 49834 h 52648"/>
                  <a:gd name="csX18" fmla="*/ 17250 w 46481"/>
                  <a:gd name="csY18" fmla="*/ 52530 h 52648"/>
                  <a:gd name="csX19" fmla="*/ 17297 w 46481"/>
                  <a:gd name="csY19" fmla="*/ 52378 h 52648"/>
                  <a:gd name="csX20" fmla="*/ 17531 w 46481"/>
                  <a:gd name="csY20" fmla="*/ 51499 h 52648"/>
                  <a:gd name="csX21" fmla="*/ 18328 w 46481"/>
                  <a:gd name="csY21" fmla="*/ 44877 h 52648"/>
                  <a:gd name="csX22" fmla="*/ 18223 w 46481"/>
                  <a:gd name="csY22" fmla="*/ 44232 h 52648"/>
                  <a:gd name="csX23" fmla="*/ 17508 w 46481"/>
                  <a:gd name="csY23" fmla="*/ 42123 h 52648"/>
                  <a:gd name="csX24" fmla="*/ 13863 w 46481"/>
                  <a:gd name="csY24" fmla="*/ 35279 h 52648"/>
                  <a:gd name="csX25" fmla="*/ 12914 w 46481"/>
                  <a:gd name="csY25" fmla="*/ 30919 h 52648"/>
                  <a:gd name="csX26" fmla="*/ 15914 w 46481"/>
                  <a:gd name="csY26" fmla="*/ 23583 h 52648"/>
                  <a:gd name="csX27" fmla="*/ 16652 w 46481"/>
                  <a:gd name="csY27" fmla="*/ 22715 h 52648"/>
                  <a:gd name="csX28" fmla="*/ 19957 w 46481"/>
                  <a:gd name="csY28" fmla="*/ 14524 h 52648"/>
                  <a:gd name="csX29" fmla="*/ 23297 w 46481"/>
                  <a:gd name="csY29" fmla="*/ 11008 h 52648"/>
                  <a:gd name="csX30" fmla="*/ 24141 w 46481"/>
                  <a:gd name="csY30" fmla="*/ 8078 h 52648"/>
                  <a:gd name="csX31" fmla="*/ 24188 w 46481"/>
                  <a:gd name="csY31" fmla="*/ 7738 h 52648"/>
                  <a:gd name="csX32" fmla="*/ 26004 w 46481"/>
                  <a:gd name="csY32" fmla="*/ 6484 h 52648"/>
                  <a:gd name="csX33" fmla="*/ 30270 w 46481"/>
                  <a:gd name="csY33" fmla="*/ 5148 h 52648"/>
                  <a:gd name="csX34" fmla="*/ 36587 w 46481"/>
                  <a:gd name="csY34" fmla="*/ 6332 h 52648"/>
                  <a:gd name="csX35" fmla="*/ 45025 w 46481"/>
                  <a:gd name="csY35" fmla="*/ 7070 h 52648"/>
                  <a:gd name="csX36" fmla="*/ 45049 w 46481"/>
                  <a:gd name="csY36" fmla="*/ 7070 h 52648"/>
                  <a:gd name="csX37" fmla="*/ 46338 w 46481"/>
                  <a:gd name="csY37" fmla="*/ 5406 h 52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46481" h="52648">
                    <a:moveTo>
                      <a:pt x="46338" y="5382"/>
                    </a:moveTo>
                    <a:cubicBezTo>
                      <a:pt x="44369" y="2148"/>
                      <a:pt x="40537" y="706"/>
                      <a:pt x="36564" y="226"/>
                    </a:cubicBezTo>
                    <a:cubicBezTo>
                      <a:pt x="34196" y="-102"/>
                      <a:pt x="31794" y="-32"/>
                      <a:pt x="29731" y="179"/>
                    </a:cubicBezTo>
                    <a:cubicBezTo>
                      <a:pt x="28981" y="249"/>
                      <a:pt x="28196" y="331"/>
                      <a:pt x="27399" y="437"/>
                    </a:cubicBezTo>
                    <a:cubicBezTo>
                      <a:pt x="23391" y="917"/>
                      <a:pt x="19066" y="1796"/>
                      <a:pt x="15832" y="4081"/>
                    </a:cubicBezTo>
                    <a:cubicBezTo>
                      <a:pt x="14988" y="4703"/>
                      <a:pt x="14214" y="5394"/>
                      <a:pt x="13546" y="6214"/>
                    </a:cubicBezTo>
                    <a:cubicBezTo>
                      <a:pt x="13007" y="6578"/>
                      <a:pt x="12468" y="6964"/>
                      <a:pt x="11953" y="7363"/>
                    </a:cubicBezTo>
                    <a:cubicBezTo>
                      <a:pt x="8765" y="9871"/>
                      <a:pt x="5823" y="13293"/>
                      <a:pt x="3690" y="16961"/>
                    </a:cubicBezTo>
                    <a:cubicBezTo>
                      <a:pt x="3538" y="17196"/>
                      <a:pt x="3409" y="17453"/>
                      <a:pt x="3257" y="17700"/>
                    </a:cubicBezTo>
                    <a:lnTo>
                      <a:pt x="3257" y="17723"/>
                    </a:lnTo>
                    <a:cubicBezTo>
                      <a:pt x="2284" y="19469"/>
                      <a:pt x="1511" y="21262"/>
                      <a:pt x="948" y="23032"/>
                    </a:cubicBezTo>
                    <a:cubicBezTo>
                      <a:pt x="714" y="23782"/>
                      <a:pt x="514" y="24520"/>
                      <a:pt x="385" y="25259"/>
                    </a:cubicBezTo>
                    <a:cubicBezTo>
                      <a:pt x="339" y="25493"/>
                      <a:pt x="303" y="25716"/>
                      <a:pt x="257" y="25950"/>
                    </a:cubicBezTo>
                    <a:cubicBezTo>
                      <a:pt x="-540" y="30907"/>
                      <a:pt x="538" y="36005"/>
                      <a:pt x="3233" y="40236"/>
                    </a:cubicBezTo>
                    <a:cubicBezTo>
                      <a:pt x="3280" y="40306"/>
                      <a:pt x="3304" y="40342"/>
                      <a:pt x="3362" y="40412"/>
                    </a:cubicBezTo>
                    <a:cubicBezTo>
                      <a:pt x="4651" y="42486"/>
                      <a:pt x="6362" y="44291"/>
                      <a:pt x="8261" y="45826"/>
                    </a:cubicBezTo>
                    <a:cubicBezTo>
                      <a:pt x="8671" y="46154"/>
                      <a:pt x="9128" y="46471"/>
                      <a:pt x="9574" y="46776"/>
                    </a:cubicBezTo>
                    <a:cubicBezTo>
                      <a:pt x="11039" y="47783"/>
                      <a:pt x="12621" y="48698"/>
                      <a:pt x="13992" y="49834"/>
                    </a:cubicBezTo>
                    <a:cubicBezTo>
                      <a:pt x="14332" y="50139"/>
                      <a:pt x="17074" y="53292"/>
                      <a:pt x="17250" y="52530"/>
                    </a:cubicBezTo>
                    <a:cubicBezTo>
                      <a:pt x="17273" y="52483"/>
                      <a:pt x="17273" y="52424"/>
                      <a:pt x="17297" y="52378"/>
                    </a:cubicBezTo>
                    <a:cubicBezTo>
                      <a:pt x="17379" y="52073"/>
                      <a:pt x="17449" y="51792"/>
                      <a:pt x="17531" y="51499"/>
                    </a:cubicBezTo>
                    <a:cubicBezTo>
                      <a:pt x="18117" y="49260"/>
                      <a:pt x="18609" y="47057"/>
                      <a:pt x="18328" y="44877"/>
                    </a:cubicBezTo>
                    <a:cubicBezTo>
                      <a:pt x="18305" y="44666"/>
                      <a:pt x="18258" y="44443"/>
                      <a:pt x="18223" y="44232"/>
                    </a:cubicBezTo>
                    <a:cubicBezTo>
                      <a:pt x="18094" y="43518"/>
                      <a:pt x="17859" y="42803"/>
                      <a:pt x="17508" y="42123"/>
                    </a:cubicBezTo>
                    <a:cubicBezTo>
                      <a:pt x="16230" y="39580"/>
                      <a:pt x="14871" y="37423"/>
                      <a:pt x="13863" y="35279"/>
                    </a:cubicBezTo>
                    <a:cubicBezTo>
                      <a:pt x="13218" y="33872"/>
                      <a:pt x="12914" y="32384"/>
                      <a:pt x="12914" y="30919"/>
                    </a:cubicBezTo>
                    <a:cubicBezTo>
                      <a:pt x="12937" y="28270"/>
                      <a:pt x="14015" y="25634"/>
                      <a:pt x="15914" y="23583"/>
                    </a:cubicBezTo>
                    <a:cubicBezTo>
                      <a:pt x="16148" y="23325"/>
                      <a:pt x="16406" y="23020"/>
                      <a:pt x="16652" y="22715"/>
                    </a:cubicBezTo>
                    <a:cubicBezTo>
                      <a:pt x="18551" y="20254"/>
                      <a:pt x="17965" y="16996"/>
                      <a:pt x="19957" y="14524"/>
                    </a:cubicBezTo>
                    <a:cubicBezTo>
                      <a:pt x="21035" y="13211"/>
                      <a:pt x="22477" y="12648"/>
                      <a:pt x="23297" y="11008"/>
                    </a:cubicBezTo>
                    <a:cubicBezTo>
                      <a:pt x="23789" y="10082"/>
                      <a:pt x="24012" y="9109"/>
                      <a:pt x="24141" y="8078"/>
                    </a:cubicBezTo>
                    <a:cubicBezTo>
                      <a:pt x="24164" y="7972"/>
                      <a:pt x="24164" y="7843"/>
                      <a:pt x="24188" y="7738"/>
                    </a:cubicBezTo>
                    <a:cubicBezTo>
                      <a:pt x="24750" y="7304"/>
                      <a:pt x="25348" y="6871"/>
                      <a:pt x="26004" y="6484"/>
                    </a:cubicBezTo>
                    <a:cubicBezTo>
                      <a:pt x="27293" y="5710"/>
                      <a:pt x="28747" y="5124"/>
                      <a:pt x="30270" y="5148"/>
                    </a:cubicBezTo>
                    <a:cubicBezTo>
                      <a:pt x="33856" y="5218"/>
                      <a:pt x="34349" y="5863"/>
                      <a:pt x="36587" y="6332"/>
                    </a:cubicBezTo>
                    <a:cubicBezTo>
                      <a:pt x="39646" y="7000"/>
                      <a:pt x="42201" y="5992"/>
                      <a:pt x="45025" y="7070"/>
                    </a:cubicBezTo>
                    <a:lnTo>
                      <a:pt x="45049" y="7070"/>
                    </a:lnTo>
                    <a:cubicBezTo>
                      <a:pt x="46021" y="7410"/>
                      <a:pt x="46818" y="6203"/>
                      <a:pt x="46338" y="5406"/>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39" name="Freeform: Shape 1038">
                <a:extLst>
                  <a:ext uri="{FF2B5EF4-FFF2-40B4-BE49-F238E27FC236}">
                    <a16:creationId xmlns:a16="http://schemas.microsoft.com/office/drawing/2014/main" id="{4C515F1D-2097-FBD0-12C1-596FE8ED73C8}"/>
                  </a:ext>
                </a:extLst>
              </p:cNvPr>
              <p:cNvSpPr/>
              <p:nvPr/>
            </p:nvSpPr>
            <p:spPr>
              <a:xfrm>
                <a:off x="3201181" y="2693441"/>
                <a:ext cx="14441" cy="14623"/>
              </a:xfrm>
              <a:custGeom>
                <a:avLst/>
                <a:gdLst>
                  <a:gd name="csX0" fmla="*/ 11247 w 14441"/>
                  <a:gd name="csY0" fmla="*/ 2623 h 14623"/>
                  <a:gd name="csX1" fmla="*/ 10966 w 14441"/>
                  <a:gd name="csY1" fmla="*/ 2212 h 14623"/>
                  <a:gd name="csX2" fmla="*/ 9841 w 14441"/>
                  <a:gd name="csY2" fmla="*/ 853 h 14623"/>
                  <a:gd name="csX3" fmla="*/ 7403 w 14441"/>
                  <a:gd name="csY3" fmla="*/ 56 h 14623"/>
                  <a:gd name="csX4" fmla="*/ 6126 w 14441"/>
                  <a:gd name="csY4" fmla="*/ 9 h 14623"/>
                  <a:gd name="csX5" fmla="*/ 840 w 14441"/>
                  <a:gd name="csY5" fmla="*/ 3349 h 14623"/>
                  <a:gd name="csX6" fmla="*/ 536 w 14441"/>
                  <a:gd name="csY6" fmla="*/ 4099 h 14623"/>
                  <a:gd name="csX7" fmla="*/ 864 w 14441"/>
                  <a:gd name="csY7" fmla="*/ 10358 h 14623"/>
                  <a:gd name="csX8" fmla="*/ 5821 w 14441"/>
                  <a:gd name="csY8" fmla="*/ 14131 h 14623"/>
                  <a:gd name="csX9" fmla="*/ 5844 w 14441"/>
                  <a:gd name="csY9" fmla="*/ 14131 h 14623"/>
                  <a:gd name="csX10" fmla="*/ 9688 w 14441"/>
                  <a:gd name="csY10" fmla="*/ 14541 h 14623"/>
                  <a:gd name="csX11" fmla="*/ 11353 w 14441"/>
                  <a:gd name="csY11" fmla="*/ 14049 h 14623"/>
                  <a:gd name="csX12" fmla="*/ 11552 w 14441"/>
                  <a:gd name="csY12" fmla="*/ 13967 h 14623"/>
                  <a:gd name="csX13" fmla="*/ 14060 w 14441"/>
                  <a:gd name="csY13" fmla="*/ 12197 h 14623"/>
                  <a:gd name="csX14" fmla="*/ 14423 w 14441"/>
                  <a:gd name="csY14" fmla="*/ 10861 h 14623"/>
                  <a:gd name="csX15" fmla="*/ 11247 w 14441"/>
                  <a:gd name="csY15" fmla="*/ 2623 h 14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441" h="14623">
                    <a:moveTo>
                      <a:pt x="11247" y="2623"/>
                    </a:moveTo>
                    <a:cubicBezTo>
                      <a:pt x="11165" y="2494"/>
                      <a:pt x="11048" y="2341"/>
                      <a:pt x="10966" y="2212"/>
                    </a:cubicBezTo>
                    <a:cubicBezTo>
                      <a:pt x="10638" y="1720"/>
                      <a:pt x="10321" y="1216"/>
                      <a:pt x="9841" y="853"/>
                    </a:cubicBezTo>
                    <a:cubicBezTo>
                      <a:pt x="9149" y="314"/>
                      <a:pt x="8270" y="115"/>
                      <a:pt x="7403" y="56"/>
                    </a:cubicBezTo>
                    <a:cubicBezTo>
                      <a:pt x="6946" y="9"/>
                      <a:pt x="6524" y="-14"/>
                      <a:pt x="6126" y="9"/>
                    </a:cubicBezTo>
                    <a:cubicBezTo>
                      <a:pt x="3665" y="56"/>
                      <a:pt x="1942" y="982"/>
                      <a:pt x="840" y="3349"/>
                    </a:cubicBezTo>
                    <a:cubicBezTo>
                      <a:pt x="735" y="3584"/>
                      <a:pt x="629" y="3841"/>
                      <a:pt x="536" y="4099"/>
                    </a:cubicBezTo>
                    <a:cubicBezTo>
                      <a:pt x="-132" y="6056"/>
                      <a:pt x="-332" y="8482"/>
                      <a:pt x="864" y="10358"/>
                    </a:cubicBezTo>
                    <a:cubicBezTo>
                      <a:pt x="1918" y="12022"/>
                      <a:pt x="3770" y="13416"/>
                      <a:pt x="5821" y="14131"/>
                    </a:cubicBezTo>
                    <a:lnTo>
                      <a:pt x="5844" y="14131"/>
                    </a:lnTo>
                    <a:cubicBezTo>
                      <a:pt x="7122" y="14565"/>
                      <a:pt x="8458" y="14741"/>
                      <a:pt x="9688" y="14541"/>
                    </a:cubicBezTo>
                    <a:cubicBezTo>
                      <a:pt x="10122" y="14471"/>
                      <a:pt x="10720" y="14307"/>
                      <a:pt x="11353" y="14049"/>
                    </a:cubicBezTo>
                    <a:cubicBezTo>
                      <a:pt x="11423" y="14026"/>
                      <a:pt x="11482" y="14002"/>
                      <a:pt x="11552" y="13967"/>
                    </a:cubicBezTo>
                    <a:cubicBezTo>
                      <a:pt x="12525" y="13557"/>
                      <a:pt x="13533" y="12948"/>
                      <a:pt x="14060" y="12197"/>
                    </a:cubicBezTo>
                    <a:cubicBezTo>
                      <a:pt x="14365" y="11787"/>
                      <a:pt x="14493" y="11330"/>
                      <a:pt x="14423" y="10861"/>
                    </a:cubicBezTo>
                    <a:cubicBezTo>
                      <a:pt x="14013" y="7932"/>
                      <a:pt x="12829" y="5142"/>
                      <a:pt x="11247" y="2623"/>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0" name="Freeform: Shape 1039">
                <a:extLst>
                  <a:ext uri="{FF2B5EF4-FFF2-40B4-BE49-F238E27FC236}">
                    <a16:creationId xmlns:a16="http://schemas.microsoft.com/office/drawing/2014/main" id="{C58995CA-7BED-7DD0-0D1D-00EF3F9CF1D1}"/>
                  </a:ext>
                </a:extLst>
              </p:cNvPr>
              <p:cNvSpPr/>
              <p:nvPr/>
            </p:nvSpPr>
            <p:spPr>
              <a:xfrm>
                <a:off x="3219846" y="2649452"/>
                <a:ext cx="15351" cy="15158"/>
              </a:xfrm>
              <a:custGeom>
                <a:avLst/>
                <a:gdLst>
                  <a:gd name="csX0" fmla="*/ 15002 w 15351"/>
                  <a:gd name="csY0" fmla="*/ 5664 h 15158"/>
                  <a:gd name="csX1" fmla="*/ 10865 w 15351"/>
                  <a:gd name="csY1" fmla="*/ 1328 h 15158"/>
                  <a:gd name="csX2" fmla="*/ 4783 w 15351"/>
                  <a:gd name="csY2" fmla="*/ 531 h 15158"/>
                  <a:gd name="csX3" fmla="*/ 13 w 15351"/>
                  <a:gd name="csY3" fmla="*/ 7762 h 15158"/>
                  <a:gd name="csX4" fmla="*/ 83 w 15351"/>
                  <a:gd name="csY4" fmla="*/ 8371 h 15158"/>
                  <a:gd name="csX5" fmla="*/ 317 w 15351"/>
                  <a:gd name="csY5" fmla="*/ 10059 h 15158"/>
                  <a:gd name="csX6" fmla="*/ 1958 w 15351"/>
                  <a:gd name="csY6" fmla="*/ 13551 h 15158"/>
                  <a:gd name="csX7" fmla="*/ 2040 w 15351"/>
                  <a:gd name="csY7" fmla="*/ 13657 h 15158"/>
                  <a:gd name="csX8" fmla="*/ 6810 w 15351"/>
                  <a:gd name="csY8" fmla="*/ 15040 h 15158"/>
                  <a:gd name="csX9" fmla="*/ 11123 w 15351"/>
                  <a:gd name="csY9" fmla="*/ 13340 h 15158"/>
                  <a:gd name="csX10" fmla="*/ 13174 w 15351"/>
                  <a:gd name="csY10" fmla="*/ 11770 h 15158"/>
                  <a:gd name="csX11" fmla="*/ 13279 w 15351"/>
                  <a:gd name="csY11" fmla="*/ 11664 h 15158"/>
                  <a:gd name="csX12" fmla="*/ 14768 w 15351"/>
                  <a:gd name="csY12" fmla="*/ 9684 h 15158"/>
                  <a:gd name="csX13" fmla="*/ 15002 w 15351"/>
                  <a:gd name="csY13" fmla="*/ 5687 h 15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351" h="15158">
                    <a:moveTo>
                      <a:pt x="15002" y="5664"/>
                    </a:moveTo>
                    <a:cubicBezTo>
                      <a:pt x="14228" y="3719"/>
                      <a:pt x="12775" y="2078"/>
                      <a:pt x="10865" y="1328"/>
                    </a:cubicBezTo>
                    <a:cubicBezTo>
                      <a:pt x="8404" y="355"/>
                      <a:pt x="7525" y="-641"/>
                      <a:pt x="4783" y="531"/>
                    </a:cubicBezTo>
                    <a:cubicBezTo>
                      <a:pt x="1735" y="1785"/>
                      <a:pt x="-175" y="4738"/>
                      <a:pt x="13" y="7762"/>
                    </a:cubicBezTo>
                    <a:cubicBezTo>
                      <a:pt x="36" y="7973"/>
                      <a:pt x="60" y="8172"/>
                      <a:pt x="83" y="8371"/>
                    </a:cubicBezTo>
                    <a:cubicBezTo>
                      <a:pt x="106" y="8934"/>
                      <a:pt x="188" y="9520"/>
                      <a:pt x="317" y="10059"/>
                    </a:cubicBezTo>
                    <a:cubicBezTo>
                      <a:pt x="599" y="11336"/>
                      <a:pt x="1114" y="12520"/>
                      <a:pt x="1958" y="13551"/>
                    </a:cubicBezTo>
                    <a:cubicBezTo>
                      <a:pt x="1982" y="13598"/>
                      <a:pt x="2028" y="13622"/>
                      <a:pt x="2040" y="13657"/>
                    </a:cubicBezTo>
                    <a:cubicBezTo>
                      <a:pt x="3318" y="15192"/>
                      <a:pt x="4888" y="15321"/>
                      <a:pt x="6810" y="15040"/>
                    </a:cubicBezTo>
                    <a:cubicBezTo>
                      <a:pt x="8123" y="14829"/>
                      <a:pt x="9705" y="14219"/>
                      <a:pt x="11123" y="13340"/>
                    </a:cubicBezTo>
                    <a:cubicBezTo>
                      <a:pt x="11861" y="12883"/>
                      <a:pt x="12564" y="12344"/>
                      <a:pt x="13174" y="11770"/>
                    </a:cubicBezTo>
                    <a:cubicBezTo>
                      <a:pt x="13221" y="11723"/>
                      <a:pt x="13244" y="11700"/>
                      <a:pt x="13279" y="11664"/>
                    </a:cubicBezTo>
                    <a:cubicBezTo>
                      <a:pt x="13889" y="11055"/>
                      <a:pt x="14404" y="10387"/>
                      <a:pt x="14768" y="9684"/>
                    </a:cubicBezTo>
                    <a:cubicBezTo>
                      <a:pt x="15389" y="8453"/>
                      <a:pt x="15588" y="7094"/>
                      <a:pt x="15002" y="5687"/>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1" name="Freeform: Shape 1040">
                <a:extLst>
                  <a:ext uri="{FF2B5EF4-FFF2-40B4-BE49-F238E27FC236}">
                    <a16:creationId xmlns:a16="http://schemas.microsoft.com/office/drawing/2014/main" id="{8F00DC97-F54E-7004-6583-FE1298B19B8E}"/>
                  </a:ext>
                </a:extLst>
              </p:cNvPr>
              <p:cNvSpPr/>
              <p:nvPr/>
            </p:nvSpPr>
            <p:spPr>
              <a:xfrm>
                <a:off x="3181963" y="2672858"/>
                <a:ext cx="15762" cy="14948"/>
              </a:xfrm>
              <a:custGeom>
                <a:avLst/>
                <a:gdLst>
                  <a:gd name="csX0" fmla="*/ 15687 w 15762"/>
                  <a:gd name="csY0" fmla="*/ 7408 h 14948"/>
                  <a:gd name="csX1" fmla="*/ 15687 w 15762"/>
                  <a:gd name="csY1" fmla="*/ 7385 h 14948"/>
                  <a:gd name="csX2" fmla="*/ 14398 w 15762"/>
                  <a:gd name="csY2" fmla="*/ 4619 h 14948"/>
                  <a:gd name="csX3" fmla="*/ 13730 w 15762"/>
                  <a:gd name="csY3" fmla="*/ 3131 h 14948"/>
                  <a:gd name="csX4" fmla="*/ 13730 w 15762"/>
                  <a:gd name="csY4" fmla="*/ 3107 h 14948"/>
                  <a:gd name="csX5" fmla="*/ 12980 w 15762"/>
                  <a:gd name="csY5" fmla="*/ 1900 h 14948"/>
                  <a:gd name="csX6" fmla="*/ 12851 w 15762"/>
                  <a:gd name="csY6" fmla="*/ 1748 h 14948"/>
                  <a:gd name="csX7" fmla="*/ 6874 w 15762"/>
                  <a:gd name="csY7" fmla="*/ 84 h 14948"/>
                  <a:gd name="csX8" fmla="*/ 276 w 15762"/>
                  <a:gd name="csY8" fmla="*/ 8967 h 14948"/>
                  <a:gd name="csX9" fmla="*/ 405 w 15762"/>
                  <a:gd name="csY9" fmla="*/ 9225 h 14948"/>
                  <a:gd name="csX10" fmla="*/ 7542 w 15762"/>
                  <a:gd name="csY10" fmla="*/ 14944 h 14948"/>
                  <a:gd name="csX11" fmla="*/ 9441 w 15762"/>
                  <a:gd name="csY11" fmla="*/ 14733 h 14948"/>
                  <a:gd name="csX12" fmla="*/ 9616 w 15762"/>
                  <a:gd name="csY12" fmla="*/ 14686 h 14948"/>
                  <a:gd name="csX13" fmla="*/ 13390 w 15762"/>
                  <a:gd name="csY13" fmla="*/ 12705 h 14948"/>
                  <a:gd name="csX14" fmla="*/ 15699 w 15762"/>
                  <a:gd name="csY14" fmla="*/ 7397 h 14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762" h="14948">
                    <a:moveTo>
                      <a:pt x="15687" y="7408"/>
                    </a:moveTo>
                    <a:lnTo>
                      <a:pt x="15687" y="7385"/>
                    </a:lnTo>
                    <a:cubicBezTo>
                      <a:pt x="15488" y="6353"/>
                      <a:pt x="14867" y="5533"/>
                      <a:pt x="14398" y="4619"/>
                    </a:cubicBezTo>
                    <a:cubicBezTo>
                      <a:pt x="14164" y="4150"/>
                      <a:pt x="13964" y="3646"/>
                      <a:pt x="13730" y="3131"/>
                    </a:cubicBezTo>
                    <a:lnTo>
                      <a:pt x="13730" y="3107"/>
                    </a:lnTo>
                    <a:cubicBezTo>
                      <a:pt x="13519" y="2674"/>
                      <a:pt x="13273" y="2263"/>
                      <a:pt x="12980" y="1900"/>
                    </a:cubicBezTo>
                    <a:cubicBezTo>
                      <a:pt x="12933" y="1830"/>
                      <a:pt x="12898" y="1795"/>
                      <a:pt x="12851" y="1748"/>
                    </a:cubicBezTo>
                    <a:cubicBezTo>
                      <a:pt x="11386" y="107"/>
                      <a:pt x="8948" y="-174"/>
                      <a:pt x="6874" y="84"/>
                    </a:cubicBezTo>
                    <a:cubicBezTo>
                      <a:pt x="2456" y="646"/>
                      <a:pt x="-1025" y="4443"/>
                      <a:pt x="276" y="8967"/>
                    </a:cubicBezTo>
                    <a:cubicBezTo>
                      <a:pt x="299" y="9072"/>
                      <a:pt x="358" y="9143"/>
                      <a:pt x="405" y="9225"/>
                    </a:cubicBezTo>
                    <a:cubicBezTo>
                      <a:pt x="-392" y="12998"/>
                      <a:pt x="4179" y="14792"/>
                      <a:pt x="7542" y="14944"/>
                    </a:cubicBezTo>
                    <a:cubicBezTo>
                      <a:pt x="8152" y="14967"/>
                      <a:pt x="8773" y="14897"/>
                      <a:pt x="9441" y="14733"/>
                    </a:cubicBezTo>
                    <a:cubicBezTo>
                      <a:pt x="9488" y="14733"/>
                      <a:pt x="9523" y="14710"/>
                      <a:pt x="9616" y="14686"/>
                    </a:cubicBezTo>
                    <a:cubicBezTo>
                      <a:pt x="10952" y="14346"/>
                      <a:pt x="12289" y="13655"/>
                      <a:pt x="13390" y="12705"/>
                    </a:cubicBezTo>
                    <a:cubicBezTo>
                      <a:pt x="14984" y="11323"/>
                      <a:pt x="16039" y="9447"/>
                      <a:pt x="15699" y="7397"/>
                    </a:cubicBezTo>
                    <a:close/>
                  </a:path>
                </a:pathLst>
              </a:custGeom>
              <a:solidFill>
                <a:srgbClr val="D67544"/>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2" name="Freeform: Shape 1041">
                <a:extLst>
                  <a:ext uri="{FF2B5EF4-FFF2-40B4-BE49-F238E27FC236}">
                    <a16:creationId xmlns:a16="http://schemas.microsoft.com/office/drawing/2014/main" id="{B031E7B2-4BEC-E1D6-EBFB-6F831CE1755D}"/>
                  </a:ext>
                </a:extLst>
              </p:cNvPr>
              <p:cNvSpPr/>
              <p:nvPr/>
            </p:nvSpPr>
            <p:spPr>
              <a:xfrm>
                <a:off x="3202373" y="2666418"/>
                <a:ext cx="18012" cy="4179"/>
              </a:xfrm>
              <a:custGeom>
                <a:avLst/>
                <a:gdLst>
                  <a:gd name="csX0" fmla="*/ 18013 w 18012"/>
                  <a:gd name="csY0" fmla="*/ 2585 h 4179"/>
                  <a:gd name="csX1" fmla="*/ 16208 w 18012"/>
                  <a:gd name="csY1" fmla="*/ 3839 h 4179"/>
                  <a:gd name="csX2" fmla="*/ 16161 w 18012"/>
                  <a:gd name="csY2" fmla="*/ 4179 h 4179"/>
                  <a:gd name="csX3" fmla="*/ 13067 w 18012"/>
                  <a:gd name="csY3" fmla="*/ 2808 h 4179"/>
                  <a:gd name="csX4" fmla="*/ 6750 w 18012"/>
                  <a:gd name="csY4" fmla="*/ 3195 h 4179"/>
                  <a:gd name="csX5" fmla="*/ 3985 w 18012"/>
                  <a:gd name="csY5" fmla="*/ 3488 h 4179"/>
                  <a:gd name="csX6" fmla="*/ 0 w 18012"/>
                  <a:gd name="csY6" fmla="*/ 3804 h 4179"/>
                  <a:gd name="csX7" fmla="*/ 750 w 18012"/>
                  <a:gd name="csY7" fmla="*/ 3464 h 4179"/>
                  <a:gd name="csX8" fmla="*/ 2696 w 18012"/>
                  <a:gd name="csY8" fmla="*/ 945 h 4179"/>
                  <a:gd name="csX9" fmla="*/ 7864 w 18012"/>
                  <a:gd name="csY9" fmla="*/ 206 h 4179"/>
                  <a:gd name="csX10" fmla="*/ 11825 w 18012"/>
                  <a:gd name="csY10" fmla="*/ 19 h 4179"/>
                  <a:gd name="csX11" fmla="*/ 18001 w 18012"/>
                  <a:gd name="csY11" fmla="*/ 2562 h 41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012" h="4179">
                    <a:moveTo>
                      <a:pt x="18013" y="2585"/>
                    </a:moveTo>
                    <a:cubicBezTo>
                      <a:pt x="17368" y="2972"/>
                      <a:pt x="16782" y="3406"/>
                      <a:pt x="16208" y="3839"/>
                    </a:cubicBezTo>
                    <a:cubicBezTo>
                      <a:pt x="16185" y="3957"/>
                      <a:pt x="16185" y="4074"/>
                      <a:pt x="16161" y="4179"/>
                    </a:cubicBezTo>
                    <a:cubicBezTo>
                      <a:pt x="15294" y="3558"/>
                      <a:pt x="14263" y="3101"/>
                      <a:pt x="13067" y="2808"/>
                    </a:cubicBezTo>
                    <a:cubicBezTo>
                      <a:pt x="10594" y="2187"/>
                      <a:pt x="9176" y="2855"/>
                      <a:pt x="6750" y="3195"/>
                    </a:cubicBezTo>
                    <a:cubicBezTo>
                      <a:pt x="5813" y="3335"/>
                      <a:pt x="4875" y="3429"/>
                      <a:pt x="3985" y="3488"/>
                    </a:cubicBezTo>
                    <a:cubicBezTo>
                      <a:pt x="2613" y="3628"/>
                      <a:pt x="1301" y="3699"/>
                      <a:pt x="0" y="3804"/>
                    </a:cubicBezTo>
                    <a:cubicBezTo>
                      <a:pt x="246" y="3664"/>
                      <a:pt x="504" y="3570"/>
                      <a:pt x="750" y="3464"/>
                    </a:cubicBezTo>
                    <a:cubicBezTo>
                      <a:pt x="1395" y="2621"/>
                      <a:pt x="2027" y="1765"/>
                      <a:pt x="2696" y="945"/>
                    </a:cubicBezTo>
                    <a:cubicBezTo>
                      <a:pt x="4395" y="734"/>
                      <a:pt x="6153" y="417"/>
                      <a:pt x="7864" y="206"/>
                    </a:cubicBezTo>
                    <a:cubicBezTo>
                      <a:pt x="9212" y="42"/>
                      <a:pt x="10548" y="-40"/>
                      <a:pt x="11825" y="19"/>
                    </a:cubicBezTo>
                    <a:cubicBezTo>
                      <a:pt x="14274" y="183"/>
                      <a:pt x="16337" y="1144"/>
                      <a:pt x="18001" y="2562"/>
                    </a:cubicBezTo>
                    <a:close/>
                  </a:path>
                </a:pathLst>
              </a:custGeom>
              <a:solidFill>
                <a:srgbClr val="A34F2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3" name="Freeform: Shape 1042">
                <a:extLst>
                  <a:ext uri="{FF2B5EF4-FFF2-40B4-BE49-F238E27FC236}">
                    <a16:creationId xmlns:a16="http://schemas.microsoft.com/office/drawing/2014/main" id="{35EF7F4F-AECE-13AC-CAB1-21870ABB9066}"/>
                  </a:ext>
                </a:extLst>
              </p:cNvPr>
              <p:cNvSpPr/>
              <p:nvPr/>
            </p:nvSpPr>
            <p:spPr>
              <a:xfrm>
                <a:off x="3191265" y="2673938"/>
                <a:ext cx="6844" cy="16325"/>
              </a:xfrm>
              <a:custGeom>
                <a:avLst/>
                <a:gdLst>
                  <a:gd name="csX0" fmla="*/ 5178 w 6844"/>
                  <a:gd name="csY0" fmla="*/ 11591 h 16325"/>
                  <a:gd name="csX1" fmla="*/ 33 w 6844"/>
                  <a:gd name="csY1" fmla="*/ 16325 h 16325"/>
                  <a:gd name="csX2" fmla="*/ 127 w 6844"/>
                  <a:gd name="csY2" fmla="*/ 13735 h 16325"/>
                  <a:gd name="csX3" fmla="*/ 314 w 6844"/>
                  <a:gd name="csY3" fmla="*/ 13618 h 16325"/>
                  <a:gd name="csX4" fmla="*/ 2494 w 6844"/>
                  <a:gd name="csY4" fmla="*/ 11626 h 16325"/>
                  <a:gd name="csX5" fmla="*/ 4193 w 6844"/>
                  <a:gd name="csY5" fmla="*/ 2543 h 16325"/>
                  <a:gd name="csX6" fmla="*/ 3690 w 6844"/>
                  <a:gd name="csY6" fmla="*/ 820 h 16325"/>
                  <a:gd name="csX7" fmla="*/ 4440 w 6844"/>
                  <a:gd name="csY7" fmla="*/ 2039 h 16325"/>
                  <a:gd name="csX8" fmla="*/ 5811 w 6844"/>
                  <a:gd name="csY8" fmla="*/ 0 h 16325"/>
                  <a:gd name="csX9" fmla="*/ 5190 w 6844"/>
                  <a:gd name="csY9" fmla="*/ 11579 h 16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44" h="16325">
                    <a:moveTo>
                      <a:pt x="5178" y="11591"/>
                    </a:moveTo>
                    <a:cubicBezTo>
                      <a:pt x="3854" y="13970"/>
                      <a:pt x="2084" y="15388"/>
                      <a:pt x="33" y="16325"/>
                    </a:cubicBezTo>
                    <a:cubicBezTo>
                      <a:pt x="-37" y="15481"/>
                      <a:pt x="10" y="14614"/>
                      <a:pt x="127" y="13735"/>
                    </a:cubicBezTo>
                    <a:cubicBezTo>
                      <a:pt x="197" y="13712"/>
                      <a:pt x="267" y="13688"/>
                      <a:pt x="314" y="13618"/>
                    </a:cubicBezTo>
                    <a:cubicBezTo>
                      <a:pt x="1135" y="13114"/>
                      <a:pt x="1873" y="12446"/>
                      <a:pt x="2494" y="11626"/>
                    </a:cubicBezTo>
                    <a:cubicBezTo>
                      <a:pt x="4756" y="8626"/>
                      <a:pt x="4944" y="5579"/>
                      <a:pt x="4193" y="2543"/>
                    </a:cubicBezTo>
                    <a:cubicBezTo>
                      <a:pt x="4076" y="1969"/>
                      <a:pt x="3900" y="1395"/>
                      <a:pt x="3690" y="820"/>
                    </a:cubicBezTo>
                    <a:cubicBezTo>
                      <a:pt x="4006" y="1184"/>
                      <a:pt x="4240" y="1594"/>
                      <a:pt x="4440" y="2039"/>
                    </a:cubicBezTo>
                    <a:cubicBezTo>
                      <a:pt x="4803" y="1289"/>
                      <a:pt x="5260" y="621"/>
                      <a:pt x="5811" y="0"/>
                    </a:cubicBezTo>
                    <a:cubicBezTo>
                      <a:pt x="7158" y="3821"/>
                      <a:pt x="7416" y="7559"/>
                      <a:pt x="5190" y="11579"/>
                    </a:cubicBezTo>
                    <a:close/>
                  </a:path>
                </a:pathLst>
              </a:custGeom>
              <a:solidFill>
                <a:srgbClr val="A34F2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4" name="Freeform: Shape 1043">
                <a:extLst>
                  <a:ext uri="{FF2B5EF4-FFF2-40B4-BE49-F238E27FC236}">
                    <a16:creationId xmlns:a16="http://schemas.microsoft.com/office/drawing/2014/main" id="{85DDF74B-2EF7-9A32-82E1-2BFB0A88DE5E}"/>
                  </a:ext>
                </a:extLst>
              </p:cNvPr>
              <p:cNvSpPr/>
              <p:nvPr/>
            </p:nvSpPr>
            <p:spPr>
              <a:xfrm>
                <a:off x="3219847" y="2657202"/>
                <a:ext cx="14754" cy="3879"/>
              </a:xfrm>
              <a:custGeom>
                <a:avLst/>
                <a:gdLst>
                  <a:gd name="csX0" fmla="*/ 14755 w 14754"/>
                  <a:gd name="csY0" fmla="*/ 1910 h 3879"/>
                  <a:gd name="csX1" fmla="*/ 13267 w 14754"/>
                  <a:gd name="csY1" fmla="*/ 3879 h 3879"/>
                  <a:gd name="csX2" fmla="*/ 305 w 14754"/>
                  <a:gd name="csY2" fmla="*/ 2297 h 3879"/>
                  <a:gd name="csX3" fmla="*/ 70 w 14754"/>
                  <a:gd name="csY3" fmla="*/ 598 h 3879"/>
                  <a:gd name="csX4" fmla="*/ 0 w 14754"/>
                  <a:gd name="csY4" fmla="*/ 0 h 3879"/>
                  <a:gd name="csX5" fmla="*/ 14743 w 14754"/>
                  <a:gd name="csY5" fmla="*/ 1899 h 3879"/>
                </a:gdLst>
                <a:ahLst/>
                <a:cxnLst>
                  <a:cxn ang="0">
                    <a:pos x="csX0" y="csY0"/>
                  </a:cxn>
                  <a:cxn ang="0">
                    <a:pos x="csX1" y="csY1"/>
                  </a:cxn>
                  <a:cxn ang="0">
                    <a:pos x="csX2" y="csY2"/>
                  </a:cxn>
                  <a:cxn ang="0">
                    <a:pos x="csX3" y="csY3"/>
                  </a:cxn>
                  <a:cxn ang="0">
                    <a:pos x="csX4" y="csY4"/>
                  </a:cxn>
                  <a:cxn ang="0">
                    <a:pos x="csX5" y="csY5"/>
                  </a:cxn>
                </a:cxnLst>
                <a:rect l="l" t="t" r="r" b="b"/>
                <a:pathLst>
                  <a:path w="14754" h="3879">
                    <a:moveTo>
                      <a:pt x="14755" y="1910"/>
                    </a:moveTo>
                    <a:cubicBezTo>
                      <a:pt x="14392" y="2625"/>
                      <a:pt x="13888" y="3281"/>
                      <a:pt x="13267" y="3879"/>
                    </a:cubicBezTo>
                    <a:cubicBezTo>
                      <a:pt x="9165" y="2602"/>
                      <a:pt x="4840" y="2344"/>
                      <a:pt x="305" y="2297"/>
                    </a:cubicBezTo>
                    <a:cubicBezTo>
                      <a:pt x="164" y="1746"/>
                      <a:pt x="94" y="1172"/>
                      <a:pt x="70" y="598"/>
                    </a:cubicBezTo>
                    <a:cubicBezTo>
                      <a:pt x="47" y="410"/>
                      <a:pt x="23" y="211"/>
                      <a:pt x="0" y="0"/>
                    </a:cubicBezTo>
                    <a:cubicBezTo>
                      <a:pt x="5192" y="70"/>
                      <a:pt x="10091" y="340"/>
                      <a:pt x="14743" y="1899"/>
                    </a:cubicBezTo>
                    <a:close/>
                  </a:path>
                </a:pathLst>
              </a:custGeom>
              <a:solidFill>
                <a:srgbClr val="A34F22"/>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5" name="Freeform: Shape 1044">
                <a:extLst>
                  <a:ext uri="{FF2B5EF4-FFF2-40B4-BE49-F238E27FC236}">
                    <a16:creationId xmlns:a16="http://schemas.microsoft.com/office/drawing/2014/main" id="{1A7F5249-D1DB-9402-6068-21E04EC5CC57}"/>
                  </a:ext>
                </a:extLst>
              </p:cNvPr>
              <p:cNvSpPr/>
              <p:nvPr/>
            </p:nvSpPr>
            <p:spPr>
              <a:xfrm>
                <a:off x="3217637" y="2697272"/>
                <a:ext cx="9677" cy="9054"/>
              </a:xfrm>
              <a:custGeom>
                <a:avLst/>
                <a:gdLst>
                  <a:gd name="csX0" fmla="*/ 6147 w 9677"/>
                  <a:gd name="csY0" fmla="*/ 163 h 9054"/>
                  <a:gd name="csX1" fmla="*/ 1764 w 9677"/>
                  <a:gd name="csY1" fmla="*/ 960 h 9054"/>
                  <a:gd name="csX2" fmla="*/ 2069 w 9677"/>
                  <a:gd name="csY2" fmla="*/ 8543 h 9054"/>
                  <a:gd name="csX3" fmla="*/ 7061 w 9677"/>
                  <a:gd name="csY3" fmla="*/ 8296 h 9054"/>
                  <a:gd name="csX4" fmla="*/ 9464 w 9677"/>
                  <a:gd name="csY4" fmla="*/ 2929 h 9054"/>
                  <a:gd name="csX5" fmla="*/ 6159 w 9677"/>
                  <a:gd name="csY5" fmla="*/ 163 h 9054"/>
                </a:gdLst>
                <a:ahLst/>
                <a:cxnLst>
                  <a:cxn ang="0">
                    <a:pos x="csX0" y="csY0"/>
                  </a:cxn>
                  <a:cxn ang="0">
                    <a:pos x="csX1" y="csY1"/>
                  </a:cxn>
                  <a:cxn ang="0">
                    <a:pos x="csX2" y="csY2"/>
                  </a:cxn>
                  <a:cxn ang="0">
                    <a:pos x="csX3" y="csY3"/>
                  </a:cxn>
                  <a:cxn ang="0">
                    <a:pos x="csX4" y="csY4"/>
                  </a:cxn>
                  <a:cxn ang="0">
                    <a:pos x="csX5" y="csY5"/>
                  </a:cxn>
                </a:cxnLst>
                <a:rect l="l" t="t" r="r" b="b"/>
                <a:pathLst>
                  <a:path w="9677" h="9054">
                    <a:moveTo>
                      <a:pt x="6147" y="163"/>
                    </a:moveTo>
                    <a:cubicBezTo>
                      <a:pt x="4635" y="-200"/>
                      <a:pt x="2948" y="34"/>
                      <a:pt x="1764" y="960"/>
                    </a:cubicBezTo>
                    <a:cubicBezTo>
                      <a:pt x="-556" y="2765"/>
                      <a:pt x="-720" y="7066"/>
                      <a:pt x="2069" y="8543"/>
                    </a:cubicBezTo>
                    <a:cubicBezTo>
                      <a:pt x="3604" y="9351"/>
                      <a:pt x="5550" y="9152"/>
                      <a:pt x="7061" y="8296"/>
                    </a:cubicBezTo>
                    <a:cubicBezTo>
                      <a:pt x="8937" y="7230"/>
                      <a:pt x="10202" y="5097"/>
                      <a:pt x="9464" y="2929"/>
                    </a:cubicBezTo>
                    <a:cubicBezTo>
                      <a:pt x="8960" y="1464"/>
                      <a:pt x="7647" y="526"/>
                      <a:pt x="6159" y="163"/>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46" name="Freeform: Shape 1045">
                <a:extLst>
                  <a:ext uri="{FF2B5EF4-FFF2-40B4-BE49-F238E27FC236}">
                    <a16:creationId xmlns:a16="http://schemas.microsoft.com/office/drawing/2014/main" id="{D63B6C13-D5D3-C5E3-F79D-9F5DCD0A7DE8}"/>
                  </a:ext>
                </a:extLst>
              </p:cNvPr>
              <p:cNvSpPr/>
              <p:nvPr/>
            </p:nvSpPr>
            <p:spPr>
              <a:xfrm>
                <a:off x="3246449" y="2684520"/>
                <a:ext cx="6282" cy="8860"/>
              </a:xfrm>
              <a:custGeom>
                <a:avLst/>
                <a:gdLst>
                  <a:gd name="csX0" fmla="*/ 6282 w 6282"/>
                  <a:gd name="csY0" fmla="*/ 8450 h 8860"/>
                  <a:gd name="csX1" fmla="*/ 2075 w 6282"/>
                  <a:gd name="csY1" fmla="*/ 8356 h 8860"/>
                  <a:gd name="csX2" fmla="*/ 1758 w 6282"/>
                  <a:gd name="csY2" fmla="*/ 773 h 8860"/>
                  <a:gd name="csX3" fmla="*/ 3493 w 6282"/>
                  <a:gd name="csY3" fmla="*/ 0 h 8860"/>
                  <a:gd name="csX4" fmla="*/ 6282 w 6282"/>
                  <a:gd name="csY4" fmla="*/ 8450 h 8860"/>
                </a:gdLst>
                <a:ahLst/>
                <a:cxnLst>
                  <a:cxn ang="0">
                    <a:pos x="csX0" y="csY0"/>
                  </a:cxn>
                  <a:cxn ang="0">
                    <a:pos x="csX1" y="csY1"/>
                  </a:cxn>
                  <a:cxn ang="0">
                    <a:pos x="csX2" y="csY2"/>
                  </a:cxn>
                  <a:cxn ang="0">
                    <a:pos x="csX3" y="csY3"/>
                  </a:cxn>
                  <a:cxn ang="0">
                    <a:pos x="csX4" y="csY4"/>
                  </a:cxn>
                </a:cxnLst>
                <a:rect l="l" t="t" r="r" b="b"/>
                <a:pathLst>
                  <a:path w="6282" h="8860">
                    <a:moveTo>
                      <a:pt x="6282" y="8450"/>
                    </a:moveTo>
                    <a:cubicBezTo>
                      <a:pt x="4934" y="9001"/>
                      <a:pt x="3352" y="9024"/>
                      <a:pt x="2075" y="8356"/>
                    </a:cubicBezTo>
                    <a:cubicBezTo>
                      <a:pt x="-714" y="6868"/>
                      <a:pt x="-562" y="2590"/>
                      <a:pt x="1758" y="773"/>
                    </a:cubicBezTo>
                    <a:cubicBezTo>
                      <a:pt x="2262" y="387"/>
                      <a:pt x="2860" y="105"/>
                      <a:pt x="3493" y="0"/>
                    </a:cubicBezTo>
                    <a:cubicBezTo>
                      <a:pt x="4688" y="2813"/>
                      <a:pt x="5626" y="5719"/>
                      <a:pt x="6282" y="8450"/>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971" name="Freeform: Shape 970">
              <a:extLst>
                <a:ext uri="{FF2B5EF4-FFF2-40B4-BE49-F238E27FC236}">
                  <a16:creationId xmlns:a16="http://schemas.microsoft.com/office/drawing/2014/main" id="{AF80C411-3800-6056-D504-814BF7B65CFD}"/>
                </a:ext>
              </a:extLst>
            </p:cNvPr>
            <p:cNvSpPr/>
            <p:nvPr/>
          </p:nvSpPr>
          <p:spPr>
            <a:xfrm>
              <a:off x="3145776" y="2665273"/>
              <a:ext cx="150412" cy="260661"/>
            </a:xfrm>
            <a:custGeom>
              <a:avLst/>
              <a:gdLst>
                <a:gd name="csX0" fmla="*/ 134590 w 150412"/>
                <a:gd name="csY0" fmla="*/ 153611 h 260661"/>
                <a:gd name="csX1" fmla="*/ 117292 w 150412"/>
                <a:gd name="csY1" fmla="*/ 102631 h 260661"/>
                <a:gd name="csX2" fmla="*/ 117081 w 150412"/>
                <a:gd name="csY2" fmla="*/ 100499 h 260661"/>
                <a:gd name="csX3" fmla="*/ 117210 w 150412"/>
                <a:gd name="csY3" fmla="*/ 98014 h 260661"/>
                <a:gd name="csX4" fmla="*/ 118804 w 150412"/>
                <a:gd name="csY4" fmla="*/ 87513 h 260661"/>
                <a:gd name="csX5" fmla="*/ 119144 w 150412"/>
                <a:gd name="csY5" fmla="*/ 85205 h 260661"/>
                <a:gd name="csX6" fmla="*/ 119144 w 150412"/>
                <a:gd name="csY6" fmla="*/ 85158 h 260661"/>
                <a:gd name="csX7" fmla="*/ 120375 w 150412"/>
                <a:gd name="csY7" fmla="*/ 77130 h 260661"/>
                <a:gd name="csX8" fmla="*/ 121840 w 150412"/>
                <a:gd name="csY8" fmla="*/ 67485 h 260661"/>
                <a:gd name="csX9" fmla="*/ 120199 w 150412"/>
                <a:gd name="csY9" fmla="*/ 58379 h 260661"/>
                <a:gd name="csX10" fmla="*/ 118710 w 150412"/>
                <a:gd name="csY10" fmla="*/ 57511 h 260661"/>
                <a:gd name="csX11" fmla="*/ 118089 w 150412"/>
                <a:gd name="csY11" fmla="*/ 57300 h 260661"/>
                <a:gd name="csX12" fmla="*/ 107823 w 150412"/>
                <a:gd name="csY12" fmla="*/ 56503 h 260661"/>
                <a:gd name="csX13" fmla="*/ 94322 w 150412"/>
                <a:gd name="csY13" fmla="*/ 56351 h 260661"/>
                <a:gd name="csX14" fmla="*/ 89986 w 150412"/>
                <a:gd name="csY14" fmla="*/ 57711 h 260661"/>
                <a:gd name="csX15" fmla="*/ 89986 w 150412"/>
                <a:gd name="csY15" fmla="*/ 57734 h 260661"/>
                <a:gd name="csX16" fmla="*/ 89939 w 150412"/>
                <a:gd name="csY16" fmla="*/ 57734 h 260661"/>
                <a:gd name="csX17" fmla="*/ 88732 w 150412"/>
                <a:gd name="csY17" fmla="*/ 58355 h 260661"/>
                <a:gd name="csX18" fmla="*/ 88521 w 150412"/>
                <a:gd name="csY18" fmla="*/ 58484 h 260661"/>
                <a:gd name="csX19" fmla="*/ 80587 w 150412"/>
                <a:gd name="csY19" fmla="*/ 65926 h 260661"/>
                <a:gd name="csX20" fmla="*/ 66887 w 150412"/>
                <a:gd name="csY20" fmla="*/ 51687 h 260661"/>
                <a:gd name="csX21" fmla="*/ 65808 w 150412"/>
                <a:gd name="csY21" fmla="*/ 50784 h 260661"/>
                <a:gd name="csX22" fmla="*/ 65656 w 150412"/>
                <a:gd name="csY22" fmla="*/ 50655 h 260661"/>
                <a:gd name="csX23" fmla="*/ 65609 w 150412"/>
                <a:gd name="csY23" fmla="*/ 50632 h 260661"/>
                <a:gd name="csX24" fmla="*/ 59914 w 150412"/>
                <a:gd name="csY24" fmla="*/ 45757 h 260661"/>
                <a:gd name="csX25" fmla="*/ 58214 w 150412"/>
                <a:gd name="csY25" fmla="*/ 44010 h 260661"/>
                <a:gd name="csX26" fmla="*/ 52003 w 150412"/>
                <a:gd name="csY26" fmla="*/ 37647 h 260661"/>
                <a:gd name="csX27" fmla="*/ 47104 w 150412"/>
                <a:gd name="csY27" fmla="*/ 32561 h 260661"/>
                <a:gd name="csX28" fmla="*/ 29455 w 150412"/>
                <a:gd name="csY28" fmla="*/ 14442 h 260661"/>
                <a:gd name="csX29" fmla="*/ 21298 w 150412"/>
                <a:gd name="csY29" fmla="*/ 6766 h 260661"/>
                <a:gd name="csX30" fmla="*/ 19598 w 150412"/>
                <a:gd name="csY30" fmla="*/ 5430 h 260661"/>
                <a:gd name="csX31" fmla="*/ 19528 w 150412"/>
                <a:gd name="csY31" fmla="*/ 5383 h 260661"/>
                <a:gd name="csX32" fmla="*/ 13680 w 150412"/>
                <a:gd name="csY32" fmla="*/ 97 h 260661"/>
                <a:gd name="csX33" fmla="*/ 13071 w 150412"/>
                <a:gd name="csY33" fmla="*/ 15 h 260661"/>
                <a:gd name="csX34" fmla="*/ 12450 w 150412"/>
                <a:gd name="csY34" fmla="*/ 39 h 260661"/>
                <a:gd name="csX35" fmla="*/ 11910 w 150412"/>
                <a:gd name="csY35" fmla="*/ 191 h 260661"/>
                <a:gd name="csX36" fmla="*/ 9942 w 150412"/>
                <a:gd name="csY36" fmla="*/ 1480 h 260661"/>
                <a:gd name="csX37" fmla="*/ 5113 w 150412"/>
                <a:gd name="csY37" fmla="*/ 7610 h 260661"/>
                <a:gd name="csX38" fmla="*/ 4058 w 150412"/>
                <a:gd name="csY38" fmla="*/ 9028 h 260661"/>
                <a:gd name="csX39" fmla="*/ 3 w 150412"/>
                <a:gd name="csY39" fmla="*/ 16727 h 260661"/>
                <a:gd name="csX40" fmla="*/ 3648 w 150412"/>
                <a:gd name="csY40" fmla="*/ 22622 h 260661"/>
                <a:gd name="csX41" fmla="*/ 4621 w 150412"/>
                <a:gd name="csY41" fmla="*/ 23806 h 260661"/>
                <a:gd name="csX42" fmla="*/ 4961 w 150412"/>
                <a:gd name="csY42" fmla="*/ 24392 h 260661"/>
                <a:gd name="csX43" fmla="*/ 5289 w 150412"/>
                <a:gd name="csY43" fmla="*/ 27216 h 260661"/>
                <a:gd name="csX44" fmla="*/ 7879 w 150412"/>
                <a:gd name="csY44" fmla="*/ 48593 h 260661"/>
                <a:gd name="csX45" fmla="*/ 14454 w 150412"/>
                <a:gd name="csY45" fmla="*/ 60863 h 260661"/>
                <a:gd name="csX46" fmla="*/ 37342 w 150412"/>
                <a:gd name="csY46" fmla="*/ 85697 h 260661"/>
                <a:gd name="csX47" fmla="*/ 39580 w 150412"/>
                <a:gd name="csY47" fmla="*/ 99807 h 260661"/>
                <a:gd name="csX48" fmla="*/ 39662 w 150412"/>
                <a:gd name="csY48" fmla="*/ 100475 h 260661"/>
                <a:gd name="csX49" fmla="*/ 39744 w 150412"/>
                <a:gd name="csY49" fmla="*/ 102913 h 260661"/>
                <a:gd name="csX50" fmla="*/ 28704 w 150412"/>
                <a:gd name="csY50" fmla="*/ 139583 h 260661"/>
                <a:gd name="csX51" fmla="*/ 11512 w 150412"/>
                <a:gd name="csY51" fmla="*/ 253286 h 260661"/>
                <a:gd name="csX52" fmla="*/ 31060 w 150412"/>
                <a:gd name="csY52" fmla="*/ 257728 h 260661"/>
                <a:gd name="csX53" fmla="*/ 41971 w 150412"/>
                <a:gd name="csY53" fmla="*/ 257927 h 260661"/>
                <a:gd name="csX54" fmla="*/ 64683 w 150412"/>
                <a:gd name="csY54" fmla="*/ 256356 h 260661"/>
                <a:gd name="csX55" fmla="*/ 64707 w 150412"/>
                <a:gd name="csY55" fmla="*/ 256356 h 260661"/>
                <a:gd name="csX56" fmla="*/ 69195 w 150412"/>
                <a:gd name="csY56" fmla="*/ 256286 h 260661"/>
                <a:gd name="csX57" fmla="*/ 71328 w 150412"/>
                <a:gd name="csY57" fmla="*/ 256333 h 260661"/>
                <a:gd name="csX58" fmla="*/ 79438 w 150412"/>
                <a:gd name="csY58" fmla="*/ 257001 h 260661"/>
                <a:gd name="csX59" fmla="*/ 95986 w 150412"/>
                <a:gd name="csY59" fmla="*/ 260564 h 260661"/>
                <a:gd name="csX60" fmla="*/ 108374 w 150412"/>
                <a:gd name="csY60" fmla="*/ 259825 h 260661"/>
                <a:gd name="csX61" fmla="*/ 120257 w 150412"/>
                <a:gd name="csY61" fmla="*/ 257259 h 260661"/>
                <a:gd name="csX62" fmla="*/ 129445 w 150412"/>
                <a:gd name="csY62" fmla="*/ 255595 h 260661"/>
                <a:gd name="csX63" fmla="*/ 150412 w 150412"/>
                <a:gd name="csY63" fmla="*/ 253719 h 260661"/>
                <a:gd name="csX64" fmla="*/ 134579 w 150412"/>
                <a:gd name="csY64" fmla="*/ 153600 h 260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50412" h="260661">
                  <a:moveTo>
                    <a:pt x="134590" y="153611"/>
                  </a:moveTo>
                  <a:cubicBezTo>
                    <a:pt x="128484" y="122672"/>
                    <a:pt x="117609" y="104706"/>
                    <a:pt x="117292" y="102631"/>
                  </a:cubicBezTo>
                  <a:cubicBezTo>
                    <a:pt x="117140" y="101940"/>
                    <a:pt x="117081" y="101213"/>
                    <a:pt x="117081" y="100499"/>
                  </a:cubicBezTo>
                  <a:cubicBezTo>
                    <a:pt x="117034" y="99678"/>
                    <a:pt x="117081" y="98834"/>
                    <a:pt x="117210" y="98014"/>
                  </a:cubicBezTo>
                  <a:lnTo>
                    <a:pt x="118804" y="87513"/>
                  </a:lnTo>
                  <a:lnTo>
                    <a:pt x="119144" y="85205"/>
                  </a:lnTo>
                  <a:lnTo>
                    <a:pt x="119144" y="85158"/>
                  </a:lnTo>
                  <a:lnTo>
                    <a:pt x="120375" y="77130"/>
                  </a:lnTo>
                  <a:lnTo>
                    <a:pt x="121840" y="67485"/>
                  </a:lnTo>
                  <a:cubicBezTo>
                    <a:pt x="121840" y="67485"/>
                    <a:pt x="124043" y="61355"/>
                    <a:pt x="120199" y="58379"/>
                  </a:cubicBezTo>
                  <a:cubicBezTo>
                    <a:pt x="119789" y="58039"/>
                    <a:pt x="119296" y="57757"/>
                    <a:pt x="118710" y="57511"/>
                  </a:cubicBezTo>
                  <a:cubicBezTo>
                    <a:pt x="118511" y="57429"/>
                    <a:pt x="118300" y="57359"/>
                    <a:pt x="118089" y="57300"/>
                  </a:cubicBezTo>
                  <a:cubicBezTo>
                    <a:pt x="114937" y="56246"/>
                    <a:pt x="111011" y="56656"/>
                    <a:pt x="107823" y="56503"/>
                  </a:cubicBezTo>
                  <a:cubicBezTo>
                    <a:pt x="103416" y="56328"/>
                    <a:pt x="98693" y="55683"/>
                    <a:pt x="94322" y="56351"/>
                  </a:cubicBezTo>
                  <a:cubicBezTo>
                    <a:pt x="92834" y="56562"/>
                    <a:pt x="91392" y="57043"/>
                    <a:pt x="89986" y="57711"/>
                  </a:cubicBezTo>
                  <a:lnTo>
                    <a:pt x="89986" y="57734"/>
                  </a:lnTo>
                  <a:cubicBezTo>
                    <a:pt x="89986" y="57734"/>
                    <a:pt x="89939" y="57734"/>
                    <a:pt x="89939" y="57734"/>
                  </a:cubicBezTo>
                  <a:cubicBezTo>
                    <a:pt x="89529" y="57933"/>
                    <a:pt x="89119" y="58144"/>
                    <a:pt x="88732" y="58355"/>
                  </a:cubicBezTo>
                  <a:cubicBezTo>
                    <a:pt x="88662" y="58402"/>
                    <a:pt x="88580" y="58437"/>
                    <a:pt x="88521" y="58484"/>
                  </a:cubicBezTo>
                  <a:cubicBezTo>
                    <a:pt x="85392" y="60312"/>
                    <a:pt x="82626" y="63031"/>
                    <a:pt x="80587" y="65926"/>
                  </a:cubicBezTo>
                  <a:cubicBezTo>
                    <a:pt x="81688" y="64391"/>
                    <a:pt x="73356" y="57148"/>
                    <a:pt x="66887" y="51687"/>
                  </a:cubicBezTo>
                  <a:cubicBezTo>
                    <a:pt x="66523" y="51382"/>
                    <a:pt x="66148" y="51077"/>
                    <a:pt x="65808" y="50784"/>
                  </a:cubicBezTo>
                  <a:cubicBezTo>
                    <a:pt x="65738" y="50737"/>
                    <a:pt x="65703" y="50702"/>
                    <a:pt x="65656" y="50655"/>
                  </a:cubicBezTo>
                  <a:lnTo>
                    <a:pt x="65609" y="50632"/>
                  </a:lnTo>
                  <a:cubicBezTo>
                    <a:pt x="62867" y="48323"/>
                    <a:pt x="60652" y="46495"/>
                    <a:pt x="59914" y="45757"/>
                  </a:cubicBezTo>
                  <a:cubicBezTo>
                    <a:pt x="59328" y="45171"/>
                    <a:pt x="58765" y="44596"/>
                    <a:pt x="58214" y="44010"/>
                  </a:cubicBezTo>
                  <a:cubicBezTo>
                    <a:pt x="56116" y="41913"/>
                    <a:pt x="54054" y="39780"/>
                    <a:pt x="52003" y="37647"/>
                  </a:cubicBezTo>
                  <a:cubicBezTo>
                    <a:pt x="50339" y="35959"/>
                    <a:pt x="48721" y="34260"/>
                    <a:pt x="47104" y="32561"/>
                  </a:cubicBezTo>
                  <a:cubicBezTo>
                    <a:pt x="41256" y="26502"/>
                    <a:pt x="35432" y="20396"/>
                    <a:pt x="29455" y="14442"/>
                  </a:cubicBezTo>
                  <a:cubicBezTo>
                    <a:pt x="26806" y="11829"/>
                    <a:pt x="24146" y="9157"/>
                    <a:pt x="21298" y="6766"/>
                  </a:cubicBezTo>
                  <a:cubicBezTo>
                    <a:pt x="20630" y="6203"/>
                    <a:pt x="20067" y="5746"/>
                    <a:pt x="19598" y="5430"/>
                  </a:cubicBezTo>
                  <a:cubicBezTo>
                    <a:pt x="19575" y="5406"/>
                    <a:pt x="19552" y="5406"/>
                    <a:pt x="19528" y="5383"/>
                  </a:cubicBezTo>
                  <a:cubicBezTo>
                    <a:pt x="17548" y="4023"/>
                    <a:pt x="15989" y="707"/>
                    <a:pt x="13680" y="97"/>
                  </a:cubicBezTo>
                  <a:cubicBezTo>
                    <a:pt x="13481" y="27"/>
                    <a:pt x="13293" y="15"/>
                    <a:pt x="13071" y="15"/>
                  </a:cubicBezTo>
                  <a:cubicBezTo>
                    <a:pt x="12871" y="-8"/>
                    <a:pt x="12660" y="-8"/>
                    <a:pt x="12450" y="39"/>
                  </a:cubicBezTo>
                  <a:cubicBezTo>
                    <a:pt x="12274" y="62"/>
                    <a:pt x="12086" y="121"/>
                    <a:pt x="11910" y="191"/>
                  </a:cubicBezTo>
                  <a:cubicBezTo>
                    <a:pt x="11266" y="426"/>
                    <a:pt x="10598" y="883"/>
                    <a:pt x="9942" y="1480"/>
                  </a:cubicBezTo>
                  <a:cubicBezTo>
                    <a:pt x="7961" y="3250"/>
                    <a:pt x="6098" y="6180"/>
                    <a:pt x="5113" y="7610"/>
                  </a:cubicBezTo>
                  <a:cubicBezTo>
                    <a:pt x="4808" y="8067"/>
                    <a:pt x="4445" y="8535"/>
                    <a:pt x="4058" y="9028"/>
                  </a:cubicBezTo>
                  <a:cubicBezTo>
                    <a:pt x="2265" y="11290"/>
                    <a:pt x="-102" y="14079"/>
                    <a:pt x="3" y="16727"/>
                  </a:cubicBezTo>
                  <a:cubicBezTo>
                    <a:pt x="85" y="19142"/>
                    <a:pt x="2113" y="20982"/>
                    <a:pt x="3648" y="22622"/>
                  </a:cubicBezTo>
                  <a:cubicBezTo>
                    <a:pt x="4011" y="23009"/>
                    <a:pt x="4316" y="23396"/>
                    <a:pt x="4621" y="23806"/>
                  </a:cubicBezTo>
                  <a:cubicBezTo>
                    <a:pt x="4750" y="24005"/>
                    <a:pt x="4879" y="24193"/>
                    <a:pt x="4961" y="24392"/>
                  </a:cubicBezTo>
                  <a:cubicBezTo>
                    <a:pt x="5371" y="25259"/>
                    <a:pt x="5500" y="26396"/>
                    <a:pt x="5289" y="27216"/>
                  </a:cubicBezTo>
                  <a:cubicBezTo>
                    <a:pt x="3027" y="36123"/>
                    <a:pt x="5207" y="42170"/>
                    <a:pt x="7879" y="48593"/>
                  </a:cubicBezTo>
                  <a:cubicBezTo>
                    <a:pt x="9602" y="52753"/>
                    <a:pt x="12285" y="56785"/>
                    <a:pt x="14454" y="60863"/>
                  </a:cubicBezTo>
                  <a:cubicBezTo>
                    <a:pt x="16809" y="65352"/>
                    <a:pt x="37342" y="85697"/>
                    <a:pt x="37342" y="85697"/>
                  </a:cubicBezTo>
                  <a:lnTo>
                    <a:pt x="39580" y="99807"/>
                  </a:lnTo>
                  <a:cubicBezTo>
                    <a:pt x="39627" y="100018"/>
                    <a:pt x="39651" y="100264"/>
                    <a:pt x="39662" y="100475"/>
                  </a:cubicBezTo>
                  <a:cubicBezTo>
                    <a:pt x="39768" y="101295"/>
                    <a:pt x="39791" y="102092"/>
                    <a:pt x="39744" y="102913"/>
                  </a:cubicBezTo>
                  <a:cubicBezTo>
                    <a:pt x="39639" y="105304"/>
                    <a:pt x="30814" y="123105"/>
                    <a:pt x="28704" y="139583"/>
                  </a:cubicBezTo>
                  <a:cubicBezTo>
                    <a:pt x="25833" y="161850"/>
                    <a:pt x="11512" y="253286"/>
                    <a:pt x="11512" y="253286"/>
                  </a:cubicBezTo>
                  <a:cubicBezTo>
                    <a:pt x="11512" y="253286"/>
                    <a:pt x="24040" y="257188"/>
                    <a:pt x="31060" y="257728"/>
                  </a:cubicBezTo>
                  <a:cubicBezTo>
                    <a:pt x="34857" y="258009"/>
                    <a:pt x="38455" y="258032"/>
                    <a:pt x="41971" y="257927"/>
                  </a:cubicBezTo>
                  <a:cubicBezTo>
                    <a:pt x="49753" y="257622"/>
                    <a:pt x="57054" y="256638"/>
                    <a:pt x="64683" y="256356"/>
                  </a:cubicBezTo>
                  <a:lnTo>
                    <a:pt x="64707" y="256356"/>
                  </a:lnTo>
                  <a:cubicBezTo>
                    <a:pt x="66195" y="256310"/>
                    <a:pt x="67684" y="256286"/>
                    <a:pt x="69195" y="256286"/>
                  </a:cubicBezTo>
                  <a:cubicBezTo>
                    <a:pt x="69910" y="256286"/>
                    <a:pt x="70614" y="256310"/>
                    <a:pt x="71328" y="256333"/>
                  </a:cubicBezTo>
                  <a:cubicBezTo>
                    <a:pt x="73965" y="256415"/>
                    <a:pt x="76661" y="256614"/>
                    <a:pt x="79438" y="257001"/>
                  </a:cubicBezTo>
                  <a:cubicBezTo>
                    <a:pt x="85052" y="257751"/>
                    <a:pt x="90244" y="260177"/>
                    <a:pt x="95986" y="260564"/>
                  </a:cubicBezTo>
                  <a:cubicBezTo>
                    <a:pt x="99994" y="260845"/>
                    <a:pt x="104202" y="260493"/>
                    <a:pt x="108374" y="259825"/>
                  </a:cubicBezTo>
                  <a:cubicBezTo>
                    <a:pt x="112452" y="259204"/>
                    <a:pt x="116484" y="258255"/>
                    <a:pt x="120257" y="257259"/>
                  </a:cubicBezTo>
                  <a:cubicBezTo>
                    <a:pt x="123129" y="256509"/>
                    <a:pt x="126281" y="255981"/>
                    <a:pt x="129445" y="255595"/>
                  </a:cubicBezTo>
                  <a:cubicBezTo>
                    <a:pt x="139946" y="254259"/>
                    <a:pt x="150517" y="254516"/>
                    <a:pt x="150412" y="253719"/>
                  </a:cubicBezTo>
                  <a:cubicBezTo>
                    <a:pt x="147951" y="237840"/>
                    <a:pt x="142103" y="191723"/>
                    <a:pt x="134579" y="153600"/>
                  </a:cubicBezTo>
                  <a:close/>
                </a:path>
              </a:pathLst>
            </a:custGeom>
            <a:solidFill>
              <a:srgbClr val="DE613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2" name="Freeform: Shape 971">
              <a:extLst>
                <a:ext uri="{FF2B5EF4-FFF2-40B4-BE49-F238E27FC236}">
                  <a16:creationId xmlns:a16="http://schemas.microsoft.com/office/drawing/2014/main" id="{E0C1EDB3-5BA8-D193-DA38-7F06357286FB}"/>
                </a:ext>
              </a:extLst>
            </p:cNvPr>
            <p:cNvSpPr/>
            <p:nvPr/>
          </p:nvSpPr>
          <p:spPr>
            <a:xfrm>
              <a:off x="3185450" y="2764532"/>
              <a:ext cx="77618" cy="4568"/>
            </a:xfrm>
            <a:custGeom>
              <a:avLst/>
              <a:gdLst>
                <a:gd name="csX0" fmla="*/ 77607 w 77618"/>
                <a:gd name="csY0" fmla="*/ 3384 h 4568"/>
                <a:gd name="csX1" fmla="*/ 65008 w 77618"/>
                <a:gd name="csY1" fmla="*/ 4568 h 4568"/>
                <a:gd name="csX2" fmla="*/ 36038 w 77618"/>
                <a:gd name="csY2" fmla="*/ 2212 h 4568"/>
                <a:gd name="csX3" fmla="*/ 6680 w 77618"/>
                <a:gd name="csY3" fmla="*/ 4287 h 4568"/>
                <a:gd name="csX4" fmla="*/ 82 w 77618"/>
                <a:gd name="csY4" fmla="*/ 3666 h 4568"/>
                <a:gd name="csX5" fmla="*/ 0 w 77618"/>
                <a:gd name="csY5" fmla="*/ 1228 h 4568"/>
                <a:gd name="csX6" fmla="*/ 16911 w 77618"/>
                <a:gd name="csY6" fmla="*/ 1052 h 4568"/>
                <a:gd name="csX7" fmla="*/ 39999 w 77618"/>
                <a:gd name="csY7" fmla="*/ 279 h 4568"/>
                <a:gd name="csX8" fmla="*/ 65020 w 77618"/>
                <a:gd name="csY8" fmla="*/ 2412 h 4568"/>
                <a:gd name="csX9" fmla="*/ 77407 w 77618"/>
                <a:gd name="csY9" fmla="*/ 1251 h 4568"/>
                <a:gd name="csX10" fmla="*/ 77618 w 77618"/>
                <a:gd name="csY10" fmla="*/ 3384 h 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7618" h="4568">
                  <a:moveTo>
                    <a:pt x="77607" y="3384"/>
                  </a:moveTo>
                  <a:cubicBezTo>
                    <a:pt x="73470" y="4123"/>
                    <a:pt x="69262" y="4568"/>
                    <a:pt x="65008" y="4568"/>
                  </a:cubicBezTo>
                  <a:cubicBezTo>
                    <a:pt x="55304" y="4545"/>
                    <a:pt x="45718" y="2587"/>
                    <a:pt x="36038" y="2212"/>
                  </a:cubicBezTo>
                  <a:cubicBezTo>
                    <a:pt x="26088" y="1826"/>
                    <a:pt x="16513" y="4181"/>
                    <a:pt x="6680" y="4287"/>
                  </a:cubicBezTo>
                  <a:cubicBezTo>
                    <a:pt x="4418" y="4310"/>
                    <a:pt x="2215" y="4088"/>
                    <a:pt x="82" y="3666"/>
                  </a:cubicBezTo>
                  <a:cubicBezTo>
                    <a:pt x="129" y="2845"/>
                    <a:pt x="105" y="2048"/>
                    <a:pt x="0" y="1228"/>
                  </a:cubicBezTo>
                  <a:cubicBezTo>
                    <a:pt x="5309" y="2224"/>
                    <a:pt x="10899" y="1849"/>
                    <a:pt x="16911" y="1052"/>
                  </a:cubicBezTo>
                  <a:cubicBezTo>
                    <a:pt x="24588" y="21"/>
                    <a:pt x="32276" y="-284"/>
                    <a:pt x="39999" y="279"/>
                  </a:cubicBezTo>
                  <a:cubicBezTo>
                    <a:pt x="48343" y="888"/>
                    <a:pt x="56629" y="2376"/>
                    <a:pt x="65020" y="2412"/>
                  </a:cubicBezTo>
                  <a:cubicBezTo>
                    <a:pt x="69204" y="2435"/>
                    <a:pt x="73329" y="1978"/>
                    <a:pt x="77407" y="1251"/>
                  </a:cubicBezTo>
                  <a:cubicBezTo>
                    <a:pt x="77407" y="1966"/>
                    <a:pt x="77478" y="2693"/>
                    <a:pt x="77618" y="3384"/>
                  </a:cubicBezTo>
                  <a:close/>
                </a:path>
              </a:pathLst>
            </a:custGeom>
            <a:solidFill>
              <a:srgbClr val="A83A1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3" name="Freeform: Shape 972">
              <a:extLst>
                <a:ext uri="{FF2B5EF4-FFF2-40B4-BE49-F238E27FC236}">
                  <a16:creationId xmlns:a16="http://schemas.microsoft.com/office/drawing/2014/main" id="{355B34B8-C623-8B24-273D-2F9ABEAE8964}"/>
                </a:ext>
              </a:extLst>
            </p:cNvPr>
            <p:cNvSpPr/>
            <p:nvPr/>
          </p:nvSpPr>
          <p:spPr>
            <a:xfrm>
              <a:off x="3263685" y="2719063"/>
              <a:ext cx="3379" cy="32937"/>
            </a:xfrm>
            <a:custGeom>
              <a:avLst/>
              <a:gdLst>
                <a:gd name="csX0" fmla="*/ 3368 w 3379"/>
                <a:gd name="csY0" fmla="*/ 30629 h 32937"/>
                <a:gd name="csX1" fmla="*/ 1540 w 3379"/>
                <a:gd name="csY1" fmla="*/ 32938 h 32937"/>
                <a:gd name="csX2" fmla="*/ 1235 w 3379"/>
                <a:gd name="csY2" fmla="*/ 31426 h 32937"/>
                <a:gd name="csX3" fmla="*/ 1235 w 3379"/>
                <a:gd name="csY3" fmla="*/ 31379 h 32937"/>
                <a:gd name="csX4" fmla="*/ 591 w 3379"/>
                <a:gd name="csY4" fmla="*/ 26867 h 32937"/>
                <a:gd name="csX5" fmla="*/ 181 w 3379"/>
                <a:gd name="csY5" fmla="*/ 3522 h 32937"/>
                <a:gd name="csX6" fmla="*/ 251 w 3379"/>
                <a:gd name="csY6" fmla="*/ 1037 h 32937"/>
                <a:gd name="csX7" fmla="*/ 2407 w 3379"/>
                <a:gd name="csY7" fmla="*/ 1037 h 32937"/>
                <a:gd name="csX8" fmla="*/ 2302 w 3379"/>
                <a:gd name="csY8" fmla="*/ 4600 h 32937"/>
                <a:gd name="csX9" fmla="*/ 2478 w 3379"/>
                <a:gd name="csY9" fmla="*/ 23351 h 32937"/>
                <a:gd name="csX10" fmla="*/ 2583 w 3379"/>
                <a:gd name="csY10" fmla="*/ 24910 h 32937"/>
                <a:gd name="csX11" fmla="*/ 3380 w 3379"/>
                <a:gd name="csY11" fmla="*/ 30629 h 32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379" h="32937">
                  <a:moveTo>
                    <a:pt x="3368" y="30629"/>
                  </a:moveTo>
                  <a:cubicBezTo>
                    <a:pt x="2724" y="31449"/>
                    <a:pt x="2114" y="32223"/>
                    <a:pt x="1540" y="32938"/>
                  </a:cubicBezTo>
                  <a:cubicBezTo>
                    <a:pt x="1435" y="32445"/>
                    <a:pt x="1341" y="31918"/>
                    <a:pt x="1235" y="31426"/>
                  </a:cubicBezTo>
                  <a:lnTo>
                    <a:pt x="1235" y="31379"/>
                  </a:lnTo>
                  <a:cubicBezTo>
                    <a:pt x="954" y="29891"/>
                    <a:pt x="743" y="28402"/>
                    <a:pt x="591" y="26867"/>
                  </a:cubicBezTo>
                  <a:cubicBezTo>
                    <a:pt x="-183" y="19120"/>
                    <a:pt x="-54" y="11315"/>
                    <a:pt x="181" y="3522"/>
                  </a:cubicBezTo>
                  <a:cubicBezTo>
                    <a:pt x="204" y="2701"/>
                    <a:pt x="227" y="1858"/>
                    <a:pt x="251" y="1037"/>
                  </a:cubicBezTo>
                  <a:cubicBezTo>
                    <a:pt x="298" y="-346"/>
                    <a:pt x="2454" y="-346"/>
                    <a:pt x="2407" y="1037"/>
                  </a:cubicBezTo>
                  <a:cubicBezTo>
                    <a:pt x="2360" y="2221"/>
                    <a:pt x="2337" y="3405"/>
                    <a:pt x="2302" y="4600"/>
                  </a:cubicBezTo>
                  <a:cubicBezTo>
                    <a:pt x="2126" y="10835"/>
                    <a:pt x="2044" y="17116"/>
                    <a:pt x="2478" y="23351"/>
                  </a:cubicBezTo>
                  <a:cubicBezTo>
                    <a:pt x="2501" y="23867"/>
                    <a:pt x="2548" y="24382"/>
                    <a:pt x="2583" y="24910"/>
                  </a:cubicBezTo>
                  <a:cubicBezTo>
                    <a:pt x="2759" y="26867"/>
                    <a:pt x="3017" y="28766"/>
                    <a:pt x="3380" y="30629"/>
                  </a:cubicBezTo>
                  <a:close/>
                </a:path>
              </a:pathLst>
            </a:custGeom>
            <a:solidFill>
              <a:srgbClr val="A83A1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4" name="Freeform: Shape 973">
              <a:extLst>
                <a:ext uri="{FF2B5EF4-FFF2-40B4-BE49-F238E27FC236}">
                  <a16:creationId xmlns:a16="http://schemas.microsoft.com/office/drawing/2014/main" id="{DAA6AD15-968B-A102-2B27-B68721BFAAA8}"/>
                </a:ext>
              </a:extLst>
            </p:cNvPr>
            <p:cNvSpPr/>
            <p:nvPr/>
          </p:nvSpPr>
          <p:spPr>
            <a:xfrm>
              <a:off x="3138394" y="2648576"/>
              <a:ext cx="11122" cy="16712"/>
            </a:xfrm>
            <a:custGeom>
              <a:avLst/>
              <a:gdLst>
                <a:gd name="csX0" fmla="*/ 10315 w 11122"/>
                <a:gd name="csY0" fmla="*/ 645 h 16712"/>
                <a:gd name="csX1" fmla="*/ 7408 w 11122"/>
                <a:gd name="csY1" fmla="*/ 0 h 16712"/>
                <a:gd name="csX2" fmla="*/ 5053 w 11122"/>
                <a:gd name="csY2" fmla="*/ 434 h 16712"/>
                <a:gd name="csX3" fmla="*/ 1384 w 11122"/>
                <a:gd name="csY3" fmla="*/ 3340 h 16712"/>
                <a:gd name="csX4" fmla="*/ 1338 w 11122"/>
                <a:gd name="csY4" fmla="*/ 3364 h 16712"/>
                <a:gd name="csX5" fmla="*/ 775 w 11122"/>
                <a:gd name="csY5" fmla="*/ 3985 h 16712"/>
                <a:gd name="csX6" fmla="*/ 775 w 11122"/>
                <a:gd name="csY6" fmla="*/ 4008 h 16712"/>
                <a:gd name="csX7" fmla="*/ 752 w 11122"/>
                <a:gd name="csY7" fmla="*/ 4032 h 16712"/>
                <a:gd name="csX8" fmla="*/ 728 w 11122"/>
                <a:gd name="csY8" fmla="*/ 4078 h 16712"/>
                <a:gd name="csX9" fmla="*/ 517 w 11122"/>
                <a:gd name="csY9" fmla="*/ 4442 h 16712"/>
                <a:gd name="csX10" fmla="*/ 494 w 11122"/>
                <a:gd name="csY10" fmla="*/ 4512 h 16712"/>
                <a:gd name="csX11" fmla="*/ 1 w 11122"/>
                <a:gd name="csY11" fmla="*/ 6176 h 16712"/>
                <a:gd name="csX12" fmla="*/ 84 w 11122"/>
                <a:gd name="csY12" fmla="*/ 6516 h 16712"/>
                <a:gd name="csX13" fmla="*/ 154 w 11122"/>
                <a:gd name="csY13" fmla="*/ 6645 h 16712"/>
                <a:gd name="csX14" fmla="*/ 2826 w 11122"/>
                <a:gd name="csY14" fmla="*/ 13630 h 16712"/>
                <a:gd name="csX15" fmla="*/ 2849 w 11122"/>
                <a:gd name="csY15" fmla="*/ 15610 h 16712"/>
                <a:gd name="csX16" fmla="*/ 2849 w 11122"/>
                <a:gd name="csY16" fmla="*/ 15634 h 16712"/>
                <a:gd name="csX17" fmla="*/ 4314 w 11122"/>
                <a:gd name="csY17" fmla="*/ 15868 h 16712"/>
                <a:gd name="csX18" fmla="*/ 4900 w 11122"/>
                <a:gd name="csY18" fmla="*/ 16712 h 16712"/>
                <a:gd name="csX19" fmla="*/ 4982 w 11122"/>
                <a:gd name="csY19" fmla="*/ 15763 h 16712"/>
                <a:gd name="csX20" fmla="*/ 4771 w 11122"/>
                <a:gd name="csY20" fmla="*/ 12036 h 16712"/>
                <a:gd name="csX21" fmla="*/ 3869 w 11122"/>
                <a:gd name="csY21" fmla="*/ 8883 h 16712"/>
                <a:gd name="csX22" fmla="*/ 5146 w 11122"/>
                <a:gd name="csY22" fmla="*/ 8731 h 16712"/>
                <a:gd name="csX23" fmla="*/ 5709 w 11122"/>
                <a:gd name="csY23" fmla="*/ 8040 h 16712"/>
                <a:gd name="csX24" fmla="*/ 8275 w 11122"/>
                <a:gd name="csY24" fmla="*/ 5297 h 16712"/>
                <a:gd name="csX25" fmla="*/ 8615 w 11122"/>
                <a:gd name="csY25" fmla="*/ 5016 h 16712"/>
                <a:gd name="csX26" fmla="*/ 10490 w 11122"/>
                <a:gd name="csY26" fmla="*/ 3317 h 16712"/>
                <a:gd name="csX27" fmla="*/ 11112 w 11122"/>
                <a:gd name="csY27" fmla="*/ 1676 h 16712"/>
                <a:gd name="csX28" fmla="*/ 10315 w 11122"/>
                <a:gd name="csY28" fmla="*/ 645 h 16712"/>
                <a:gd name="csX29" fmla="*/ 4080 w 11122"/>
                <a:gd name="csY29" fmla="*/ 6622 h 16712"/>
                <a:gd name="csX30" fmla="*/ 4033 w 11122"/>
                <a:gd name="csY30" fmla="*/ 6668 h 16712"/>
                <a:gd name="csX31" fmla="*/ 3388 w 11122"/>
                <a:gd name="csY31" fmla="*/ 7665 h 16712"/>
                <a:gd name="csX32" fmla="*/ 3388 w 11122"/>
                <a:gd name="csY32" fmla="*/ 7840 h 16712"/>
                <a:gd name="csX33" fmla="*/ 2111 w 11122"/>
                <a:gd name="csY33" fmla="*/ 5707 h 16712"/>
                <a:gd name="csX34" fmla="*/ 2521 w 11122"/>
                <a:gd name="csY34" fmla="*/ 5344 h 16712"/>
                <a:gd name="csX35" fmla="*/ 2884 w 11122"/>
                <a:gd name="csY35" fmla="*/ 4887 h 16712"/>
                <a:gd name="csX36" fmla="*/ 3095 w 11122"/>
                <a:gd name="csY36" fmla="*/ 4653 h 16712"/>
                <a:gd name="csX37" fmla="*/ 5193 w 11122"/>
                <a:gd name="csY37" fmla="*/ 2778 h 16712"/>
                <a:gd name="csX38" fmla="*/ 8533 w 11122"/>
                <a:gd name="csY38" fmla="*/ 2367 h 16712"/>
                <a:gd name="csX39" fmla="*/ 6377 w 11122"/>
                <a:gd name="csY39" fmla="*/ 4758 h 16712"/>
                <a:gd name="csX40" fmla="*/ 4068 w 11122"/>
                <a:gd name="csY40" fmla="*/ 6633 h 167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1122" h="16712">
                  <a:moveTo>
                    <a:pt x="10315" y="645"/>
                  </a:moveTo>
                  <a:cubicBezTo>
                    <a:pt x="9389" y="281"/>
                    <a:pt x="8393" y="23"/>
                    <a:pt x="7408" y="0"/>
                  </a:cubicBezTo>
                  <a:cubicBezTo>
                    <a:pt x="6611" y="0"/>
                    <a:pt x="5814" y="106"/>
                    <a:pt x="5053" y="434"/>
                  </a:cubicBezTo>
                  <a:cubicBezTo>
                    <a:pt x="3611" y="1020"/>
                    <a:pt x="2416" y="2180"/>
                    <a:pt x="1384" y="3340"/>
                  </a:cubicBezTo>
                  <a:cubicBezTo>
                    <a:pt x="1361" y="3340"/>
                    <a:pt x="1338" y="3364"/>
                    <a:pt x="1338" y="3364"/>
                  </a:cubicBezTo>
                  <a:cubicBezTo>
                    <a:pt x="1162" y="3574"/>
                    <a:pt x="974" y="3774"/>
                    <a:pt x="775" y="3985"/>
                  </a:cubicBezTo>
                  <a:lnTo>
                    <a:pt x="775" y="4008"/>
                  </a:lnTo>
                  <a:lnTo>
                    <a:pt x="752" y="4032"/>
                  </a:lnTo>
                  <a:cubicBezTo>
                    <a:pt x="752" y="4032"/>
                    <a:pt x="728" y="4055"/>
                    <a:pt x="728" y="4078"/>
                  </a:cubicBezTo>
                  <a:cubicBezTo>
                    <a:pt x="658" y="4184"/>
                    <a:pt x="599" y="4313"/>
                    <a:pt x="517" y="4442"/>
                  </a:cubicBezTo>
                  <a:cubicBezTo>
                    <a:pt x="494" y="4465"/>
                    <a:pt x="470" y="4489"/>
                    <a:pt x="494" y="4512"/>
                  </a:cubicBezTo>
                  <a:cubicBezTo>
                    <a:pt x="236" y="4981"/>
                    <a:pt x="-22" y="5661"/>
                    <a:pt x="1" y="6176"/>
                  </a:cubicBezTo>
                  <a:cubicBezTo>
                    <a:pt x="1" y="6305"/>
                    <a:pt x="25" y="6434"/>
                    <a:pt x="84" y="6516"/>
                  </a:cubicBezTo>
                  <a:cubicBezTo>
                    <a:pt x="84" y="6586"/>
                    <a:pt x="130" y="6598"/>
                    <a:pt x="154" y="6645"/>
                  </a:cubicBezTo>
                  <a:cubicBezTo>
                    <a:pt x="1713" y="8754"/>
                    <a:pt x="2615" y="11157"/>
                    <a:pt x="2826" y="13630"/>
                  </a:cubicBezTo>
                  <a:cubicBezTo>
                    <a:pt x="2896" y="14274"/>
                    <a:pt x="2896" y="14942"/>
                    <a:pt x="2849" y="15610"/>
                  </a:cubicBezTo>
                  <a:lnTo>
                    <a:pt x="2849" y="15634"/>
                  </a:lnTo>
                  <a:cubicBezTo>
                    <a:pt x="3412" y="15786"/>
                    <a:pt x="3904" y="15868"/>
                    <a:pt x="4314" y="15868"/>
                  </a:cubicBezTo>
                  <a:cubicBezTo>
                    <a:pt x="4513" y="16150"/>
                    <a:pt x="4701" y="16431"/>
                    <a:pt x="4900" y="16712"/>
                  </a:cubicBezTo>
                  <a:cubicBezTo>
                    <a:pt x="4947" y="16384"/>
                    <a:pt x="4982" y="16091"/>
                    <a:pt x="4982" y="15763"/>
                  </a:cubicBezTo>
                  <a:cubicBezTo>
                    <a:pt x="5064" y="14509"/>
                    <a:pt x="5006" y="13255"/>
                    <a:pt x="4771" y="12036"/>
                  </a:cubicBezTo>
                  <a:cubicBezTo>
                    <a:pt x="4596" y="10958"/>
                    <a:pt x="4291" y="9903"/>
                    <a:pt x="3869" y="8883"/>
                  </a:cubicBezTo>
                  <a:cubicBezTo>
                    <a:pt x="4256" y="9165"/>
                    <a:pt x="4771" y="9212"/>
                    <a:pt x="5146" y="8731"/>
                  </a:cubicBezTo>
                  <a:cubicBezTo>
                    <a:pt x="5346" y="8497"/>
                    <a:pt x="5510" y="8262"/>
                    <a:pt x="5709" y="8040"/>
                  </a:cubicBezTo>
                  <a:cubicBezTo>
                    <a:pt x="6529" y="7008"/>
                    <a:pt x="7174" y="6293"/>
                    <a:pt x="8275" y="5297"/>
                  </a:cubicBezTo>
                  <a:cubicBezTo>
                    <a:pt x="8381" y="5215"/>
                    <a:pt x="8486" y="5098"/>
                    <a:pt x="8615" y="5016"/>
                  </a:cubicBezTo>
                  <a:cubicBezTo>
                    <a:pt x="9225" y="4547"/>
                    <a:pt x="9975" y="3961"/>
                    <a:pt x="10490" y="3317"/>
                  </a:cubicBezTo>
                  <a:cubicBezTo>
                    <a:pt x="10901" y="2824"/>
                    <a:pt x="11182" y="2285"/>
                    <a:pt x="11112" y="1676"/>
                  </a:cubicBezTo>
                  <a:cubicBezTo>
                    <a:pt x="11065" y="1160"/>
                    <a:pt x="10807" y="832"/>
                    <a:pt x="10315" y="645"/>
                  </a:cubicBezTo>
                  <a:close/>
                  <a:moveTo>
                    <a:pt x="4080" y="6622"/>
                  </a:moveTo>
                  <a:lnTo>
                    <a:pt x="4033" y="6668"/>
                  </a:lnTo>
                  <a:cubicBezTo>
                    <a:pt x="3775" y="6950"/>
                    <a:pt x="3517" y="7278"/>
                    <a:pt x="3388" y="7665"/>
                  </a:cubicBezTo>
                  <a:lnTo>
                    <a:pt x="3388" y="7840"/>
                  </a:lnTo>
                  <a:cubicBezTo>
                    <a:pt x="3025" y="7102"/>
                    <a:pt x="2615" y="6399"/>
                    <a:pt x="2111" y="5707"/>
                  </a:cubicBezTo>
                  <a:cubicBezTo>
                    <a:pt x="2263" y="5625"/>
                    <a:pt x="2392" y="5496"/>
                    <a:pt x="2521" y="5344"/>
                  </a:cubicBezTo>
                  <a:cubicBezTo>
                    <a:pt x="2650" y="5192"/>
                    <a:pt x="2779" y="5039"/>
                    <a:pt x="2884" y="4887"/>
                  </a:cubicBezTo>
                  <a:cubicBezTo>
                    <a:pt x="2967" y="4805"/>
                    <a:pt x="3037" y="4711"/>
                    <a:pt x="3095" y="4653"/>
                  </a:cubicBezTo>
                  <a:cubicBezTo>
                    <a:pt x="3717" y="3961"/>
                    <a:pt x="4385" y="3270"/>
                    <a:pt x="5193" y="2778"/>
                  </a:cubicBezTo>
                  <a:cubicBezTo>
                    <a:pt x="6248" y="2110"/>
                    <a:pt x="7936" y="1207"/>
                    <a:pt x="8533" y="2367"/>
                  </a:cubicBezTo>
                  <a:cubicBezTo>
                    <a:pt x="8744" y="2754"/>
                    <a:pt x="7584" y="3809"/>
                    <a:pt x="6377" y="4758"/>
                  </a:cubicBezTo>
                  <a:cubicBezTo>
                    <a:pt x="5346" y="5602"/>
                    <a:pt x="4303" y="6375"/>
                    <a:pt x="4068" y="6633"/>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5" name="Freeform: Shape 974">
              <a:extLst>
                <a:ext uri="{FF2B5EF4-FFF2-40B4-BE49-F238E27FC236}">
                  <a16:creationId xmlns:a16="http://schemas.microsoft.com/office/drawing/2014/main" id="{C40AE431-3F2C-0486-DEFF-F9AB3FA46649}"/>
                </a:ext>
              </a:extLst>
            </p:cNvPr>
            <p:cNvSpPr/>
            <p:nvPr/>
          </p:nvSpPr>
          <p:spPr>
            <a:xfrm>
              <a:off x="3144980" y="2653408"/>
              <a:ext cx="7189" cy="7255"/>
            </a:xfrm>
            <a:custGeom>
              <a:avLst/>
              <a:gdLst>
                <a:gd name="csX0" fmla="*/ 5429 w 7189"/>
                <a:gd name="csY0" fmla="*/ 314 h 7255"/>
                <a:gd name="csX1" fmla="*/ 4831 w 7189"/>
                <a:gd name="csY1" fmla="*/ 923 h 7255"/>
                <a:gd name="csX2" fmla="*/ 1257 w 7189"/>
                <a:gd name="csY2" fmla="*/ 4416 h 7255"/>
                <a:gd name="csX3" fmla="*/ 296 w 7189"/>
                <a:gd name="csY3" fmla="*/ 5377 h 7255"/>
                <a:gd name="csX4" fmla="*/ 73 w 7189"/>
                <a:gd name="csY4" fmla="*/ 6666 h 7255"/>
                <a:gd name="csX5" fmla="*/ 3741 w 7189"/>
                <a:gd name="csY5" fmla="*/ 5107 h 7255"/>
                <a:gd name="csX6" fmla="*/ 6167 w 7189"/>
                <a:gd name="csY6" fmla="*/ 2763 h 7255"/>
                <a:gd name="csX7" fmla="*/ 7128 w 7189"/>
                <a:gd name="csY7" fmla="*/ 1462 h 7255"/>
                <a:gd name="csX8" fmla="*/ 6624 w 7189"/>
                <a:gd name="csY8" fmla="*/ 68 h 7255"/>
                <a:gd name="csX9" fmla="*/ 5616 w 7189"/>
                <a:gd name="csY9" fmla="*/ 208 h 7255"/>
                <a:gd name="csX10" fmla="*/ 5452 w 7189"/>
                <a:gd name="csY10" fmla="*/ 326 h 7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189" h="7255">
                  <a:moveTo>
                    <a:pt x="5429" y="314"/>
                  </a:moveTo>
                  <a:cubicBezTo>
                    <a:pt x="5206" y="490"/>
                    <a:pt x="5019" y="712"/>
                    <a:pt x="4831" y="923"/>
                  </a:cubicBezTo>
                  <a:cubicBezTo>
                    <a:pt x="3730" y="2177"/>
                    <a:pt x="2534" y="3349"/>
                    <a:pt x="1257" y="4416"/>
                  </a:cubicBezTo>
                  <a:cubicBezTo>
                    <a:pt x="905" y="4709"/>
                    <a:pt x="542" y="5002"/>
                    <a:pt x="296" y="5377"/>
                  </a:cubicBezTo>
                  <a:cubicBezTo>
                    <a:pt x="38" y="5752"/>
                    <a:pt x="-91" y="6244"/>
                    <a:pt x="73" y="6666"/>
                  </a:cubicBezTo>
                  <a:cubicBezTo>
                    <a:pt x="729" y="8447"/>
                    <a:pt x="3144" y="5681"/>
                    <a:pt x="3741" y="5107"/>
                  </a:cubicBezTo>
                  <a:cubicBezTo>
                    <a:pt x="4550" y="4322"/>
                    <a:pt x="5359" y="3548"/>
                    <a:pt x="6167" y="2763"/>
                  </a:cubicBezTo>
                  <a:cubicBezTo>
                    <a:pt x="6554" y="2388"/>
                    <a:pt x="6964" y="1978"/>
                    <a:pt x="7128" y="1462"/>
                  </a:cubicBezTo>
                  <a:cubicBezTo>
                    <a:pt x="7292" y="947"/>
                    <a:pt x="7128" y="267"/>
                    <a:pt x="6624" y="68"/>
                  </a:cubicBezTo>
                  <a:cubicBezTo>
                    <a:pt x="6296" y="-73"/>
                    <a:pt x="5921" y="21"/>
                    <a:pt x="5616" y="208"/>
                  </a:cubicBezTo>
                  <a:cubicBezTo>
                    <a:pt x="5558" y="243"/>
                    <a:pt x="5499" y="279"/>
                    <a:pt x="5452" y="326"/>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6" name="Freeform: Shape 975">
              <a:extLst>
                <a:ext uri="{FF2B5EF4-FFF2-40B4-BE49-F238E27FC236}">
                  <a16:creationId xmlns:a16="http://schemas.microsoft.com/office/drawing/2014/main" id="{B6347A0F-EA5A-C7D2-FEAD-5850E67911FB}"/>
                </a:ext>
              </a:extLst>
            </p:cNvPr>
            <p:cNvSpPr/>
            <p:nvPr/>
          </p:nvSpPr>
          <p:spPr>
            <a:xfrm>
              <a:off x="3147795" y="2657146"/>
              <a:ext cx="6823" cy="7044"/>
            </a:xfrm>
            <a:custGeom>
              <a:avLst/>
              <a:gdLst>
                <a:gd name="csX0" fmla="*/ 4770 w 6823"/>
                <a:gd name="csY0" fmla="*/ 478 h 7044"/>
                <a:gd name="csX1" fmla="*/ 3657 w 6823"/>
                <a:gd name="csY1" fmla="*/ 1931 h 7044"/>
                <a:gd name="csX2" fmla="*/ 258 w 6823"/>
                <a:gd name="csY2" fmla="*/ 5154 h 7044"/>
                <a:gd name="csX3" fmla="*/ 1782 w 6823"/>
                <a:gd name="csY3" fmla="*/ 6677 h 7044"/>
                <a:gd name="csX4" fmla="*/ 4243 w 6823"/>
                <a:gd name="csY4" fmla="*/ 4427 h 7044"/>
                <a:gd name="csX5" fmla="*/ 6657 w 6823"/>
                <a:gd name="csY5" fmla="*/ 1591 h 7044"/>
                <a:gd name="csX6" fmla="*/ 5098 w 6823"/>
                <a:gd name="csY6" fmla="*/ 185 h 7044"/>
                <a:gd name="csX7" fmla="*/ 4770 w 6823"/>
                <a:gd name="csY7" fmla="*/ 478 h 7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23" h="7044">
                  <a:moveTo>
                    <a:pt x="4770" y="478"/>
                  </a:moveTo>
                  <a:cubicBezTo>
                    <a:pt x="4372" y="911"/>
                    <a:pt x="4020" y="1532"/>
                    <a:pt x="3657" y="1931"/>
                  </a:cubicBezTo>
                  <a:cubicBezTo>
                    <a:pt x="2614" y="3091"/>
                    <a:pt x="1231" y="3947"/>
                    <a:pt x="258" y="5154"/>
                  </a:cubicBezTo>
                  <a:cubicBezTo>
                    <a:pt x="-609" y="6220"/>
                    <a:pt x="915" y="7756"/>
                    <a:pt x="1782" y="6677"/>
                  </a:cubicBezTo>
                  <a:cubicBezTo>
                    <a:pt x="2473" y="5810"/>
                    <a:pt x="3469" y="5224"/>
                    <a:pt x="4243" y="4427"/>
                  </a:cubicBezTo>
                  <a:cubicBezTo>
                    <a:pt x="5122" y="3536"/>
                    <a:pt x="5966" y="2634"/>
                    <a:pt x="6657" y="1591"/>
                  </a:cubicBezTo>
                  <a:cubicBezTo>
                    <a:pt x="7290" y="630"/>
                    <a:pt x="5977" y="-436"/>
                    <a:pt x="5098" y="185"/>
                  </a:cubicBezTo>
                  <a:cubicBezTo>
                    <a:pt x="4981" y="267"/>
                    <a:pt x="4876" y="361"/>
                    <a:pt x="4770" y="478"/>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7" name="Freeform: Shape 976">
              <a:extLst>
                <a:ext uri="{FF2B5EF4-FFF2-40B4-BE49-F238E27FC236}">
                  <a16:creationId xmlns:a16="http://schemas.microsoft.com/office/drawing/2014/main" id="{215A9FE9-D5B9-550F-A805-9B92857E7E77}"/>
                </a:ext>
              </a:extLst>
            </p:cNvPr>
            <p:cNvSpPr/>
            <p:nvPr/>
          </p:nvSpPr>
          <p:spPr>
            <a:xfrm>
              <a:off x="3364017" y="2310032"/>
              <a:ext cx="71495" cy="65547"/>
            </a:xfrm>
            <a:custGeom>
              <a:avLst/>
              <a:gdLst>
                <a:gd name="csX0" fmla="*/ 70742 w 71495"/>
                <a:gd name="csY0" fmla="*/ 23957 h 65547"/>
                <a:gd name="csX1" fmla="*/ 62527 w 71495"/>
                <a:gd name="csY1" fmla="*/ 15824 h 65547"/>
                <a:gd name="csX2" fmla="*/ 60605 w 71495"/>
                <a:gd name="csY2" fmla="*/ 15671 h 65547"/>
                <a:gd name="csX3" fmla="*/ 60476 w 71495"/>
                <a:gd name="csY3" fmla="*/ 14417 h 65547"/>
                <a:gd name="csX4" fmla="*/ 54042 w 71495"/>
                <a:gd name="csY4" fmla="*/ 1772 h 65547"/>
                <a:gd name="csX5" fmla="*/ 43131 w 71495"/>
                <a:gd name="csY5" fmla="*/ 1702 h 65547"/>
                <a:gd name="csX6" fmla="*/ 38643 w 71495"/>
                <a:gd name="csY6" fmla="*/ 1338 h 65547"/>
                <a:gd name="csX7" fmla="*/ 33814 w 71495"/>
                <a:gd name="csY7" fmla="*/ 2803 h 65547"/>
                <a:gd name="csX8" fmla="*/ 29091 w 71495"/>
                <a:gd name="csY8" fmla="*/ 2780 h 65547"/>
                <a:gd name="csX9" fmla="*/ 22493 w 71495"/>
                <a:gd name="csY9" fmla="*/ 1245 h 65547"/>
                <a:gd name="csX10" fmla="*/ 11641 w 71495"/>
                <a:gd name="csY10" fmla="*/ 6706 h 65547"/>
                <a:gd name="csX11" fmla="*/ 7914 w 71495"/>
                <a:gd name="csY11" fmla="*/ 13410 h 65547"/>
                <a:gd name="csX12" fmla="*/ 3660 w 71495"/>
                <a:gd name="csY12" fmla="*/ 14101 h 65547"/>
                <a:gd name="csX13" fmla="*/ 1843 w 71495"/>
                <a:gd name="csY13" fmla="*/ 23852 h 65547"/>
                <a:gd name="csX14" fmla="*/ 402 w 71495"/>
                <a:gd name="csY14" fmla="*/ 33649 h 65547"/>
                <a:gd name="csX15" fmla="*/ 9461 w 71495"/>
                <a:gd name="csY15" fmla="*/ 38653 h 65547"/>
                <a:gd name="csX16" fmla="*/ 16950 w 71495"/>
                <a:gd name="csY16" fmla="*/ 37118 h 65547"/>
                <a:gd name="csX17" fmla="*/ 30005 w 71495"/>
                <a:gd name="csY17" fmla="*/ 32852 h 65547"/>
                <a:gd name="csX18" fmla="*/ 44913 w 71495"/>
                <a:gd name="csY18" fmla="*/ 43728 h 65547"/>
                <a:gd name="csX19" fmla="*/ 49964 w 71495"/>
                <a:gd name="csY19" fmla="*/ 56280 h 65547"/>
                <a:gd name="csX20" fmla="*/ 55038 w 71495"/>
                <a:gd name="csY20" fmla="*/ 59233 h 65547"/>
                <a:gd name="csX21" fmla="*/ 59527 w 71495"/>
                <a:gd name="csY21" fmla="*/ 62925 h 65547"/>
                <a:gd name="csX22" fmla="*/ 58882 w 71495"/>
                <a:gd name="csY22" fmla="*/ 63593 h 65547"/>
                <a:gd name="csX23" fmla="*/ 60300 w 71495"/>
                <a:gd name="csY23" fmla="*/ 65233 h 65547"/>
                <a:gd name="csX24" fmla="*/ 61250 w 71495"/>
                <a:gd name="csY24" fmla="*/ 64261 h 65547"/>
                <a:gd name="csX25" fmla="*/ 64847 w 71495"/>
                <a:gd name="csY25" fmla="*/ 59725 h 65547"/>
                <a:gd name="csX26" fmla="*/ 65047 w 71495"/>
                <a:gd name="csY26" fmla="*/ 59397 h 65547"/>
                <a:gd name="csX27" fmla="*/ 66770 w 71495"/>
                <a:gd name="csY27" fmla="*/ 54979 h 65547"/>
                <a:gd name="csX28" fmla="*/ 65797 w 71495"/>
                <a:gd name="csY28" fmla="*/ 44794 h 65547"/>
                <a:gd name="csX29" fmla="*/ 69395 w 71495"/>
                <a:gd name="csY29" fmla="*/ 36251 h 65547"/>
                <a:gd name="csX30" fmla="*/ 70754 w 71495"/>
                <a:gd name="csY30" fmla="*/ 23934 h 65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71495" h="65547">
                  <a:moveTo>
                    <a:pt x="70742" y="23957"/>
                  </a:moveTo>
                  <a:cubicBezTo>
                    <a:pt x="69231" y="19234"/>
                    <a:pt x="66277" y="16492"/>
                    <a:pt x="62527" y="15824"/>
                  </a:cubicBezTo>
                  <a:cubicBezTo>
                    <a:pt x="61906" y="15718"/>
                    <a:pt x="61273" y="15671"/>
                    <a:pt x="60605" y="15671"/>
                  </a:cubicBezTo>
                  <a:cubicBezTo>
                    <a:pt x="60582" y="15261"/>
                    <a:pt x="60523" y="14851"/>
                    <a:pt x="60476" y="14417"/>
                  </a:cubicBezTo>
                  <a:cubicBezTo>
                    <a:pt x="59867" y="9519"/>
                    <a:pt x="58367" y="4667"/>
                    <a:pt x="54042" y="1772"/>
                  </a:cubicBezTo>
                  <a:cubicBezTo>
                    <a:pt x="50140" y="-865"/>
                    <a:pt x="46471" y="-279"/>
                    <a:pt x="43131" y="1702"/>
                  </a:cubicBezTo>
                  <a:cubicBezTo>
                    <a:pt x="41666" y="1362"/>
                    <a:pt x="40154" y="1210"/>
                    <a:pt x="38643" y="1338"/>
                  </a:cubicBezTo>
                  <a:cubicBezTo>
                    <a:pt x="36768" y="1538"/>
                    <a:pt x="35490" y="2217"/>
                    <a:pt x="33814" y="2803"/>
                  </a:cubicBezTo>
                  <a:cubicBezTo>
                    <a:pt x="30123" y="4057"/>
                    <a:pt x="31845" y="3471"/>
                    <a:pt x="29091" y="2780"/>
                  </a:cubicBezTo>
                  <a:cubicBezTo>
                    <a:pt x="26935" y="2264"/>
                    <a:pt x="24755" y="1221"/>
                    <a:pt x="22493" y="1245"/>
                  </a:cubicBezTo>
                  <a:cubicBezTo>
                    <a:pt x="18391" y="1292"/>
                    <a:pt x="14489" y="3917"/>
                    <a:pt x="11641" y="6706"/>
                  </a:cubicBezTo>
                  <a:cubicBezTo>
                    <a:pt x="9660" y="8710"/>
                    <a:pt x="8512" y="10972"/>
                    <a:pt x="7914" y="13410"/>
                  </a:cubicBezTo>
                  <a:cubicBezTo>
                    <a:pt x="6555" y="12870"/>
                    <a:pt x="5066" y="12999"/>
                    <a:pt x="3660" y="14101"/>
                  </a:cubicBezTo>
                  <a:cubicBezTo>
                    <a:pt x="859" y="16304"/>
                    <a:pt x="1175" y="20699"/>
                    <a:pt x="1843" y="23852"/>
                  </a:cubicBezTo>
                  <a:cubicBezTo>
                    <a:pt x="203" y="26934"/>
                    <a:pt x="-512" y="30801"/>
                    <a:pt x="402" y="33649"/>
                  </a:cubicBezTo>
                  <a:cubicBezTo>
                    <a:pt x="1738" y="37880"/>
                    <a:pt x="5512" y="38888"/>
                    <a:pt x="9461" y="38653"/>
                  </a:cubicBezTo>
                  <a:cubicBezTo>
                    <a:pt x="12110" y="38524"/>
                    <a:pt x="14829" y="37810"/>
                    <a:pt x="16950" y="37118"/>
                  </a:cubicBezTo>
                  <a:cubicBezTo>
                    <a:pt x="21286" y="35712"/>
                    <a:pt x="25470" y="33602"/>
                    <a:pt x="30005" y="32852"/>
                  </a:cubicBezTo>
                  <a:cubicBezTo>
                    <a:pt x="38115" y="31516"/>
                    <a:pt x="41807" y="37294"/>
                    <a:pt x="44913" y="43728"/>
                  </a:cubicBezTo>
                  <a:cubicBezTo>
                    <a:pt x="46764" y="47572"/>
                    <a:pt x="47198" y="52986"/>
                    <a:pt x="49964" y="56280"/>
                  </a:cubicBezTo>
                  <a:cubicBezTo>
                    <a:pt x="51300" y="57850"/>
                    <a:pt x="53222" y="58459"/>
                    <a:pt x="55038" y="59233"/>
                  </a:cubicBezTo>
                  <a:cubicBezTo>
                    <a:pt x="56808" y="59971"/>
                    <a:pt x="58496" y="60874"/>
                    <a:pt x="59527" y="62925"/>
                  </a:cubicBezTo>
                  <a:cubicBezTo>
                    <a:pt x="59292" y="63135"/>
                    <a:pt x="59093" y="63382"/>
                    <a:pt x="58882" y="63593"/>
                  </a:cubicBezTo>
                  <a:cubicBezTo>
                    <a:pt x="57910" y="64589"/>
                    <a:pt x="59339" y="66241"/>
                    <a:pt x="60300" y="65233"/>
                  </a:cubicBezTo>
                  <a:cubicBezTo>
                    <a:pt x="60605" y="64905"/>
                    <a:pt x="60921" y="64589"/>
                    <a:pt x="61250" y="64261"/>
                  </a:cubicBezTo>
                  <a:cubicBezTo>
                    <a:pt x="62562" y="62842"/>
                    <a:pt x="63840" y="61354"/>
                    <a:pt x="64847" y="59725"/>
                  </a:cubicBezTo>
                  <a:cubicBezTo>
                    <a:pt x="64918" y="59620"/>
                    <a:pt x="64976" y="59514"/>
                    <a:pt x="65047" y="59397"/>
                  </a:cubicBezTo>
                  <a:cubicBezTo>
                    <a:pt x="65844" y="58061"/>
                    <a:pt x="66453" y="56619"/>
                    <a:pt x="66770" y="54979"/>
                  </a:cubicBezTo>
                  <a:cubicBezTo>
                    <a:pt x="67461" y="51521"/>
                    <a:pt x="66852" y="48099"/>
                    <a:pt x="65797" y="44794"/>
                  </a:cubicBezTo>
                  <a:cubicBezTo>
                    <a:pt x="67180" y="42017"/>
                    <a:pt x="68258" y="39017"/>
                    <a:pt x="69395" y="36251"/>
                  </a:cubicBezTo>
                  <a:cubicBezTo>
                    <a:pt x="71246" y="31739"/>
                    <a:pt x="72289" y="28657"/>
                    <a:pt x="70754" y="23934"/>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8" name="Freeform: Shape 977">
              <a:extLst>
                <a:ext uri="{FF2B5EF4-FFF2-40B4-BE49-F238E27FC236}">
                  <a16:creationId xmlns:a16="http://schemas.microsoft.com/office/drawing/2014/main" id="{6DC6AE67-E970-A7E6-5520-8FFF9D0014A3}"/>
                </a:ext>
              </a:extLst>
            </p:cNvPr>
            <p:cNvSpPr/>
            <p:nvPr/>
          </p:nvSpPr>
          <p:spPr>
            <a:xfrm>
              <a:off x="3376173" y="2357585"/>
              <a:ext cx="85279" cy="73967"/>
            </a:xfrm>
            <a:custGeom>
              <a:avLst/>
              <a:gdLst>
                <a:gd name="csX0" fmla="*/ 84920 w 85279"/>
                <a:gd name="csY0" fmla="*/ 53273 h 73967"/>
                <a:gd name="csX1" fmla="*/ 79810 w 85279"/>
                <a:gd name="csY1" fmla="*/ 50625 h 73967"/>
                <a:gd name="csX2" fmla="*/ 77290 w 85279"/>
                <a:gd name="csY2" fmla="*/ 49675 h 73967"/>
                <a:gd name="csX3" fmla="*/ 73130 w 85279"/>
                <a:gd name="csY3" fmla="*/ 48292 h 73967"/>
                <a:gd name="csX4" fmla="*/ 73106 w 85279"/>
                <a:gd name="csY4" fmla="*/ 48269 h 73967"/>
                <a:gd name="csX5" fmla="*/ 70739 w 85279"/>
                <a:gd name="csY5" fmla="*/ 47531 h 73967"/>
                <a:gd name="csX6" fmla="*/ 69298 w 85279"/>
                <a:gd name="csY6" fmla="*/ 47097 h 73967"/>
                <a:gd name="csX7" fmla="*/ 68934 w 85279"/>
                <a:gd name="csY7" fmla="*/ 46992 h 73967"/>
                <a:gd name="csX8" fmla="*/ 68008 w 85279"/>
                <a:gd name="csY8" fmla="*/ 46710 h 73967"/>
                <a:gd name="csX9" fmla="*/ 65360 w 85279"/>
                <a:gd name="csY9" fmla="*/ 45960 h 73967"/>
                <a:gd name="csX10" fmla="*/ 65055 w 85279"/>
                <a:gd name="csY10" fmla="*/ 45878 h 73967"/>
                <a:gd name="csX11" fmla="*/ 65008 w 85279"/>
                <a:gd name="csY11" fmla="*/ 45878 h 73967"/>
                <a:gd name="csX12" fmla="*/ 64961 w 85279"/>
                <a:gd name="csY12" fmla="*/ 45855 h 73967"/>
                <a:gd name="csX13" fmla="*/ 64270 w 85279"/>
                <a:gd name="csY13" fmla="*/ 44191 h 73967"/>
                <a:gd name="csX14" fmla="*/ 60578 w 85279"/>
                <a:gd name="csY14" fmla="*/ 34932 h 73967"/>
                <a:gd name="csX15" fmla="*/ 52878 w 85279"/>
                <a:gd name="csY15" fmla="*/ 11868 h 73967"/>
                <a:gd name="csX16" fmla="*/ 52703 w 85279"/>
                <a:gd name="csY16" fmla="*/ 11224 h 73967"/>
                <a:gd name="csX17" fmla="*/ 50675 w 85279"/>
                <a:gd name="csY17" fmla="*/ 1063 h 73967"/>
                <a:gd name="csX18" fmla="*/ 49702 w 85279"/>
                <a:gd name="csY18" fmla="*/ 184 h 73967"/>
                <a:gd name="csX19" fmla="*/ 49339 w 85279"/>
                <a:gd name="csY19" fmla="*/ 102 h 73967"/>
                <a:gd name="csX20" fmla="*/ 47112 w 85279"/>
                <a:gd name="csY20" fmla="*/ 746 h 73967"/>
                <a:gd name="csX21" fmla="*/ 46526 w 85279"/>
                <a:gd name="csY21" fmla="*/ 3641 h 73967"/>
                <a:gd name="csX22" fmla="*/ 44780 w 85279"/>
                <a:gd name="csY22" fmla="*/ 9384 h 73967"/>
                <a:gd name="csX23" fmla="*/ 44089 w 85279"/>
                <a:gd name="csY23" fmla="*/ 10403 h 73967"/>
                <a:gd name="csX24" fmla="*/ 42858 w 85279"/>
                <a:gd name="csY24" fmla="*/ 11716 h 73967"/>
                <a:gd name="csX25" fmla="*/ 37831 w 85279"/>
                <a:gd name="csY25" fmla="*/ 15712 h 73967"/>
                <a:gd name="csX26" fmla="*/ 26205 w 85279"/>
                <a:gd name="csY26" fmla="*/ 25205 h 73967"/>
                <a:gd name="csX27" fmla="*/ 25384 w 85279"/>
                <a:gd name="csY27" fmla="*/ 25873 h 73967"/>
                <a:gd name="csX28" fmla="*/ 25384 w 85279"/>
                <a:gd name="csY28" fmla="*/ 25850 h 73967"/>
                <a:gd name="csX29" fmla="*/ 23287 w 85279"/>
                <a:gd name="csY29" fmla="*/ 26436 h 73967"/>
                <a:gd name="csX30" fmla="*/ 23392 w 85279"/>
                <a:gd name="csY30" fmla="*/ 26998 h 73967"/>
                <a:gd name="csX31" fmla="*/ 23474 w 85279"/>
                <a:gd name="csY31" fmla="*/ 27432 h 73967"/>
                <a:gd name="csX32" fmla="*/ 22478 w 85279"/>
                <a:gd name="csY32" fmla="*/ 28229 h 73967"/>
                <a:gd name="csX33" fmla="*/ 23943 w 85279"/>
                <a:gd name="csY33" fmla="*/ 29799 h 73967"/>
                <a:gd name="csX34" fmla="*/ 27916 w 85279"/>
                <a:gd name="csY34" fmla="*/ 40417 h 73967"/>
                <a:gd name="csX35" fmla="*/ 27986 w 85279"/>
                <a:gd name="csY35" fmla="*/ 40616 h 73967"/>
                <a:gd name="csX36" fmla="*/ 28701 w 85279"/>
                <a:gd name="csY36" fmla="*/ 42444 h 73967"/>
                <a:gd name="csX37" fmla="*/ 29908 w 85279"/>
                <a:gd name="csY37" fmla="*/ 45550 h 73967"/>
                <a:gd name="csX38" fmla="*/ 31502 w 85279"/>
                <a:gd name="csY38" fmla="*/ 49886 h 73967"/>
                <a:gd name="csX39" fmla="*/ 31572 w 85279"/>
                <a:gd name="csY39" fmla="*/ 50121 h 73967"/>
                <a:gd name="csX40" fmla="*/ 31596 w 85279"/>
                <a:gd name="csY40" fmla="*/ 50191 h 73967"/>
                <a:gd name="csX41" fmla="*/ 29287 w 85279"/>
                <a:gd name="csY41" fmla="*/ 51398 h 73967"/>
                <a:gd name="csX42" fmla="*/ 26674 w 85279"/>
                <a:gd name="csY42" fmla="*/ 52687 h 73967"/>
                <a:gd name="csX43" fmla="*/ 21775 w 85279"/>
                <a:gd name="csY43" fmla="*/ 55043 h 73967"/>
                <a:gd name="csX44" fmla="*/ 18282 w 85279"/>
                <a:gd name="csY44" fmla="*/ 56684 h 73967"/>
                <a:gd name="csX45" fmla="*/ 18282 w 85279"/>
                <a:gd name="csY45" fmla="*/ 56707 h 73967"/>
                <a:gd name="csX46" fmla="*/ 18200 w 85279"/>
                <a:gd name="csY46" fmla="*/ 56754 h 73967"/>
                <a:gd name="csX47" fmla="*/ 13688 w 85279"/>
                <a:gd name="csY47" fmla="*/ 58957 h 73967"/>
                <a:gd name="csX48" fmla="*/ 11169 w 85279"/>
                <a:gd name="csY48" fmla="*/ 60235 h 73967"/>
                <a:gd name="csX49" fmla="*/ 0 w 85279"/>
                <a:gd name="csY49" fmla="*/ 69704 h 73967"/>
                <a:gd name="csX50" fmla="*/ 12751 w 85279"/>
                <a:gd name="csY50" fmla="*/ 72189 h 73967"/>
                <a:gd name="csX51" fmla="*/ 43128 w 85279"/>
                <a:gd name="csY51" fmla="*/ 73595 h 73967"/>
                <a:gd name="csX52" fmla="*/ 69532 w 85279"/>
                <a:gd name="csY52" fmla="*/ 65133 h 73967"/>
                <a:gd name="csX53" fmla="*/ 85236 w 85279"/>
                <a:gd name="csY53" fmla="*/ 54363 h 73967"/>
                <a:gd name="csX54" fmla="*/ 84931 w 85279"/>
                <a:gd name="csY54" fmla="*/ 53308 h 73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85279" h="73967">
                  <a:moveTo>
                    <a:pt x="84920" y="53273"/>
                  </a:moveTo>
                  <a:cubicBezTo>
                    <a:pt x="84052" y="52476"/>
                    <a:pt x="82142" y="51551"/>
                    <a:pt x="79810" y="50625"/>
                  </a:cubicBezTo>
                  <a:cubicBezTo>
                    <a:pt x="79013" y="50297"/>
                    <a:pt x="78146" y="49980"/>
                    <a:pt x="77290" y="49675"/>
                  </a:cubicBezTo>
                  <a:cubicBezTo>
                    <a:pt x="75931" y="49207"/>
                    <a:pt x="74513" y="48726"/>
                    <a:pt x="73130" y="48292"/>
                  </a:cubicBezTo>
                  <a:lnTo>
                    <a:pt x="73106" y="48269"/>
                  </a:lnTo>
                  <a:cubicBezTo>
                    <a:pt x="72286" y="48011"/>
                    <a:pt x="71489" y="47753"/>
                    <a:pt x="70739" y="47531"/>
                  </a:cubicBezTo>
                  <a:cubicBezTo>
                    <a:pt x="70247" y="47378"/>
                    <a:pt x="69766" y="47226"/>
                    <a:pt x="69298" y="47097"/>
                  </a:cubicBezTo>
                  <a:cubicBezTo>
                    <a:pt x="69169" y="47050"/>
                    <a:pt x="69040" y="47015"/>
                    <a:pt x="68934" y="46992"/>
                  </a:cubicBezTo>
                  <a:cubicBezTo>
                    <a:pt x="68606" y="46886"/>
                    <a:pt x="68313" y="46792"/>
                    <a:pt x="68008" y="46710"/>
                  </a:cubicBezTo>
                  <a:cubicBezTo>
                    <a:pt x="66801" y="46370"/>
                    <a:pt x="65852" y="46089"/>
                    <a:pt x="65360" y="45960"/>
                  </a:cubicBezTo>
                  <a:cubicBezTo>
                    <a:pt x="65231" y="45913"/>
                    <a:pt x="65125" y="45890"/>
                    <a:pt x="65055" y="45878"/>
                  </a:cubicBezTo>
                  <a:lnTo>
                    <a:pt x="65008" y="45878"/>
                  </a:lnTo>
                  <a:cubicBezTo>
                    <a:pt x="65008" y="45878"/>
                    <a:pt x="64961" y="45855"/>
                    <a:pt x="64961" y="45855"/>
                  </a:cubicBezTo>
                  <a:cubicBezTo>
                    <a:pt x="64961" y="45855"/>
                    <a:pt x="64703" y="45269"/>
                    <a:pt x="64270" y="44191"/>
                  </a:cubicBezTo>
                  <a:cubicBezTo>
                    <a:pt x="63496" y="42339"/>
                    <a:pt x="62160" y="39011"/>
                    <a:pt x="60578" y="34932"/>
                  </a:cubicBezTo>
                  <a:cubicBezTo>
                    <a:pt x="58035" y="28287"/>
                    <a:pt x="54953" y="19615"/>
                    <a:pt x="52878" y="11868"/>
                  </a:cubicBezTo>
                  <a:cubicBezTo>
                    <a:pt x="52808" y="11657"/>
                    <a:pt x="52750" y="11435"/>
                    <a:pt x="52703" y="11224"/>
                  </a:cubicBezTo>
                  <a:cubicBezTo>
                    <a:pt x="51707" y="7473"/>
                    <a:pt x="50980" y="3981"/>
                    <a:pt x="50675" y="1063"/>
                  </a:cubicBezTo>
                  <a:cubicBezTo>
                    <a:pt x="50628" y="676"/>
                    <a:pt x="50218" y="371"/>
                    <a:pt x="49702" y="184"/>
                  </a:cubicBezTo>
                  <a:cubicBezTo>
                    <a:pt x="49597" y="137"/>
                    <a:pt x="49468" y="102"/>
                    <a:pt x="49339" y="102"/>
                  </a:cubicBezTo>
                  <a:cubicBezTo>
                    <a:pt x="48413" y="-133"/>
                    <a:pt x="47288" y="20"/>
                    <a:pt x="47112" y="746"/>
                  </a:cubicBezTo>
                  <a:cubicBezTo>
                    <a:pt x="46902" y="1649"/>
                    <a:pt x="46726" y="2645"/>
                    <a:pt x="46526" y="3641"/>
                  </a:cubicBezTo>
                  <a:cubicBezTo>
                    <a:pt x="46140" y="5645"/>
                    <a:pt x="45706" y="7743"/>
                    <a:pt x="44780" y="9384"/>
                  </a:cubicBezTo>
                  <a:cubicBezTo>
                    <a:pt x="44581" y="9724"/>
                    <a:pt x="44347" y="10075"/>
                    <a:pt x="44089" y="10403"/>
                  </a:cubicBezTo>
                  <a:cubicBezTo>
                    <a:pt x="43726" y="10884"/>
                    <a:pt x="43315" y="11306"/>
                    <a:pt x="42858" y="11716"/>
                  </a:cubicBezTo>
                  <a:cubicBezTo>
                    <a:pt x="41300" y="13204"/>
                    <a:pt x="39342" y="14458"/>
                    <a:pt x="37831" y="15712"/>
                  </a:cubicBezTo>
                  <a:cubicBezTo>
                    <a:pt x="33975" y="18888"/>
                    <a:pt x="30061" y="22029"/>
                    <a:pt x="26205" y="25205"/>
                  </a:cubicBezTo>
                  <a:cubicBezTo>
                    <a:pt x="25924" y="25416"/>
                    <a:pt x="25666" y="25662"/>
                    <a:pt x="25384" y="25873"/>
                  </a:cubicBezTo>
                  <a:lnTo>
                    <a:pt x="25384" y="25850"/>
                  </a:lnTo>
                  <a:cubicBezTo>
                    <a:pt x="25103" y="24490"/>
                    <a:pt x="23017" y="25076"/>
                    <a:pt x="23287" y="26436"/>
                  </a:cubicBezTo>
                  <a:cubicBezTo>
                    <a:pt x="23334" y="26611"/>
                    <a:pt x="23357" y="26799"/>
                    <a:pt x="23392" y="26998"/>
                  </a:cubicBezTo>
                  <a:cubicBezTo>
                    <a:pt x="23416" y="27150"/>
                    <a:pt x="23462" y="27279"/>
                    <a:pt x="23474" y="27432"/>
                  </a:cubicBezTo>
                  <a:cubicBezTo>
                    <a:pt x="23146" y="27690"/>
                    <a:pt x="22806" y="27971"/>
                    <a:pt x="22478" y="28229"/>
                  </a:cubicBezTo>
                  <a:cubicBezTo>
                    <a:pt x="21423" y="29096"/>
                    <a:pt x="22865" y="30584"/>
                    <a:pt x="23943" y="29799"/>
                  </a:cubicBezTo>
                  <a:cubicBezTo>
                    <a:pt x="24119" y="30619"/>
                    <a:pt x="26041" y="35577"/>
                    <a:pt x="27916" y="40417"/>
                  </a:cubicBezTo>
                  <a:cubicBezTo>
                    <a:pt x="27939" y="40487"/>
                    <a:pt x="27963" y="40546"/>
                    <a:pt x="27986" y="40616"/>
                  </a:cubicBezTo>
                  <a:cubicBezTo>
                    <a:pt x="28221" y="41237"/>
                    <a:pt x="28455" y="41847"/>
                    <a:pt x="28701" y="42444"/>
                  </a:cubicBezTo>
                  <a:cubicBezTo>
                    <a:pt x="29135" y="43546"/>
                    <a:pt x="29545" y="44601"/>
                    <a:pt x="29908" y="45550"/>
                  </a:cubicBezTo>
                  <a:cubicBezTo>
                    <a:pt x="30682" y="47601"/>
                    <a:pt x="31291" y="49195"/>
                    <a:pt x="31502" y="49886"/>
                  </a:cubicBezTo>
                  <a:cubicBezTo>
                    <a:pt x="31549" y="49992"/>
                    <a:pt x="31572" y="50062"/>
                    <a:pt x="31572" y="50121"/>
                  </a:cubicBezTo>
                  <a:cubicBezTo>
                    <a:pt x="31596" y="50144"/>
                    <a:pt x="31596" y="50168"/>
                    <a:pt x="31596" y="50191"/>
                  </a:cubicBezTo>
                  <a:cubicBezTo>
                    <a:pt x="30857" y="50578"/>
                    <a:pt x="30084" y="50988"/>
                    <a:pt x="29287" y="51398"/>
                  </a:cubicBezTo>
                  <a:cubicBezTo>
                    <a:pt x="28443" y="51832"/>
                    <a:pt x="27564" y="52265"/>
                    <a:pt x="26674" y="52687"/>
                  </a:cubicBezTo>
                  <a:cubicBezTo>
                    <a:pt x="25103" y="53461"/>
                    <a:pt x="23439" y="54246"/>
                    <a:pt x="21775" y="55043"/>
                  </a:cubicBezTo>
                  <a:cubicBezTo>
                    <a:pt x="20615" y="55582"/>
                    <a:pt x="19443" y="56121"/>
                    <a:pt x="18282" y="56684"/>
                  </a:cubicBezTo>
                  <a:lnTo>
                    <a:pt x="18282" y="56707"/>
                  </a:lnTo>
                  <a:cubicBezTo>
                    <a:pt x="18282" y="56707"/>
                    <a:pt x="18259" y="56731"/>
                    <a:pt x="18200" y="56754"/>
                  </a:cubicBezTo>
                  <a:cubicBezTo>
                    <a:pt x="16665" y="57492"/>
                    <a:pt x="15153" y="58219"/>
                    <a:pt x="13688" y="58957"/>
                  </a:cubicBezTo>
                  <a:cubicBezTo>
                    <a:pt x="12821" y="59367"/>
                    <a:pt x="11989" y="59801"/>
                    <a:pt x="11169" y="60235"/>
                  </a:cubicBezTo>
                  <a:cubicBezTo>
                    <a:pt x="4852" y="63540"/>
                    <a:pt x="0" y="66798"/>
                    <a:pt x="0" y="69704"/>
                  </a:cubicBezTo>
                  <a:cubicBezTo>
                    <a:pt x="0" y="75658"/>
                    <a:pt x="6575" y="71755"/>
                    <a:pt x="12751" y="72189"/>
                  </a:cubicBezTo>
                  <a:cubicBezTo>
                    <a:pt x="22607" y="72903"/>
                    <a:pt x="33272" y="74755"/>
                    <a:pt x="43128" y="73595"/>
                  </a:cubicBezTo>
                  <a:cubicBezTo>
                    <a:pt x="52128" y="72517"/>
                    <a:pt x="61246" y="68567"/>
                    <a:pt x="69532" y="65133"/>
                  </a:cubicBezTo>
                  <a:cubicBezTo>
                    <a:pt x="74794" y="62954"/>
                    <a:pt x="82845" y="60000"/>
                    <a:pt x="85236" y="54363"/>
                  </a:cubicBezTo>
                  <a:cubicBezTo>
                    <a:pt x="85365" y="54035"/>
                    <a:pt x="85189" y="53543"/>
                    <a:pt x="84931" y="53308"/>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79" name="Freeform: Shape 978">
              <a:extLst>
                <a:ext uri="{FF2B5EF4-FFF2-40B4-BE49-F238E27FC236}">
                  <a16:creationId xmlns:a16="http://schemas.microsoft.com/office/drawing/2014/main" id="{71D0E46B-2D0F-9D1A-E287-B7AB1B320052}"/>
                </a:ext>
              </a:extLst>
            </p:cNvPr>
            <p:cNvSpPr/>
            <p:nvPr/>
          </p:nvSpPr>
          <p:spPr>
            <a:xfrm>
              <a:off x="3394456" y="2392505"/>
              <a:ext cx="57613" cy="33529"/>
            </a:xfrm>
            <a:custGeom>
              <a:avLst/>
              <a:gdLst>
                <a:gd name="csX0" fmla="*/ 57601 w 57613"/>
                <a:gd name="csY0" fmla="*/ 22619 h 33529"/>
                <a:gd name="csX1" fmla="*/ 25654 w 57613"/>
                <a:gd name="csY1" fmla="*/ 33401 h 33529"/>
                <a:gd name="csX2" fmla="*/ 5309 w 57613"/>
                <a:gd name="csY2" fmla="*/ 33530 h 33529"/>
                <a:gd name="csX3" fmla="*/ 0 w 57613"/>
                <a:gd name="csY3" fmla="*/ 21751 h 33529"/>
                <a:gd name="csX4" fmla="*/ 0 w 57613"/>
                <a:gd name="csY4" fmla="*/ 21728 h 33529"/>
                <a:gd name="csX5" fmla="*/ 11005 w 57613"/>
                <a:gd name="csY5" fmla="*/ 16442 h 33529"/>
                <a:gd name="csX6" fmla="*/ 13313 w 57613"/>
                <a:gd name="csY6" fmla="*/ 15235 h 33529"/>
                <a:gd name="csX7" fmla="*/ 13290 w 57613"/>
                <a:gd name="csY7" fmla="*/ 15165 h 33529"/>
                <a:gd name="csX8" fmla="*/ 11626 w 57613"/>
                <a:gd name="csY8" fmla="*/ 10594 h 33529"/>
                <a:gd name="csX9" fmla="*/ 42284 w 57613"/>
                <a:gd name="csY9" fmla="*/ 0 h 33529"/>
                <a:gd name="csX10" fmla="*/ 45976 w 57613"/>
                <a:gd name="csY10" fmla="*/ 9258 h 33529"/>
                <a:gd name="csX11" fmla="*/ 46667 w 57613"/>
                <a:gd name="csY11" fmla="*/ 10923 h 33529"/>
                <a:gd name="csX12" fmla="*/ 46714 w 57613"/>
                <a:gd name="csY12" fmla="*/ 10946 h 33529"/>
                <a:gd name="csX13" fmla="*/ 46737 w 57613"/>
                <a:gd name="csY13" fmla="*/ 10946 h 33529"/>
                <a:gd name="csX14" fmla="*/ 54824 w 57613"/>
                <a:gd name="csY14" fmla="*/ 13337 h 33529"/>
                <a:gd name="csX15" fmla="*/ 54847 w 57613"/>
                <a:gd name="csY15" fmla="*/ 13360 h 33529"/>
                <a:gd name="csX16" fmla="*/ 57613 w 57613"/>
                <a:gd name="csY16" fmla="*/ 22619 h 33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613" h="33529">
                  <a:moveTo>
                    <a:pt x="57601" y="22619"/>
                  </a:moveTo>
                  <a:lnTo>
                    <a:pt x="25654" y="33401"/>
                  </a:lnTo>
                  <a:lnTo>
                    <a:pt x="5309" y="33530"/>
                  </a:lnTo>
                  <a:lnTo>
                    <a:pt x="0" y="21751"/>
                  </a:lnTo>
                  <a:lnTo>
                    <a:pt x="0" y="21728"/>
                  </a:lnTo>
                  <a:cubicBezTo>
                    <a:pt x="3774" y="19935"/>
                    <a:pt x="7618" y="18165"/>
                    <a:pt x="11005" y="16442"/>
                  </a:cubicBezTo>
                  <a:cubicBezTo>
                    <a:pt x="11802" y="16032"/>
                    <a:pt x="12575" y="15622"/>
                    <a:pt x="13313" y="15235"/>
                  </a:cubicBezTo>
                  <a:cubicBezTo>
                    <a:pt x="13313" y="15212"/>
                    <a:pt x="13313" y="15188"/>
                    <a:pt x="13290" y="15165"/>
                  </a:cubicBezTo>
                  <a:cubicBezTo>
                    <a:pt x="13184" y="14696"/>
                    <a:pt x="12516" y="12927"/>
                    <a:pt x="11626" y="10594"/>
                  </a:cubicBezTo>
                  <a:lnTo>
                    <a:pt x="42284" y="0"/>
                  </a:lnTo>
                  <a:cubicBezTo>
                    <a:pt x="43854" y="4078"/>
                    <a:pt x="45190" y="7395"/>
                    <a:pt x="45976" y="9258"/>
                  </a:cubicBezTo>
                  <a:cubicBezTo>
                    <a:pt x="46409" y="10337"/>
                    <a:pt x="46667" y="10923"/>
                    <a:pt x="46667" y="10923"/>
                  </a:cubicBezTo>
                  <a:cubicBezTo>
                    <a:pt x="46667" y="10923"/>
                    <a:pt x="46691" y="10923"/>
                    <a:pt x="46714" y="10946"/>
                  </a:cubicBezTo>
                  <a:lnTo>
                    <a:pt x="46737" y="10946"/>
                  </a:lnTo>
                  <a:cubicBezTo>
                    <a:pt x="47230" y="11075"/>
                    <a:pt x="50816" y="12071"/>
                    <a:pt x="54824" y="13337"/>
                  </a:cubicBezTo>
                  <a:lnTo>
                    <a:pt x="54847" y="13360"/>
                  </a:lnTo>
                  <a:lnTo>
                    <a:pt x="57613" y="22619"/>
                  </a:ln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0" name="Freeform: Shape 979">
              <a:extLst>
                <a:ext uri="{FF2B5EF4-FFF2-40B4-BE49-F238E27FC236}">
                  <a16:creationId xmlns:a16="http://schemas.microsoft.com/office/drawing/2014/main" id="{0C7FE7D4-5D1A-34D2-79B8-90F7939815F7}"/>
                </a:ext>
              </a:extLst>
            </p:cNvPr>
            <p:cNvSpPr/>
            <p:nvPr/>
          </p:nvSpPr>
          <p:spPr>
            <a:xfrm>
              <a:off x="3373163" y="2324320"/>
              <a:ext cx="52719" cy="74409"/>
            </a:xfrm>
            <a:custGeom>
              <a:avLst/>
              <a:gdLst>
                <a:gd name="csX0" fmla="*/ 52595 w 52719"/>
                <a:gd name="csY0" fmla="*/ 36530 h 74409"/>
                <a:gd name="csX1" fmla="*/ 52337 w 52719"/>
                <a:gd name="csY1" fmla="*/ 33354 h 74409"/>
                <a:gd name="csX2" fmla="*/ 51435 w 52719"/>
                <a:gd name="csY2" fmla="*/ 26405 h 74409"/>
                <a:gd name="csX3" fmla="*/ 50743 w 52719"/>
                <a:gd name="csY3" fmla="*/ 22994 h 74409"/>
                <a:gd name="csX4" fmla="*/ 43641 w 52719"/>
                <a:gd name="csY4" fmla="*/ 8697 h 74409"/>
                <a:gd name="csX5" fmla="*/ 41661 w 52719"/>
                <a:gd name="csY5" fmla="*/ 6622 h 74409"/>
                <a:gd name="csX6" fmla="*/ 29730 w 52719"/>
                <a:gd name="csY6" fmla="*/ 411 h 74409"/>
                <a:gd name="csX7" fmla="*/ 29601 w 52719"/>
                <a:gd name="csY7" fmla="*/ 364 h 74409"/>
                <a:gd name="csX8" fmla="*/ 28500 w 52719"/>
                <a:gd name="csY8" fmla="*/ 212 h 74409"/>
                <a:gd name="csX9" fmla="*/ 23988 w 52719"/>
                <a:gd name="csY9" fmla="*/ 36 h 74409"/>
                <a:gd name="csX10" fmla="*/ 17261 w 52719"/>
                <a:gd name="csY10" fmla="*/ 1442 h 74409"/>
                <a:gd name="csX11" fmla="*/ 13944 w 52719"/>
                <a:gd name="csY11" fmla="*/ 3036 h 74409"/>
                <a:gd name="csX12" fmla="*/ 13686 w 52719"/>
                <a:gd name="csY12" fmla="*/ 3188 h 74409"/>
                <a:gd name="csX13" fmla="*/ 33 w 52719"/>
                <a:gd name="csY13" fmla="*/ 17603 h 74409"/>
                <a:gd name="csX14" fmla="*/ 10 w 52719"/>
                <a:gd name="csY14" fmla="*/ 18119 h 74409"/>
                <a:gd name="csX15" fmla="*/ 314 w 52719"/>
                <a:gd name="csY15" fmla="*/ 24377 h 74409"/>
                <a:gd name="csX16" fmla="*/ 596 w 52719"/>
                <a:gd name="csY16" fmla="*/ 27717 h 74409"/>
                <a:gd name="csX17" fmla="*/ 771 w 52719"/>
                <a:gd name="csY17" fmla="*/ 29663 h 74409"/>
                <a:gd name="csX18" fmla="*/ 1381 w 52719"/>
                <a:gd name="csY18" fmla="*/ 35183 h 74409"/>
                <a:gd name="csX19" fmla="*/ 1404 w 52719"/>
                <a:gd name="csY19" fmla="*/ 35265 h 74409"/>
                <a:gd name="csX20" fmla="*/ 1791 w 52719"/>
                <a:gd name="csY20" fmla="*/ 37679 h 74409"/>
                <a:gd name="csX21" fmla="*/ 14800 w 52719"/>
                <a:gd name="csY21" fmla="*/ 66650 h 74409"/>
                <a:gd name="csX22" fmla="*/ 31019 w 52719"/>
                <a:gd name="csY22" fmla="*/ 73834 h 74409"/>
                <a:gd name="csX23" fmla="*/ 38895 w 52719"/>
                <a:gd name="csY23" fmla="*/ 70423 h 74409"/>
                <a:gd name="csX24" fmla="*/ 47521 w 52719"/>
                <a:gd name="csY24" fmla="*/ 61727 h 74409"/>
                <a:gd name="csX25" fmla="*/ 52091 w 52719"/>
                <a:gd name="csY25" fmla="*/ 49973 h 74409"/>
                <a:gd name="csX26" fmla="*/ 52091 w 52719"/>
                <a:gd name="csY26" fmla="*/ 49926 h 74409"/>
                <a:gd name="csX27" fmla="*/ 52701 w 52719"/>
                <a:gd name="csY27" fmla="*/ 41558 h 74409"/>
                <a:gd name="csX28" fmla="*/ 52618 w 52719"/>
                <a:gd name="csY28" fmla="*/ 36507 h 74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2719" h="74409">
                  <a:moveTo>
                    <a:pt x="52595" y="36530"/>
                  </a:moveTo>
                  <a:cubicBezTo>
                    <a:pt x="52525" y="35476"/>
                    <a:pt x="52466" y="34421"/>
                    <a:pt x="52337" y="33354"/>
                  </a:cubicBezTo>
                  <a:cubicBezTo>
                    <a:pt x="52138" y="30987"/>
                    <a:pt x="51845" y="28655"/>
                    <a:pt x="51435" y="26405"/>
                  </a:cubicBezTo>
                  <a:cubicBezTo>
                    <a:pt x="51224" y="25245"/>
                    <a:pt x="51001" y="24096"/>
                    <a:pt x="50743" y="22994"/>
                  </a:cubicBezTo>
                  <a:cubicBezTo>
                    <a:pt x="49583" y="17838"/>
                    <a:pt x="47157" y="12752"/>
                    <a:pt x="43641" y="8697"/>
                  </a:cubicBezTo>
                  <a:cubicBezTo>
                    <a:pt x="43032" y="7958"/>
                    <a:pt x="42364" y="7279"/>
                    <a:pt x="41661" y="6622"/>
                  </a:cubicBezTo>
                  <a:cubicBezTo>
                    <a:pt x="38403" y="3517"/>
                    <a:pt x="34418" y="1278"/>
                    <a:pt x="29730" y="411"/>
                  </a:cubicBezTo>
                  <a:cubicBezTo>
                    <a:pt x="29683" y="387"/>
                    <a:pt x="29648" y="364"/>
                    <a:pt x="29601" y="364"/>
                  </a:cubicBezTo>
                  <a:cubicBezTo>
                    <a:pt x="29238" y="282"/>
                    <a:pt x="28863" y="235"/>
                    <a:pt x="28500" y="212"/>
                  </a:cubicBezTo>
                  <a:cubicBezTo>
                    <a:pt x="27058" y="12"/>
                    <a:pt x="25546" y="-46"/>
                    <a:pt x="23988" y="36"/>
                  </a:cubicBezTo>
                  <a:cubicBezTo>
                    <a:pt x="21597" y="165"/>
                    <a:pt x="19323" y="645"/>
                    <a:pt x="17261" y="1442"/>
                  </a:cubicBezTo>
                  <a:cubicBezTo>
                    <a:pt x="16100" y="1876"/>
                    <a:pt x="14999" y="2415"/>
                    <a:pt x="13944" y="3036"/>
                  </a:cubicBezTo>
                  <a:cubicBezTo>
                    <a:pt x="13862" y="3083"/>
                    <a:pt x="13768" y="3142"/>
                    <a:pt x="13686" y="3188"/>
                  </a:cubicBezTo>
                  <a:cubicBezTo>
                    <a:pt x="6912" y="7161"/>
                    <a:pt x="1299" y="9986"/>
                    <a:pt x="33" y="17603"/>
                  </a:cubicBezTo>
                  <a:cubicBezTo>
                    <a:pt x="10" y="17709"/>
                    <a:pt x="10" y="17908"/>
                    <a:pt x="10" y="18119"/>
                  </a:cubicBezTo>
                  <a:cubicBezTo>
                    <a:pt x="-37" y="19279"/>
                    <a:pt x="92" y="21705"/>
                    <a:pt x="314" y="24377"/>
                  </a:cubicBezTo>
                  <a:cubicBezTo>
                    <a:pt x="396" y="25479"/>
                    <a:pt x="490" y="26604"/>
                    <a:pt x="596" y="27717"/>
                  </a:cubicBezTo>
                  <a:cubicBezTo>
                    <a:pt x="666" y="28385"/>
                    <a:pt x="724" y="29030"/>
                    <a:pt x="771" y="29663"/>
                  </a:cubicBezTo>
                  <a:cubicBezTo>
                    <a:pt x="1053" y="32183"/>
                    <a:pt x="1287" y="34327"/>
                    <a:pt x="1381" y="35183"/>
                  </a:cubicBezTo>
                  <a:lnTo>
                    <a:pt x="1404" y="35265"/>
                  </a:lnTo>
                  <a:cubicBezTo>
                    <a:pt x="1510" y="36062"/>
                    <a:pt x="1615" y="36859"/>
                    <a:pt x="1791" y="37679"/>
                  </a:cubicBezTo>
                  <a:cubicBezTo>
                    <a:pt x="3643" y="48379"/>
                    <a:pt x="8483" y="59594"/>
                    <a:pt x="14800" y="66650"/>
                  </a:cubicBezTo>
                  <a:cubicBezTo>
                    <a:pt x="20296" y="72838"/>
                    <a:pt x="24093" y="75732"/>
                    <a:pt x="31019" y="73834"/>
                  </a:cubicBezTo>
                  <a:cubicBezTo>
                    <a:pt x="33258" y="73224"/>
                    <a:pt x="35824" y="72111"/>
                    <a:pt x="38895" y="70423"/>
                  </a:cubicBezTo>
                  <a:cubicBezTo>
                    <a:pt x="42235" y="68595"/>
                    <a:pt x="45212" y="65396"/>
                    <a:pt x="47521" y="61727"/>
                  </a:cubicBezTo>
                  <a:cubicBezTo>
                    <a:pt x="49888" y="57977"/>
                    <a:pt x="51529" y="53700"/>
                    <a:pt x="52091" y="49973"/>
                  </a:cubicBezTo>
                  <a:lnTo>
                    <a:pt x="52091" y="49926"/>
                  </a:lnTo>
                  <a:cubicBezTo>
                    <a:pt x="52478" y="47277"/>
                    <a:pt x="52677" y="44441"/>
                    <a:pt x="52701" y="41558"/>
                  </a:cubicBezTo>
                  <a:cubicBezTo>
                    <a:pt x="52747" y="39894"/>
                    <a:pt x="52701" y="38218"/>
                    <a:pt x="52618" y="36507"/>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1" name="Freeform: Shape 980">
              <a:extLst>
                <a:ext uri="{FF2B5EF4-FFF2-40B4-BE49-F238E27FC236}">
                  <a16:creationId xmlns:a16="http://schemas.microsoft.com/office/drawing/2014/main" id="{1B8ABC73-BCA9-CFD8-4100-AC878329DCD9}"/>
                </a:ext>
              </a:extLst>
            </p:cNvPr>
            <p:cNvSpPr/>
            <p:nvPr/>
          </p:nvSpPr>
          <p:spPr>
            <a:xfrm>
              <a:off x="3389177" y="2362420"/>
              <a:ext cx="5276" cy="15489"/>
            </a:xfrm>
            <a:custGeom>
              <a:avLst/>
              <a:gdLst>
                <a:gd name="csX0" fmla="*/ 3111 w 5276"/>
                <a:gd name="csY0" fmla="*/ 1455 h 15489"/>
                <a:gd name="csX1" fmla="*/ 1060 w 5276"/>
                <a:gd name="csY1" fmla="*/ 728 h 15489"/>
                <a:gd name="csX2" fmla="*/ 28 w 5276"/>
                <a:gd name="csY2" fmla="*/ 10654 h 15489"/>
                <a:gd name="csX3" fmla="*/ 3579 w 5276"/>
                <a:gd name="csY3" fmla="*/ 15295 h 15489"/>
                <a:gd name="csX4" fmla="*/ 4810 w 5276"/>
                <a:gd name="csY4" fmla="*/ 13502 h 15489"/>
                <a:gd name="csX5" fmla="*/ 2982 w 5276"/>
                <a:gd name="csY5" fmla="*/ 12272 h 15489"/>
                <a:gd name="csX6" fmla="*/ 2232 w 5276"/>
                <a:gd name="csY6" fmla="*/ 7912 h 15489"/>
                <a:gd name="csX7" fmla="*/ 3111 w 5276"/>
                <a:gd name="csY7" fmla="*/ 1455 h 15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76" h="15489">
                  <a:moveTo>
                    <a:pt x="3111" y="1455"/>
                  </a:moveTo>
                  <a:cubicBezTo>
                    <a:pt x="3403" y="107"/>
                    <a:pt x="1364" y="-643"/>
                    <a:pt x="1060" y="728"/>
                  </a:cubicBezTo>
                  <a:cubicBezTo>
                    <a:pt x="356" y="3986"/>
                    <a:pt x="-124" y="7314"/>
                    <a:pt x="28" y="10654"/>
                  </a:cubicBezTo>
                  <a:cubicBezTo>
                    <a:pt x="134" y="13221"/>
                    <a:pt x="1610" y="13971"/>
                    <a:pt x="3579" y="15295"/>
                  </a:cubicBezTo>
                  <a:cubicBezTo>
                    <a:pt x="4740" y="16081"/>
                    <a:pt x="5970" y="14288"/>
                    <a:pt x="4810" y="13502"/>
                  </a:cubicBezTo>
                  <a:cubicBezTo>
                    <a:pt x="4282" y="13151"/>
                    <a:pt x="3427" y="12729"/>
                    <a:pt x="2982" y="12272"/>
                  </a:cubicBezTo>
                  <a:cubicBezTo>
                    <a:pt x="1974" y="11229"/>
                    <a:pt x="2173" y="9248"/>
                    <a:pt x="2232" y="7912"/>
                  </a:cubicBezTo>
                  <a:cubicBezTo>
                    <a:pt x="2337" y="5732"/>
                    <a:pt x="2653" y="3576"/>
                    <a:pt x="3111" y="1455"/>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2" name="Freeform: Shape 981">
              <a:extLst>
                <a:ext uri="{FF2B5EF4-FFF2-40B4-BE49-F238E27FC236}">
                  <a16:creationId xmlns:a16="http://schemas.microsoft.com/office/drawing/2014/main" id="{9DD1B405-07E4-61DB-C04A-A38D354280BA}"/>
                </a:ext>
              </a:extLst>
            </p:cNvPr>
            <p:cNvSpPr/>
            <p:nvPr/>
          </p:nvSpPr>
          <p:spPr>
            <a:xfrm>
              <a:off x="3392970" y="2347439"/>
              <a:ext cx="14648" cy="8805"/>
            </a:xfrm>
            <a:custGeom>
              <a:avLst/>
              <a:gdLst>
                <a:gd name="csX0" fmla="*/ 10275 w 14648"/>
                <a:gd name="csY0" fmla="*/ 345 h 8805"/>
                <a:gd name="csX1" fmla="*/ 2247 w 14648"/>
                <a:gd name="csY1" fmla="*/ 2103 h 8805"/>
                <a:gd name="csX2" fmla="*/ 1263 w 14648"/>
                <a:gd name="csY2" fmla="*/ 8314 h 8805"/>
                <a:gd name="csX3" fmla="*/ 7662 w 14648"/>
                <a:gd name="csY3" fmla="*/ 8080 h 8805"/>
                <a:gd name="csX4" fmla="*/ 14635 w 14648"/>
                <a:gd name="csY4" fmla="*/ 5232 h 8805"/>
                <a:gd name="csX5" fmla="*/ 10275 w 14648"/>
                <a:gd name="csY5" fmla="*/ 345 h 8805"/>
              </a:gdLst>
              <a:ahLst/>
              <a:cxnLst>
                <a:cxn ang="0">
                  <a:pos x="csX0" y="csY0"/>
                </a:cxn>
                <a:cxn ang="0">
                  <a:pos x="csX1" y="csY1"/>
                </a:cxn>
                <a:cxn ang="0">
                  <a:pos x="csX2" y="csY2"/>
                </a:cxn>
                <a:cxn ang="0">
                  <a:pos x="csX3" y="csY3"/>
                </a:cxn>
                <a:cxn ang="0">
                  <a:pos x="csX4" y="csY4"/>
                </a:cxn>
                <a:cxn ang="0">
                  <a:pos x="csX5" y="csY5"/>
                </a:cxn>
              </a:cxnLst>
              <a:rect l="l" t="t" r="r" b="b"/>
              <a:pathLst>
                <a:path w="14648" h="8805">
                  <a:moveTo>
                    <a:pt x="10275" y="345"/>
                  </a:moveTo>
                  <a:cubicBezTo>
                    <a:pt x="7486" y="-534"/>
                    <a:pt x="4509" y="345"/>
                    <a:pt x="2247" y="2103"/>
                  </a:cubicBezTo>
                  <a:cubicBezTo>
                    <a:pt x="525" y="3439"/>
                    <a:pt x="-1280" y="6755"/>
                    <a:pt x="1263" y="8314"/>
                  </a:cubicBezTo>
                  <a:cubicBezTo>
                    <a:pt x="3103" y="9439"/>
                    <a:pt x="5716" y="8314"/>
                    <a:pt x="7662" y="8080"/>
                  </a:cubicBezTo>
                  <a:cubicBezTo>
                    <a:pt x="9806" y="7834"/>
                    <a:pt x="14354" y="8302"/>
                    <a:pt x="14635" y="5232"/>
                  </a:cubicBezTo>
                  <a:cubicBezTo>
                    <a:pt x="14857" y="2853"/>
                    <a:pt x="12279" y="966"/>
                    <a:pt x="10275" y="345"/>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3" name="Freeform: Shape 982">
              <a:extLst>
                <a:ext uri="{FF2B5EF4-FFF2-40B4-BE49-F238E27FC236}">
                  <a16:creationId xmlns:a16="http://schemas.microsoft.com/office/drawing/2014/main" id="{749ACB54-3775-4FBC-2414-BCA921D7FFF1}"/>
                </a:ext>
              </a:extLst>
            </p:cNvPr>
            <p:cNvSpPr/>
            <p:nvPr/>
          </p:nvSpPr>
          <p:spPr>
            <a:xfrm>
              <a:off x="3373923" y="2352559"/>
              <a:ext cx="11128" cy="9452"/>
            </a:xfrm>
            <a:custGeom>
              <a:avLst/>
              <a:gdLst>
                <a:gd name="csX0" fmla="*/ 0 w 11128"/>
                <a:gd name="csY0" fmla="*/ 1436 h 9452"/>
                <a:gd name="csX1" fmla="*/ 598 w 11128"/>
                <a:gd name="csY1" fmla="*/ 6956 h 9452"/>
                <a:gd name="csX2" fmla="*/ 621 w 11128"/>
                <a:gd name="csY2" fmla="*/ 7038 h 9452"/>
                <a:gd name="csX3" fmla="*/ 996 w 11128"/>
                <a:gd name="csY3" fmla="*/ 9452 h 9452"/>
                <a:gd name="csX4" fmla="*/ 4852 w 11128"/>
                <a:gd name="csY4" fmla="*/ 7952 h 9452"/>
                <a:gd name="csX5" fmla="*/ 10688 w 11128"/>
                <a:gd name="csY5" fmla="*/ 5362 h 9452"/>
                <a:gd name="csX6" fmla="*/ 7067 w 11128"/>
                <a:gd name="csY6" fmla="*/ 217 h 9452"/>
                <a:gd name="csX7" fmla="*/ 0 w 11128"/>
                <a:gd name="csY7" fmla="*/ 1448 h 9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128" h="9452">
                  <a:moveTo>
                    <a:pt x="0" y="1436"/>
                  </a:moveTo>
                  <a:cubicBezTo>
                    <a:pt x="270" y="3944"/>
                    <a:pt x="504" y="6089"/>
                    <a:pt x="598" y="6956"/>
                  </a:cubicBezTo>
                  <a:lnTo>
                    <a:pt x="621" y="7038"/>
                  </a:lnTo>
                  <a:cubicBezTo>
                    <a:pt x="727" y="7835"/>
                    <a:pt x="844" y="8632"/>
                    <a:pt x="996" y="9452"/>
                  </a:cubicBezTo>
                  <a:cubicBezTo>
                    <a:pt x="2414" y="9089"/>
                    <a:pt x="3844" y="8316"/>
                    <a:pt x="4852" y="7952"/>
                  </a:cubicBezTo>
                  <a:cubicBezTo>
                    <a:pt x="6692" y="7308"/>
                    <a:pt x="9528" y="7167"/>
                    <a:pt x="10688" y="5362"/>
                  </a:cubicBezTo>
                  <a:cubicBezTo>
                    <a:pt x="12282" y="2831"/>
                    <a:pt x="9200" y="663"/>
                    <a:pt x="7067" y="217"/>
                  </a:cubicBezTo>
                  <a:cubicBezTo>
                    <a:pt x="4641" y="-275"/>
                    <a:pt x="2027" y="42"/>
                    <a:pt x="0" y="1448"/>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4" name="Freeform: Shape 983">
              <a:extLst>
                <a:ext uri="{FF2B5EF4-FFF2-40B4-BE49-F238E27FC236}">
                  <a16:creationId xmlns:a16="http://schemas.microsoft.com/office/drawing/2014/main" id="{10CDBED4-7FBC-13A5-502A-7862CC1806B5}"/>
                </a:ext>
              </a:extLst>
            </p:cNvPr>
            <p:cNvSpPr/>
            <p:nvPr/>
          </p:nvSpPr>
          <p:spPr>
            <a:xfrm>
              <a:off x="3369798" y="2322515"/>
              <a:ext cx="59464" cy="47277"/>
            </a:xfrm>
            <a:custGeom>
              <a:avLst/>
              <a:gdLst>
                <a:gd name="csX0" fmla="*/ 59371 w 59464"/>
                <a:gd name="csY0" fmla="*/ 42730 h 47277"/>
                <a:gd name="csX1" fmla="*/ 56933 w 59464"/>
                <a:gd name="csY1" fmla="*/ 27612 h 47277"/>
                <a:gd name="csX2" fmla="*/ 52726 w 59464"/>
                <a:gd name="csY2" fmla="*/ 16888 h 47277"/>
                <a:gd name="csX3" fmla="*/ 48284 w 59464"/>
                <a:gd name="csY3" fmla="*/ 10138 h 47277"/>
                <a:gd name="csX4" fmla="*/ 46491 w 59464"/>
                <a:gd name="csY4" fmla="*/ 8087 h 47277"/>
                <a:gd name="csX5" fmla="*/ 36846 w 59464"/>
                <a:gd name="csY5" fmla="*/ 1466 h 47277"/>
                <a:gd name="csX6" fmla="*/ 17274 w 59464"/>
                <a:gd name="csY6" fmla="*/ 2520 h 47277"/>
                <a:gd name="csX7" fmla="*/ 16560 w 59464"/>
                <a:gd name="csY7" fmla="*/ 2755 h 47277"/>
                <a:gd name="csX8" fmla="*/ 14766 w 59464"/>
                <a:gd name="csY8" fmla="*/ 3423 h 47277"/>
                <a:gd name="csX9" fmla="*/ 1172 w 59464"/>
                <a:gd name="csY9" fmla="*/ 12224 h 47277"/>
                <a:gd name="csX10" fmla="*/ 527 w 59464"/>
                <a:gd name="csY10" fmla="*/ 18893 h 47277"/>
                <a:gd name="csX11" fmla="*/ 1500 w 59464"/>
                <a:gd name="csY11" fmla="*/ 20838 h 47277"/>
                <a:gd name="csX12" fmla="*/ 3352 w 59464"/>
                <a:gd name="csY12" fmla="*/ 19936 h 47277"/>
                <a:gd name="csX13" fmla="*/ 14380 w 59464"/>
                <a:gd name="csY13" fmla="*/ 18705 h 47277"/>
                <a:gd name="csX14" fmla="*/ 23287 w 59464"/>
                <a:gd name="csY14" fmla="*/ 15681 h 47277"/>
                <a:gd name="csX15" fmla="*/ 35674 w 59464"/>
                <a:gd name="csY15" fmla="*/ 14275 h 47277"/>
                <a:gd name="csX16" fmla="*/ 36963 w 59464"/>
                <a:gd name="csY16" fmla="*/ 13935 h 47277"/>
                <a:gd name="csX17" fmla="*/ 37959 w 59464"/>
                <a:gd name="csY17" fmla="*/ 15189 h 47277"/>
                <a:gd name="csX18" fmla="*/ 41674 w 59464"/>
                <a:gd name="csY18" fmla="*/ 23885 h 47277"/>
                <a:gd name="csX19" fmla="*/ 42835 w 59464"/>
                <a:gd name="csY19" fmla="*/ 28655 h 47277"/>
                <a:gd name="csX20" fmla="*/ 43292 w 59464"/>
                <a:gd name="csY20" fmla="*/ 29370 h 47277"/>
                <a:gd name="csX21" fmla="*/ 50370 w 59464"/>
                <a:gd name="csY21" fmla="*/ 35370 h 47277"/>
                <a:gd name="csX22" fmla="*/ 52890 w 59464"/>
                <a:gd name="csY22" fmla="*/ 38710 h 47277"/>
                <a:gd name="csX23" fmla="*/ 55093 w 59464"/>
                <a:gd name="csY23" fmla="*/ 41968 h 47277"/>
                <a:gd name="csX24" fmla="*/ 56043 w 59464"/>
                <a:gd name="csY24" fmla="*/ 43386 h 47277"/>
                <a:gd name="csX25" fmla="*/ 59043 w 59464"/>
                <a:gd name="csY25" fmla="*/ 47265 h 47277"/>
                <a:gd name="csX26" fmla="*/ 59066 w 59464"/>
                <a:gd name="csY26" fmla="*/ 46293 h 47277"/>
                <a:gd name="csX27" fmla="*/ 59113 w 59464"/>
                <a:gd name="csY27" fmla="*/ 44054 h 47277"/>
                <a:gd name="csX28" fmla="*/ 59371 w 59464"/>
                <a:gd name="csY28" fmla="*/ 42742 h 472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9464" h="47277">
                  <a:moveTo>
                    <a:pt x="59371" y="42730"/>
                  </a:moveTo>
                  <a:cubicBezTo>
                    <a:pt x="57683" y="37984"/>
                    <a:pt x="58222" y="32522"/>
                    <a:pt x="56933" y="27612"/>
                  </a:cubicBezTo>
                  <a:cubicBezTo>
                    <a:pt x="55937" y="23885"/>
                    <a:pt x="54519" y="20252"/>
                    <a:pt x="52726" y="16888"/>
                  </a:cubicBezTo>
                  <a:cubicBezTo>
                    <a:pt x="51413" y="14404"/>
                    <a:pt x="49948" y="12166"/>
                    <a:pt x="48284" y="10138"/>
                  </a:cubicBezTo>
                  <a:cubicBezTo>
                    <a:pt x="47722" y="9423"/>
                    <a:pt x="47124" y="8732"/>
                    <a:pt x="46491" y="8087"/>
                  </a:cubicBezTo>
                  <a:cubicBezTo>
                    <a:pt x="43819" y="5310"/>
                    <a:pt x="40667" y="3083"/>
                    <a:pt x="36846" y="1466"/>
                  </a:cubicBezTo>
                  <a:cubicBezTo>
                    <a:pt x="29943" y="-1464"/>
                    <a:pt x="23908" y="587"/>
                    <a:pt x="17274" y="2520"/>
                  </a:cubicBezTo>
                  <a:cubicBezTo>
                    <a:pt x="17040" y="2602"/>
                    <a:pt x="16806" y="2696"/>
                    <a:pt x="16560" y="2755"/>
                  </a:cubicBezTo>
                  <a:cubicBezTo>
                    <a:pt x="15997" y="2931"/>
                    <a:pt x="15399" y="3141"/>
                    <a:pt x="14766" y="3423"/>
                  </a:cubicBezTo>
                  <a:cubicBezTo>
                    <a:pt x="8813" y="5931"/>
                    <a:pt x="1172" y="12224"/>
                    <a:pt x="1172" y="12224"/>
                  </a:cubicBezTo>
                  <a:cubicBezTo>
                    <a:pt x="1172" y="12224"/>
                    <a:pt x="1734" y="18154"/>
                    <a:pt x="527" y="18893"/>
                  </a:cubicBezTo>
                  <a:cubicBezTo>
                    <a:pt x="-633" y="19631"/>
                    <a:pt x="316" y="21588"/>
                    <a:pt x="1500" y="20838"/>
                  </a:cubicBezTo>
                  <a:cubicBezTo>
                    <a:pt x="2121" y="20451"/>
                    <a:pt x="2730" y="20147"/>
                    <a:pt x="3352" y="19936"/>
                  </a:cubicBezTo>
                  <a:cubicBezTo>
                    <a:pt x="6891" y="18517"/>
                    <a:pt x="10465" y="19010"/>
                    <a:pt x="14380" y="18705"/>
                  </a:cubicBezTo>
                  <a:cubicBezTo>
                    <a:pt x="18177" y="18400"/>
                    <a:pt x="19993" y="17264"/>
                    <a:pt x="23287" y="15681"/>
                  </a:cubicBezTo>
                  <a:cubicBezTo>
                    <a:pt x="27259" y="13783"/>
                    <a:pt x="31748" y="15037"/>
                    <a:pt x="35674" y="14275"/>
                  </a:cubicBezTo>
                  <a:cubicBezTo>
                    <a:pt x="36131" y="14193"/>
                    <a:pt x="36553" y="14076"/>
                    <a:pt x="36963" y="13935"/>
                  </a:cubicBezTo>
                  <a:cubicBezTo>
                    <a:pt x="37327" y="14345"/>
                    <a:pt x="37678" y="14756"/>
                    <a:pt x="37959" y="15189"/>
                  </a:cubicBezTo>
                  <a:cubicBezTo>
                    <a:pt x="39776" y="17697"/>
                    <a:pt x="40807" y="20709"/>
                    <a:pt x="41674" y="23885"/>
                  </a:cubicBezTo>
                  <a:cubicBezTo>
                    <a:pt x="42061" y="25350"/>
                    <a:pt x="42132" y="27249"/>
                    <a:pt x="42835" y="28655"/>
                  </a:cubicBezTo>
                  <a:cubicBezTo>
                    <a:pt x="42964" y="28913"/>
                    <a:pt x="43116" y="29147"/>
                    <a:pt x="43292" y="29370"/>
                  </a:cubicBezTo>
                  <a:cubicBezTo>
                    <a:pt x="45143" y="31702"/>
                    <a:pt x="48319" y="33120"/>
                    <a:pt x="50370" y="35370"/>
                  </a:cubicBezTo>
                  <a:cubicBezTo>
                    <a:pt x="51038" y="36108"/>
                    <a:pt x="51941" y="37339"/>
                    <a:pt x="52890" y="38710"/>
                  </a:cubicBezTo>
                  <a:cubicBezTo>
                    <a:pt x="53628" y="39742"/>
                    <a:pt x="54355" y="40867"/>
                    <a:pt x="55093" y="41968"/>
                  </a:cubicBezTo>
                  <a:cubicBezTo>
                    <a:pt x="55421" y="42449"/>
                    <a:pt x="55738" y="42941"/>
                    <a:pt x="56043" y="43386"/>
                  </a:cubicBezTo>
                  <a:cubicBezTo>
                    <a:pt x="57578" y="45672"/>
                    <a:pt x="58820" y="47441"/>
                    <a:pt x="59043" y="47265"/>
                  </a:cubicBezTo>
                  <a:lnTo>
                    <a:pt x="59066" y="46293"/>
                  </a:lnTo>
                  <a:lnTo>
                    <a:pt x="59113" y="44054"/>
                  </a:lnTo>
                  <a:cubicBezTo>
                    <a:pt x="59523" y="43714"/>
                    <a:pt x="59523" y="43187"/>
                    <a:pt x="59371" y="42742"/>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5" name="Freeform: Shape 984">
              <a:extLst>
                <a:ext uri="{FF2B5EF4-FFF2-40B4-BE49-F238E27FC236}">
                  <a16:creationId xmlns:a16="http://schemas.microsoft.com/office/drawing/2014/main" id="{60FAAAFA-FD7E-706C-C1FD-27648309503C}"/>
                </a:ext>
              </a:extLst>
            </p:cNvPr>
            <p:cNvSpPr/>
            <p:nvPr/>
          </p:nvSpPr>
          <p:spPr>
            <a:xfrm>
              <a:off x="3411702" y="2346002"/>
              <a:ext cx="14184" cy="21984"/>
            </a:xfrm>
            <a:custGeom>
              <a:avLst/>
              <a:gdLst>
                <a:gd name="csX0" fmla="*/ 14162 w 14184"/>
                <a:gd name="csY0" fmla="*/ 11766 h 21984"/>
                <a:gd name="csX1" fmla="*/ 12884 w 14184"/>
                <a:gd name="csY1" fmla="*/ 4735 h 21984"/>
                <a:gd name="csX2" fmla="*/ 7985 w 14184"/>
                <a:gd name="csY2" fmla="*/ 70 h 21984"/>
                <a:gd name="csX3" fmla="*/ 930 w 14184"/>
                <a:gd name="csY3" fmla="*/ 5156 h 21984"/>
                <a:gd name="csX4" fmla="*/ 4 w 14184"/>
                <a:gd name="csY4" fmla="*/ 9211 h 21984"/>
                <a:gd name="csX5" fmla="*/ 438 w 14184"/>
                <a:gd name="csY5" fmla="*/ 10055 h 21984"/>
                <a:gd name="csX6" fmla="*/ 7927 w 14184"/>
                <a:gd name="csY6" fmla="*/ 21857 h 21984"/>
                <a:gd name="csX7" fmla="*/ 8548 w 14184"/>
                <a:gd name="csY7" fmla="*/ 21962 h 21984"/>
                <a:gd name="csX8" fmla="*/ 13189 w 14184"/>
                <a:gd name="csY8" fmla="*/ 18470 h 21984"/>
                <a:gd name="csX9" fmla="*/ 14056 w 14184"/>
                <a:gd name="csY9" fmla="*/ 14849 h 21984"/>
                <a:gd name="csX10" fmla="*/ 14185 w 14184"/>
                <a:gd name="csY10" fmla="*/ 12458 h 21984"/>
                <a:gd name="csX11" fmla="*/ 14162 w 14184"/>
                <a:gd name="csY11" fmla="*/ 11766 h 21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184" h="21984">
                  <a:moveTo>
                    <a:pt x="14162" y="11766"/>
                  </a:moveTo>
                  <a:cubicBezTo>
                    <a:pt x="14115" y="9692"/>
                    <a:pt x="13798" y="7020"/>
                    <a:pt x="12884" y="4735"/>
                  </a:cubicBezTo>
                  <a:cubicBezTo>
                    <a:pt x="11958" y="2426"/>
                    <a:pt x="10447" y="504"/>
                    <a:pt x="7985" y="70"/>
                  </a:cubicBezTo>
                  <a:cubicBezTo>
                    <a:pt x="4927" y="-469"/>
                    <a:pt x="2266" y="2180"/>
                    <a:pt x="930" y="5156"/>
                  </a:cubicBezTo>
                  <a:cubicBezTo>
                    <a:pt x="286" y="6539"/>
                    <a:pt x="-42" y="7981"/>
                    <a:pt x="4" y="9211"/>
                  </a:cubicBezTo>
                  <a:cubicBezTo>
                    <a:pt x="4" y="9575"/>
                    <a:pt x="204" y="9856"/>
                    <a:pt x="438" y="10055"/>
                  </a:cubicBezTo>
                  <a:cubicBezTo>
                    <a:pt x="1282" y="14626"/>
                    <a:pt x="2618" y="20685"/>
                    <a:pt x="7927" y="21857"/>
                  </a:cubicBezTo>
                  <a:cubicBezTo>
                    <a:pt x="8138" y="21904"/>
                    <a:pt x="8360" y="21939"/>
                    <a:pt x="8548" y="21962"/>
                  </a:cubicBezTo>
                  <a:cubicBezTo>
                    <a:pt x="10939" y="22197"/>
                    <a:pt x="12368" y="20556"/>
                    <a:pt x="13189" y="18470"/>
                  </a:cubicBezTo>
                  <a:cubicBezTo>
                    <a:pt x="13646" y="17321"/>
                    <a:pt x="13904" y="16032"/>
                    <a:pt x="14056" y="14849"/>
                  </a:cubicBezTo>
                  <a:cubicBezTo>
                    <a:pt x="14138" y="13970"/>
                    <a:pt x="14185" y="13149"/>
                    <a:pt x="14185" y="12458"/>
                  </a:cubicBezTo>
                  <a:cubicBezTo>
                    <a:pt x="14185" y="12247"/>
                    <a:pt x="14185" y="12001"/>
                    <a:pt x="14162" y="11766"/>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6" name="Freeform: Shape 985">
              <a:extLst>
                <a:ext uri="{FF2B5EF4-FFF2-40B4-BE49-F238E27FC236}">
                  <a16:creationId xmlns:a16="http://schemas.microsoft.com/office/drawing/2014/main" id="{0E23FF36-DB22-8A88-FA4A-49DC99187EAF}"/>
                </a:ext>
              </a:extLst>
            </p:cNvPr>
            <p:cNvSpPr/>
            <p:nvPr/>
          </p:nvSpPr>
          <p:spPr>
            <a:xfrm>
              <a:off x="3383605" y="2323415"/>
              <a:ext cx="42927" cy="14301"/>
            </a:xfrm>
            <a:custGeom>
              <a:avLst/>
              <a:gdLst>
                <a:gd name="csX0" fmla="*/ 42928 w 42927"/>
                <a:gd name="csY0" fmla="*/ 2453 h 14301"/>
                <a:gd name="csX1" fmla="*/ 40771 w 42927"/>
                <a:gd name="csY1" fmla="*/ 4609 h 14301"/>
                <a:gd name="csX2" fmla="*/ 36693 w 42927"/>
                <a:gd name="csY2" fmla="*/ 8312 h 14301"/>
                <a:gd name="csX3" fmla="*/ 34478 w 42927"/>
                <a:gd name="csY3" fmla="*/ 9238 h 14301"/>
                <a:gd name="csX4" fmla="*/ 27575 w 42927"/>
                <a:gd name="csY4" fmla="*/ 11664 h 14301"/>
                <a:gd name="csX5" fmla="*/ 24153 w 42927"/>
                <a:gd name="csY5" fmla="*/ 14301 h 14301"/>
                <a:gd name="csX6" fmla="*/ 23168 w 42927"/>
                <a:gd name="csY6" fmla="*/ 13047 h 14301"/>
                <a:gd name="csX7" fmla="*/ 21879 w 42927"/>
                <a:gd name="csY7" fmla="*/ 13375 h 14301"/>
                <a:gd name="csX8" fmla="*/ 27844 w 42927"/>
                <a:gd name="csY8" fmla="*/ 8887 h 14301"/>
                <a:gd name="csX9" fmla="*/ 9328 w 42927"/>
                <a:gd name="csY9" fmla="*/ 4375 h 14301"/>
                <a:gd name="csX10" fmla="*/ 960 w 42927"/>
                <a:gd name="csY10" fmla="*/ 2523 h 14301"/>
                <a:gd name="csX11" fmla="*/ 268 w 42927"/>
                <a:gd name="csY11" fmla="*/ 1796 h 14301"/>
                <a:gd name="csX12" fmla="*/ 1897 w 42927"/>
                <a:gd name="csY12" fmla="*/ 378 h 14301"/>
                <a:gd name="csX13" fmla="*/ 3456 w 42927"/>
                <a:gd name="csY13" fmla="*/ 1632 h 14301"/>
                <a:gd name="csX14" fmla="*/ 19149 w 42927"/>
                <a:gd name="csY14" fmla="*/ 1281 h 14301"/>
                <a:gd name="csX15" fmla="*/ 29977 w 42927"/>
                <a:gd name="csY15" fmla="*/ 7926 h 14301"/>
                <a:gd name="csX16" fmla="*/ 30528 w 42927"/>
                <a:gd name="csY16" fmla="*/ 7715 h 14301"/>
                <a:gd name="csX17" fmla="*/ 32661 w 42927"/>
                <a:gd name="csY17" fmla="*/ 7176 h 14301"/>
                <a:gd name="csX18" fmla="*/ 36247 w 42927"/>
                <a:gd name="csY18" fmla="*/ 5886 h 14301"/>
                <a:gd name="csX19" fmla="*/ 40396 w 42927"/>
                <a:gd name="csY19" fmla="*/ 1503 h 14301"/>
                <a:gd name="csX20" fmla="*/ 40865 w 42927"/>
                <a:gd name="csY20" fmla="*/ 1035 h 14301"/>
                <a:gd name="csX21" fmla="*/ 41017 w 42927"/>
                <a:gd name="csY21" fmla="*/ 2289 h 14301"/>
                <a:gd name="csX22" fmla="*/ 42928 w 42927"/>
                <a:gd name="csY22" fmla="*/ 2441 h 14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927" h="14301">
                  <a:moveTo>
                    <a:pt x="42928" y="2453"/>
                  </a:moveTo>
                  <a:cubicBezTo>
                    <a:pt x="42189" y="3074"/>
                    <a:pt x="41451" y="3765"/>
                    <a:pt x="40771" y="4609"/>
                  </a:cubicBezTo>
                  <a:cubicBezTo>
                    <a:pt x="39587" y="6051"/>
                    <a:pt x="38333" y="7387"/>
                    <a:pt x="36693" y="8312"/>
                  </a:cubicBezTo>
                  <a:cubicBezTo>
                    <a:pt x="35978" y="8711"/>
                    <a:pt x="35228" y="9004"/>
                    <a:pt x="34478" y="9238"/>
                  </a:cubicBezTo>
                  <a:cubicBezTo>
                    <a:pt x="32169" y="9988"/>
                    <a:pt x="29778" y="10211"/>
                    <a:pt x="27575" y="11664"/>
                  </a:cubicBezTo>
                  <a:cubicBezTo>
                    <a:pt x="26356" y="12473"/>
                    <a:pt x="25196" y="13328"/>
                    <a:pt x="24153" y="14301"/>
                  </a:cubicBezTo>
                  <a:cubicBezTo>
                    <a:pt x="23872" y="13867"/>
                    <a:pt x="23532" y="13446"/>
                    <a:pt x="23168" y="13047"/>
                  </a:cubicBezTo>
                  <a:cubicBezTo>
                    <a:pt x="22758" y="13188"/>
                    <a:pt x="22325" y="13293"/>
                    <a:pt x="21879" y="13375"/>
                  </a:cubicBezTo>
                  <a:cubicBezTo>
                    <a:pt x="23567" y="11559"/>
                    <a:pt x="25665" y="10012"/>
                    <a:pt x="27844" y="8887"/>
                  </a:cubicBezTo>
                  <a:cubicBezTo>
                    <a:pt x="22430" y="3390"/>
                    <a:pt x="16711" y="2582"/>
                    <a:pt x="9328" y="4375"/>
                  </a:cubicBezTo>
                  <a:cubicBezTo>
                    <a:pt x="6034" y="5172"/>
                    <a:pt x="3257" y="4785"/>
                    <a:pt x="960" y="2523"/>
                  </a:cubicBezTo>
                  <a:cubicBezTo>
                    <a:pt x="714" y="2300"/>
                    <a:pt x="491" y="2054"/>
                    <a:pt x="268" y="1796"/>
                  </a:cubicBezTo>
                  <a:cubicBezTo>
                    <a:pt x="-646" y="730"/>
                    <a:pt x="995" y="-688"/>
                    <a:pt x="1897" y="378"/>
                  </a:cubicBezTo>
                  <a:cubicBezTo>
                    <a:pt x="2355" y="929"/>
                    <a:pt x="2870" y="1339"/>
                    <a:pt x="3456" y="1632"/>
                  </a:cubicBezTo>
                  <a:cubicBezTo>
                    <a:pt x="7640" y="3871"/>
                    <a:pt x="14414" y="214"/>
                    <a:pt x="19149" y="1281"/>
                  </a:cubicBezTo>
                  <a:cubicBezTo>
                    <a:pt x="23461" y="2242"/>
                    <a:pt x="27012" y="4750"/>
                    <a:pt x="29977" y="7926"/>
                  </a:cubicBezTo>
                  <a:cubicBezTo>
                    <a:pt x="30165" y="7867"/>
                    <a:pt x="30352" y="7785"/>
                    <a:pt x="30528" y="7715"/>
                  </a:cubicBezTo>
                  <a:cubicBezTo>
                    <a:pt x="31255" y="7469"/>
                    <a:pt x="31958" y="7340"/>
                    <a:pt x="32661" y="7176"/>
                  </a:cubicBezTo>
                  <a:cubicBezTo>
                    <a:pt x="33868" y="6906"/>
                    <a:pt x="35052" y="6637"/>
                    <a:pt x="36247" y="5886"/>
                  </a:cubicBezTo>
                  <a:cubicBezTo>
                    <a:pt x="38029" y="4761"/>
                    <a:pt x="38978" y="2980"/>
                    <a:pt x="40396" y="1503"/>
                  </a:cubicBezTo>
                  <a:cubicBezTo>
                    <a:pt x="40560" y="1339"/>
                    <a:pt x="40712" y="1175"/>
                    <a:pt x="40865" y="1035"/>
                  </a:cubicBezTo>
                  <a:cubicBezTo>
                    <a:pt x="40923" y="1468"/>
                    <a:pt x="40982" y="1878"/>
                    <a:pt x="41017" y="2289"/>
                  </a:cubicBezTo>
                  <a:cubicBezTo>
                    <a:pt x="41674" y="2277"/>
                    <a:pt x="42306" y="2335"/>
                    <a:pt x="42928" y="2441"/>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7" name="Freeform: Shape 986">
              <a:extLst>
                <a:ext uri="{FF2B5EF4-FFF2-40B4-BE49-F238E27FC236}">
                  <a16:creationId xmlns:a16="http://schemas.microsoft.com/office/drawing/2014/main" id="{8D49F1C9-CF2D-7E6E-928C-DC114352B100}"/>
                </a:ext>
              </a:extLst>
            </p:cNvPr>
            <p:cNvSpPr/>
            <p:nvPr/>
          </p:nvSpPr>
          <p:spPr>
            <a:xfrm>
              <a:off x="3382606" y="2316458"/>
              <a:ext cx="20841" cy="5592"/>
            </a:xfrm>
            <a:custGeom>
              <a:avLst/>
              <a:gdLst>
                <a:gd name="csX0" fmla="*/ 20370 w 20841"/>
                <a:gd name="csY0" fmla="*/ 3093 h 5592"/>
                <a:gd name="csX1" fmla="*/ 14264 w 20841"/>
                <a:gd name="csY1" fmla="*/ 2671 h 5592"/>
                <a:gd name="csX2" fmla="*/ 1678 w 20841"/>
                <a:gd name="csY2" fmla="*/ 210 h 5592"/>
                <a:gd name="csX3" fmla="*/ 447 w 20841"/>
                <a:gd name="csY3" fmla="*/ 2003 h 5592"/>
                <a:gd name="csX4" fmla="*/ 7912 w 20841"/>
                <a:gd name="csY4" fmla="*/ 5320 h 5592"/>
                <a:gd name="csX5" fmla="*/ 11393 w 20841"/>
                <a:gd name="csY5" fmla="*/ 5566 h 5592"/>
                <a:gd name="csX6" fmla="*/ 19151 w 20841"/>
                <a:gd name="csY6" fmla="*/ 4886 h 5592"/>
                <a:gd name="csX7" fmla="*/ 20382 w 20841"/>
                <a:gd name="csY7" fmla="*/ 3093 h 5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41" h="5592">
                  <a:moveTo>
                    <a:pt x="20370" y="3093"/>
                  </a:moveTo>
                  <a:cubicBezTo>
                    <a:pt x="18343" y="1687"/>
                    <a:pt x="16526" y="1991"/>
                    <a:pt x="14264" y="2671"/>
                  </a:cubicBezTo>
                  <a:cubicBezTo>
                    <a:pt x="9694" y="4030"/>
                    <a:pt x="5522" y="2999"/>
                    <a:pt x="1678" y="210"/>
                  </a:cubicBezTo>
                  <a:cubicBezTo>
                    <a:pt x="541" y="-610"/>
                    <a:pt x="-678" y="1183"/>
                    <a:pt x="447" y="2003"/>
                  </a:cubicBezTo>
                  <a:cubicBezTo>
                    <a:pt x="2697" y="3644"/>
                    <a:pt x="5158" y="4816"/>
                    <a:pt x="7912" y="5320"/>
                  </a:cubicBezTo>
                  <a:cubicBezTo>
                    <a:pt x="9049" y="5531"/>
                    <a:pt x="10233" y="5648"/>
                    <a:pt x="11393" y="5566"/>
                  </a:cubicBezTo>
                  <a:cubicBezTo>
                    <a:pt x="13819" y="5402"/>
                    <a:pt x="16843" y="3292"/>
                    <a:pt x="19151" y="4886"/>
                  </a:cubicBezTo>
                  <a:cubicBezTo>
                    <a:pt x="20300" y="5683"/>
                    <a:pt x="21530" y="3890"/>
                    <a:pt x="20382" y="3093"/>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8" name="Freeform: Shape 987">
              <a:extLst>
                <a:ext uri="{FF2B5EF4-FFF2-40B4-BE49-F238E27FC236}">
                  <a16:creationId xmlns:a16="http://schemas.microsoft.com/office/drawing/2014/main" id="{34B51C15-1F18-5D03-5C15-C7A0B4C60004}"/>
                </a:ext>
              </a:extLst>
            </p:cNvPr>
            <p:cNvSpPr/>
            <p:nvPr/>
          </p:nvSpPr>
          <p:spPr>
            <a:xfrm>
              <a:off x="3399127" y="2359905"/>
              <a:ext cx="5979" cy="6030"/>
            </a:xfrm>
            <a:custGeom>
              <a:avLst/>
              <a:gdLst>
                <a:gd name="csX0" fmla="*/ 461 w 5979"/>
                <a:gd name="csY0" fmla="*/ 477 h 6030"/>
                <a:gd name="csX1" fmla="*/ 1540 w 5979"/>
                <a:gd name="csY1" fmla="*/ 8 h 6030"/>
                <a:gd name="csX2" fmla="*/ 3157 w 5979"/>
                <a:gd name="csY2" fmla="*/ 371 h 6030"/>
                <a:gd name="csX3" fmla="*/ 5958 w 5979"/>
                <a:gd name="csY3" fmla="*/ 3993 h 6030"/>
                <a:gd name="csX4" fmla="*/ 3368 w 5979"/>
                <a:gd name="csY4" fmla="*/ 5727 h 6030"/>
                <a:gd name="csX5" fmla="*/ 579 w 5979"/>
                <a:gd name="csY5" fmla="*/ 3172 h 6030"/>
                <a:gd name="csX6" fmla="*/ 168 w 5979"/>
                <a:gd name="csY6" fmla="*/ 852 h 6030"/>
                <a:gd name="csX7" fmla="*/ 450 w 5979"/>
                <a:gd name="csY7" fmla="*/ 477 h 6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79" h="6030">
                  <a:moveTo>
                    <a:pt x="461" y="477"/>
                  </a:moveTo>
                  <a:cubicBezTo>
                    <a:pt x="754" y="207"/>
                    <a:pt x="1141" y="43"/>
                    <a:pt x="1540" y="8"/>
                  </a:cubicBezTo>
                  <a:cubicBezTo>
                    <a:pt x="2090" y="-39"/>
                    <a:pt x="2653" y="125"/>
                    <a:pt x="3157" y="371"/>
                  </a:cubicBezTo>
                  <a:cubicBezTo>
                    <a:pt x="4528" y="1039"/>
                    <a:pt x="5770" y="2434"/>
                    <a:pt x="5958" y="3993"/>
                  </a:cubicBezTo>
                  <a:cubicBezTo>
                    <a:pt x="6169" y="5715"/>
                    <a:pt x="4821" y="6512"/>
                    <a:pt x="3368" y="5727"/>
                  </a:cubicBezTo>
                  <a:cubicBezTo>
                    <a:pt x="2243" y="5118"/>
                    <a:pt x="1282" y="4239"/>
                    <a:pt x="579" y="3172"/>
                  </a:cubicBezTo>
                  <a:cubicBezTo>
                    <a:pt x="122" y="2481"/>
                    <a:pt x="-218" y="1578"/>
                    <a:pt x="168" y="852"/>
                  </a:cubicBezTo>
                  <a:cubicBezTo>
                    <a:pt x="239" y="711"/>
                    <a:pt x="344" y="582"/>
                    <a:pt x="450" y="477"/>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89" name="Freeform: Shape 988">
              <a:extLst>
                <a:ext uri="{FF2B5EF4-FFF2-40B4-BE49-F238E27FC236}">
                  <a16:creationId xmlns:a16="http://schemas.microsoft.com/office/drawing/2014/main" id="{3228BCA8-5B6B-6842-02D0-D47C41AD48F6}"/>
                </a:ext>
              </a:extLst>
            </p:cNvPr>
            <p:cNvSpPr/>
            <p:nvPr/>
          </p:nvSpPr>
          <p:spPr>
            <a:xfrm>
              <a:off x="3380118" y="2364089"/>
              <a:ext cx="5979" cy="6018"/>
            </a:xfrm>
            <a:custGeom>
              <a:avLst/>
              <a:gdLst>
                <a:gd name="csX0" fmla="*/ 461 w 5979"/>
                <a:gd name="csY0" fmla="*/ 477 h 6018"/>
                <a:gd name="csX1" fmla="*/ 1540 w 5979"/>
                <a:gd name="csY1" fmla="*/ 8 h 6018"/>
                <a:gd name="csX2" fmla="*/ 3157 w 5979"/>
                <a:gd name="csY2" fmla="*/ 360 h 6018"/>
                <a:gd name="csX3" fmla="*/ 5958 w 5979"/>
                <a:gd name="csY3" fmla="*/ 3981 h 6018"/>
                <a:gd name="csX4" fmla="*/ 3368 w 5979"/>
                <a:gd name="csY4" fmla="*/ 5715 h 6018"/>
                <a:gd name="csX5" fmla="*/ 579 w 5979"/>
                <a:gd name="csY5" fmla="*/ 3161 h 6018"/>
                <a:gd name="csX6" fmla="*/ 168 w 5979"/>
                <a:gd name="csY6" fmla="*/ 840 h 6018"/>
                <a:gd name="csX7" fmla="*/ 450 w 5979"/>
                <a:gd name="csY7" fmla="*/ 465 h 6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979" h="6018">
                  <a:moveTo>
                    <a:pt x="461" y="477"/>
                  </a:moveTo>
                  <a:cubicBezTo>
                    <a:pt x="754" y="207"/>
                    <a:pt x="1141" y="43"/>
                    <a:pt x="1540" y="8"/>
                  </a:cubicBezTo>
                  <a:cubicBezTo>
                    <a:pt x="2090" y="-39"/>
                    <a:pt x="2653" y="125"/>
                    <a:pt x="3157" y="360"/>
                  </a:cubicBezTo>
                  <a:cubicBezTo>
                    <a:pt x="4528" y="1028"/>
                    <a:pt x="5770" y="2422"/>
                    <a:pt x="5958" y="3981"/>
                  </a:cubicBezTo>
                  <a:cubicBezTo>
                    <a:pt x="6169" y="5704"/>
                    <a:pt x="4821" y="6501"/>
                    <a:pt x="3368" y="5715"/>
                  </a:cubicBezTo>
                  <a:cubicBezTo>
                    <a:pt x="2243" y="5106"/>
                    <a:pt x="1282" y="4227"/>
                    <a:pt x="579" y="3161"/>
                  </a:cubicBezTo>
                  <a:cubicBezTo>
                    <a:pt x="122" y="2469"/>
                    <a:pt x="-218" y="1567"/>
                    <a:pt x="168" y="840"/>
                  </a:cubicBezTo>
                  <a:cubicBezTo>
                    <a:pt x="239" y="699"/>
                    <a:pt x="344" y="571"/>
                    <a:pt x="450" y="465"/>
                  </a:cubicBez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0" name="Freeform: Shape 989">
              <a:extLst>
                <a:ext uri="{FF2B5EF4-FFF2-40B4-BE49-F238E27FC236}">
                  <a16:creationId xmlns:a16="http://schemas.microsoft.com/office/drawing/2014/main" id="{E516884F-A77D-5AC5-7DD3-9A2FD25524B3}"/>
                </a:ext>
              </a:extLst>
            </p:cNvPr>
            <p:cNvSpPr/>
            <p:nvPr/>
          </p:nvSpPr>
          <p:spPr>
            <a:xfrm>
              <a:off x="3404101" y="2382632"/>
              <a:ext cx="20628" cy="17373"/>
            </a:xfrm>
            <a:custGeom>
              <a:avLst/>
              <a:gdLst>
                <a:gd name="csX0" fmla="*/ 20451 w 20628"/>
                <a:gd name="csY0" fmla="*/ 1670 h 17373"/>
                <a:gd name="csX1" fmla="*/ 773 w 20628"/>
                <a:gd name="csY1" fmla="*/ 17374 h 17373"/>
                <a:gd name="csX2" fmla="*/ 0 w 20628"/>
                <a:gd name="csY2" fmla="*/ 15346 h 17373"/>
                <a:gd name="csX3" fmla="*/ 18634 w 20628"/>
                <a:gd name="csY3" fmla="*/ 486 h 17373"/>
                <a:gd name="csX4" fmla="*/ 20451 w 20628"/>
                <a:gd name="csY4" fmla="*/ 1670 h 17373"/>
              </a:gdLst>
              <a:ahLst/>
              <a:cxnLst>
                <a:cxn ang="0">
                  <a:pos x="csX0" y="csY0"/>
                </a:cxn>
                <a:cxn ang="0">
                  <a:pos x="csX1" y="csY1"/>
                </a:cxn>
                <a:cxn ang="0">
                  <a:pos x="csX2" y="csY2"/>
                </a:cxn>
                <a:cxn ang="0">
                  <a:pos x="csX3" y="csY3"/>
                </a:cxn>
                <a:cxn ang="0">
                  <a:pos x="csX4" y="csY4"/>
                </a:cxn>
              </a:cxnLst>
              <a:rect l="l" t="t" r="r" b="b"/>
              <a:pathLst>
                <a:path w="20628" h="17373">
                  <a:moveTo>
                    <a:pt x="20451" y="1670"/>
                  </a:moveTo>
                  <a:cubicBezTo>
                    <a:pt x="15446" y="9569"/>
                    <a:pt x="8743" y="14374"/>
                    <a:pt x="773" y="17374"/>
                  </a:cubicBezTo>
                  <a:cubicBezTo>
                    <a:pt x="516" y="16706"/>
                    <a:pt x="258" y="16038"/>
                    <a:pt x="0" y="15346"/>
                  </a:cubicBezTo>
                  <a:cubicBezTo>
                    <a:pt x="7524" y="12522"/>
                    <a:pt x="13876" y="8010"/>
                    <a:pt x="18634" y="486"/>
                  </a:cubicBezTo>
                  <a:cubicBezTo>
                    <a:pt x="19384" y="-698"/>
                    <a:pt x="21201" y="509"/>
                    <a:pt x="20451" y="1670"/>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1" name="Freeform: Shape 990">
              <a:extLst>
                <a:ext uri="{FF2B5EF4-FFF2-40B4-BE49-F238E27FC236}">
                  <a16:creationId xmlns:a16="http://schemas.microsoft.com/office/drawing/2014/main" id="{C6BA8999-C05D-4F20-E243-5AAB02867585}"/>
                </a:ext>
              </a:extLst>
            </p:cNvPr>
            <p:cNvSpPr/>
            <p:nvPr/>
          </p:nvSpPr>
          <p:spPr>
            <a:xfrm>
              <a:off x="3150385" y="2670715"/>
              <a:ext cx="16676" cy="20345"/>
            </a:xfrm>
            <a:custGeom>
              <a:avLst/>
              <a:gdLst>
                <a:gd name="csX0" fmla="*/ 16677 w 16676"/>
                <a:gd name="csY0" fmla="*/ 1336 h 20345"/>
                <a:gd name="csX1" fmla="*/ 1078 w 16676"/>
                <a:gd name="csY1" fmla="*/ 20345 h 20345"/>
                <a:gd name="csX2" fmla="*/ 0 w 16676"/>
                <a:gd name="csY2" fmla="*/ 18376 h 20345"/>
                <a:gd name="csX3" fmla="*/ 14966 w 16676"/>
                <a:gd name="csY3" fmla="*/ 0 h 20345"/>
                <a:gd name="csX4" fmla="*/ 16665 w 16676"/>
                <a:gd name="csY4" fmla="*/ 1336 h 20345"/>
              </a:gdLst>
              <a:ahLst/>
              <a:cxnLst>
                <a:cxn ang="0">
                  <a:pos x="csX0" y="csY0"/>
                </a:cxn>
                <a:cxn ang="0">
                  <a:pos x="csX1" y="csY1"/>
                </a:cxn>
                <a:cxn ang="0">
                  <a:pos x="csX2" y="csY2"/>
                </a:cxn>
                <a:cxn ang="0">
                  <a:pos x="csX3" y="csY3"/>
                </a:cxn>
                <a:cxn ang="0">
                  <a:pos x="csX4" y="csY4"/>
                </a:cxn>
              </a:cxnLst>
              <a:rect l="l" t="t" r="r" b="b"/>
              <a:pathLst>
                <a:path w="16676" h="20345">
                  <a:moveTo>
                    <a:pt x="16677" y="1336"/>
                  </a:moveTo>
                  <a:cubicBezTo>
                    <a:pt x="12083" y="8192"/>
                    <a:pt x="6856" y="14544"/>
                    <a:pt x="1078" y="20345"/>
                  </a:cubicBezTo>
                  <a:cubicBezTo>
                    <a:pt x="773" y="19654"/>
                    <a:pt x="434" y="19009"/>
                    <a:pt x="0" y="18376"/>
                  </a:cubicBezTo>
                  <a:cubicBezTo>
                    <a:pt x="5543" y="12763"/>
                    <a:pt x="10571" y="6622"/>
                    <a:pt x="14966" y="0"/>
                  </a:cubicBezTo>
                  <a:cubicBezTo>
                    <a:pt x="15446" y="328"/>
                    <a:pt x="15997" y="773"/>
                    <a:pt x="16665" y="1336"/>
                  </a:cubicBezTo>
                  <a:close/>
                </a:path>
              </a:pathLst>
            </a:custGeom>
            <a:solidFill>
              <a:srgbClr val="A83A1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2" name="Freeform: Shape 991">
              <a:extLst>
                <a:ext uri="{FF2B5EF4-FFF2-40B4-BE49-F238E27FC236}">
                  <a16:creationId xmlns:a16="http://schemas.microsoft.com/office/drawing/2014/main" id="{2B3E116B-23CB-C52C-5503-78D11F517BCE}"/>
                </a:ext>
              </a:extLst>
            </p:cNvPr>
            <p:cNvSpPr/>
            <p:nvPr/>
          </p:nvSpPr>
          <p:spPr>
            <a:xfrm>
              <a:off x="3214983" y="2824300"/>
              <a:ext cx="6188" cy="97317"/>
            </a:xfrm>
            <a:custGeom>
              <a:avLst/>
              <a:gdLst>
                <a:gd name="csX0" fmla="*/ 6188 w 6188"/>
                <a:gd name="csY0" fmla="*/ 995 h 97317"/>
                <a:gd name="csX1" fmla="*/ 2133 w 6188"/>
                <a:gd name="csY1" fmla="*/ 97318 h 97317"/>
                <a:gd name="csX2" fmla="*/ 0 w 6188"/>
                <a:gd name="csY2" fmla="*/ 97271 h 97317"/>
                <a:gd name="csX3" fmla="*/ 4032 w 6188"/>
                <a:gd name="csY3" fmla="*/ 1101 h 97317"/>
                <a:gd name="csX4" fmla="*/ 6188 w 6188"/>
                <a:gd name="csY4" fmla="*/ 995 h 97317"/>
              </a:gdLst>
              <a:ahLst/>
              <a:cxnLst>
                <a:cxn ang="0">
                  <a:pos x="csX0" y="csY0"/>
                </a:cxn>
                <a:cxn ang="0">
                  <a:pos x="csX1" y="csY1"/>
                </a:cxn>
                <a:cxn ang="0">
                  <a:pos x="csX2" y="csY2"/>
                </a:cxn>
                <a:cxn ang="0">
                  <a:pos x="csX3" y="csY3"/>
                </a:cxn>
                <a:cxn ang="0">
                  <a:pos x="csX4" y="csY4"/>
                </a:cxn>
              </a:cxnLst>
              <a:rect l="l" t="t" r="r" b="b"/>
              <a:pathLst>
                <a:path w="6188" h="97317">
                  <a:moveTo>
                    <a:pt x="6188" y="995"/>
                  </a:moveTo>
                  <a:cubicBezTo>
                    <a:pt x="4828" y="33095"/>
                    <a:pt x="3469" y="65218"/>
                    <a:pt x="2133" y="97318"/>
                  </a:cubicBezTo>
                  <a:cubicBezTo>
                    <a:pt x="1418" y="97294"/>
                    <a:pt x="715" y="97271"/>
                    <a:pt x="0" y="97271"/>
                  </a:cubicBezTo>
                  <a:cubicBezTo>
                    <a:pt x="1336" y="65195"/>
                    <a:pt x="2672" y="33153"/>
                    <a:pt x="4032" y="1101"/>
                  </a:cubicBezTo>
                  <a:cubicBezTo>
                    <a:pt x="4078" y="-282"/>
                    <a:pt x="6235" y="-411"/>
                    <a:pt x="6188" y="995"/>
                  </a:cubicBezTo>
                  <a:close/>
                </a:path>
              </a:pathLst>
            </a:custGeom>
            <a:solidFill>
              <a:srgbClr val="A83A1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3" name="Freeform: Shape 992">
              <a:extLst>
                <a:ext uri="{FF2B5EF4-FFF2-40B4-BE49-F238E27FC236}">
                  <a16:creationId xmlns:a16="http://schemas.microsoft.com/office/drawing/2014/main" id="{F5AD2DA0-8B3E-4AB3-4523-AC3BAA869CD6}"/>
                </a:ext>
              </a:extLst>
            </p:cNvPr>
            <p:cNvSpPr/>
            <p:nvPr/>
          </p:nvSpPr>
          <p:spPr>
            <a:xfrm>
              <a:off x="3211373" y="2715929"/>
              <a:ext cx="24442" cy="23523"/>
            </a:xfrm>
            <a:custGeom>
              <a:avLst/>
              <a:gdLst>
                <a:gd name="csX0" fmla="*/ 0 w 24442"/>
                <a:gd name="csY0" fmla="*/ 0 h 23523"/>
                <a:gd name="csX1" fmla="*/ 14661 w 24442"/>
                <a:gd name="csY1" fmla="*/ 23451 h 23523"/>
                <a:gd name="csX2" fmla="*/ 24377 w 24442"/>
                <a:gd name="csY2" fmla="*/ 7079 h 23523"/>
                <a:gd name="csX3" fmla="*/ 14661 w 24442"/>
                <a:gd name="csY3" fmla="*/ 9294 h 23523"/>
                <a:gd name="csX4" fmla="*/ 0 w 24442"/>
                <a:gd name="csY4" fmla="*/ 0 h 23523"/>
              </a:gdLst>
              <a:ahLst/>
              <a:cxnLst>
                <a:cxn ang="0">
                  <a:pos x="csX0" y="csY0"/>
                </a:cxn>
                <a:cxn ang="0">
                  <a:pos x="csX1" y="csY1"/>
                </a:cxn>
                <a:cxn ang="0">
                  <a:pos x="csX2" y="csY2"/>
                </a:cxn>
                <a:cxn ang="0">
                  <a:pos x="csX3" y="csY3"/>
                </a:cxn>
                <a:cxn ang="0">
                  <a:pos x="csX4" y="csY4"/>
                </a:cxn>
              </a:cxnLst>
              <a:rect l="l" t="t" r="r" b="b"/>
              <a:pathLst>
                <a:path w="24442" h="23523">
                  <a:moveTo>
                    <a:pt x="0" y="0"/>
                  </a:moveTo>
                  <a:cubicBezTo>
                    <a:pt x="0" y="0"/>
                    <a:pt x="3457" y="22103"/>
                    <a:pt x="14661" y="23451"/>
                  </a:cubicBezTo>
                  <a:cubicBezTo>
                    <a:pt x="25865" y="24799"/>
                    <a:pt x="24377" y="7079"/>
                    <a:pt x="24377" y="7079"/>
                  </a:cubicBezTo>
                  <a:lnTo>
                    <a:pt x="14661" y="9294"/>
                  </a:lnTo>
                  <a:lnTo>
                    <a:pt x="0" y="0"/>
                  </a:ln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4" name="Freeform: Shape 993">
              <a:extLst>
                <a:ext uri="{FF2B5EF4-FFF2-40B4-BE49-F238E27FC236}">
                  <a16:creationId xmlns:a16="http://schemas.microsoft.com/office/drawing/2014/main" id="{9BF34797-C2C9-D375-2CD8-CF8E9D25582F}"/>
                </a:ext>
              </a:extLst>
            </p:cNvPr>
            <p:cNvSpPr/>
            <p:nvPr/>
          </p:nvSpPr>
          <p:spPr>
            <a:xfrm>
              <a:off x="3391474" y="2376516"/>
              <a:ext cx="13914" cy="8318"/>
            </a:xfrm>
            <a:custGeom>
              <a:avLst/>
              <a:gdLst>
                <a:gd name="csX0" fmla="*/ 6721 w 13914"/>
                <a:gd name="csY0" fmla="*/ 2500 h 8318"/>
                <a:gd name="csX1" fmla="*/ 5 w 13914"/>
                <a:gd name="csY1" fmla="*/ 5371 h 8318"/>
                <a:gd name="csX2" fmla="*/ 416 w 13914"/>
                <a:gd name="csY2" fmla="*/ 5934 h 8318"/>
                <a:gd name="csX3" fmla="*/ 8760 w 13914"/>
                <a:gd name="csY3" fmla="*/ 7762 h 8318"/>
                <a:gd name="csX4" fmla="*/ 12299 w 13914"/>
                <a:gd name="csY4" fmla="*/ 4633 h 8318"/>
                <a:gd name="csX5" fmla="*/ 13741 w 13914"/>
                <a:gd name="csY5" fmla="*/ 226 h 8318"/>
                <a:gd name="csX6" fmla="*/ 9006 w 13914"/>
                <a:gd name="csY6" fmla="*/ 1586 h 8318"/>
                <a:gd name="csX7" fmla="*/ 6721 w 13914"/>
                <a:gd name="csY7" fmla="*/ 2500 h 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914" h="8318">
                  <a:moveTo>
                    <a:pt x="6721" y="2500"/>
                  </a:moveTo>
                  <a:cubicBezTo>
                    <a:pt x="5842" y="2840"/>
                    <a:pt x="-206" y="4375"/>
                    <a:pt x="5" y="5371"/>
                  </a:cubicBezTo>
                  <a:cubicBezTo>
                    <a:pt x="52" y="5605"/>
                    <a:pt x="240" y="5781"/>
                    <a:pt x="416" y="5934"/>
                  </a:cubicBezTo>
                  <a:cubicBezTo>
                    <a:pt x="2537" y="7762"/>
                    <a:pt x="6076" y="9133"/>
                    <a:pt x="8760" y="7762"/>
                  </a:cubicBezTo>
                  <a:cubicBezTo>
                    <a:pt x="10178" y="7047"/>
                    <a:pt x="11397" y="5945"/>
                    <a:pt x="12299" y="4633"/>
                  </a:cubicBezTo>
                  <a:cubicBezTo>
                    <a:pt x="12827" y="3859"/>
                    <a:pt x="14444" y="1164"/>
                    <a:pt x="13741" y="226"/>
                  </a:cubicBezTo>
                  <a:cubicBezTo>
                    <a:pt x="13084" y="-653"/>
                    <a:pt x="9733" y="1293"/>
                    <a:pt x="9006" y="1586"/>
                  </a:cubicBezTo>
                  <a:cubicBezTo>
                    <a:pt x="8244" y="1902"/>
                    <a:pt x="7482" y="2195"/>
                    <a:pt x="6721" y="2500"/>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5" name="Freeform: Shape 994">
              <a:extLst>
                <a:ext uri="{FF2B5EF4-FFF2-40B4-BE49-F238E27FC236}">
                  <a16:creationId xmlns:a16="http://schemas.microsoft.com/office/drawing/2014/main" id="{776EF973-BBFE-031D-7586-95FC4FB3C751}"/>
                </a:ext>
              </a:extLst>
            </p:cNvPr>
            <p:cNvSpPr/>
            <p:nvPr/>
          </p:nvSpPr>
          <p:spPr>
            <a:xfrm>
              <a:off x="3351422" y="2405877"/>
              <a:ext cx="170053" cy="233276"/>
            </a:xfrm>
            <a:custGeom>
              <a:avLst/>
              <a:gdLst>
                <a:gd name="csX0" fmla="*/ 169944 w 170053"/>
                <a:gd name="csY0" fmla="*/ 213670 h 233276"/>
                <a:gd name="csX1" fmla="*/ 161061 w 170053"/>
                <a:gd name="csY1" fmla="*/ 228601 h 233276"/>
                <a:gd name="csX2" fmla="*/ 87697 w 170053"/>
                <a:gd name="csY2" fmla="*/ 233277 h 233276"/>
                <a:gd name="csX3" fmla="*/ 28068 w 170053"/>
                <a:gd name="csY3" fmla="*/ 227991 h 233276"/>
                <a:gd name="csX4" fmla="*/ 22501 w 170053"/>
                <a:gd name="csY4" fmla="*/ 176437 h 233276"/>
                <a:gd name="csX5" fmla="*/ 70 w 170053"/>
                <a:gd name="csY5" fmla="*/ 52656 h 233276"/>
                <a:gd name="csX6" fmla="*/ 35732 w 170053"/>
                <a:gd name="csY6" fmla="*/ 11825 h 233276"/>
                <a:gd name="csX7" fmla="*/ 38252 w 170053"/>
                <a:gd name="csY7" fmla="*/ 10548 h 233276"/>
                <a:gd name="csX8" fmla="*/ 43045 w 170053"/>
                <a:gd name="csY8" fmla="*/ 8391 h 233276"/>
                <a:gd name="csX9" fmla="*/ 71524 w 170053"/>
                <a:gd name="csY9" fmla="*/ 10079 h 233276"/>
                <a:gd name="csX10" fmla="*/ 97881 w 170053"/>
                <a:gd name="csY10" fmla="*/ 0 h 233276"/>
                <a:gd name="csX11" fmla="*/ 102651 w 170053"/>
                <a:gd name="csY11" fmla="*/ 879 h 233276"/>
                <a:gd name="csX12" fmla="*/ 105581 w 170053"/>
                <a:gd name="csY12" fmla="*/ 1465 h 233276"/>
                <a:gd name="csX13" fmla="*/ 130285 w 170053"/>
                <a:gd name="csY13" fmla="*/ 8497 h 233276"/>
                <a:gd name="csX14" fmla="*/ 130543 w 170053"/>
                <a:gd name="csY14" fmla="*/ 8602 h 233276"/>
                <a:gd name="csX15" fmla="*/ 131106 w 170053"/>
                <a:gd name="csY15" fmla="*/ 8837 h 233276"/>
                <a:gd name="csX16" fmla="*/ 134903 w 170053"/>
                <a:gd name="csY16" fmla="*/ 10817 h 233276"/>
                <a:gd name="csX17" fmla="*/ 163182 w 170053"/>
                <a:gd name="csY17" fmla="*/ 56207 h 233276"/>
                <a:gd name="csX18" fmla="*/ 164366 w 170053"/>
                <a:gd name="csY18" fmla="*/ 60824 h 233276"/>
                <a:gd name="csX19" fmla="*/ 164366 w 170053"/>
                <a:gd name="csY19" fmla="*/ 60848 h 233276"/>
                <a:gd name="csX20" fmla="*/ 169675 w 170053"/>
                <a:gd name="csY20" fmla="*/ 112789 h 233276"/>
                <a:gd name="csX21" fmla="*/ 169335 w 170053"/>
                <a:gd name="csY21" fmla="*/ 152377 h 233276"/>
                <a:gd name="csX22" fmla="*/ 169335 w 170053"/>
                <a:gd name="csY22" fmla="*/ 152447 h 233276"/>
                <a:gd name="csX23" fmla="*/ 169288 w 170053"/>
                <a:gd name="csY23" fmla="*/ 160792 h 233276"/>
                <a:gd name="csX24" fmla="*/ 169288 w 170053"/>
                <a:gd name="csY24" fmla="*/ 160815 h 233276"/>
                <a:gd name="csX25" fmla="*/ 169265 w 170053"/>
                <a:gd name="csY25" fmla="*/ 165327 h 233276"/>
                <a:gd name="csX26" fmla="*/ 169265 w 170053"/>
                <a:gd name="csY26" fmla="*/ 165374 h 233276"/>
                <a:gd name="csX27" fmla="*/ 169241 w 170053"/>
                <a:gd name="csY27" fmla="*/ 172582 h 233276"/>
                <a:gd name="csX28" fmla="*/ 169956 w 170053"/>
                <a:gd name="csY28" fmla="*/ 197087 h 233276"/>
                <a:gd name="csX29" fmla="*/ 169956 w 170053"/>
                <a:gd name="csY29" fmla="*/ 213682 h 233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0053" h="233276">
                  <a:moveTo>
                    <a:pt x="169944" y="213670"/>
                  </a:moveTo>
                  <a:cubicBezTo>
                    <a:pt x="169745" y="220983"/>
                    <a:pt x="170308" y="228144"/>
                    <a:pt x="161061" y="228601"/>
                  </a:cubicBezTo>
                  <a:cubicBezTo>
                    <a:pt x="150595" y="229117"/>
                    <a:pt x="140177" y="233277"/>
                    <a:pt x="87697" y="233277"/>
                  </a:cubicBezTo>
                  <a:cubicBezTo>
                    <a:pt x="55316" y="233277"/>
                    <a:pt x="33095" y="230921"/>
                    <a:pt x="28068" y="227991"/>
                  </a:cubicBezTo>
                  <a:cubicBezTo>
                    <a:pt x="19196" y="222811"/>
                    <a:pt x="23673" y="190993"/>
                    <a:pt x="22501" y="176437"/>
                  </a:cubicBezTo>
                  <a:cubicBezTo>
                    <a:pt x="21353" y="161882"/>
                    <a:pt x="-1419" y="68254"/>
                    <a:pt x="70" y="52656"/>
                  </a:cubicBezTo>
                  <a:cubicBezTo>
                    <a:pt x="2027" y="32006"/>
                    <a:pt x="23989" y="17919"/>
                    <a:pt x="35732" y="11825"/>
                  </a:cubicBezTo>
                  <a:cubicBezTo>
                    <a:pt x="36635" y="11356"/>
                    <a:pt x="37479" y="10946"/>
                    <a:pt x="38252" y="10548"/>
                  </a:cubicBezTo>
                  <a:cubicBezTo>
                    <a:pt x="41182" y="9130"/>
                    <a:pt x="43045" y="8391"/>
                    <a:pt x="43045" y="8391"/>
                  </a:cubicBezTo>
                  <a:cubicBezTo>
                    <a:pt x="43045" y="8391"/>
                    <a:pt x="56417" y="12493"/>
                    <a:pt x="71524" y="10079"/>
                  </a:cubicBezTo>
                  <a:cubicBezTo>
                    <a:pt x="86619" y="7641"/>
                    <a:pt x="97881" y="0"/>
                    <a:pt x="97881" y="0"/>
                  </a:cubicBezTo>
                  <a:cubicBezTo>
                    <a:pt x="97881" y="0"/>
                    <a:pt x="99733" y="305"/>
                    <a:pt x="102651" y="879"/>
                  </a:cubicBezTo>
                  <a:cubicBezTo>
                    <a:pt x="103530" y="1055"/>
                    <a:pt x="104526" y="1242"/>
                    <a:pt x="105581" y="1465"/>
                  </a:cubicBezTo>
                  <a:cubicBezTo>
                    <a:pt x="112612" y="2906"/>
                    <a:pt x="122984" y="5391"/>
                    <a:pt x="130285" y="8497"/>
                  </a:cubicBezTo>
                  <a:cubicBezTo>
                    <a:pt x="130285" y="8497"/>
                    <a:pt x="130367" y="8544"/>
                    <a:pt x="130543" y="8602"/>
                  </a:cubicBezTo>
                  <a:cubicBezTo>
                    <a:pt x="130672" y="8672"/>
                    <a:pt x="130871" y="8731"/>
                    <a:pt x="131106" y="8837"/>
                  </a:cubicBezTo>
                  <a:cubicBezTo>
                    <a:pt x="132524" y="9481"/>
                    <a:pt x="133801" y="10126"/>
                    <a:pt x="134903" y="10817"/>
                  </a:cubicBezTo>
                  <a:cubicBezTo>
                    <a:pt x="147244" y="18493"/>
                    <a:pt x="157147" y="34315"/>
                    <a:pt x="163182" y="56207"/>
                  </a:cubicBezTo>
                  <a:cubicBezTo>
                    <a:pt x="163592" y="57719"/>
                    <a:pt x="163979" y="59254"/>
                    <a:pt x="164366" y="60824"/>
                  </a:cubicBezTo>
                  <a:lnTo>
                    <a:pt x="164366" y="60848"/>
                  </a:lnTo>
                  <a:cubicBezTo>
                    <a:pt x="167964" y="75778"/>
                    <a:pt x="169886" y="93287"/>
                    <a:pt x="169675" y="112789"/>
                  </a:cubicBezTo>
                  <a:cubicBezTo>
                    <a:pt x="169522" y="125985"/>
                    <a:pt x="169417" y="139169"/>
                    <a:pt x="169335" y="152377"/>
                  </a:cubicBezTo>
                  <a:lnTo>
                    <a:pt x="169335" y="152447"/>
                  </a:lnTo>
                  <a:cubicBezTo>
                    <a:pt x="169311" y="155225"/>
                    <a:pt x="169288" y="158014"/>
                    <a:pt x="169288" y="160792"/>
                  </a:cubicBezTo>
                  <a:lnTo>
                    <a:pt x="169288" y="160815"/>
                  </a:lnTo>
                  <a:cubicBezTo>
                    <a:pt x="169288" y="162327"/>
                    <a:pt x="169265" y="163815"/>
                    <a:pt x="169265" y="165327"/>
                  </a:cubicBezTo>
                  <a:lnTo>
                    <a:pt x="169265" y="165374"/>
                  </a:lnTo>
                  <a:cubicBezTo>
                    <a:pt x="169265" y="167765"/>
                    <a:pt x="169241" y="170179"/>
                    <a:pt x="169241" y="172582"/>
                  </a:cubicBezTo>
                  <a:cubicBezTo>
                    <a:pt x="169194" y="183621"/>
                    <a:pt x="169733" y="186047"/>
                    <a:pt x="169956" y="197087"/>
                  </a:cubicBezTo>
                  <a:cubicBezTo>
                    <a:pt x="170062" y="202630"/>
                    <a:pt x="170108" y="208150"/>
                    <a:pt x="169956" y="213682"/>
                  </a:cubicBezTo>
                  <a:close/>
                </a:path>
              </a:pathLst>
            </a:custGeom>
            <a:solidFill>
              <a:srgbClr val="B35C3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6" name="Freeform: Shape 995">
              <a:extLst>
                <a:ext uri="{FF2B5EF4-FFF2-40B4-BE49-F238E27FC236}">
                  <a16:creationId xmlns:a16="http://schemas.microsoft.com/office/drawing/2014/main" id="{D18A1725-EFBA-E626-C129-B8F46291661C}"/>
                </a:ext>
              </a:extLst>
            </p:cNvPr>
            <p:cNvSpPr/>
            <p:nvPr/>
          </p:nvSpPr>
          <p:spPr>
            <a:xfrm>
              <a:off x="3329600" y="2428578"/>
              <a:ext cx="62582" cy="166151"/>
            </a:xfrm>
            <a:custGeom>
              <a:avLst/>
              <a:gdLst>
                <a:gd name="csX0" fmla="*/ 45413 w 62582"/>
                <a:gd name="csY0" fmla="*/ 162726 h 166151"/>
                <a:gd name="csX1" fmla="*/ 45367 w 62582"/>
                <a:gd name="csY1" fmla="*/ 162749 h 166151"/>
                <a:gd name="csX2" fmla="*/ 42929 w 62582"/>
                <a:gd name="csY2" fmla="*/ 163780 h 166151"/>
                <a:gd name="csX3" fmla="*/ 10747 w 62582"/>
                <a:gd name="csY3" fmla="*/ 156960 h 166151"/>
                <a:gd name="csX4" fmla="*/ 2661 w 62582"/>
                <a:gd name="csY4" fmla="*/ 130251 h 166151"/>
                <a:gd name="csX5" fmla="*/ 3762 w 62582"/>
                <a:gd name="csY5" fmla="*/ 127614 h 166151"/>
                <a:gd name="csX6" fmla="*/ 4887 w 62582"/>
                <a:gd name="csY6" fmla="*/ 125200 h 166151"/>
                <a:gd name="csX7" fmla="*/ 12435 w 62582"/>
                <a:gd name="csY7" fmla="*/ 45659 h 166151"/>
                <a:gd name="csX8" fmla="*/ 14181 w 62582"/>
                <a:gd name="csY8" fmla="*/ 37502 h 166151"/>
                <a:gd name="csX9" fmla="*/ 15283 w 62582"/>
                <a:gd name="csY9" fmla="*/ 34045 h 166151"/>
                <a:gd name="csX10" fmla="*/ 40690 w 62582"/>
                <a:gd name="csY10" fmla="*/ 0 h 166151"/>
                <a:gd name="csX11" fmla="*/ 62219 w 62582"/>
                <a:gd name="csY11" fmla="*/ 115929 h 166151"/>
                <a:gd name="csX12" fmla="*/ 45413 w 62582"/>
                <a:gd name="csY12" fmla="*/ 162702 h 1661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582" h="166151">
                  <a:moveTo>
                    <a:pt x="45413" y="162726"/>
                  </a:moveTo>
                  <a:cubicBezTo>
                    <a:pt x="45413" y="162726"/>
                    <a:pt x="45390" y="162749"/>
                    <a:pt x="45367" y="162749"/>
                  </a:cubicBezTo>
                  <a:cubicBezTo>
                    <a:pt x="44499" y="163136"/>
                    <a:pt x="43702" y="163487"/>
                    <a:pt x="42929" y="163780"/>
                  </a:cubicBezTo>
                  <a:cubicBezTo>
                    <a:pt x="28350" y="169710"/>
                    <a:pt x="27272" y="163417"/>
                    <a:pt x="10747" y="156960"/>
                  </a:cubicBezTo>
                  <a:cubicBezTo>
                    <a:pt x="1922" y="153502"/>
                    <a:pt x="-3551" y="146131"/>
                    <a:pt x="2661" y="130251"/>
                  </a:cubicBezTo>
                  <a:cubicBezTo>
                    <a:pt x="2989" y="129383"/>
                    <a:pt x="3352" y="128528"/>
                    <a:pt x="3762" y="127614"/>
                  </a:cubicBezTo>
                  <a:cubicBezTo>
                    <a:pt x="4102" y="126840"/>
                    <a:pt x="4477" y="126020"/>
                    <a:pt x="4887" y="125200"/>
                  </a:cubicBezTo>
                  <a:cubicBezTo>
                    <a:pt x="7993" y="118859"/>
                    <a:pt x="8122" y="75415"/>
                    <a:pt x="12435" y="45659"/>
                  </a:cubicBezTo>
                  <a:cubicBezTo>
                    <a:pt x="12845" y="42811"/>
                    <a:pt x="13454" y="40092"/>
                    <a:pt x="14181" y="37502"/>
                  </a:cubicBezTo>
                  <a:cubicBezTo>
                    <a:pt x="14509" y="36319"/>
                    <a:pt x="14872" y="35170"/>
                    <a:pt x="15283" y="34045"/>
                  </a:cubicBezTo>
                  <a:cubicBezTo>
                    <a:pt x="22959" y="11778"/>
                    <a:pt x="40690" y="0"/>
                    <a:pt x="40690" y="0"/>
                  </a:cubicBezTo>
                  <a:cubicBezTo>
                    <a:pt x="40690" y="0"/>
                    <a:pt x="60965" y="107187"/>
                    <a:pt x="62219" y="115929"/>
                  </a:cubicBezTo>
                  <a:cubicBezTo>
                    <a:pt x="63450" y="124649"/>
                    <a:pt x="62395" y="155002"/>
                    <a:pt x="45413" y="162702"/>
                  </a:cubicBezTo>
                  <a:close/>
                </a:path>
              </a:pathLst>
            </a:custGeom>
            <a:solidFill>
              <a:srgbClr val="B35C3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7" name="Freeform: Shape 996">
              <a:extLst>
                <a:ext uri="{FF2B5EF4-FFF2-40B4-BE49-F238E27FC236}">
                  <a16:creationId xmlns:a16="http://schemas.microsoft.com/office/drawing/2014/main" id="{3ECD2360-F3F3-B33F-7847-C6AD47AE45B3}"/>
                </a:ext>
              </a:extLst>
            </p:cNvPr>
            <p:cNvSpPr/>
            <p:nvPr/>
          </p:nvSpPr>
          <p:spPr>
            <a:xfrm>
              <a:off x="3481696" y="2414374"/>
              <a:ext cx="90609" cy="167392"/>
            </a:xfrm>
            <a:custGeom>
              <a:avLst/>
              <a:gdLst>
                <a:gd name="csX0" fmla="*/ 90404 w 90609"/>
                <a:gd name="csY0" fmla="*/ 149037 h 167392"/>
                <a:gd name="csX1" fmla="*/ 73411 w 90609"/>
                <a:gd name="csY1" fmla="*/ 165362 h 167392"/>
                <a:gd name="csX2" fmla="*/ 41335 w 90609"/>
                <a:gd name="csY2" fmla="*/ 157405 h 167392"/>
                <a:gd name="csX3" fmla="*/ 39003 w 90609"/>
                <a:gd name="csY3" fmla="*/ 152319 h 167392"/>
                <a:gd name="csX4" fmla="*/ 39003 w 90609"/>
                <a:gd name="csY4" fmla="*/ 152295 h 167392"/>
                <a:gd name="csX5" fmla="*/ 38979 w 90609"/>
                <a:gd name="csY5" fmla="*/ 152213 h 167392"/>
                <a:gd name="csX6" fmla="*/ 37362 w 90609"/>
                <a:gd name="csY6" fmla="*/ 147701 h 167392"/>
                <a:gd name="csX7" fmla="*/ 19607 w 90609"/>
                <a:gd name="csY7" fmla="*/ 109156 h 167392"/>
                <a:gd name="csX8" fmla="*/ 0 w 90609"/>
                <a:gd name="csY8" fmla="*/ 0 h 167392"/>
                <a:gd name="csX9" fmla="*/ 258 w 90609"/>
                <a:gd name="csY9" fmla="*/ 105 h 167392"/>
                <a:gd name="csX10" fmla="*/ 820 w 90609"/>
                <a:gd name="csY10" fmla="*/ 340 h 167392"/>
                <a:gd name="csX11" fmla="*/ 28971 w 90609"/>
                <a:gd name="csY11" fmla="*/ 18435 h 167392"/>
                <a:gd name="csX12" fmla="*/ 37233 w 90609"/>
                <a:gd name="csY12" fmla="*/ 27822 h 167392"/>
                <a:gd name="csX13" fmla="*/ 38956 w 90609"/>
                <a:gd name="csY13" fmla="*/ 29979 h 167392"/>
                <a:gd name="csX14" fmla="*/ 76599 w 90609"/>
                <a:gd name="csY14" fmla="*/ 95174 h 167392"/>
                <a:gd name="csX15" fmla="*/ 84556 w 90609"/>
                <a:gd name="csY15" fmla="*/ 125293 h 167392"/>
                <a:gd name="csX16" fmla="*/ 84943 w 90609"/>
                <a:gd name="csY16" fmla="*/ 127110 h 167392"/>
                <a:gd name="csX17" fmla="*/ 85635 w 90609"/>
                <a:gd name="csY17" fmla="*/ 129501 h 167392"/>
                <a:gd name="csX18" fmla="*/ 90404 w 90609"/>
                <a:gd name="csY18" fmla="*/ 149049 h 167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0609" h="167392">
                  <a:moveTo>
                    <a:pt x="90404" y="149037"/>
                  </a:moveTo>
                  <a:cubicBezTo>
                    <a:pt x="89256" y="156526"/>
                    <a:pt x="80267" y="163511"/>
                    <a:pt x="73411" y="165362"/>
                  </a:cubicBezTo>
                  <a:cubicBezTo>
                    <a:pt x="59535" y="169089"/>
                    <a:pt x="47652" y="168363"/>
                    <a:pt x="41335" y="157405"/>
                  </a:cubicBezTo>
                  <a:cubicBezTo>
                    <a:pt x="40456" y="155916"/>
                    <a:pt x="39671" y="154229"/>
                    <a:pt x="39003" y="152319"/>
                  </a:cubicBezTo>
                  <a:lnTo>
                    <a:pt x="39003" y="152295"/>
                  </a:lnTo>
                  <a:cubicBezTo>
                    <a:pt x="39003" y="152295"/>
                    <a:pt x="38979" y="152225"/>
                    <a:pt x="38979" y="152213"/>
                  </a:cubicBezTo>
                  <a:cubicBezTo>
                    <a:pt x="38487" y="150772"/>
                    <a:pt x="37948" y="149260"/>
                    <a:pt x="37362" y="147701"/>
                  </a:cubicBezTo>
                  <a:cubicBezTo>
                    <a:pt x="31514" y="132079"/>
                    <a:pt x="21576" y="111628"/>
                    <a:pt x="19607" y="109156"/>
                  </a:cubicBezTo>
                  <a:cubicBezTo>
                    <a:pt x="17450" y="106437"/>
                    <a:pt x="0" y="0"/>
                    <a:pt x="0" y="0"/>
                  </a:cubicBezTo>
                  <a:cubicBezTo>
                    <a:pt x="0" y="0"/>
                    <a:pt x="82" y="47"/>
                    <a:pt x="258" y="105"/>
                  </a:cubicBezTo>
                  <a:cubicBezTo>
                    <a:pt x="387" y="176"/>
                    <a:pt x="586" y="234"/>
                    <a:pt x="820" y="340"/>
                  </a:cubicBezTo>
                  <a:cubicBezTo>
                    <a:pt x="4442" y="1875"/>
                    <a:pt x="19197" y="8473"/>
                    <a:pt x="28971" y="18435"/>
                  </a:cubicBezTo>
                  <a:cubicBezTo>
                    <a:pt x="31736" y="21236"/>
                    <a:pt x="34491" y="24412"/>
                    <a:pt x="37233" y="27822"/>
                  </a:cubicBezTo>
                  <a:cubicBezTo>
                    <a:pt x="37819" y="28537"/>
                    <a:pt x="38381" y="29240"/>
                    <a:pt x="38956" y="29979"/>
                  </a:cubicBezTo>
                  <a:cubicBezTo>
                    <a:pt x="56383" y="52375"/>
                    <a:pt x="72391" y="83677"/>
                    <a:pt x="76599" y="95174"/>
                  </a:cubicBezTo>
                  <a:cubicBezTo>
                    <a:pt x="80185" y="104972"/>
                    <a:pt x="82834" y="114957"/>
                    <a:pt x="84556" y="125293"/>
                  </a:cubicBezTo>
                  <a:cubicBezTo>
                    <a:pt x="84662" y="125903"/>
                    <a:pt x="84791" y="126500"/>
                    <a:pt x="84943" y="127110"/>
                  </a:cubicBezTo>
                  <a:cubicBezTo>
                    <a:pt x="85142" y="127907"/>
                    <a:pt x="85377" y="128727"/>
                    <a:pt x="85635" y="129501"/>
                  </a:cubicBezTo>
                  <a:cubicBezTo>
                    <a:pt x="87767" y="135970"/>
                    <a:pt x="91529" y="141818"/>
                    <a:pt x="90404" y="149049"/>
                  </a:cubicBezTo>
                  <a:close/>
                </a:path>
              </a:pathLst>
            </a:custGeom>
            <a:solidFill>
              <a:srgbClr val="B35C3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8" name="Freeform: Shape 997">
              <a:extLst>
                <a:ext uri="{FF2B5EF4-FFF2-40B4-BE49-F238E27FC236}">
                  <a16:creationId xmlns:a16="http://schemas.microsoft.com/office/drawing/2014/main" id="{FDAD3D86-0533-59A6-CDCE-FA30E1EC782C}"/>
                </a:ext>
              </a:extLst>
            </p:cNvPr>
            <p:cNvSpPr/>
            <p:nvPr/>
          </p:nvSpPr>
          <p:spPr>
            <a:xfrm>
              <a:off x="3405460" y="2401763"/>
              <a:ext cx="35709" cy="9601"/>
            </a:xfrm>
            <a:custGeom>
              <a:avLst/>
              <a:gdLst>
                <a:gd name="csX0" fmla="*/ 35698 w 35709"/>
                <a:gd name="csY0" fmla="*/ 1688 h 9601"/>
                <a:gd name="csX1" fmla="*/ 23380 w 35709"/>
                <a:gd name="csY1" fmla="*/ 7641 h 9601"/>
                <a:gd name="csX2" fmla="*/ 0 w 35709"/>
                <a:gd name="csY2" fmla="*/ 7184 h 9601"/>
                <a:gd name="csX3" fmla="*/ 2309 w 35709"/>
                <a:gd name="csY3" fmla="*/ 5977 h 9601"/>
                <a:gd name="csX4" fmla="*/ 2285 w 35709"/>
                <a:gd name="csY4" fmla="*/ 5907 h 9601"/>
                <a:gd name="csX5" fmla="*/ 26814 w 35709"/>
                <a:gd name="csY5" fmla="*/ 3879 h 9601"/>
                <a:gd name="csX6" fmla="*/ 34971 w 35709"/>
                <a:gd name="csY6" fmla="*/ 0 h 9601"/>
                <a:gd name="csX7" fmla="*/ 35662 w 35709"/>
                <a:gd name="csY7" fmla="*/ 1664 h 9601"/>
                <a:gd name="csX8" fmla="*/ 35709 w 35709"/>
                <a:gd name="csY8" fmla="*/ 1688 h 9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5709" h="9601">
                  <a:moveTo>
                    <a:pt x="35698" y="1688"/>
                  </a:moveTo>
                  <a:cubicBezTo>
                    <a:pt x="32029" y="4125"/>
                    <a:pt x="28021" y="6106"/>
                    <a:pt x="23380" y="7641"/>
                  </a:cubicBezTo>
                  <a:cubicBezTo>
                    <a:pt x="16278" y="9997"/>
                    <a:pt x="6985" y="10665"/>
                    <a:pt x="0" y="7184"/>
                  </a:cubicBezTo>
                  <a:cubicBezTo>
                    <a:pt x="797" y="6774"/>
                    <a:pt x="1570" y="6364"/>
                    <a:pt x="2309" y="5977"/>
                  </a:cubicBezTo>
                  <a:cubicBezTo>
                    <a:pt x="2309" y="5954"/>
                    <a:pt x="2309" y="5930"/>
                    <a:pt x="2285" y="5907"/>
                  </a:cubicBezTo>
                  <a:cubicBezTo>
                    <a:pt x="9856" y="8930"/>
                    <a:pt x="19818" y="6938"/>
                    <a:pt x="26814" y="3879"/>
                  </a:cubicBezTo>
                  <a:cubicBezTo>
                    <a:pt x="29557" y="2672"/>
                    <a:pt x="32381" y="1524"/>
                    <a:pt x="34971" y="0"/>
                  </a:cubicBezTo>
                  <a:cubicBezTo>
                    <a:pt x="35405" y="1078"/>
                    <a:pt x="35662" y="1664"/>
                    <a:pt x="35662" y="1664"/>
                  </a:cubicBezTo>
                  <a:cubicBezTo>
                    <a:pt x="35662" y="1664"/>
                    <a:pt x="35686" y="1664"/>
                    <a:pt x="35709" y="1688"/>
                  </a:cubicBezTo>
                  <a:close/>
                </a:path>
              </a:pathLst>
            </a:custGeom>
            <a:solidFill>
              <a:srgbClr val="FADBCA"/>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999" name="Freeform: Shape 998">
              <a:extLst>
                <a:ext uri="{FF2B5EF4-FFF2-40B4-BE49-F238E27FC236}">
                  <a16:creationId xmlns:a16="http://schemas.microsoft.com/office/drawing/2014/main" id="{823C75CA-84FB-C903-C29F-DDC69F223470}"/>
                </a:ext>
              </a:extLst>
            </p:cNvPr>
            <p:cNvSpPr/>
            <p:nvPr/>
          </p:nvSpPr>
          <p:spPr>
            <a:xfrm>
              <a:off x="3304028" y="2570962"/>
              <a:ext cx="61834" cy="67020"/>
            </a:xfrm>
            <a:custGeom>
              <a:avLst/>
              <a:gdLst>
                <a:gd name="csX0" fmla="*/ 58070 w 61834"/>
                <a:gd name="csY0" fmla="*/ 23365 h 67020"/>
                <a:gd name="csX1" fmla="*/ 18552 w 61834"/>
                <a:gd name="csY1" fmla="*/ 62040 h 67020"/>
                <a:gd name="csX2" fmla="*/ 0 w 61834"/>
                <a:gd name="csY2" fmla="*/ 67021 h 67020"/>
                <a:gd name="csX3" fmla="*/ 28514 w 61834"/>
                <a:gd name="csY3" fmla="*/ 10779 h 67020"/>
                <a:gd name="csX4" fmla="*/ 31186 w 61834"/>
                <a:gd name="csY4" fmla="*/ 5516 h 67020"/>
                <a:gd name="csX5" fmla="*/ 32135 w 61834"/>
                <a:gd name="csY5" fmla="*/ 4110 h 67020"/>
                <a:gd name="csX6" fmla="*/ 56711 w 61834"/>
                <a:gd name="csY6" fmla="*/ 5399 h 67020"/>
                <a:gd name="csX7" fmla="*/ 59078 w 61834"/>
                <a:gd name="csY7" fmla="*/ 7321 h 67020"/>
                <a:gd name="csX8" fmla="*/ 59230 w 61834"/>
                <a:gd name="csY8" fmla="*/ 7521 h 67020"/>
                <a:gd name="csX9" fmla="*/ 61457 w 61834"/>
                <a:gd name="csY9" fmla="*/ 11271 h 67020"/>
                <a:gd name="csX10" fmla="*/ 61656 w 61834"/>
                <a:gd name="csY10" fmla="*/ 11915 h 67020"/>
                <a:gd name="csX11" fmla="*/ 58070 w 61834"/>
                <a:gd name="csY11" fmla="*/ 23354 h 670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1834" h="67020">
                  <a:moveTo>
                    <a:pt x="58070" y="23365"/>
                  </a:moveTo>
                  <a:cubicBezTo>
                    <a:pt x="56066" y="26600"/>
                    <a:pt x="32850" y="50098"/>
                    <a:pt x="18552" y="62040"/>
                  </a:cubicBezTo>
                  <a:lnTo>
                    <a:pt x="0" y="67021"/>
                  </a:lnTo>
                  <a:lnTo>
                    <a:pt x="28514" y="10779"/>
                  </a:lnTo>
                  <a:lnTo>
                    <a:pt x="31186" y="5516"/>
                  </a:lnTo>
                  <a:cubicBezTo>
                    <a:pt x="31490" y="5024"/>
                    <a:pt x="31795" y="4544"/>
                    <a:pt x="32135" y="4110"/>
                  </a:cubicBezTo>
                  <a:cubicBezTo>
                    <a:pt x="38088" y="-3437"/>
                    <a:pt x="49199" y="876"/>
                    <a:pt x="56711" y="5399"/>
                  </a:cubicBezTo>
                  <a:cubicBezTo>
                    <a:pt x="57555" y="5915"/>
                    <a:pt x="58375" y="6560"/>
                    <a:pt x="59078" y="7321"/>
                  </a:cubicBezTo>
                  <a:cubicBezTo>
                    <a:pt x="59148" y="7392"/>
                    <a:pt x="59184" y="7450"/>
                    <a:pt x="59230" y="7521"/>
                  </a:cubicBezTo>
                  <a:cubicBezTo>
                    <a:pt x="60250" y="8599"/>
                    <a:pt x="61024" y="9853"/>
                    <a:pt x="61457" y="11271"/>
                  </a:cubicBezTo>
                  <a:cubicBezTo>
                    <a:pt x="61539" y="11482"/>
                    <a:pt x="61610" y="11704"/>
                    <a:pt x="61656" y="11915"/>
                  </a:cubicBezTo>
                  <a:cubicBezTo>
                    <a:pt x="62535" y="15689"/>
                    <a:pt x="59969" y="20260"/>
                    <a:pt x="58070" y="23354"/>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0" name="Freeform: Shape 999">
              <a:extLst>
                <a:ext uri="{FF2B5EF4-FFF2-40B4-BE49-F238E27FC236}">
                  <a16:creationId xmlns:a16="http://schemas.microsoft.com/office/drawing/2014/main" id="{62A47AF9-FBA6-9A24-B719-10C5D504BFE8}"/>
                </a:ext>
              </a:extLst>
            </p:cNvPr>
            <p:cNvSpPr/>
            <p:nvPr/>
          </p:nvSpPr>
          <p:spPr>
            <a:xfrm>
              <a:off x="3535015" y="2553773"/>
              <a:ext cx="37426" cy="80657"/>
            </a:xfrm>
            <a:custGeom>
              <a:avLst/>
              <a:gdLst>
                <a:gd name="csX0" fmla="*/ 37343 w 37426"/>
                <a:gd name="csY0" fmla="*/ 77915 h 80657"/>
                <a:gd name="csX1" fmla="*/ 21967 w 37426"/>
                <a:gd name="csY1" fmla="*/ 80658 h 80657"/>
                <a:gd name="csX2" fmla="*/ 20045 w 37426"/>
                <a:gd name="csY2" fmla="*/ 75372 h 80657"/>
                <a:gd name="csX3" fmla="*/ 19295 w 37426"/>
                <a:gd name="csY3" fmla="*/ 73298 h 80657"/>
                <a:gd name="csX4" fmla="*/ 14490 w 37426"/>
                <a:gd name="csY4" fmla="*/ 60160 h 80657"/>
                <a:gd name="csX5" fmla="*/ 5923 w 37426"/>
                <a:gd name="csY5" fmla="*/ 36686 h 80657"/>
                <a:gd name="csX6" fmla="*/ 555 w 37426"/>
                <a:gd name="csY6" fmla="*/ 19798 h 80657"/>
                <a:gd name="csX7" fmla="*/ 17291 w 37426"/>
                <a:gd name="csY7" fmla="*/ 555 h 80657"/>
                <a:gd name="csX8" fmla="*/ 25342 w 37426"/>
                <a:gd name="csY8" fmla="*/ 1071 h 80657"/>
                <a:gd name="csX9" fmla="*/ 31319 w 37426"/>
                <a:gd name="csY9" fmla="*/ 11161 h 80657"/>
                <a:gd name="csX10" fmla="*/ 33628 w 37426"/>
                <a:gd name="csY10" fmla="*/ 27990 h 80657"/>
                <a:gd name="csX11" fmla="*/ 36628 w 37426"/>
                <a:gd name="csY11" fmla="*/ 56914 h 80657"/>
                <a:gd name="csX12" fmla="*/ 37378 w 37426"/>
                <a:gd name="csY12" fmla="*/ 70204 h 80657"/>
                <a:gd name="csX13" fmla="*/ 37402 w 37426"/>
                <a:gd name="csY13" fmla="*/ 71411 h 80657"/>
                <a:gd name="csX14" fmla="*/ 37402 w 37426"/>
                <a:gd name="csY14" fmla="*/ 71435 h 80657"/>
                <a:gd name="csX15" fmla="*/ 37355 w 37426"/>
                <a:gd name="csY15" fmla="*/ 77904 h 80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7426" h="80657">
                  <a:moveTo>
                    <a:pt x="37343" y="77915"/>
                  </a:moveTo>
                  <a:lnTo>
                    <a:pt x="21967" y="80658"/>
                  </a:lnTo>
                  <a:lnTo>
                    <a:pt x="20045" y="75372"/>
                  </a:lnTo>
                  <a:lnTo>
                    <a:pt x="19295" y="73298"/>
                  </a:lnTo>
                  <a:lnTo>
                    <a:pt x="14490" y="60160"/>
                  </a:lnTo>
                  <a:lnTo>
                    <a:pt x="5923" y="36686"/>
                  </a:lnTo>
                  <a:lnTo>
                    <a:pt x="555" y="19798"/>
                  </a:lnTo>
                  <a:cubicBezTo>
                    <a:pt x="-2632" y="9462"/>
                    <a:pt x="8560" y="3426"/>
                    <a:pt x="17291" y="555"/>
                  </a:cubicBezTo>
                  <a:cubicBezTo>
                    <a:pt x="19834" y="-265"/>
                    <a:pt x="22858" y="-242"/>
                    <a:pt x="25342" y="1071"/>
                  </a:cubicBezTo>
                  <a:cubicBezTo>
                    <a:pt x="28682" y="2840"/>
                    <a:pt x="30323" y="7716"/>
                    <a:pt x="31319" y="11161"/>
                  </a:cubicBezTo>
                  <a:cubicBezTo>
                    <a:pt x="31683" y="12415"/>
                    <a:pt x="32597" y="19013"/>
                    <a:pt x="33628" y="27990"/>
                  </a:cubicBezTo>
                  <a:cubicBezTo>
                    <a:pt x="34683" y="37413"/>
                    <a:pt x="35866" y="47492"/>
                    <a:pt x="36628" y="56914"/>
                  </a:cubicBezTo>
                  <a:cubicBezTo>
                    <a:pt x="36991" y="61555"/>
                    <a:pt x="37273" y="66044"/>
                    <a:pt x="37378" y="70204"/>
                  </a:cubicBezTo>
                  <a:cubicBezTo>
                    <a:pt x="37378" y="70614"/>
                    <a:pt x="37402" y="71024"/>
                    <a:pt x="37402" y="71411"/>
                  </a:cubicBezTo>
                  <a:lnTo>
                    <a:pt x="37402" y="71435"/>
                  </a:lnTo>
                  <a:cubicBezTo>
                    <a:pt x="37449" y="73720"/>
                    <a:pt x="37425" y="75876"/>
                    <a:pt x="37355" y="77904"/>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nvGrpSpPr>
            <p:cNvPr id="1001" name="Graphic 47">
              <a:extLst>
                <a:ext uri="{FF2B5EF4-FFF2-40B4-BE49-F238E27FC236}">
                  <a16:creationId xmlns:a16="http://schemas.microsoft.com/office/drawing/2014/main" id="{5BA872A0-A4F5-7489-7F6B-B62AE5327A08}"/>
                </a:ext>
              </a:extLst>
            </p:cNvPr>
            <p:cNvGrpSpPr/>
            <p:nvPr/>
          </p:nvGrpSpPr>
          <p:grpSpPr>
            <a:xfrm>
              <a:off x="3488930" y="2929258"/>
              <a:ext cx="44325" cy="34903"/>
              <a:chOff x="3488930" y="2929258"/>
              <a:chExt cx="44325" cy="34903"/>
            </a:xfrm>
          </p:grpSpPr>
          <p:sp>
            <p:nvSpPr>
              <p:cNvPr id="1024" name="Freeform: Shape 1023">
                <a:extLst>
                  <a:ext uri="{FF2B5EF4-FFF2-40B4-BE49-F238E27FC236}">
                    <a16:creationId xmlns:a16="http://schemas.microsoft.com/office/drawing/2014/main" id="{6A44C470-15BD-C792-B53A-24CCAD575C8E}"/>
                  </a:ext>
                </a:extLst>
              </p:cNvPr>
              <p:cNvSpPr/>
              <p:nvPr/>
            </p:nvSpPr>
            <p:spPr>
              <a:xfrm>
                <a:off x="3488930" y="2929258"/>
                <a:ext cx="44325" cy="34903"/>
              </a:xfrm>
              <a:custGeom>
                <a:avLst/>
                <a:gdLst>
                  <a:gd name="csX0" fmla="*/ 43722 w 44325"/>
                  <a:gd name="csY0" fmla="*/ 25726 h 34903"/>
                  <a:gd name="csX1" fmla="*/ 28346 w 44325"/>
                  <a:gd name="csY1" fmla="*/ 8732 h 34903"/>
                  <a:gd name="csX2" fmla="*/ 26038 w 44325"/>
                  <a:gd name="csY2" fmla="*/ 1935 h 34903"/>
                  <a:gd name="csX3" fmla="*/ 24338 w 44325"/>
                  <a:gd name="csY3" fmla="*/ 470 h 34903"/>
                  <a:gd name="csX4" fmla="*/ 22592 w 44325"/>
                  <a:gd name="csY4" fmla="*/ 13 h 34903"/>
                  <a:gd name="csX5" fmla="*/ 14740 w 44325"/>
                  <a:gd name="csY5" fmla="*/ 552 h 34903"/>
                  <a:gd name="csX6" fmla="*/ 12091 w 44325"/>
                  <a:gd name="csY6" fmla="*/ 1009 h 34903"/>
                  <a:gd name="csX7" fmla="*/ 11880 w 44325"/>
                  <a:gd name="csY7" fmla="*/ 1056 h 34903"/>
                  <a:gd name="csX8" fmla="*/ 9806 w 44325"/>
                  <a:gd name="csY8" fmla="*/ 1724 h 34903"/>
                  <a:gd name="csX9" fmla="*/ 5083 w 44325"/>
                  <a:gd name="csY9" fmla="*/ 9881 h 34903"/>
                  <a:gd name="csX10" fmla="*/ 817 w 44325"/>
                  <a:gd name="csY10" fmla="*/ 10900 h 34903"/>
                  <a:gd name="csX11" fmla="*/ 583 w 44325"/>
                  <a:gd name="csY11" fmla="*/ 11076 h 34903"/>
                  <a:gd name="csX12" fmla="*/ 817 w 44325"/>
                  <a:gd name="csY12" fmla="*/ 28726 h 34903"/>
                  <a:gd name="csX13" fmla="*/ 899 w 44325"/>
                  <a:gd name="csY13" fmla="*/ 29288 h 34903"/>
                  <a:gd name="csX14" fmla="*/ 1075 w 44325"/>
                  <a:gd name="csY14" fmla="*/ 30882 h 34903"/>
                  <a:gd name="csX15" fmla="*/ 5903 w 44325"/>
                  <a:gd name="csY15" fmla="*/ 34703 h 34903"/>
                  <a:gd name="csX16" fmla="*/ 41449 w 44325"/>
                  <a:gd name="csY16" fmla="*/ 34902 h 34903"/>
                  <a:gd name="csX17" fmla="*/ 44273 w 44325"/>
                  <a:gd name="csY17" fmla="*/ 30894 h 34903"/>
                  <a:gd name="csX18" fmla="*/ 44273 w 44325"/>
                  <a:gd name="csY18" fmla="*/ 28737 h 34903"/>
                  <a:gd name="csX19" fmla="*/ 43734 w 44325"/>
                  <a:gd name="csY19" fmla="*/ 25761 h 34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4325" h="34903">
                    <a:moveTo>
                      <a:pt x="43722" y="25726"/>
                    </a:moveTo>
                    <a:cubicBezTo>
                      <a:pt x="42234" y="20979"/>
                      <a:pt x="36995" y="16362"/>
                      <a:pt x="28346" y="8732"/>
                    </a:cubicBezTo>
                    <a:cubicBezTo>
                      <a:pt x="25604" y="6341"/>
                      <a:pt x="27163" y="3517"/>
                      <a:pt x="26038" y="1935"/>
                    </a:cubicBezTo>
                    <a:cubicBezTo>
                      <a:pt x="25604" y="1314"/>
                      <a:pt x="25006" y="786"/>
                      <a:pt x="24338" y="470"/>
                    </a:cubicBezTo>
                    <a:cubicBezTo>
                      <a:pt x="23799" y="189"/>
                      <a:pt x="23213" y="36"/>
                      <a:pt x="22592" y="13"/>
                    </a:cubicBezTo>
                    <a:cubicBezTo>
                      <a:pt x="20518" y="-57"/>
                      <a:pt x="17435" y="165"/>
                      <a:pt x="14740" y="552"/>
                    </a:cubicBezTo>
                    <a:cubicBezTo>
                      <a:pt x="13791" y="681"/>
                      <a:pt x="12888" y="833"/>
                      <a:pt x="12091" y="1009"/>
                    </a:cubicBezTo>
                    <a:cubicBezTo>
                      <a:pt x="12009" y="1032"/>
                      <a:pt x="11939" y="1056"/>
                      <a:pt x="11880" y="1056"/>
                    </a:cubicBezTo>
                    <a:cubicBezTo>
                      <a:pt x="11036" y="1267"/>
                      <a:pt x="10322" y="1490"/>
                      <a:pt x="9806" y="1724"/>
                    </a:cubicBezTo>
                    <a:cubicBezTo>
                      <a:pt x="5446" y="3728"/>
                      <a:pt x="5294" y="5755"/>
                      <a:pt x="5083" y="9881"/>
                    </a:cubicBezTo>
                    <a:cubicBezTo>
                      <a:pt x="3079" y="10080"/>
                      <a:pt x="3489" y="10244"/>
                      <a:pt x="817" y="10900"/>
                    </a:cubicBezTo>
                    <a:cubicBezTo>
                      <a:pt x="735" y="10924"/>
                      <a:pt x="665" y="10982"/>
                      <a:pt x="583" y="11076"/>
                    </a:cubicBezTo>
                    <a:cubicBezTo>
                      <a:pt x="-601" y="12775"/>
                      <a:pt x="301" y="25878"/>
                      <a:pt x="817" y="28726"/>
                    </a:cubicBezTo>
                    <a:cubicBezTo>
                      <a:pt x="864" y="29089"/>
                      <a:pt x="899" y="29288"/>
                      <a:pt x="899" y="29288"/>
                    </a:cubicBezTo>
                    <a:cubicBezTo>
                      <a:pt x="876" y="29851"/>
                      <a:pt x="946" y="30366"/>
                      <a:pt x="1075" y="30882"/>
                    </a:cubicBezTo>
                    <a:cubicBezTo>
                      <a:pt x="1661" y="33015"/>
                      <a:pt x="3583" y="34609"/>
                      <a:pt x="5903" y="34703"/>
                    </a:cubicBezTo>
                    <a:lnTo>
                      <a:pt x="41449" y="34902"/>
                    </a:lnTo>
                    <a:cubicBezTo>
                      <a:pt x="43277" y="34972"/>
                      <a:pt x="44097" y="33085"/>
                      <a:pt x="44273" y="30894"/>
                    </a:cubicBezTo>
                    <a:cubicBezTo>
                      <a:pt x="44343" y="30179"/>
                      <a:pt x="44343" y="29452"/>
                      <a:pt x="44273" y="28737"/>
                    </a:cubicBezTo>
                    <a:cubicBezTo>
                      <a:pt x="44191" y="27636"/>
                      <a:pt x="43992" y="26604"/>
                      <a:pt x="43734" y="25761"/>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5" name="Freeform: Shape 1024">
                <a:extLst>
                  <a:ext uri="{FF2B5EF4-FFF2-40B4-BE49-F238E27FC236}">
                    <a16:creationId xmlns:a16="http://schemas.microsoft.com/office/drawing/2014/main" id="{8742450F-5E87-7EB0-4354-408F58100E04}"/>
                  </a:ext>
                </a:extLst>
              </p:cNvPr>
              <p:cNvSpPr/>
              <p:nvPr/>
            </p:nvSpPr>
            <p:spPr>
              <a:xfrm>
                <a:off x="3489712" y="2957972"/>
                <a:ext cx="43520" cy="2156"/>
              </a:xfrm>
              <a:custGeom>
                <a:avLst/>
                <a:gdLst>
                  <a:gd name="csX0" fmla="*/ 43468 w 43520"/>
                  <a:gd name="csY0" fmla="*/ 0 h 2156"/>
                  <a:gd name="csX1" fmla="*/ 43468 w 43520"/>
                  <a:gd name="csY1" fmla="*/ 2156 h 2156"/>
                  <a:gd name="csX2" fmla="*/ 258 w 43520"/>
                  <a:gd name="csY2" fmla="*/ 2156 h 2156"/>
                  <a:gd name="csX3" fmla="*/ 82 w 43520"/>
                  <a:gd name="csY3" fmla="*/ 563 h 2156"/>
                  <a:gd name="csX4" fmla="*/ 0 w 43520"/>
                  <a:gd name="csY4" fmla="*/ 0 h 2156"/>
                  <a:gd name="csX5" fmla="*/ 43468 w 43520"/>
                  <a:gd name="csY5" fmla="*/ 0 h 2156"/>
                </a:gdLst>
                <a:ahLst/>
                <a:cxnLst>
                  <a:cxn ang="0">
                    <a:pos x="csX0" y="csY0"/>
                  </a:cxn>
                  <a:cxn ang="0">
                    <a:pos x="csX1" y="csY1"/>
                  </a:cxn>
                  <a:cxn ang="0">
                    <a:pos x="csX2" y="csY2"/>
                  </a:cxn>
                  <a:cxn ang="0">
                    <a:pos x="csX3" y="csY3"/>
                  </a:cxn>
                  <a:cxn ang="0">
                    <a:pos x="csX4" y="csY4"/>
                  </a:cxn>
                  <a:cxn ang="0">
                    <a:pos x="csX5" y="csY5"/>
                  </a:cxn>
                </a:cxnLst>
                <a:rect l="l" t="t" r="r" b="b"/>
                <a:pathLst>
                  <a:path w="43520" h="2156">
                    <a:moveTo>
                      <a:pt x="43468" y="0"/>
                    </a:moveTo>
                    <a:cubicBezTo>
                      <a:pt x="43538" y="715"/>
                      <a:pt x="43538" y="1442"/>
                      <a:pt x="43468" y="2156"/>
                    </a:cubicBezTo>
                    <a:lnTo>
                      <a:pt x="258" y="2156"/>
                    </a:lnTo>
                    <a:cubicBezTo>
                      <a:pt x="129" y="1641"/>
                      <a:pt x="59" y="1125"/>
                      <a:pt x="82" y="563"/>
                    </a:cubicBezTo>
                    <a:cubicBezTo>
                      <a:pt x="82" y="563"/>
                      <a:pt x="35" y="363"/>
                      <a:pt x="0" y="0"/>
                    </a:cubicBezTo>
                    <a:lnTo>
                      <a:pt x="43468" y="0"/>
                    </a:ln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6" name="Freeform: Shape 1025">
                <a:extLst>
                  <a:ext uri="{FF2B5EF4-FFF2-40B4-BE49-F238E27FC236}">
                    <a16:creationId xmlns:a16="http://schemas.microsoft.com/office/drawing/2014/main" id="{5BBC3522-B51F-09B4-F2A2-17051FE8C8D9}"/>
                  </a:ext>
                </a:extLst>
              </p:cNvPr>
              <p:cNvSpPr/>
              <p:nvPr/>
            </p:nvSpPr>
            <p:spPr>
              <a:xfrm>
                <a:off x="3501685" y="2937992"/>
                <a:ext cx="16019" cy="4296"/>
              </a:xfrm>
              <a:custGeom>
                <a:avLst/>
                <a:gdLst>
                  <a:gd name="csX0" fmla="*/ 15252 w 16019"/>
                  <a:gd name="csY0" fmla="*/ 584 h 4296"/>
                  <a:gd name="csX1" fmla="*/ 708 w 16019"/>
                  <a:gd name="csY1" fmla="*/ 2131 h 4296"/>
                  <a:gd name="csX2" fmla="*/ 1282 w 16019"/>
                  <a:gd name="csY2" fmla="*/ 4205 h 4296"/>
                  <a:gd name="csX3" fmla="*/ 14677 w 16019"/>
                  <a:gd name="csY3" fmla="*/ 2658 h 4296"/>
                  <a:gd name="csX4" fmla="*/ 15252 w 16019"/>
                  <a:gd name="csY4" fmla="*/ 584 h 4296"/>
                </a:gdLst>
                <a:ahLst/>
                <a:cxnLst>
                  <a:cxn ang="0">
                    <a:pos x="csX0" y="csY0"/>
                  </a:cxn>
                  <a:cxn ang="0">
                    <a:pos x="csX1" y="csY1"/>
                  </a:cxn>
                  <a:cxn ang="0">
                    <a:pos x="csX2" y="csY2"/>
                  </a:cxn>
                  <a:cxn ang="0">
                    <a:pos x="csX3" y="csY3"/>
                  </a:cxn>
                  <a:cxn ang="0">
                    <a:pos x="csX4" y="csY4"/>
                  </a:cxn>
                </a:cxnLst>
                <a:rect l="l" t="t" r="r" b="b"/>
                <a:pathLst>
                  <a:path w="16019" h="4296">
                    <a:moveTo>
                      <a:pt x="15252" y="584"/>
                    </a:moveTo>
                    <a:cubicBezTo>
                      <a:pt x="10283" y="-647"/>
                      <a:pt x="5372" y="162"/>
                      <a:pt x="708" y="2131"/>
                    </a:cubicBezTo>
                    <a:cubicBezTo>
                      <a:pt x="-546" y="2658"/>
                      <a:pt x="5" y="4756"/>
                      <a:pt x="1282" y="4205"/>
                    </a:cubicBezTo>
                    <a:cubicBezTo>
                      <a:pt x="5583" y="2389"/>
                      <a:pt x="10072" y="1521"/>
                      <a:pt x="14677" y="2658"/>
                    </a:cubicBezTo>
                    <a:cubicBezTo>
                      <a:pt x="16025" y="2986"/>
                      <a:pt x="16599" y="912"/>
                      <a:pt x="15252" y="584"/>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7" name="Freeform: Shape 1026">
                <a:extLst>
                  <a:ext uri="{FF2B5EF4-FFF2-40B4-BE49-F238E27FC236}">
                    <a16:creationId xmlns:a16="http://schemas.microsoft.com/office/drawing/2014/main" id="{E950477E-6468-F8A9-8D5B-7EDA584630B2}"/>
                  </a:ext>
                </a:extLst>
              </p:cNvPr>
              <p:cNvSpPr/>
              <p:nvPr/>
            </p:nvSpPr>
            <p:spPr>
              <a:xfrm>
                <a:off x="3504755" y="2943078"/>
                <a:ext cx="16019" cy="4296"/>
              </a:xfrm>
              <a:custGeom>
                <a:avLst/>
                <a:gdLst>
                  <a:gd name="csX0" fmla="*/ 15252 w 16019"/>
                  <a:gd name="csY0" fmla="*/ 584 h 4296"/>
                  <a:gd name="csX1" fmla="*/ 708 w 16019"/>
                  <a:gd name="csY1" fmla="*/ 2131 h 4296"/>
                  <a:gd name="csX2" fmla="*/ 1282 w 16019"/>
                  <a:gd name="csY2" fmla="*/ 4205 h 4296"/>
                  <a:gd name="csX3" fmla="*/ 14677 w 16019"/>
                  <a:gd name="csY3" fmla="*/ 2658 h 4296"/>
                  <a:gd name="csX4" fmla="*/ 15252 w 16019"/>
                  <a:gd name="csY4" fmla="*/ 584 h 4296"/>
                </a:gdLst>
                <a:ahLst/>
                <a:cxnLst>
                  <a:cxn ang="0">
                    <a:pos x="csX0" y="csY0"/>
                  </a:cxn>
                  <a:cxn ang="0">
                    <a:pos x="csX1" y="csY1"/>
                  </a:cxn>
                  <a:cxn ang="0">
                    <a:pos x="csX2" y="csY2"/>
                  </a:cxn>
                  <a:cxn ang="0">
                    <a:pos x="csX3" y="csY3"/>
                  </a:cxn>
                  <a:cxn ang="0">
                    <a:pos x="csX4" y="csY4"/>
                  </a:cxn>
                </a:cxnLst>
                <a:rect l="l" t="t" r="r" b="b"/>
                <a:pathLst>
                  <a:path w="16019" h="4296">
                    <a:moveTo>
                      <a:pt x="15252" y="584"/>
                    </a:moveTo>
                    <a:cubicBezTo>
                      <a:pt x="10283" y="-647"/>
                      <a:pt x="5372" y="162"/>
                      <a:pt x="708" y="2131"/>
                    </a:cubicBezTo>
                    <a:cubicBezTo>
                      <a:pt x="-546" y="2658"/>
                      <a:pt x="5" y="4756"/>
                      <a:pt x="1282" y="4205"/>
                    </a:cubicBezTo>
                    <a:cubicBezTo>
                      <a:pt x="5583" y="2389"/>
                      <a:pt x="10072" y="1521"/>
                      <a:pt x="14677" y="2658"/>
                    </a:cubicBezTo>
                    <a:cubicBezTo>
                      <a:pt x="16025" y="2986"/>
                      <a:pt x="16599" y="912"/>
                      <a:pt x="15252" y="584"/>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02" name="Graphic 47">
              <a:extLst>
                <a:ext uri="{FF2B5EF4-FFF2-40B4-BE49-F238E27FC236}">
                  <a16:creationId xmlns:a16="http://schemas.microsoft.com/office/drawing/2014/main" id="{0967791B-B811-E787-2178-B44A3C2EB2ED}"/>
                </a:ext>
              </a:extLst>
            </p:cNvPr>
            <p:cNvGrpSpPr/>
            <p:nvPr/>
          </p:nvGrpSpPr>
          <p:grpSpPr>
            <a:xfrm>
              <a:off x="3331726" y="2925786"/>
              <a:ext cx="70530" cy="38361"/>
              <a:chOff x="3331726" y="2925786"/>
              <a:chExt cx="70530" cy="38361"/>
            </a:xfrm>
          </p:grpSpPr>
          <p:sp>
            <p:nvSpPr>
              <p:cNvPr id="1019" name="Freeform: Shape 1018">
                <a:extLst>
                  <a:ext uri="{FF2B5EF4-FFF2-40B4-BE49-F238E27FC236}">
                    <a16:creationId xmlns:a16="http://schemas.microsoft.com/office/drawing/2014/main" id="{F8051A5C-7522-8FE8-B945-0FCB72142CD9}"/>
                  </a:ext>
                </a:extLst>
              </p:cNvPr>
              <p:cNvSpPr/>
              <p:nvPr/>
            </p:nvSpPr>
            <p:spPr>
              <a:xfrm>
                <a:off x="3331726" y="2932365"/>
                <a:ext cx="70530" cy="31783"/>
              </a:xfrm>
              <a:custGeom>
                <a:avLst/>
                <a:gdLst>
                  <a:gd name="csX0" fmla="*/ 66644 w 70530"/>
                  <a:gd name="csY0" fmla="*/ 31783 h 31783"/>
                  <a:gd name="csX1" fmla="*/ 4554 w 70530"/>
                  <a:gd name="csY1" fmla="*/ 31783 h 31783"/>
                  <a:gd name="csX2" fmla="*/ 124 w 70530"/>
                  <a:gd name="csY2" fmla="*/ 27564 h 31783"/>
                  <a:gd name="csX3" fmla="*/ 18 w 70530"/>
                  <a:gd name="csY3" fmla="*/ 25408 h 31783"/>
                  <a:gd name="csX4" fmla="*/ 2573 w 70530"/>
                  <a:gd name="csY4" fmla="*/ 18693 h 31783"/>
                  <a:gd name="csX5" fmla="*/ 31180 w 70530"/>
                  <a:gd name="csY5" fmla="*/ 4032 h 31783"/>
                  <a:gd name="csX6" fmla="*/ 33184 w 70530"/>
                  <a:gd name="csY6" fmla="*/ 3024 h 31783"/>
                  <a:gd name="csX7" fmla="*/ 36724 w 70530"/>
                  <a:gd name="csY7" fmla="*/ 1231 h 31783"/>
                  <a:gd name="csX8" fmla="*/ 38775 w 70530"/>
                  <a:gd name="csY8" fmla="*/ 258 h 31783"/>
                  <a:gd name="csX9" fmla="*/ 39325 w 70530"/>
                  <a:gd name="csY9" fmla="*/ 0 h 31783"/>
                  <a:gd name="csX10" fmla="*/ 51150 w 70530"/>
                  <a:gd name="csY10" fmla="*/ 1922 h 31783"/>
                  <a:gd name="csX11" fmla="*/ 67464 w 70530"/>
                  <a:gd name="csY11" fmla="*/ 5590 h 31783"/>
                  <a:gd name="csX12" fmla="*/ 69222 w 70530"/>
                  <a:gd name="csY12" fmla="*/ 7125 h 31783"/>
                  <a:gd name="csX13" fmla="*/ 70206 w 70530"/>
                  <a:gd name="csY13" fmla="*/ 25396 h 31783"/>
                  <a:gd name="csX14" fmla="*/ 70499 w 70530"/>
                  <a:gd name="csY14" fmla="*/ 27553 h 31783"/>
                  <a:gd name="csX15" fmla="*/ 66655 w 70530"/>
                  <a:gd name="csY15" fmla="*/ 31772 h 31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0530" h="31783">
                    <a:moveTo>
                      <a:pt x="66644" y="31783"/>
                    </a:moveTo>
                    <a:lnTo>
                      <a:pt x="4554" y="31783"/>
                    </a:lnTo>
                    <a:cubicBezTo>
                      <a:pt x="1823" y="31760"/>
                      <a:pt x="510" y="29908"/>
                      <a:pt x="124" y="27564"/>
                    </a:cubicBezTo>
                    <a:cubicBezTo>
                      <a:pt x="18" y="26873"/>
                      <a:pt x="-29" y="26146"/>
                      <a:pt x="18" y="25408"/>
                    </a:cubicBezTo>
                    <a:cubicBezTo>
                      <a:pt x="147" y="22736"/>
                      <a:pt x="1202" y="19958"/>
                      <a:pt x="2573" y="18693"/>
                    </a:cubicBezTo>
                    <a:cubicBezTo>
                      <a:pt x="5104" y="16349"/>
                      <a:pt x="25578" y="6985"/>
                      <a:pt x="31180" y="4032"/>
                    </a:cubicBezTo>
                    <a:cubicBezTo>
                      <a:pt x="31872" y="3692"/>
                      <a:pt x="32540" y="3340"/>
                      <a:pt x="33184" y="3024"/>
                    </a:cubicBezTo>
                    <a:cubicBezTo>
                      <a:pt x="34450" y="2356"/>
                      <a:pt x="35657" y="1758"/>
                      <a:pt x="36724" y="1231"/>
                    </a:cubicBezTo>
                    <a:cubicBezTo>
                      <a:pt x="37485" y="867"/>
                      <a:pt x="38165" y="516"/>
                      <a:pt x="38775" y="258"/>
                    </a:cubicBezTo>
                    <a:cubicBezTo>
                      <a:pt x="38974" y="152"/>
                      <a:pt x="39150" y="82"/>
                      <a:pt x="39325" y="0"/>
                    </a:cubicBezTo>
                    <a:cubicBezTo>
                      <a:pt x="43275" y="586"/>
                      <a:pt x="47213" y="1231"/>
                      <a:pt x="51150" y="1922"/>
                    </a:cubicBezTo>
                    <a:cubicBezTo>
                      <a:pt x="56412" y="2848"/>
                      <a:pt x="62542" y="3387"/>
                      <a:pt x="67464" y="5590"/>
                    </a:cubicBezTo>
                    <a:cubicBezTo>
                      <a:pt x="68273" y="5954"/>
                      <a:pt x="68999" y="6200"/>
                      <a:pt x="69222" y="7125"/>
                    </a:cubicBezTo>
                    <a:cubicBezTo>
                      <a:pt x="70136" y="10911"/>
                      <a:pt x="69409" y="19572"/>
                      <a:pt x="70206" y="25396"/>
                    </a:cubicBezTo>
                    <a:cubicBezTo>
                      <a:pt x="70206" y="25396"/>
                      <a:pt x="70499" y="27506"/>
                      <a:pt x="70499" y="27553"/>
                    </a:cubicBezTo>
                    <a:cubicBezTo>
                      <a:pt x="70792" y="29791"/>
                      <a:pt x="68964" y="31772"/>
                      <a:pt x="66655" y="31772"/>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0" name="Freeform: Shape 1019">
                <a:extLst>
                  <a:ext uri="{FF2B5EF4-FFF2-40B4-BE49-F238E27FC236}">
                    <a16:creationId xmlns:a16="http://schemas.microsoft.com/office/drawing/2014/main" id="{3C06FB6B-717A-C8E0-9DAF-B7CA926526BB}"/>
                  </a:ext>
                </a:extLst>
              </p:cNvPr>
              <p:cNvSpPr/>
              <p:nvPr/>
            </p:nvSpPr>
            <p:spPr>
              <a:xfrm>
                <a:off x="3331726" y="2957772"/>
                <a:ext cx="70499" cy="2156"/>
              </a:xfrm>
              <a:custGeom>
                <a:avLst/>
                <a:gdLst>
                  <a:gd name="csX0" fmla="*/ 70488 w 70499"/>
                  <a:gd name="csY0" fmla="*/ 2109 h 2156"/>
                  <a:gd name="csX1" fmla="*/ 70488 w 70499"/>
                  <a:gd name="csY1" fmla="*/ 2156 h 2156"/>
                  <a:gd name="csX2" fmla="*/ 124 w 70499"/>
                  <a:gd name="csY2" fmla="*/ 2156 h 2156"/>
                  <a:gd name="csX3" fmla="*/ 18 w 70499"/>
                  <a:gd name="csY3" fmla="*/ 0 h 2156"/>
                  <a:gd name="csX4" fmla="*/ 70206 w 70499"/>
                  <a:gd name="csY4" fmla="*/ 0 h 2156"/>
                  <a:gd name="csX5" fmla="*/ 70499 w 70499"/>
                  <a:gd name="csY5" fmla="*/ 2109 h 2156"/>
                </a:gdLst>
                <a:ahLst/>
                <a:cxnLst>
                  <a:cxn ang="0">
                    <a:pos x="csX0" y="csY0"/>
                  </a:cxn>
                  <a:cxn ang="0">
                    <a:pos x="csX1" y="csY1"/>
                  </a:cxn>
                  <a:cxn ang="0">
                    <a:pos x="csX2" y="csY2"/>
                  </a:cxn>
                  <a:cxn ang="0">
                    <a:pos x="csX3" y="csY3"/>
                  </a:cxn>
                  <a:cxn ang="0">
                    <a:pos x="csX4" y="csY4"/>
                  </a:cxn>
                  <a:cxn ang="0">
                    <a:pos x="csX5" y="csY5"/>
                  </a:cxn>
                </a:cxnLst>
                <a:rect l="l" t="t" r="r" b="b"/>
                <a:pathLst>
                  <a:path w="70499" h="2156">
                    <a:moveTo>
                      <a:pt x="70488" y="2109"/>
                    </a:moveTo>
                    <a:lnTo>
                      <a:pt x="70488" y="2156"/>
                    </a:lnTo>
                    <a:lnTo>
                      <a:pt x="124" y="2156"/>
                    </a:lnTo>
                    <a:cubicBezTo>
                      <a:pt x="18" y="1465"/>
                      <a:pt x="-29" y="738"/>
                      <a:pt x="18" y="0"/>
                    </a:cubicBezTo>
                    <a:lnTo>
                      <a:pt x="70206" y="0"/>
                    </a:lnTo>
                    <a:lnTo>
                      <a:pt x="70499" y="2109"/>
                    </a:lnTo>
                    <a:close/>
                  </a:path>
                </a:pathLst>
              </a:custGeom>
              <a:solidFill>
                <a:srgbClr val="2E181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1" name="Freeform: Shape 1020">
                <a:extLst>
                  <a:ext uri="{FF2B5EF4-FFF2-40B4-BE49-F238E27FC236}">
                    <a16:creationId xmlns:a16="http://schemas.microsoft.com/office/drawing/2014/main" id="{95AAC914-127C-D15E-088C-09928AF6F51C}"/>
                  </a:ext>
                </a:extLst>
              </p:cNvPr>
              <p:cNvSpPr/>
              <p:nvPr/>
            </p:nvSpPr>
            <p:spPr>
              <a:xfrm>
                <a:off x="3368450" y="2932611"/>
                <a:ext cx="6443" cy="7428"/>
              </a:xfrm>
              <a:custGeom>
                <a:avLst/>
                <a:gdLst>
                  <a:gd name="csX0" fmla="*/ 4266 w 6443"/>
                  <a:gd name="csY0" fmla="*/ 6879 h 7428"/>
                  <a:gd name="csX1" fmla="*/ 0 w 6443"/>
                  <a:gd name="csY1" fmla="*/ 973 h 7428"/>
                  <a:gd name="csX2" fmla="*/ 2051 w 6443"/>
                  <a:gd name="csY2" fmla="*/ 0 h 7428"/>
                  <a:gd name="csX3" fmla="*/ 6293 w 6443"/>
                  <a:gd name="csY3" fmla="*/ 5965 h 7428"/>
                  <a:gd name="csX4" fmla="*/ 4266 w 6443"/>
                  <a:gd name="csY4" fmla="*/ 6868 h 7428"/>
                </a:gdLst>
                <a:ahLst/>
                <a:cxnLst>
                  <a:cxn ang="0">
                    <a:pos x="csX0" y="csY0"/>
                  </a:cxn>
                  <a:cxn ang="0">
                    <a:pos x="csX1" y="csY1"/>
                  </a:cxn>
                  <a:cxn ang="0">
                    <a:pos x="csX2" y="csY2"/>
                  </a:cxn>
                  <a:cxn ang="0">
                    <a:pos x="csX3" y="csY3"/>
                  </a:cxn>
                  <a:cxn ang="0">
                    <a:pos x="csX4" y="csY4"/>
                  </a:cxn>
                </a:cxnLst>
                <a:rect l="l" t="t" r="r" b="b"/>
                <a:pathLst>
                  <a:path w="6443" h="7428">
                    <a:moveTo>
                      <a:pt x="4266" y="6879"/>
                    </a:moveTo>
                    <a:cubicBezTo>
                      <a:pt x="3000" y="4793"/>
                      <a:pt x="1570" y="2813"/>
                      <a:pt x="0" y="973"/>
                    </a:cubicBezTo>
                    <a:cubicBezTo>
                      <a:pt x="762" y="609"/>
                      <a:pt x="1441" y="258"/>
                      <a:pt x="2051" y="0"/>
                    </a:cubicBezTo>
                    <a:cubicBezTo>
                      <a:pt x="3610" y="1875"/>
                      <a:pt x="5028" y="3856"/>
                      <a:pt x="6293" y="5965"/>
                    </a:cubicBezTo>
                    <a:cubicBezTo>
                      <a:pt x="7008" y="7172"/>
                      <a:pt x="4981" y="8051"/>
                      <a:pt x="4266" y="6868"/>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2" name="Freeform: Shape 1021">
                <a:extLst>
                  <a:ext uri="{FF2B5EF4-FFF2-40B4-BE49-F238E27FC236}">
                    <a16:creationId xmlns:a16="http://schemas.microsoft.com/office/drawing/2014/main" id="{3A0AC5E5-3D3F-5769-730C-98D32532C53B}"/>
                  </a:ext>
                </a:extLst>
              </p:cNvPr>
              <p:cNvSpPr/>
              <p:nvPr/>
            </p:nvSpPr>
            <p:spPr>
              <a:xfrm>
                <a:off x="3362895" y="2935388"/>
                <a:ext cx="6792" cy="7908"/>
              </a:xfrm>
              <a:custGeom>
                <a:avLst/>
                <a:gdLst>
                  <a:gd name="csX0" fmla="*/ 4629 w 6792"/>
                  <a:gd name="csY0" fmla="*/ 7336 h 7908"/>
                  <a:gd name="csX1" fmla="*/ 0 w 6792"/>
                  <a:gd name="csY1" fmla="*/ 1008 h 7908"/>
                  <a:gd name="csX2" fmla="*/ 2004 w 6792"/>
                  <a:gd name="csY2" fmla="*/ 0 h 7908"/>
                  <a:gd name="csX3" fmla="*/ 6633 w 6792"/>
                  <a:gd name="csY3" fmla="*/ 6446 h 7908"/>
                  <a:gd name="csX4" fmla="*/ 4629 w 6792"/>
                  <a:gd name="csY4" fmla="*/ 7348 h 7908"/>
                </a:gdLst>
                <a:ahLst/>
                <a:cxnLst>
                  <a:cxn ang="0">
                    <a:pos x="csX0" y="csY0"/>
                  </a:cxn>
                  <a:cxn ang="0">
                    <a:pos x="csX1" y="csY1"/>
                  </a:cxn>
                  <a:cxn ang="0">
                    <a:pos x="csX2" y="csY2"/>
                  </a:cxn>
                  <a:cxn ang="0">
                    <a:pos x="csX3" y="csY3"/>
                  </a:cxn>
                  <a:cxn ang="0">
                    <a:pos x="csX4" y="csY4"/>
                  </a:cxn>
                </a:cxnLst>
                <a:rect l="l" t="t" r="r" b="b"/>
                <a:pathLst>
                  <a:path w="6792" h="7908">
                    <a:moveTo>
                      <a:pt x="4629" y="7336"/>
                    </a:moveTo>
                    <a:cubicBezTo>
                      <a:pt x="3270" y="5074"/>
                      <a:pt x="1735" y="2965"/>
                      <a:pt x="0" y="1008"/>
                    </a:cubicBezTo>
                    <a:cubicBezTo>
                      <a:pt x="691" y="668"/>
                      <a:pt x="1359" y="316"/>
                      <a:pt x="2004" y="0"/>
                    </a:cubicBezTo>
                    <a:cubicBezTo>
                      <a:pt x="3715" y="2004"/>
                      <a:pt x="5250" y="4160"/>
                      <a:pt x="6633" y="6446"/>
                    </a:cubicBezTo>
                    <a:cubicBezTo>
                      <a:pt x="7372" y="7653"/>
                      <a:pt x="5344" y="8532"/>
                      <a:pt x="4629" y="7348"/>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23" name="Freeform: Shape 1022">
                <a:extLst>
                  <a:ext uri="{FF2B5EF4-FFF2-40B4-BE49-F238E27FC236}">
                    <a16:creationId xmlns:a16="http://schemas.microsoft.com/office/drawing/2014/main" id="{742F4E58-75E3-EB6E-EBBA-E758DA63E085}"/>
                  </a:ext>
                </a:extLst>
              </p:cNvPr>
              <p:cNvSpPr/>
              <p:nvPr/>
            </p:nvSpPr>
            <p:spPr>
              <a:xfrm>
                <a:off x="3371040" y="2925786"/>
                <a:ext cx="16969" cy="12203"/>
              </a:xfrm>
              <a:custGeom>
                <a:avLst/>
                <a:gdLst>
                  <a:gd name="csX0" fmla="*/ 0 w 16969"/>
                  <a:gd name="csY0" fmla="*/ 6578 h 12203"/>
                  <a:gd name="csX1" fmla="*/ 5508 w 16969"/>
                  <a:gd name="csY1" fmla="*/ 62 h 12203"/>
                  <a:gd name="csX2" fmla="*/ 16970 w 16969"/>
                  <a:gd name="csY2" fmla="*/ 12204 h 12203"/>
                  <a:gd name="csX3" fmla="*/ 0 w 16969"/>
                  <a:gd name="csY3" fmla="*/ 6578 h 12203"/>
                </a:gdLst>
                <a:ahLst/>
                <a:cxnLst>
                  <a:cxn ang="0">
                    <a:pos x="csX0" y="csY0"/>
                  </a:cxn>
                  <a:cxn ang="0">
                    <a:pos x="csX1" y="csY1"/>
                  </a:cxn>
                  <a:cxn ang="0">
                    <a:pos x="csX2" y="csY2"/>
                  </a:cxn>
                  <a:cxn ang="0">
                    <a:pos x="csX3" y="csY3"/>
                  </a:cxn>
                </a:cxnLst>
                <a:rect l="l" t="t" r="r" b="b"/>
                <a:pathLst>
                  <a:path w="16969" h="12203">
                    <a:moveTo>
                      <a:pt x="0" y="6578"/>
                    </a:moveTo>
                    <a:cubicBezTo>
                      <a:pt x="0" y="6578"/>
                      <a:pt x="785" y="-746"/>
                      <a:pt x="5508" y="62"/>
                    </a:cubicBezTo>
                    <a:cubicBezTo>
                      <a:pt x="10231" y="871"/>
                      <a:pt x="16970" y="12204"/>
                      <a:pt x="16970" y="12204"/>
                    </a:cubicBezTo>
                    <a:lnTo>
                      <a:pt x="0" y="6578"/>
                    </a:ln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1003" name="Freeform: Shape 1002">
              <a:extLst>
                <a:ext uri="{FF2B5EF4-FFF2-40B4-BE49-F238E27FC236}">
                  <a16:creationId xmlns:a16="http://schemas.microsoft.com/office/drawing/2014/main" id="{AD4263F2-5157-1DBA-1697-7B38B871C111}"/>
                </a:ext>
              </a:extLst>
            </p:cNvPr>
            <p:cNvSpPr/>
            <p:nvPr/>
          </p:nvSpPr>
          <p:spPr>
            <a:xfrm>
              <a:off x="3420416" y="2665172"/>
              <a:ext cx="28535" cy="55420"/>
            </a:xfrm>
            <a:custGeom>
              <a:avLst/>
              <a:gdLst>
                <a:gd name="csX0" fmla="*/ 28535 w 28535"/>
                <a:gd name="csY0" fmla="*/ 54331 h 55420"/>
                <a:gd name="csX1" fmla="*/ 27504 w 28535"/>
                <a:gd name="csY1" fmla="*/ 43584 h 55420"/>
                <a:gd name="csX2" fmla="*/ 26449 w 28535"/>
                <a:gd name="csY2" fmla="*/ 55421 h 55420"/>
                <a:gd name="csX3" fmla="*/ 24632 w 28535"/>
                <a:gd name="csY3" fmla="*/ 24634 h 55420"/>
                <a:gd name="csX4" fmla="*/ 385 w 28535"/>
                <a:gd name="csY4" fmla="*/ 1956 h 55420"/>
                <a:gd name="csX5" fmla="*/ 256 w 28535"/>
                <a:gd name="csY5" fmla="*/ 398 h 55420"/>
                <a:gd name="csX6" fmla="*/ 1768 w 28535"/>
                <a:gd name="csY6" fmla="*/ 245 h 55420"/>
                <a:gd name="csX7" fmla="*/ 25453 w 28535"/>
                <a:gd name="csY7" fmla="*/ 22219 h 55420"/>
                <a:gd name="csX8" fmla="*/ 26789 w 28535"/>
                <a:gd name="csY8" fmla="*/ 24329 h 55420"/>
                <a:gd name="csX9" fmla="*/ 27785 w 28535"/>
                <a:gd name="csY9" fmla="*/ 40607 h 55420"/>
                <a:gd name="csX10" fmla="*/ 28535 w 28535"/>
                <a:gd name="csY10" fmla="*/ 54331 h 55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535" h="55420">
                  <a:moveTo>
                    <a:pt x="28535" y="54331"/>
                  </a:moveTo>
                  <a:lnTo>
                    <a:pt x="27504" y="43584"/>
                  </a:lnTo>
                  <a:cubicBezTo>
                    <a:pt x="27164" y="47451"/>
                    <a:pt x="26812" y="51401"/>
                    <a:pt x="26449" y="55421"/>
                  </a:cubicBezTo>
                  <a:cubicBezTo>
                    <a:pt x="25582" y="39717"/>
                    <a:pt x="24785" y="25782"/>
                    <a:pt x="24632" y="24634"/>
                  </a:cubicBezTo>
                  <a:cubicBezTo>
                    <a:pt x="24011" y="22899"/>
                    <a:pt x="11800" y="11730"/>
                    <a:pt x="385" y="1956"/>
                  </a:cubicBezTo>
                  <a:cubicBezTo>
                    <a:pt x="-72" y="1581"/>
                    <a:pt x="-131" y="866"/>
                    <a:pt x="256" y="398"/>
                  </a:cubicBezTo>
                  <a:cubicBezTo>
                    <a:pt x="619" y="-71"/>
                    <a:pt x="1311" y="-130"/>
                    <a:pt x="1768" y="245"/>
                  </a:cubicBezTo>
                  <a:cubicBezTo>
                    <a:pt x="8002" y="5578"/>
                    <a:pt x="21222" y="17086"/>
                    <a:pt x="25453" y="22219"/>
                  </a:cubicBezTo>
                  <a:cubicBezTo>
                    <a:pt x="26250" y="23180"/>
                    <a:pt x="26730" y="23907"/>
                    <a:pt x="26789" y="24329"/>
                  </a:cubicBezTo>
                  <a:cubicBezTo>
                    <a:pt x="26894" y="25173"/>
                    <a:pt x="27281" y="31841"/>
                    <a:pt x="27785" y="40607"/>
                  </a:cubicBezTo>
                  <a:cubicBezTo>
                    <a:pt x="28019" y="44826"/>
                    <a:pt x="28277" y="49561"/>
                    <a:pt x="28535" y="54331"/>
                  </a:cubicBezTo>
                  <a:close/>
                </a:path>
              </a:pathLst>
            </a:custGeom>
            <a:solidFill>
              <a:srgbClr val="9399B3"/>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4" name="Freeform: Shape 1003">
              <a:extLst>
                <a:ext uri="{FF2B5EF4-FFF2-40B4-BE49-F238E27FC236}">
                  <a16:creationId xmlns:a16="http://schemas.microsoft.com/office/drawing/2014/main" id="{3C898ECD-B472-A503-E9AE-66357A8CEE0F}"/>
                </a:ext>
              </a:extLst>
            </p:cNvPr>
            <p:cNvSpPr/>
            <p:nvPr/>
          </p:nvSpPr>
          <p:spPr>
            <a:xfrm>
              <a:off x="3332541" y="2569817"/>
              <a:ext cx="33320" cy="25693"/>
            </a:xfrm>
            <a:custGeom>
              <a:avLst/>
              <a:gdLst>
                <a:gd name="csX0" fmla="*/ 29557 w 33320"/>
                <a:gd name="csY0" fmla="*/ 24510 h 25693"/>
                <a:gd name="csX1" fmla="*/ 28760 w 33320"/>
                <a:gd name="csY1" fmla="*/ 25693 h 25693"/>
                <a:gd name="csX2" fmla="*/ 18880 w 33320"/>
                <a:gd name="csY2" fmla="*/ 13704 h 25693"/>
                <a:gd name="csX3" fmla="*/ 0 w 33320"/>
                <a:gd name="csY3" fmla="*/ 11934 h 25693"/>
                <a:gd name="csX4" fmla="*/ 2672 w 33320"/>
                <a:gd name="csY4" fmla="*/ 6672 h 25693"/>
                <a:gd name="csX5" fmla="*/ 3621 w 33320"/>
                <a:gd name="csY5" fmla="*/ 5266 h 25693"/>
                <a:gd name="csX6" fmla="*/ 26029 w 33320"/>
                <a:gd name="csY6" fmla="*/ 3989 h 25693"/>
                <a:gd name="csX7" fmla="*/ 30565 w 33320"/>
                <a:gd name="csY7" fmla="*/ 8477 h 25693"/>
                <a:gd name="csX8" fmla="*/ 30717 w 33320"/>
                <a:gd name="csY8" fmla="*/ 8676 h 25693"/>
                <a:gd name="csX9" fmla="*/ 32944 w 33320"/>
                <a:gd name="csY9" fmla="*/ 12427 h 25693"/>
                <a:gd name="csX10" fmla="*/ 33143 w 33320"/>
                <a:gd name="csY10" fmla="*/ 13071 h 25693"/>
                <a:gd name="csX11" fmla="*/ 29557 w 33320"/>
                <a:gd name="csY11" fmla="*/ 24510 h 25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3320" h="25693">
                  <a:moveTo>
                    <a:pt x="29557" y="24510"/>
                  </a:moveTo>
                  <a:cubicBezTo>
                    <a:pt x="29299" y="24920"/>
                    <a:pt x="29018" y="25306"/>
                    <a:pt x="28760" y="25693"/>
                  </a:cubicBezTo>
                  <a:cubicBezTo>
                    <a:pt x="27424" y="20302"/>
                    <a:pt x="22701" y="15989"/>
                    <a:pt x="18880" y="13704"/>
                  </a:cubicBezTo>
                  <a:cubicBezTo>
                    <a:pt x="13935" y="10751"/>
                    <a:pt x="7336" y="9321"/>
                    <a:pt x="0" y="11934"/>
                  </a:cubicBezTo>
                  <a:lnTo>
                    <a:pt x="2672" y="6672"/>
                  </a:lnTo>
                  <a:cubicBezTo>
                    <a:pt x="2977" y="6180"/>
                    <a:pt x="3281" y="5700"/>
                    <a:pt x="3621" y="5266"/>
                  </a:cubicBezTo>
                  <a:cubicBezTo>
                    <a:pt x="9340" y="-2539"/>
                    <a:pt x="18529" y="-535"/>
                    <a:pt x="26029" y="3989"/>
                  </a:cubicBezTo>
                  <a:cubicBezTo>
                    <a:pt x="27283" y="4739"/>
                    <a:pt x="29088" y="6555"/>
                    <a:pt x="30565" y="8477"/>
                  </a:cubicBezTo>
                  <a:cubicBezTo>
                    <a:pt x="30635" y="8548"/>
                    <a:pt x="30670" y="8606"/>
                    <a:pt x="30717" y="8676"/>
                  </a:cubicBezTo>
                  <a:cubicBezTo>
                    <a:pt x="31690" y="9966"/>
                    <a:pt x="32533" y="11313"/>
                    <a:pt x="32944" y="12427"/>
                  </a:cubicBezTo>
                  <a:cubicBezTo>
                    <a:pt x="33026" y="12638"/>
                    <a:pt x="33096" y="12860"/>
                    <a:pt x="33143" y="13071"/>
                  </a:cubicBezTo>
                  <a:cubicBezTo>
                    <a:pt x="34022" y="16845"/>
                    <a:pt x="31455" y="21416"/>
                    <a:pt x="29557" y="24510"/>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5" name="Freeform: Shape 1004">
              <a:extLst>
                <a:ext uri="{FF2B5EF4-FFF2-40B4-BE49-F238E27FC236}">
                  <a16:creationId xmlns:a16="http://schemas.microsoft.com/office/drawing/2014/main" id="{C15C519E-226B-D767-E6A4-E099F369439A}"/>
                </a:ext>
              </a:extLst>
            </p:cNvPr>
            <p:cNvSpPr/>
            <p:nvPr/>
          </p:nvSpPr>
          <p:spPr>
            <a:xfrm>
              <a:off x="3534900" y="2553411"/>
              <a:ext cx="31692" cy="22539"/>
            </a:xfrm>
            <a:custGeom>
              <a:avLst/>
              <a:gdLst>
                <a:gd name="csX0" fmla="*/ 1421 w 31692"/>
                <a:gd name="csY0" fmla="*/ 22528 h 22539"/>
                <a:gd name="csX1" fmla="*/ 31692 w 31692"/>
                <a:gd name="csY1" fmla="*/ 12789 h 22539"/>
                <a:gd name="csX2" fmla="*/ 31434 w 31692"/>
                <a:gd name="csY2" fmla="*/ 11547 h 22539"/>
                <a:gd name="csX3" fmla="*/ 25457 w 31692"/>
                <a:gd name="csY3" fmla="*/ 1456 h 22539"/>
                <a:gd name="csX4" fmla="*/ 14957 w 31692"/>
                <a:gd name="csY4" fmla="*/ 378 h 22539"/>
                <a:gd name="csX5" fmla="*/ 671 w 31692"/>
                <a:gd name="csY5" fmla="*/ 20184 h 22539"/>
                <a:gd name="csX6" fmla="*/ 1421 w 31692"/>
                <a:gd name="csY6" fmla="*/ 22539 h 225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692" h="22539">
                  <a:moveTo>
                    <a:pt x="1421" y="22528"/>
                  </a:moveTo>
                  <a:cubicBezTo>
                    <a:pt x="7691" y="13609"/>
                    <a:pt x="20266" y="10621"/>
                    <a:pt x="31692" y="12789"/>
                  </a:cubicBezTo>
                  <a:cubicBezTo>
                    <a:pt x="31587" y="12203"/>
                    <a:pt x="31505" y="11781"/>
                    <a:pt x="31434" y="11547"/>
                  </a:cubicBezTo>
                  <a:cubicBezTo>
                    <a:pt x="30438" y="8089"/>
                    <a:pt x="28797" y="3214"/>
                    <a:pt x="25457" y="1456"/>
                  </a:cubicBezTo>
                  <a:cubicBezTo>
                    <a:pt x="22973" y="143"/>
                    <a:pt x="17500" y="-443"/>
                    <a:pt x="14957" y="378"/>
                  </a:cubicBezTo>
                  <a:cubicBezTo>
                    <a:pt x="6226" y="3249"/>
                    <a:pt x="-2517" y="9847"/>
                    <a:pt x="671" y="20184"/>
                  </a:cubicBezTo>
                  <a:lnTo>
                    <a:pt x="1421" y="22539"/>
                  </a:ln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6" name="Freeform: Shape 1005">
              <a:extLst>
                <a:ext uri="{FF2B5EF4-FFF2-40B4-BE49-F238E27FC236}">
                  <a16:creationId xmlns:a16="http://schemas.microsoft.com/office/drawing/2014/main" id="{757E3999-81F3-DB59-7F98-99A0D3B94CC9}"/>
                </a:ext>
              </a:extLst>
            </p:cNvPr>
            <p:cNvSpPr/>
            <p:nvPr/>
          </p:nvSpPr>
          <p:spPr>
            <a:xfrm>
              <a:off x="3276370" y="2669425"/>
              <a:ext cx="20708" cy="16067"/>
            </a:xfrm>
            <a:custGeom>
              <a:avLst/>
              <a:gdLst>
                <a:gd name="csX0" fmla="*/ 20708 w 20708"/>
                <a:gd name="csY0" fmla="*/ 13841 h 16067"/>
                <a:gd name="csX1" fmla="*/ 20474 w 20708"/>
                <a:gd name="csY1" fmla="*/ 15095 h 16067"/>
                <a:gd name="csX2" fmla="*/ 20369 w 20708"/>
                <a:gd name="csY2" fmla="*/ 16067 h 16067"/>
                <a:gd name="csX3" fmla="*/ 11520 w 20708"/>
                <a:gd name="csY3" fmla="*/ 10958 h 16067"/>
                <a:gd name="csX4" fmla="*/ 0 w 20708"/>
                <a:gd name="csY4" fmla="*/ 1828 h 16067"/>
                <a:gd name="csX5" fmla="*/ 1184 w 20708"/>
                <a:gd name="csY5" fmla="*/ 0 h 16067"/>
                <a:gd name="csX6" fmla="*/ 12598 w 20708"/>
                <a:gd name="csY6" fmla="*/ 9106 h 16067"/>
                <a:gd name="csX7" fmla="*/ 20708 w 20708"/>
                <a:gd name="csY7" fmla="*/ 13852 h 160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708" h="16067">
                  <a:moveTo>
                    <a:pt x="20708" y="13841"/>
                  </a:moveTo>
                  <a:cubicBezTo>
                    <a:pt x="20626" y="14228"/>
                    <a:pt x="20556" y="14638"/>
                    <a:pt x="20474" y="15095"/>
                  </a:cubicBezTo>
                  <a:cubicBezTo>
                    <a:pt x="20404" y="15423"/>
                    <a:pt x="20369" y="15763"/>
                    <a:pt x="20369" y="16067"/>
                  </a:cubicBezTo>
                  <a:cubicBezTo>
                    <a:pt x="17310" y="14556"/>
                    <a:pt x="14345" y="12856"/>
                    <a:pt x="11520" y="10958"/>
                  </a:cubicBezTo>
                  <a:cubicBezTo>
                    <a:pt x="7442" y="8215"/>
                    <a:pt x="3668" y="5086"/>
                    <a:pt x="0" y="1828"/>
                  </a:cubicBezTo>
                  <a:cubicBezTo>
                    <a:pt x="410" y="1289"/>
                    <a:pt x="797" y="645"/>
                    <a:pt x="1184" y="0"/>
                  </a:cubicBezTo>
                  <a:cubicBezTo>
                    <a:pt x="4828" y="3258"/>
                    <a:pt x="8567" y="6387"/>
                    <a:pt x="12598" y="9106"/>
                  </a:cubicBezTo>
                  <a:cubicBezTo>
                    <a:pt x="15212" y="10852"/>
                    <a:pt x="17931" y="12423"/>
                    <a:pt x="20708" y="13852"/>
                  </a:cubicBezTo>
                  <a:close/>
                </a:path>
              </a:pathLst>
            </a:custGeom>
            <a:solidFill>
              <a:srgbClr val="A83A16"/>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7" name="Freeform: Shape 1006">
              <a:extLst>
                <a:ext uri="{FF2B5EF4-FFF2-40B4-BE49-F238E27FC236}">
                  <a16:creationId xmlns:a16="http://schemas.microsoft.com/office/drawing/2014/main" id="{2AC0CED1-3797-2E82-15C9-3487E4BB0812}"/>
                </a:ext>
              </a:extLst>
            </p:cNvPr>
            <p:cNvSpPr/>
            <p:nvPr/>
          </p:nvSpPr>
          <p:spPr>
            <a:xfrm>
              <a:off x="3343769" y="2462623"/>
              <a:ext cx="32387" cy="129735"/>
            </a:xfrm>
            <a:custGeom>
              <a:avLst/>
              <a:gdLst>
                <a:gd name="csX0" fmla="*/ 31807 w 32387"/>
                <a:gd name="csY0" fmla="*/ 125645 h 129735"/>
                <a:gd name="csX1" fmla="*/ 31197 w 32387"/>
                <a:gd name="csY1" fmla="*/ 128704 h 129735"/>
                <a:gd name="csX2" fmla="*/ 28760 w 32387"/>
                <a:gd name="csY2" fmla="*/ 129735 h 129735"/>
                <a:gd name="csX3" fmla="*/ 27377 w 32387"/>
                <a:gd name="csY3" fmla="*/ 78884 h 129735"/>
                <a:gd name="csX4" fmla="*/ 25220 w 32387"/>
                <a:gd name="csY4" fmla="*/ 53511 h 129735"/>
                <a:gd name="csX5" fmla="*/ 12927 w 32387"/>
                <a:gd name="csY5" fmla="*/ 32088 h 129735"/>
                <a:gd name="csX6" fmla="*/ 0 w 32387"/>
                <a:gd name="csY6" fmla="*/ 3457 h 129735"/>
                <a:gd name="csX7" fmla="*/ 1102 w 32387"/>
                <a:gd name="csY7" fmla="*/ 0 h 129735"/>
                <a:gd name="csX8" fmla="*/ 17825 w 32387"/>
                <a:gd name="csY8" fmla="*/ 35662 h 129735"/>
                <a:gd name="csX9" fmla="*/ 27775 w 32387"/>
                <a:gd name="csY9" fmla="*/ 54683 h 129735"/>
                <a:gd name="csX10" fmla="*/ 29568 w 32387"/>
                <a:gd name="csY10" fmla="*/ 77009 h 129735"/>
                <a:gd name="csX11" fmla="*/ 31162 w 32387"/>
                <a:gd name="csY11" fmla="*/ 101948 h 129735"/>
                <a:gd name="csX12" fmla="*/ 31807 w 32387"/>
                <a:gd name="csY12" fmla="*/ 125610 h 129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387" h="129735">
                  <a:moveTo>
                    <a:pt x="31807" y="125645"/>
                  </a:moveTo>
                  <a:cubicBezTo>
                    <a:pt x="31654" y="126676"/>
                    <a:pt x="31443" y="127696"/>
                    <a:pt x="31197" y="128704"/>
                  </a:cubicBezTo>
                  <a:cubicBezTo>
                    <a:pt x="30330" y="129090"/>
                    <a:pt x="29533" y="129442"/>
                    <a:pt x="28760" y="129735"/>
                  </a:cubicBezTo>
                  <a:cubicBezTo>
                    <a:pt x="33166" y="113445"/>
                    <a:pt x="27424" y="95455"/>
                    <a:pt x="27377" y="78884"/>
                  </a:cubicBezTo>
                  <a:cubicBezTo>
                    <a:pt x="27377" y="70423"/>
                    <a:pt x="27658" y="61715"/>
                    <a:pt x="25220" y="53511"/>
                  </a:cubicBezTo>
                  <a:cubicBezTo>
                    <a:pt x="22806" y="45425"/>
                    <a:pt x="17216" y="39167"/>
                    <a:pt x="12927" y="32088"/>
                  </a:cubicBezTo>
                  <a:cubicBezTo>
                    <a:pt x="7465" y="23087"/>
                    <a:pt x="3457" y="13360"/>
                    <a:pt x="0" y="3457"/>
                  </a:cubicBezTo>
                  <a:cubicBezTo>
                    <a:pt x="328" y="2274"/>
                    <a:pt x="691" y="1125"/>
                    <a:pt x="1102" y="0"/>
                  </a:cubicBezTo>
                  <a:cubicBezTo>
                    <a:pt x="5368" y="12470"/>
                    <a:pt x="10360" y="24681"/>
                    <a:pt x="17825" y="35662"/>
                  </a:cubicBezTo>
                  <a:cubicBezTo>
                    <a:pt x="21927" y="41698"/>
                    <a:pt x="25982" y="47487"/>
                    <a:pt x="27775" y="54683"/>
                  </a:cubicBezTo>
                  <a:cubicBezTo>
                    <a:pt x="29592" y="61973"/>
                    <a:pt x="29545" y="69544"/>
                    <a:pt x="29568" y="77009"/>
                  </a:cubicBezTo>
                  <a:cubicBezTo>
                    <a:pt x="29568" y="85400"/>
                    <a:pt x="30178" y="93604"/>
                    <a:pt x="31162" y="101948"/>
                  </a:cubicBezTo>
                  <a:cubicBezTo>
                    <a:pt x="32111" y="109777"/>
                    <a:pt x="33014" y="117734"/>
                    <a:pt x="31807" y="125610"/>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8" name="Freeform: Shape 1007">
              <a:extLst>
                <a:ext uri="{FF2B5EF4-FFF2-40B4-BE49-F238E27FC236}">
                  <a16:creationId xmlns:a16="http://schemas.microsoft.com/office/drawing/2014/main" id="{C70A1FE2-3544-31C3-7CA3-340EB6293333}"/>
                </a:ext>
              </a:extLst>
            </p:cNvPr>
            <p:cNvSpPr/>
            <p:nvPr/>
          </p:nvSpPr>
          <p:spPr>
            <a:xfrm>
              <a:off x="3510056" y="2442196"/>
              <a:ext cx="12974" cy="129606"/>
            </a:xfrm>
            <a:custGeom>
              <a:avLst/>
              <a:gdLst>
                <a:gd name="csX0" fmla="*/ 12974 w 12974"/>
                <a:gd name="csY0" fmla="*/ 129583 h 129606"/>
                <a:gd name="csX1" fmla="*/ 10642 w 12974"/>
                <a:gd name="csY1" fmla="*/ 124496 h 129606"/>
                <a:gd name="csX2" fmla="*/ 10619 w 12974"/>
                <a:gd name="csY2" fmla="*/ 129008 h 129606"/>
                <a:gd name="csX3" fmla="*/ 9001 w 12974"/>
                <a:gd name="csY3" fmla="*/ 119879 h 129606"/>
                <a:gd name="csX4" fmla="*/ 8075 w 12974"/>
                <a:gd name="csY4" fmla="*/ 110257 h 129606"/>
                <a:gd name="csX5" fmla="*/ 7993 w 12974"/>
                <a:gd name="csY5" fmla="*/ 86724 h 129606"/>
                <a:gd name="csX6" fmla="*/ 2450 w 12974"/>
                <a:gd name="csY6" fmla="*/ 63473 h 129606"/>
                <a:gd name="csX7" fmla="*/ 4407 w 12974"/>
                <a:gd name="csY7" fmla="*/ 20474 h 129606"/>
                <a:gd name="csX8" fmla="*/ 4536 w 12974"/>
                <a:gd name="csY8" fmla="*/ 19888 h 129606"/>
                <a:gd name="csX9" fmla="*/ 8872 w 12974"/>
                <a:gd name="csY9" fmla="*/ 0 h 129606"/>
                <a:gd name="csX10" fmla="*/ 10595 w 12974"/>
                <a:gd name="csY10" fmla="*/ 2156 h 129606"/>
                <a:gd name="csX11" fmla="*/ 6716 w 12974"/>
                <a:gd name="csY11" fmla="*/ 20017 h 129606"/>
                <a:gd name="csX12" fmla="*/ 5720 w 12974"/>
                <a:gd name="csY12" fmla="*/ 24506 h 129606"/>
                <a:gd name="csX13" fmla="*/ 5720 w 12974"/>
                <a:gd name="csY13" fmla="*/ 24529 h 129606"/>
                <a:gd name="csX14" fmla="*/ 2122 w 12974"/>
                <a:gd name="csY14" fmla="*/ 44206 h 129606"/>
                <a:gd name="csX15" fmla="*/ 5767 w 12974"/>
                <a:gd name="csY15" fmla="*/ 66274 h 129606"/>
                <a:gd name="csX16" fmla="*/ 10185 w 12974"/>
                <a:gd name="csY16" fmla="*/ 109273 h 129606"/>
                <a:gd name="csX17" fmla="*/ 10677 w 12974"/>
                <a:gd name="csY17" fmla="*/ 116070 h 129606"/>
                <a:gd name="csX18" fmla="*/ 10677 w 12974"/>
                <a:gd name="csY18" fmla="*/ 116140 h 129606"/>
                <a:gd name="csX19" fmla="*/ 12963 w 12974"/>
                <a:gd name="csY19" fmla="*/ 129606 h 1296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974" h="129606">
                  <a:moveTo>
                    <a:pt x="12974" y="129583"/>
                  </a:moveTo>
                  <a:cubicBezTo>
                    <a:pt x="12095" y="128094"/>
                    <a:pt x="11310" y="126407"/>
                    <a:pt x="10642" y="124496"/>
                  </a:cubicBezTo>
                  <a:cubicBezTo>
                    <a:pt x="10642" y="126008"/>
                    <a:pt x="10619" y="127497"/>
                    <a:pt x="10619" y="129008"/>
                  </a:cubicBezTo>
                  <a:cubicBezTo>
                    <a:pt x="9997" y="125961"/>
                    <a:pt x="9435" y="122926"/>
                    <a:pt x="9001" y="119879"/>
                  </a:cubicBezTo>
                  <a:cubicBezTo>
                    <a:pt x="8532" y="116691"/>
                    <a:pt x="8204" y="113468"/>
                    <a:pt x="8075" y="110257"/>
                  </a:cubicBezTo>
                  <a:cubicBezTo>
                    <a:pt x="7736" y="102405"/>
                    <a:pt x="8380" y="94553"/>
                    <a:pt x="7993" y="86724"/>
                  </a:cubicBezTo>
                  <a:cubicBezTo>
                    <a:pt x="7583" y="78392"/>
                    <a:pt x="5192" y="71220"/>
                    <a:pt x="2450" y="63473"/>
                  </a:cubicBezTo>
                  <a:cubicBezTo>
                    <a:pt x="-2625" y="49058"/>
                    <a:pt x="1266" y="34912"/>
                    <a:pt x="4407" y="20474"/>
                  </a:cubicBezTo>
                  <a:cubicBezTo>
                    <a:pt x="4454" y="20275"/>
                    <a:pt x="4489" y="20087"/>
                    <a:pt x="4536" y="19888"/>
                  </a:cubicBezTo>
                  <a:cubicBezTo>
                    <a:pt x="5978" y="13266"/>
                    <a:pt x="7431" y="6622"/>
                    <a:pt x="8872" y="0"/>
                  </a:cubicBezTo>
                  <a:cubicBezTo>
                    <a:pt x="9458" y="715"/>
                    <a:pt x="10021" y="1418"/>
                    <a:pt x="10595" y="2156"/>
                  </a:cubicBezTo>
                  <a:cubicBezTo>
                    <a:pt x="9306" y="8110"/>
                    <a:pt x="8005" y="14063"/>
                    <a:pt x="6716" y="20017"/>
                  </a:cubicBezTo>
                  <a:cubicBezTo>
                    <a:pt x="6388" y="21505"/>
                    <a:pt x="6048" y="23017"/>
                    <a:pt x="5720" y="24506"/>
                  </a:cubicBezTo>
                  <a:lnTo>
                    <a:pt x="5720" y="24529"/>
                  </a:lnTo>
                  <a:cubicBezTo>
                    <a:pt x="4255" y="31045"/>
                    <a:pt x="2825" y="37584"/>
                    <a:pt x="2122" y="44206"/>
                  </a:cubicBezTo>
                  <a:cubicBezTo>
                    <a:pt x="1302" y="52128"/>
                    <a:pt x="3071" y="58914"/>
                    <a:pt x="5767" y="66274"/>
                  </a:cubicBezTo>
                  <a:cubicBezTo>
                    <a:pt x="11029" y="80595"/>
                    <a:pt x="9669" y="94319"/>
                    <a:pt x="10185" y="109273"/>
                  </a:cubicBezTo>
                  <a:cubicBezTo>
                    <a:pt x="10267" y="111535"/>
                    <a:pt x="10443" y="113808"/>
                    <a:pt x="10677" y="116070"/>
                  </a:cubicBezTo>
                  <a:lnTo>
                    <a:pt x="10677" y="116140"/>
                  </a:lnTo>
                  <a:cubicBezTo>
                    <a:pt x="11169" y="120652"/>
                    <a:pt x="11966" y="125141"/>
                    <a:pt x="12963" y="129606"/>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09" name="Freeform: Shape 1008">
              <a:extLst>
                <a:ext uri="{FF2B5EF4-FFF2-40B4-BE49-F238E27FC236}">
                  <a16:creationId xmlns:a16="http://schemas.microsoft.com/office/drawing/2014/main" id="{A44D185A-B760-886D-13DF-27A9E06F6E17}"/>
                </a:ext>
              </a:extLst>
            </p:cNvPr>
            <p:cNvSpPr/>
            <p:nvPr/>
          </p:nvSpPr>
          <p:spPr>
            <a:xfrm>
              <a:off x="3394658" y="2482307"/>
              <a:ext cx="80921" cy="110345"/>
            </a:xfrm>
            <a:custGeom>
              <a:avLst/>
              <a:gdLst>
                <a:gd name="csX0" fmla="*/ 80593 w 80921"/>
                <a:gd name="csY0" fmla="*/ 108504 h 110345"/>
                <a:gd name="csX1" fmla="*/ 2130 w 80921"/>
                <a:gd name="csY1" fmla="*/ 755 h 110345"/>
                <a:gd name="csX2" fmla="*/ 56 w 80921"/>
                <a:gd name="csY2" fmla="*/ 1329 h 110345"/>
                <a:gd name="csX3" fmla="*/ 79069 w 80921"/>
                <a:gd name="csY3" fmla="*/ 110039 h 110345"/>
                <a:gd name="csX4" fmla="*/ 80593 w 80921"/>
                <a:gd name="csY4" fmla="*/ 108516 h 110345"/>
              </a:gdLst>
              <a:ahLst/>
              <a:cxnLst>
                <a:cxn ang="0">
                  <a:pos x="csX0" y="csY0"/>
                </a:cxn>
                <a:cxn ang="0">
                  <a:pos x="csX1" y="csY1"/>
                </a:cxn>
                <a:cxn ang="0">
                  <a:pos x="csX2" y="csY2"/>
                </a:cxn>
                <a:cxn ang="0">
                  <a:pos x="csX3" y="csY3"/>
                </a:cxn>
                <a:cxn ang="0">
                  <a:pos x="csX4" y="csY4"/>
                </a:cxn>
              </a:cxnLst>
              <a:rect l="l" t="t" r="r" b="b"/>
              <a:pathLst>
                <a:path w="80921" h="110345">
                  <a:moveTo>
                    <a:pt x="80593" y="108504"/>
                  </a:moveTo>
                  <a:cubicBezTo>
                    <a:pt x="48469" y="77518"/>
                    <a:pt x="15713" y="44445"/>
                    <a:pt x="2130" y="755"/>
                  </a:cubicBezTo>
                  <a:cubicBezTo>
                    <a:pt x="1720" y="-570"/>
                    <a:pt x="-366" y="-7"/>
                    <a:pt x="56" y="1329"/>
                  </a:cubicBezTo>
                  <a:cubicBezTo>
                    <a:pt x="13744" y="45394"/>
                    <a:pt x="46665" y="78783"/>
                    <a:pt x="79069" y="110039"/>
                  </a:cubicBezTo>
                  <a:cubicBezTo>
                    <a:pt x="80065" y="111000"/>
                    <a:pt x="81600" y="109477"/>
                    <a:pt x="80593" y="108516"/>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0" name="Freeform: Shape 1009">
              <a:extLst>
                <a:ext uri="{FF2B5EF4-FFF2-40B4-BE49-F238E27FC236}">
                  <a16:creationId xmlns:a16="http://schemas.microsoft.com/office/drawing/2014/main" id="{347F5D85-F11E-9931-C6F4-DDBEB4319C14}"/>
                </a:ext>
              </a:extLst>
            </p:cNvPr>
            <p:cNvSpPr/>
            <p:nvPr/>
          </p:nvSpPr>
          <p:spPr>
            <a:xfrm>
              <a:off x="3387143" y="2406756"/>
              <a:ext cx="69848" cy="16344"/>
            </a:xfrm>
            <a:custGeom>
              <a:avLst/>
              <a:gdLst>
                <a:gd name="csX0" fmla="*/ 69848 w 69848"/>
                <a:gd name="csY0" fmla="*/ 586 h 16344"/>
                <a:gd name="csX1" fmla="*/ 61504 w 69848"/>
                <a:gd name="csY1" fmla="*/ 7102 h 16344"/>
                <a:gd name="csX2" fmla="*/ 30072 w 69848"/>
                <a:gd name="csY2" fmla="*/ 16161 h 16344"/>
                <a:gd name="csX3" fmla="*/ 0 w 69848"/>
                <a:gd name="csY3" fmla="*/ 10946 h 16344"/>
                <a:gd name="csX4" fmla="*/ 2520 w 69848"/>
                <a:gd name="csY4" fmla="*/ 9669 h 16344"/>
                <a:gd name="csX5" fmla="*/ 32076 w 69848"/>
                <a:gd name="csY5" fmla="*/ 13829 h 16344"/>
                <a:gd name="csX6" fmla="*/ 64516 w 69848"/>
                <a:gd name="csY6" fmla="*/ 2004 h 16344"/>
                <a:gd name="csX7" fmla="*/ 66907 w 69848"/>
                <a:gd name="csY7" fmla="*/ 0 h 16344"/>
                <a:gd name="csX8" fmla="*/ 69837 w 69848"/>
                <a:gd name="csY8" fmla="*/ 586 h 163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848" h="16344">
                  <a:moveTo>
                    <a:pt x="69848" y="586"/>
                  </a:moveTo>
                  <a:cubicBezTo>
                    <a:pt x="67153" y="2871"/>
                    <a:pt x="64364" y="5075"/>
                    <a:pt x="61504" y="7102"/>
                  </a:cubicBezTo>
                  <a:cubicBezTo>
                    <a:pt x="52339" y="13571"/>
                    <a:pt x="41136" y="15341"/>
                    <a:pt x="30072" y="16161"/>
                  </a:cubicBezTo>
                  <a:cubicBezTo>
                    <a:pt x="19443" y="16958"/>
                    <a:pt x="9130" y="15142"/>
                    <a:pt x="0" y="10946"/>
                  </a:cubicBezTo>
                  <a:cubicBezTo>
                    <a:pt x="902" y="10477"/>
                    <a:pt x="1746" y="10067"/>
                    <a:pt x="2520" y="9669"/>
                  </a:cubicBezTo>
                  <a:cubicBezTo>
                    <a:pt x="11532" y="13419"/>
                    <a:pt x="21681" y="14825"/>
                    <a:pt x="32076" y="13829"/>
                  </a:cubicBezTo>
                  <a:cubicBezTo>
                    <a:pt x="44464" y="12669"/>
                    <a:pt x="54918" y="9950"/>
                    <a:pt x="64516" y="2004"/>
                  </a:cubicBezTo>
                  <a:lnTo>
                    <a:pt x="66907" y="0"/>
                  </a:lnTo>
                  <a:cubicBezTo>
                    <a:pt x="67786" y="176"/>
                    <a:pt x="68782" y="363"/>
                    <a:pt x="69837" y="586"/>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1" name="Freeform: Shape 1010">
              <a:extLst>
                <a:ext uri="{FF2B5EF4-FFF2-40B4-BE49-F238E27FC236}">
                  <a16:creationId xmlns:a16="http://schemas.microsoft.com/office/drawing/2014/main" id="{54106D50-379F-116D-9114-DB6AF6000B3F}"/>
                </a:ext>
              </a:extLst>
            </p:cNvPr>
            <p:cNvSpPr/>
            <p:nvPr/>
          </p:nvSpPr>
          <p:spPr>
            <a:xfrm>
              <a:off x="3549622" y="2615963"/>
              <a:ext cx="27120" cy="67675"/>
            </a:xfrm>
            <a:custGeom>
              <a:avLst/>
              <a:gdLst>
                <a:gd name="csX0" fmla="*/ 25760 w 27120"/>
                <a:gd name="csY0" fmla="*/ 20531 h 67675"/>
                <a:gd name="csX1" fmla="*/ 22783 w 27120"/>
                <a:gd name="csY1" fmla="*/ 9245 h 67675"/>
                <a:gd name="csX2" fmla="*/ 22783 w 27120"/>
                <a:gd name="csY2" fmla="*/ 9221 h 67675"/>
                <a:gd name="csX3" fmla="*/ 22373 w 27120"/>
                <a:gd name="csY3" fmla="*/ 8120 h 67675"/>
                <a:gd name="csX4" fmla="*/ 21881 w 27120"/>
                <a:gd name="csY4" fmla="*/ 6971 h 67675"/>
                <a:gd name="csX5" fmla="*/ 16701 w 27120"/>
                <a:gd name="csY5" fmla="*/ 115 h 67675"/>
                <a:gd name="csX6" fmla="*/ 10185 w 27120"/>
                <a:gd name="csY6" fmla="*/ 8811 h 67675"/>
                <a:gd name="csX7" fmla="*/ 10360 w 27120"/>
                <a:gd name="csY7" fmla="*/ 8448 h 67675"/>
                <a:gd name="csX8" fmla="*/ 8720 w 27120"/>
                <a:gd name="csY8" fmla="*/ 7135 h 67675"/>
                <a:gd name="csX9" fmla="*/ 8251 w 27120"/>
                <a:gd name="csY9" fmla="*/ 7651 h 67675"/>
                <a:gd name="csX10" fmla="*/ 6563 w 27120"/>
                <a:gd name="csY10" fmla="*/ 11038 h 67675"/>
                <a:gd name="csX11" fmla="*/ 5438 w 27120"/>
                <a:gd name="csY11" fmla="*/ 13171 h 67675"/>
                <a:gd name="csX12" fmla="*/ 0 w 27120"/>
                <a:gd name="csY12" fmla="*/ 28266 h 67675"/>
                <a:gd name="csX13" fmla="*/ 1594 w 27120"/>
                <a:gd name="csY13" fmla="*/ 37430 h 67675"/>
                <a:gd name="csX14" fmla="*/ 2462 w 27120"/>
                <a:gd name="csY14" fmla="*/ 48048 h 67675"/>
                <a:gd name="csX15" fmla="*/ 6880 w 27120"/>
                <a:gd name="csY15" fmla="*/ 49865 h 67675"/>
                <a:gd name="csX16" fmla="*/ 8134 w 27120"/>
                <a:gd name="csY16" fmla="*/ 42704 h 67675"/>
                <a:gd name="csX17" fmla="*/ 8474 w 27120"/>
                <a:gd name="csY17" fmla="*/ 37360 h 67675"/>
                <a:gd name="csX18" fmla="*/ 9810 w 27120"/>
                <a:gd name="csY18" fmla="*/ 40442 h 67675"/>
                <a:gd name="csX19" fmla="*/ 11732 w 27120"/>
                <a:gd name="csY19" fmla="*/ 63670 h 67675"/>
                <a:gd name="csX20" fmla="*/ 13478 w 27120"/>
                <a:gd name="csY20" fmla="*/ 66319 h 67675"/>
                <a:gd name="csX21" fmla="*/ 15482 w 27120"/>
                <a:gd name="csY21" fmla="*/ 67350 h 67675"/>
                <a:gd name="csX22" fmla="*/ 18822 w 27120"/>
                <a:gd name="csY22" fmla="*/ 67585 h 67675"/>
                <a:gd name="csX23" fmla="*/ 21107 w 27120"/>
                <a:gd name="csY23" fmla="*/ 66940 h 67675"/>
                <a:gd name="csX24" fmla="*/ 22807 w 27120"/>
                <a:gd name="csY24" fmla="*/ 65815 h 67675"/>
                <a:gd name="csX25" fmla="*/ 25994 w 27120"/>
                <a:gd name="csY25" fmla="*/ 57014 h 67675"/>
                <a:gd name="csX26" fmla="*/ 26967 w 27120"/>
                <a:gd name="csY26" fmla="*/ 48212 h 67675"/>
                <a:gd name="csX27" fmla="*/ 25736 w 27120"/>
                <a:gd name="csY27" fmla="*/ 20519 h 67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7120" h="67675">
                  <a:moveTo>
                    <a:pt x="25760" y="20531"/>
                  </a:moveTo>
                  <a:cubicBezTo>
                    <a:pt x="25350" y="17941"/>
                    <a:pt x="24354" y="13429"/>
                    <a:pt x="22783" y="9245"/>
                  </a:cubicBezTo>
                  <a:lnTo>
                    <a:pt x="22783" y="9221"/>
                  </a:lnTo>
                  <a:cubicBezTo>
                    <a:pt x="22654" y="8858"/>
                    <a:pt x="22502" y="8483"/>
                    <a:pt x="22373" y="8120"/>
                  </a:cubicBezTo>
                  <a:cubicBezTo>
                    <a:pt x="22221" y="7733"/>
                    <a:pt x="22045" y="7346"/>
                    <a:pt x="21881" y="6971"/>
                  </a:cubicBezTo>
                  <a:cubicBezTo>
                    <a:pt x="20498" y="3866"/>
                    <a:pt x="18752" y="1217"/>
                    <a:pt x="16701" y="115"/>
                  </a:cubicBezTo>
                  <a:cubicBezTo>
                    <a:pt x="14333" y="-1139"/>
                    <a:pt x="12857" y="8225"/>
                    <a:pt x="10185" y="8811"/>
                  </a:cubicBezTo>
                  <a:cubicBezTo>
                    <a:pt x="10255" y="8682"/>
                    <a:pt x="10314" y="8577"/>
                    <a:pt x="10360" y="8448"/>
                  </a:cubicBezTo>
                  <a:cubicBezTo>
                    <a:pt x="10829" y="7417"/>
                    <a:pt x="9517" y="6702"/>
                    <a:pt x="8720" y="7135"/>
                  </a:cubicBezTo>
                  <a:cubicBezTo>
                    <a:pt x="8520" y="7241"/>
                    <a:pt x="8356" y="7417"/>
                    <a:pt x="8251" y="7651"/>
                  </a:cubicBezTo>
                  <a:cubicBezTo>
                    <a:pt x="7759" y="8800"/>
                    <a:pt x="7196" y="9913"/>
                    <a:pt x="6563" y="11038"/>
                  </a:cubicBezTo>
                  <a:cubicBezTo>
                    <a:pt x="6223" y="11753"/>
                    <a:pt x="5825" y="12456"/>
                    <a:pt x="5438" y="13171"/>
                  </a:cubicBezTo>
                  <a:cubicBezTo>
                    <a:pt x="2790" y="17976"/>
                    <a:pt x="47" y="22816"/>
                    <a:pt x="0" y="28266"/>
                  </a:cubicBezTo>
                  <a:cubicBezTo>
                    <a:pt x="-23" y="31395"/>
                    <a:pt x="1020" y="34395"/>
                    <a:pt x="1594" y="37430"/>
                  </a:cubicBezTo>
                  <a:cubicBezTo>
                    <a:pt x="2239" y="40864"/>
                    <a:pt x="1489" y="44673"/>
                    <a:pt x="2462" y="48048"/>
                  </a:cubicBezTo>
                  <a:cubicBezTo>
                    <a:pt x="3130" y="50287"/>
                    <a:pt x="4571" y="52256"/>
                    <a:pt x="6880" y="49865"/>
                  </a:cubicBezTo>
                  <a:cubicBezTo>
                    <a:pt x="8345" y="48330"/>
                    <a:pt x="8028" y="44626"/>
                    <a:pt x="8134" y="42704"/>
                  </a:cubicBezTo>
                  <a:cubicBezTo>
                    <a:pt x="8239" y="40677"/>
                    <a:pt x="8649" y="39388"/>
                    <a:pt x="8474" y="37360"/>
                  </a:cubicBezTo>
                  <a:cubicBezTo>
                    <a:pt x="8931" y="38380"/>
                    <a:pt x="9376" y="39411"/>
                    <a:pt x="9810" y="40442"/>
                  </a:cubicBezTo>
                  <a:cubicBezTo>
                    <a:pt x="12165" y="46267"/>
                    <a:pt x="10196" y="57811"/>
                    <a:pt x="11732" y="63670"/>
                  </a:cubicBezTo>
                  <a:cubicBezTo>
                    <a:pt x="12013" y="64795"/>
                    <a:pt x="12634" y="65674"/>
                    <a:pt x="13478" y="66319"/>
                  </a:cubicBezTo>
                  <a:cubicBezTo>
                    <a:pt x="14064" y="66776"/>
                    <a:pt x="14755" y="67116"/>
                    <a:pt x="15482" y="67350"/>
                  </a:cubicBezTo>
                  <a:cubicBezTo>
                    <a:pt x="16537" y="67678"/>
                    <a:pt x="17685" y="67760"/>
                    <a:pt x="18822" y="67585"/>
                  </a:cubicBezTo>
                  <a:cubicBezTo>
                    <a:pt x="19595" y="67503"/>
                    <a:pt x="20381" y="67257"/>
                    <a:pt x="21107" y="66940"/>
                  </a:cubicBezTo>
                  <a:cubicBezTo>
                    <a:pt x="21717" y="66635"/>
                    <a:pt x="22291" y="66272"/>
                    <a:pt x="22807" y="65815"/>
                  </a:cubicBezTo>
                  <a:cubicBezTo>
                    <a:pt x="25174" y="63706"/>
                    <a:pt x="25572" y="59990"/>
                    <a:pt x="25994" y="57014"/>
                  </a:cubicBezTo>
                  <a:cubicBezTo>
                    <a:pt x="26428" y="54084"/>
                    <a:pt x="26838" y="51142"/>
                    <a:pt x="26967" y="48212"/>
                  </a:cubicBezTo>
                  <a:cubicBezTo>
                    <a:pt x="27377" y="38591"/>
                    <a:pt x="26967" y="28301"/>
                    <a:pt x="25736" y="20519"/>
                  </a:cubicBezTo>
                  <a:close/>
                </a:path>
              </a:pathLst>
            </a:custGeom>
            <a:solidFill>
              <a:srgbClr val="FFA87D"/>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2" name="Freeform: Shape 1011">
              <a:extLst>
                <a:ext uri="{FF2B5EF4-FFF2-40B4-BE49-F238E27FC236}">
                  <a16:creationId xmlns:a16="http://schemas.microsoft.com/office/drawing/2014/main" id="{793B959B-B09B-316F-2485-3887DC64F8B3}"/>
                </a:ext>
              </a:extLst>
            </p:cNvPr>
            <p:cNvSpPr/>
            <p:nvPr/>
          </p:nvSpPr>
          <p:spPr>
            <a:xfrm>
              <a:off x="3563111" y="2653021"/>
              <a:ext cx="3575" cy="30327"/>
            </a:xfrm>
            <a:custGeom>
              <a:avLst/>
              <a:gdLst>
                <a:gd name="csX0" fmla="*/ 2004 w 3575"/>
                <a:gd name="csY0" fmla="*/ 30315 h 30327"/>
                <a:gd name="csX1" fmla="*/ 0 w 3575"/>
                <a:gd name="csY1" fmla="*/ 29284 h 30327"/>
                <a:gd name="csX2" fmla="*/ 691 w 3575"/>
                <a:gd name="csY2" fmla="*/ 1028 h 30327"/>
                <a:gd name="csX3" fmla="*/ 2848 w 3575"/>
                <a:gd name="csY3" fmla="*/ 1028 h 30327"/>
                <a:gd name="csX4" fmla="*/ 2004 w 3575"/>
                <a:gd name="csY4" fmla="*/ 30327 h 30327"/>
              </a:gdLst>
              <a:ahLst/>
              <a:cxnLst>
                <a:cxn ang="0">
                  <a:pos x="csX0" y="csY0"/>
                </a:cxn>
                <a:cxn ang="0">
                  <a:pos x="csX1" y="csY1"/>
                </a:cxn>
                <a:cxn ang="0">
                  <a:pos x="csX2" y="csY2"/>
                </a:cxn>
                <a:cxn ang="0">
                  <a:pos x="csX3" y="csY3"/>
                </a:cxn>
                <a:cxn ang="0">
                  <a:pos x="csX4" y="csY4"/>
                </a:cxn>
              </a:cxnLst>
              <a:rect l="l" t="t" r="r" b="b"/>
              <a:pathLst>
                <a:path w="3575" h="30327">
                  <a:moveTo>
                    <a:pt x="2004" y="30315"/>
                  </a:moveTo>
                  <a:cubicBezTo>
                    <a:pt x="1266" y="30081"/>
                    <a:pt x="586" y="29729"/>
                    <a:pt x="0" y="29284"/>
                  </a:cubicBezTo>
                  <a:cubicBezTo>
                    <a:pt x="1617" y="19967"/>
                    <a:pt x="1852" y="10521"/>
                    <a:pt x="691" y="1028"/>
                  </a:cubicBezTo>
                  <a:cubicBezTo>
                    <a:pt x="516" y="-354"/>
                    <a:pt x="2672" y="-331"/>
                    <a:pt x="2848" y="1028"/>
                  </a:cubicBezTo>
                  <a:cubicBezTo>
                    <a:pt x="4055" y="10861"/>
                    <a:pt x="3750" y="20659"/>
                    <a:pt x="2004" y="30327"/>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3" name="Freeform: Shape 1012">
              <a:extLst>
                <a:ext uri="{FF2B5EF4-FFF2-40B4-BE49-F238E27FC236}">
                  <a16:creationId xmlns:a16="http://schemas.microsoft.com/office/drawing/2014/main" id="{80DB9949-663F-EA57-E33B-AFE6D77C12C2}"/>
                </a:ext>
              </a:extLst>
            </p:cNvPr>
            <p:cNvSpPr/>
            <p:nvPr/>
          </p:nvSpPr>
          <p:spPr>
            <a:xfrm>
              <a:off x="3568455" y="2653540"/>
              <a:ext cx="4005" cy="30031"/>
            </a:xfrm>
            <a:custGeom>
              <a:avLst/>
              <a:gdLst>
                <a:gd name="csX0" fmla="*/ 2285 w 4005"/>
                <a:gd name="csY0" fmla="*/ 29387 h 30031"/>
                <a:gd name="csX1" fmla="*/ 0 w 4005"/>
                <a:gd name="csY1" fmla="*/ 30031 h 30031"/>
                <a:gd name="csX2" fmla="*/ 1699 w 4005"/>
                <a:gd name="csY2" fmla="*/ 1037 h 30031"/>
                <a:gd name="csX3" fmla="*/ 3856 w 4005"/>
                <a:gd name="csY3" fmla="*/ 1037 h 30031"/>
                <a:gd name="csX4" fmla="*/ 2285 w 4005"/>
                <a:gd name="csY4" fmla="*/ 29387 h 30031"/>
              </a:gdLst>
              <a:ahLst/>
              <a:cxnLst>
                <a:cxn ang="0">
                  <a:pos x="csX0" y="csY0"/>
                </a:cxn>
                <a:cxn ang="0">
                  <a:pos x="csX1" y="csY1"/>
                </a:cxn>
                <a:cxn ang="0">
                  <a:pos x="csX2" y="csY2"/>
                </a:cxn>
                <a:cxn ang="0">
                  <a:pos x="csX3" y="csY3"/>
                </a:cxn>
                <a:cxn ang="0">
                  <a:pos x="csX4" y="csY4"/>
                </a:cxn>
              </a:cxnLst>
              <a:rect l="l" t="t" r="r" b="b"/>
              <a:pathLst>
                <a:path w="4005" h="30031">
                  <a:moveTo>
                    <a:pt x="2285" y="29387"/>
                  </a:moveTo>
                  <a:cubicBezTo>
                    <a:pt x="1547" y="29715"/>
                    <a:pt x="774" y="29949"/>
                    <a:pt x="0" y="30031"/>
                  </a:cubicBezTo>
                  <a:cubicBezTo>
                    <a:pt x="1535" y="20363"/>
                    <a:pt x="2180" y="10964"/>
                    <a:pt x="1699" y="1037"/>
                  </a:cubicBezTo>
                  <a:cubicBezTo>
                    <a:pt x="1629" y="-346"/>
                    <a:pt x="3797" y="-346"/>
                    <a:pt x="3856" y="1037"/>
                  </a:cubicBezTo>
                  <a:cubicBezTo>
                    <a:pt x="4313" y="10764"/>
                    <a:pt x="3703" y="19952"/>
                    <a:pt x="2285" y="29387"/>
                  </a:cubicBezTo>
                  <a:close/>
                </a:path>
              </a:pathLst>
            </a:custGeom>
            <a:solidFill>
              <a:srgbClr val="E6743B"/>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4" name="Freeform: Shape 1013">
              <a:extLst>
                <a:ext uri="{FF2B5EF4-FFF2-40B4-BE49-F238E27FC236}">
                  <a16:creationId xmlns:a16="http://schemas.microsoft.com/office/drawing/2014/main" id="{9B4859A0-3D08-D908-CDF7-1CEAA998FA56}"/>
                </a:ext>
              </a:extLst>
            </p:cNvPr>
            <p:cNvSpPr/>
            <p:nvPr/>
          </p:nvSpPr>
          <p:spPr>
            <a:xfrm>
              <a:off x="3021969" y="2379808"/>
              <a:ext cx="7342" cy="19304"/>
            </a:xfrm>
            <a:custGeom>
              <a:avLst/>
              <a:gdLst>
                <a:gd name="csX0" fmla="*/ 7272 w 7342"/>
                <a:gd name="csY0" fmla="*/ 15944 h 19304"/>
                <a:gd name="csX1" fmla="*/ 7037 w 7342"/>
                <a:gd name="csY1" fmla="*/ 12123 h 19304"/>
                <a:gd name="csX2" fmla="*/ 6475 w 7342"/>
                <a:gd name="csY2" fmla="*/ 4353 h 19304"/>
                <a:gd name="csX3" fmla="*/ 6041 w 7342"/>
                <a:gd name="csY3" fmla="*/ 1576 h 19304"/>
                <a:gd name="csX4" fmla="*/ 5807 w 7342"/>
                <a:gd name="csY4" fmla="*/ 990 h 19304"/>
                <a:gd name="csX5" fmla="*/ 3088 w 7342"/>
                <a:gd name="csY5" fmla="*/ 1833 h 19304"/>
                <a:gd name="csX6" fmla="*/ 2889 w 7342"/>
                <a:gd name="csY6" fmla="*/ 2865 h 19304"/>
                <a:gd name="csX7" fmla="*/ 2221 w 7342"/>
                <a:gd name="csY7" fmla="*/ 5630 h 19304"/>
                <a:gd name="csX8" fmla="*/ 1447 w 7342"/>
                <a:gd name="csY8" fmla="*/ 8478 h 19304"/>
                <a:gd name="csX9" fmla="*/ 1166 w 7342"/>
                <a:gd name="csY9" fmla="*/ 9510 h 19304"/>
                <a:gd name="csX10" fmla="*/ 299 w 7342"/>
                <a:gd name="csY10" fmla="*/ 13026 h 19304"/>
                <a:gd name="csX11" fmla="*/ 41 w 7342"/>
                <a:gd name="csY11" fmla="*/ 14444 h 19304"/>
                <a:gd name="csX12" fmla="*/ 709 w 7342"/>
                <a:gd name="csY12" fmla="*/ 17831 h 19304"/>
                <a:gd name="csX13" fmla="*/ 3885 w 7342"/>
                <a:gd name="csY13" fmla="*/ 19272 h 19304"/>
                <a:gd name="csX14" fmla="*/ 7190 w 7342"/>
                <a:gd name="csY14" fmla="*/ 17807 h 19304"/>
                <a:gd name="csX15" fmla="*/ 7342 w 7342"/>
                <a:gd name="csY15" fmla="*/ 16881 h 19304"/>
                <a:gd name="csX16" fmla="*/ 7272 w 7342"/>
                <a:gd name="csY16" fmla="*/ 15932 h 19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7342" h="19304">
                  <a:moveTo>
                    <a:pt x="7272" y="15944"/>
                  </a:moveTo>
                  <a:cubicBezTo>
                    <a:pt x="7225" y="15428"/>
                    <a:pt x="7143" y="13940"/>
                    <a:pt x="7037" y="12123"/>
                  </a:cubicBezTo>
                  <a:cubicBezTo>
                    <a:pt x="6908" y="9685"/>
                    <a:pt x="6697" y="6603"/>
                    <a:pt x="6475" y="4353"/>
                  </a:cubicBezTo>
                  <a:cubicBezTo>
                    <a:pt x="6322" y="3076"/>
                    <a:pt x="6194" y="2068"/>
                    <a:pt x="6041" y="1576"/>
                  </a:cubicBezTo>
                  <a:cubicBezTo>
                    <a:pt x="5971" y="1365"/>
                    <a:pt x="5912" y="1165"/>
                    <a:pt x="5807" y="990"/>
                  </a:cubicBezTo>
                  <a:cubicBezTo>
                    <a:pt x="5010" y="-651"/>
                    <a:pt x="3369" y="-171"/>
                    <a:pt x="3088" y="1833"/>
                  </a:cubicBezTo>
                  <a:cubicBezTo>
                    <a:pt x="3064" y="2091"/>
                    <a:pt x="3006" y="2443"/>
                    <a:pt x="2889" y="2865"/>
                  </a:cubicBezTo>
                  <a:cubicBezTo>
                    <a:pt x="2736" y="3603"/>
                    <a:pt x="2502" y="4564"/>
                    <a:pt x="2221" y="5630"/>
                  </a:cubicBezTo>
                  <a:cubicBezTo>
                    <a:pt x="1963" y="6533"/>
                    <a:pt x="1705" y="7529"/>
                    <a:pt x="1447" y="8478"/>
                  </a:cubicBezTo>
                  <a:cubicBezTo>
                    <a:pt x="1365" y="8818"/>
                    <a:pt x="1271" y="9170"/>
                    <a:pt x="1166" y="9510"/>
                  </a:cubicBezTo>
                  <a:cubicBezTo>
                    <a:pt x="826" y="10822"/>
                    <a:pt x="521" y="12076"/>
                    <a:pt x="299" y="13026"/>
                  </a:cubicBezTo>
                  <a:cubicBezTo>
                    <a:pt x="170" y="13635"/>
                    <a:pt x="88" y="14127"/>
                    <a:pt x="41" y="14444"/>
                  </a:cubicBezTo>
                  <a:cubicBezTo>
                    <a:pt x="-65" y="15604"/>
                    <a:pt x="-6" y="16881"/>
                    <a:pt x="709" y="17831"/>
                  </a:cubicBezTo>
                  <a:cubicBezTo>
                    <a:pt x="1271" y="18569"/>
                    <a:pt x="2560" y="19120"/>
                    <a:pt x="3885" y="19272"/>
                  </a:cubicBezTo>
                  <a:cubicBezTo>
                    <a:pt x="5326" y="19424"/>
                    <a:pt x="6780" y="19061"/>
                    <a:pt x="7190" y="17807"/>
                  </a:cubicBezTo>
                  <a:cubicBezTo>
                    <a:pt x="7295" y="17502"/>
                    <a:pt x="7342" y="17186"/>
                    <a:pt x="7342" y="16881"/>
                  </a:cubicBezTo>
                  <a:cubicBezTo>
                    <a:pt x="7342" y="16553"/>
                    <a:pt x="7319" y="16260"/>
                    <a:pt x="7272" y="15932"/>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5" name="Freeform: Shape 1014">
              <a:extLst>
                <a:ext uri="{FF2B5EF4-FFF2-40B4-BE49-F238E27FC236}">
                  <a16:creationId xmlns:a16="http://schemas.microsoft.com/office/drawing/2014/main" id="{ED85194D-C5D3-E1EB-3D38-F661474E2E51}"/>
                </a:ext>
              </a:extLst>
            </p:cNvPr>
            <p:cNvSpPr/>
            <p:nvPr/>
          </p:nvSpPr>
          <p:spPr>
            <a:xfrm>
              <a:off x="3527791" y="2540522"/>
              <a:ext cx="39539" cy="20951"/>
            </a:xfrm>
            <a:custGeom>
              <a:avLst/>
              <a:gdLst>
                <a:gd name="csX0" fmla="*/ 39539 w 39539"/>
                <a:gd name="csY0" fmla="*/ 3341 h 20951"/>
                <a:gd name="csX1" fmla="*/ 2154 w 39539"/>
                <a:gd name="csY1" fmla="*/ 20205 h 20951"/>
                <a:gd name="csX2" fmla="*/ 56 w 39539"/>
                <a:gd name="csY2" fmla="*/ 19619 h 20951"/>
                <a:gd name="csX3" fmla="*/ 38848 w 39539"/>
                <a:gd name="csY3" fmla="*/ 939 h 20951"/>
                <a:gd name="csX4" fmla="*/ 39539 w 39539"/>
                <a:gd name="csY4" fmla="*/ 3329 h 20951"/>
              </a:gdLst>
              <a:ahLst/>
              <a:cxnLst>
                <a:cxn ang="0">
                  <a:pos x="csX0" y="csY0"/>
                </a:cxn>
                <a:cxn ang="0">
                  <a:pos x="csX1" y="csY1"/>
                </a:cxn>
                <a:cxn ang="0">
                  <a:pos x="csX2" y="csY2"/>
                </a:cxn>
                <a:cxn ang="0">
                  <a:pos x="csX3" y="csY3"/>
                </a:cxn>
                <a:cxn ang="0">
                  <a:pos x="csX4" y="csY4"/>
                </a:cxn>
              </a:cxnLst>
              <a:rect l="l" t="t" r="r" b="b"/>
              <a:pathLst>
                <a:path w="39539" h="20951">
                  <a:moveTo>
                    <a:pt x="39539" y="3341"/>
                  </a:moveTo>
                  <a:cubicBezTo>
                    <a:pt x="25276" y="-655"/>
                    <a:pt x="6947" y="5497"/>
                    <a:pt x="2154" y="20205"/>
                  </a:cubicBezTo>
                  <a:cubicBezTo>
                    <a:pt x="1720" y="21518"/>
                    <a:pt x="-366" y="20955"/>
                    <a:pt x="56" y="19619"/>
                  </a:cubicBezTo>
                  <a:cubicBezTo>
                    <a:pt x="5107" y="4197"/>
                    <a:pt x="23659" y="-2659"/>
                    <a:pt x="38848" y="939"/>
                  </a:cubicBezTo>
                  <a:cubicBezTo>
                    <a:pt x="39047" y="1735"/>
                    <a:pt x="39281" y="2556"/>
                    <a:pt x="39539" y="3329"/>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6" name="Freeform: Shape 1015">
              <a:extLst>
                <a:ext uri="{FF2B5EF4-FFF2-40B4-BE49-F238E27FC236}">
                  <a16:creationId xmlns:a16="http://schemas.microsoft.com/office/drawing/2014/main" id="{479AA992-C90F-9C0B-D425-9CDCE414DA46}"/>
                </a:ext>
              </a:extLst>
            </p:cNvPr>
            <p:cNvSpPr/>
            <p:nvPr/>
          </p:nvSpPr>
          <p:spPr>
            <a:xfrm>
              <a:off x="3332272" y="2554522"/>
              <a:ext cx="37238" cy="18400"/>
            </a:xfrm>
            <a:custGeom>
              <a:avLst/>
              <a:gdLst>
                <a:gd name="csX0" fmla="*/ 35112 w 37238"/>
                <a:gd name="csY0" fmla="*/ 17667 h 18400"/>
                <a:gd name="csX1" fmla="*/ 11755 w 37238"/>
                <a:gd name="csY1" fmla="*/ 2173 h 18400"/>
                <a:gd name="csX2" fmla="*/ 0 w 37238"/>
                <a:gd name="csY2" fmla="*/ 4306 h 18400"/>
                <a:gd name="csX3" fmla="*/ 1102 w 37238"/>
                <a:gd name="csY3" fmla="*/ 1669 h 18400"/>
                <a:gd name="csX4" fmla="*/ 11755 w 37238"/>
                <a:gd name="csY4" fmla="*/ 5 h 18400"/>
                <a:gd name="csX5" fmla="*/ 37186 w 37238"/>
                <a:gd name="csY5" fmla="*/ 17069 h 18400"/>
                <a:gd name="csX6" fmla="*/ 35112 w 37238"/>
                <a:gd name="csY6" fmla="*/ 17655 h 18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238" h="18400">
                  <a:moveTo>
                    <a:pt x="35112" y="17667"/>
                  </a:moveTo>
                  <a:cubicBezTo>
                    <a:pt x="32006" y="7424"/>
                    <a:pt x="22056" y="1986"/>
                    <a:pt x="11755" y="2173"/>
                  </a:cubicBezTo>
                  <a:cubicBezTo>
                    <a:pt x="8192" y="2255"/>
                    <a:pt x="3973" y="2912"/>
                    <a:pt x="0" y="4306"/>
                  </a:cubicBezTo>
                  <a:cubicBezTo>
                    <a:pt x="328" y="3439"/>
                    <a:pt x="691" y="2584"/>
                    <a:pt x="1102" y="1669"/>
                  </a:cubicBezTo>
                  <a:cubicBezTo>
                    <a:pt x="4723" y="591"/>
                    <a:pt x="8485" y="76"/>
                    <a:pt x="11755" y="5"/>
                  </a:cubicBezTo>
                  <a:cubicBezTo>
                    <a:pt x="23041" y="-206"/>
                    <a:pt x="33823" y="5935"/>
                    <a:pt x="37186" y="17069"/>
                  </a:cubicBezTo>
                  <a:cubicBezTo>
                    <a:pt x="37596" y="18405"/>
                    <a:pt x="35498" y="18967"/>
                    <a:pt x="35112" y="17655"/>
                  </a:cubicBezTo>
                  <a:close/>
                </a:path>
              </a:pathLst>
            </a:custGeom>
            <a:solidFill>
              <a:srgbClr val="823A20"/>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7" name="Freeform: Shape 1016">
              <a:extLst>
                <a:ext uri="{FF2B5EF4-FFF2-40B4-BE49-F238E27FC236}">
                  <a16:creationId xmlns:a16="http://schemas.microsoft.com/office/drawing/2014/main" id="{2C3B49FA-AC3E-0E24-FC4F-B3CCC1E45EC4}"/>
                </a:ext>
              </a:extLst>
            </p:cNvPr>
            <p:cNvSpPr/>
            <p:nvPr/>
          </p:nvSpPr>
          <p:spPr>
            <a:xfrm>
              <a:off x="3549493" y="2610687"/>
              <a:ext cx="22888" cy="16383"/>
            </a:xfrm>
            <a:custGeom>
              <a:avLst/>
              <a:gdLst>
                <a:gd name="csX0" fmla="*/ 22783 w 22888"/>
                <a:gd name="csY0" fmla="*/ 10255 h 16383"/>
                <a:gd name="csX1" fmla="*/ 22501 w 22888"/>
                <a:gd name="csY1" fmla="*/ 5203 h 16383"/>
                <a:gd name="csX2" fmla="*/ 22138 w 22888"/>
                <a:gd name="csY2" fmla="*/ 0 h 16383"/>
                <a:gd name="csX3" fmla="*/ 19056 w 22888"/>
                <a:gd name="csY3" fmla="*/ 996 h 16383"/>
                <a:gd name="csX4" fmla="*/ 19032 w 22888"/>
                <a:gd name="csY4" fmla="*/ 996 h 16383"/>
                <a:gd name="csX5" fmla="*/ 9540 w 22888"/>
                <a:gd name="csY5" fmla="*/ 2942 h 16383"/>
                <a:gd name="csX6" fmla="*/ 0 w 22888"/>
                <a:gd name="csY6" fmla="*/ 3246 h 16383"/>
                <a:gd name="csX7" fmla="*/ 4805 w 22888"/>
                <a:gd name="csY7" fmla="*/ 16384 h 16383"/>
                <a:gd name="csX8" fmla="*/ 6680 w 22888"/>
                <a:gd name="csY8" fmla="*/ 16314 h 16383"/>
                <a:gd name="csX9" fmla="*/ 12528 w 22888"/>
                <a:gd name="csY9" fmla="*/ 15774 h 16383"/>
                <a:gd name="csX10" fmla="*/ 20837 w 22888"/>
                <a:gd name="csY10" fmla="*/ 13923 h 16383"/>
                <a:gd name="csX11" fmla="*/ 22501 w 22888"/>
                <a:gd name="csY11" fmla="*/ 13407 h 16383"/>
                <a:gd name="csX12" fmla="*/ 22888 w 22888"/>
                <a:gd name="csY12" fmla="*/ 13302 h 16383"/>
                <a:gd name="csX13" fmla="*/ 22783 w 22888"/>
                <a:gd name="csY13" fmla="*/ 10255 h 16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2888" h="16383">
                  <a:moveTo>
                    <a:pt x="22783" y="10255"/>
                  </a:moveTo>
                  <a:cubicBezTo>
                    <a:pt x="22712" y="8614"/>
                    <a:pt x="22607" y="6915"/>
                    <a:pt x="22501" y="5203"/>
                  </a:cubicBezTo>
                  <a:cubicBezTo>
                    <a:pt x="22396" y="3504"/>
                    <a:pt x="22267" y="1746"/>
                    <a:pt x="22138" y="0"/>
                  </a:cubicBezTo>
                  <a:cubicBezTo>
                    <a:pt x="21119" y="363"/>
                    <a:pt x="20087" y="691"/>
                    <a:pt x="19056" y="996"/>
                  </a:cubicBezTo>
                  <a:lnTo>
                    <a:pt x="19032" y="996"/>
                  </a:lnTo>
                  <a:cubicBezTo>
                    <a:pt x="15927" y="1922"/>
                    <a:pt x="12751" y="2567"/>
                    <a:pt x="9540" y="2942"/>
                  </a:cubicBezTo>
                  <a:cubicBezTo>
                    <a:pt x="6387" y="3305"/>
                    <a:pt x="3199" y="3422"/>
                    <a:pt x="0" y="3246"/>
                  </a:cubicBezTo>
                  <a:lnTo>
                    <a:pt x="4805" y="16384"/>
                  </a:lnTo>
                  <a:cubicBezTo>
                    <a:pt x="5426" y="16384"/>
                    <a:pt x="6059" y="16360"/>
                    <a:pt x="6680" y="16314"/>
                  </a:cubicBezTo>
                  <a:cubicBezTo>
                    <a:pt x="8649" y="16232"/>
                    <a:pt x="10606" y="16056"/>
                    <a:pt x="12528" y="15774"/>
                  </a:cubicBezTo>
                  <a:cubicBezTo>
                    <a:pt x="15329" y="15364"/>
                    <a:pt x="18118" y="14743"/>
                    <a:pt x="20837" y="13923"/>
                  </a:cubicBezTo>
                  <a:cubicBezTo>
                    <a:pt x="21400" y="13770"/>
                    <a:pt x="21939" y="13595"/>
                    <a:pt x="22501" y="13407"/>
                  </a:cubicBezTo>
                  <a:cubicBezTo>
                    <a:pt x="22630" y="13384"/>
                    <a:pt x="22759" y="13337"/>
                    <a:pt x="22888" y="13302"/>
                  </a:cubicBezTo>
                  <a:cubicBezTo>
                    <a:pt x="22865" y="12305"/>
                    <a:pt x="22818" y="11298"/>
                    <a:pt x="22783" y="10255"/>
                  </a:cubicBezTo>
                  <a:close/>
                </a:path>
              </a:pathLst>
            </a:custGeom>
            <a:solidFill>
              <a:srgbClr val="733C27"/>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sp>
          <p:nvSpPr>
            <p:cNvPr id="1018" name="Freeform: Shape 1017">
              <a:extLst>
                <a:ext uri="{FF2B5EF4-FFF2-40B4-BE49-F238E27FC236}">
                  <a16:creationId xmlns:a16="http://schemas.microsoft.com/office/drawing/2014/main" id="{B5215DD1-02C6-9FDF-A13E-13BA4E174E36}"/>
                </a:ext>
              </a:extLst>
            </p:cNvPr>
            <p:cNvSpPr/>
            <p:nvPr/>
          </p:nvSpPr>
          <p:spPr>
            <a:xfrm>
              <a:off x="3557263" y="2610687"/>
              <a:ext cx="15258" cy="16383"/>
            </a:xfrm>
            <a:custGeom>
              <a:avLst/>
              <a:gdLst>
                <a:gd name="csX0" fmla="*/ 15259 w 15258"/>
                <a:gd name="csY0" fmla="*/ 8192 h 16383"/>
                <a:gd name="csX1" fmla="*/ 7629 w 15258"/>
                <a:gd name="csY1" fmla="*/ 16384 h 16383"/>
                <a:gd name="csX2" fmla="*/ 0 w 15258"/>
                <a:gd name="csY2" fmla="*/ 8192 h 16383"/>
                <a:gd name="csX3" fmla="*/ 7629 w 15258"/>
                <a:gd name="csY3" fmla="*/ 0 h 16383"/>
                <a:gd name="csX4" fmla="*/ 15259 w 15258"/>
                <a:gd name="csY4" fmla="*/ 8192 h 16383"/>
              </a:gdLst>
              <a:ahLst/>
              <a:cxnLst>
                <a:cxn ang="0">
                  <a:pos x="csX0" y="csY0"/>
                </a:cxn>
                <a:cxn ang="0">
                  <a:pos x="csX1" y="csY1"/>
                </a:cxn>
                <a:cxn ang="0">
                  <a:pos x="csX2" y="csY2"/>
                </a:cxn>
                <a:cxn ang="0">
                  <a:pos x="csX3" y="csY3"/>
                </a:cxn>
                <a:cxn ang="0">
                  <a:pos x="csX4" y="csY4"/>
                </a:cxn>
              </a:cxnLst>
              <a:rect l="l" t="t" r="r" b="b"/>
              <a:pathLst>
                <a:path w="15258" h="16383">
                  <a:moveTo>
                    <a:pt x="15259" y="8192"/>
                  </a:moveTo>
                  <a:cubicBezTo>
                    <a:pt x="15259" y="12716"/>
                    <a:pt x="11837" y="16384"/>
                    <a:pt x="7629" y="16384"/>
                  </a:cubicBezTo>
                  <a:cubicBezTo>
                    <a:pt x="3422" y="16384"/>
                    <a:pt x="0" y="12716"/>
                    <a:pt x="0" y="8192"/>
                  </a:cubicBezTo>
                  <a:cubicBezTo>
                    <a:pt x="0" y="3668"/>
                    <a:pt x="3422" y="0"/>
                    <a:pt x="7629" y="0"/>
                  </a:cubicBezTo>
                  <a:cubicBezTo>
                    <a:pt x="11837" y="0"/>
                    <a:pt x="15259" y="3668"/>
                    <a:pt x="15259" y="8192"/>
                  </a:cubicBezTo>
                  <a:close/>
                </a:path>
              </a:pathLst>
            </a:custGeom>
            <a:solidFill>
              <a:srgbClr val="FFFFFF"/>
            </a:solidFill>
            <a:ln w="1164"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1067" name="Google Shape;274;p10">
            <a:extLst>
              <a:ext uri="{FF2B5EF4-FFF2-40B4-BE49-F238E27FC236}">
                <a16:creationId xmlns:a16="http://schemas.microsoft.com/office/drawing/2014/main" id="{4143005D-D75B-3F31-6BB3-3A6DC553827E}"/>
              </a:ext>
            </a:extLst>
          </p:cNvPr>
          <p:cNvSpPr txBox="1"/>
          <p:nvPr/>
        </p:nvSpPr>
        <p:spPr>
          <a:xfrm>
            <a:off x="2149596" y="1911761"/>
            <a:ext cx="706641" cy="21544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Family with young children</a:t>
            </a:r>
          </a:p>
        </p:txBody>
      </p:sp>
      <p:sp>
        <p:nvSpPr>
          <p:cNvPr id="1068" name="Google Shape;274;p10">
            <a:extLst>
              <a:ext uri="{FF2B5EF4-FFF2-40B4-BE49-F238E27FC236}">
                <a16:creationId xmlns:a16="http://schemas.microsoft.com/office/drawing/2014/main" id="{3B003B65-EC65-FC43-9401-2259872A3CAF}"/>
              </a:ext>
            </a:extLst>
          </p:cNvPr>
          <p:cNvSpPr txBox="1"/>
          <p:nvPr/>
        </p:nvSpPr>
        <p:spPr>
          <a:xfrm>
            <a:off x="453686" y="1911761"/>
            <a:ext cx="832844" cy="21544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Single, early-career working adult</a:t>
            </a:r>
          </a:p>
        </p:txBody>
      </p:sp>
      <p:pic>
        <p:nvPicPr>
          <p:cNvPr id="1069" name="Graphic 1068">
            <a:extLst>
              <a:ext uri="{FF2B5EF4-FFF2-40B4-BE49-F238E27FC236}">
                <a16:creationId xmlns:a16="http://schemas.microsoft.com/office/drawing/2014/main" id="{36F19D4A-192A-4A4A-F8A4-558CF23F52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468984" y="1797266"/>
            <a:ext cx="114710" cy="355168"/>
          </a:xfrm>
          <a:prstGeom prst="rect">
            <a:avLst/>
          </a:prstGeom>
        </p:spPr>
      </p:pic>
      <p:pic>
        <p:nvPicPr>
          <p:cNvPr id="1070" name="Graphic 1069">
            <a:extLst>
              <a:ext uri="{FF2B5EF4-FFF2-40B4-BE49-F238E27FC236}">
                <a16:creationId xmlns:a16="http://schemas.microsoft.com/office/drawing/2014/main" id="{DB7CBB29-BC70-1059-84AF-2C6CB241D3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24920" y="1800186"/>
            <a:ext cx="424186" cy="349328"/>
          </a:xfrm>
          <a:prstGeom prst="rect">
            <a:avLst/>
          </a:prstGeom>
        </p:spPr>
      </p:pic>
      <p:sp>
        <p:nvSpPr>
          <p:cNvPr id="1071" name="Google Shape;274;p10">
            <a:extLst>
              <a:ext uri="{FF2B5EF4-FFF2-40B4-BE49-F238E27FC236}">
                <a16:creationId xmlns:a16="http://schemas.microsoft.com/office/drawing/2014/main" id="{AD129181-C796-78C0-45C4-556E85DD8761}"/>
              </a:ext>
            </a:extLst>
          </p:cNvPr>
          <p:cNvSpPr txBox="1"/>
          <p:nvPr/>
        </p:nvSpPr>
        <p:spPr>
          <a:xfrm>
            <a:off x="3865358" y="1911761"/>
            <a:ext cx="706641" cy="21544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700" b="0" i="0" u="none" strike="noStrike" kern="0" cap="none" spc="0" normalizeH="0" baseline="0" noProof="0">
                <a:ln>
                  <a:noFill/>
                </a:ln>
                <a:solidFill>
                  <a:srgbClr val="141313"/>
                </a:solidFill>
                <a:effectLst/>
                <a:uLnTx/>
                <a:uFillTx/>
                <a:latin typeface="Arial"/>
                <a:cs typeface="Arial"/>
                <a:sym typeface="Arial"/>
              </a:rPr>
              <a:t>Multi-generational </a:t>
            </a:r>
            <a:r>
              <a:rPr kumimoji="0" lang="en-US" sz="700" b="0" i="0" u="none" strike="noStrike" kern="0" cap="none" spc="0" normalizeH="0" baseline="0" noProof="0" dirty="0">
                <a:ln>
                  <a:noFill/>
                </a:ln>
                <a:solidFill>
                  <a:srgbClr val="141313"/>
                </a:solidFill>
                <a:effectLst/>
                <a:uLnTx/>
                <a:uFillTx/>
                <a:latin typeface="Arial"/>
                <a:cs typeface="Arial"/>
                <a:sym typeface="Arial"/>
              </a:rPr>
              <a:t>family</a:t>
            </a:r>
          </a:p>
        </p:txBody>
      </p:sp>
      <p:pic>
        <p:nvPicPr>
          <p:cNvPr id="1072" name="Graphic 1071">
            <a:extLst>
              <a:ext uri="{FF2B5EF4-FFF2-40B4-BE49-F238E27FC236}">
                <a16:creationId xmlns:a16="http://schemas.microsoft.com/office/drawing/2014/main" id="{09DACE96-5562-B70A-27DE-AE87F19A2B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14474" y="1801682"/>
            <a:ext cx="411576" cy="346334"/>
          </a:xfrm>
          <a:prstGeom prst="rect">
            <a:avLst/>
          </a:prstGeom>
        </p:spPr>
      </p:pic>
      <p:sp>
        <p:nvSpPr>
          <p:cNvPr id="1073" name="Google Shape;274;p10">
            <a:extLst>
              <a:ext uri="{FF2B5EF4-FFF2-40B4-BE49-F238E27FC236}">
                <a16:creationId xmlns:a16="http://schemas.microsoft.com/office/drawing/2014/main" id="{4F4FBF01-3B90-1383-A657-BEC9C0AF7E6B}"/>
              </a:ext>
            </a:extLst>
          </p:cNvPr>
          <p:cNvSpPr txBox="1"/>
          <p:nvPr/>
        </p:nvSpPr>
        <p:spPr>
          <a:xfrm>
            <a:off x="5570696" y="1911761"/>
            <a:ext cx="706641" cy="21544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Early </a:t>
            </a:r>
            <a:br>
              <a:rPr kumimoji="0" lang="en-US" sz="700" b="0" i="0" u="none" strike="noStrike" kern="0" cap="none" spc="0" normalizeH="0" baseline="0" noProof="0" dirty="0">
                <a:ln>
                  <a:noFill/>
                </a:ln>
                <a:solidFill>
                  <a:srgbClr val="141313"/>
                </a:solidFill>
                <a:effectLst/>
                <a:uLnTx/>
                <a:uFillTx/>
                <a:latin typeface="Arial"/>
                <a:cs typeface="Arial"/>
                <a:sym typeface="Arial"/>
              </a:rPr>
            </a:br>
            <a:r>
              <a:rPr kumimoji="0" lang="en-US" sz="700" b="0" i="0" u="none" strike="noStrike" kern="0" cap="none" spc="0" normalizeH="0" baseline="0" noProof="0" dirty="0">
                <a:ln>
                  <a:noFill/>
                </a:ln>
                <a:solidFill>
                  <a:srgbClr val="141313"/>
                </a:solidFill>
                <a:effectLst/>
                <a:uLnTx/>
                <a:uFillTx/>
                <a:latin typeface="Arial"/>
                <a:cs typeface="Arial"/>
                <a:sym typeface="Arial"/>
              </a:rPr>
              <a:t>retirement</a:t>
            </a:r>
          </a:p>
        </p:txBody>
      </p:sp>
      <p:pic>
        <p:nvPicPr>
          <p:cNvPr id="1074" name="Graphic 1073">
            <a:extLst>
              <a:ext uri="{FF2B5EF4-FFF2-40B4-BE49-F238E27FC236}">
                <a16:creationId xmlns:a16="http://schemas.microsoft.com/office/drawing/2014/main" id="{8F6D665A-4B77-240E-0B07-F7625452014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4184" y="1796598"/>
            <a:ext cx="307008" cy="337466"/>
          </a:xfrm>
          <a:prstGeom prst="rect">
            <a:avLst/>
          </a:prstGeom>
        </p:spPr>
      </p:pic>
      <p:sp>
        <p:nvSpPr>
          <p:cNvPr id="1075" name="Google Shape;274;p10">
            <a:extLst>
              <a:ext uri="{FF2B5EF4-FFF2-40B4-BE49-F238E27FC236}">
                <a16:creationId xmlns:a16="http://schemas.microsoft.com/office/drawing/2014/main" id="{6B195F8B-8C3D-ED56-275B-E578BB1DEAAC}"/>
              </a:ext>
            </a:extLst>
          </p:cNvPr>
          <p:cNvSpPr txBox="1"/>
          <p:nvPr/>
        </p:nvSpPr>
        <p:spPr>
          <a:xfrm>
            <a:off x="7305089" y="1911761"/>
            <a:ext cx="706641" cy="21544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700" b="0" i="0" u="none" strike="noStrike" kern="0" cap="none" spc="0" normalizeH="0" baseline="0" noProof="0" dirty="0">
                <a:ln>
                  <a:noFill/>
                </a:ln>
                <a:solidFill>
                  <a:srgbClr val="141313"/>
                </a:solidFill>
                <a:effectLst/>
                <a:uLnTx/>
                <a:uFillTx/>
                <a:latin typeface="Arial"/>
                <a:cs typeface="Arial"/>
                <a:sym typeface="Arial"/>
              </a:rPr>
              <a:t>Older </a:t>
            </a:r>
            <a:br>
              <a:rPr kumimoji="0" lang="en-US" sz="700" b="0" i="0" u="none" strike="noStrike" kern="0" cap="none" spc="0" normalizeH="0" baseline="0" noProof="0" dirty="0">
                <a:ln>
                  <a:noFill/>
                </a:ln>
                <a:solidFill>
                  <a:srgbClr val="141313"/>
                </a:solidFill>
                <a:effectLst/>
                <a:uLnTx/>
                <a:uFillTx/>
                <a:latin typeface="Arial"/>
                <a:cs typeface="Arial"/>
                <a:sym typeface="Arial"/>
              </a:rPr>
            </a:br>
            <a:r>
              <a:rPr kumimoji="0" lang="en-US" sz="700" b="0" i="0" u="none" strike="noStrike" kern="0" cap="none" spc="0" normalizeH="0" baseline="0" noProof="0" dirty="0">
                <a:ln>
                  <a:noFill/>
                </a:ln>
                <a:solidFill>
                  <a:srgbClr val="141313"/>
                </a:solidFill>
                <a:effectLst/>
                <a:uLnTx/>
                <a:uFillTx/>
                <a:latin typeface="Arial"/>
                <a:cs typeface="Arial"/>
                <a:sym typeface="Arial"/>
              </a:rPr>
              <a:t>adulthood</a:t>
            </a:r>
          </a:p>
        </p:txBody>
      </p:sp>
      <p:grpSp>
        <p:nvGrpSpPr>
          <p:cNvPr id="1833" name="Group 1832">
            <a:extLst>
              <a:ext uri="{FF2B5EF4-FFF2-40B4-BE49-F238E27FC236}">
                <a16:creationId xmlns:a16="http://schemas.microsoft.com/office/drawing/2014/main" id="{4C77BE5C-1B07-8131-5AAA-B43C51D020F8}"/>
              </a:ext>
            </a:extLst>
          </p:cNvPr>
          <p:cNvGrpSpPr/>
          <p:nvPr/>
        </p:nvGrpSpPr>
        <p:grpSpPr>
          <a:xfrm>
            <a:off x="1978402" y="1733143"/>
            <a:ext cx="5187193" cy="495144"/>
            <a:chOff x="1978402" y="1752600"/>
            <a:chExt cx="5187193" cy="384468"/>
          </a:xfrm>
        </p:grpSpPr>
        <p:cxnSp>
          <p:nvCxnSpPr>
            <p:cNvPr id="1829" name="Straight Connector 1828">
              <a:extLst>
                <a:ext uri="{FF2B5EF4-FFF2-40B4-BE49-F238E27FC236}">
                  <a16:creationId xmlns:a16="http://schemas.microsoft.com/office/drawing/2014/main" id="{FDB169BC-0315-1B9E-26E0-486A59C34652}"/>
                </a:ext>
              </a:extLst>
            </p:cNvPr>
            <p:cNvCxnSpPr/>
            <p:nvPr/>
          </p:nvCxnSpPr>
          <p:spPr>
            <a:xfrm>
              <a:off x="1978402"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0" name="Straight Connector 1829">
              <a:extLst>
                <a:ext uri="{FF2B5EF4-FFF2-40B4-BE49-F238E27FC236}">
                  <a16:creationId xmlns:a16="http://schemas.microsoft.com/office/drawing/2014/main" id="{49C87607-77D1-2334-7377-CCAC1CFC0F82}"/>
                </a:ext>
              </a:extLst>
            </p:cNvPr>
            <p:cNvCxnSpPr/>
            <p:nvPr/>
          </p:nvCxnSpPr>
          <p:spPr>
            <a:xfrm>
              <a:off x="3707466"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1" name="Straight Connector 1830">
              <a:extLst>
                <a:ext uri="{FF2B5EF4-FFF2-40B4-BE49-F238E27FC236}">
                  <a16:creationId xmlns:a16="http://schemas.microsoft.com/office/drawing/2014/main" id="{3D903FF0-8972-42D1-253B-FED1C65D146F}"/>
                </a:ext>
              </a:extLst>
            </p:cNvPr>
            <p:cNvCxnSpPr/>
            <p:nvPr/>
          </p:nvCxnSpPr>
          <p:spPr>
            <a:xfrm>
              <a:off x="5436530"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2" name="Straight Connector 1831">
              <a:extLst>
                <a:ext uri="{FF2B5EF4-FFF2-40B4-BE49-F238E27FC236}">
                  <a16:creationId xmlns:a16="http://schemas.microsoft.com/office/drawing/2014/main" id="{ED8E70FB-5B51-71EB-AA20-A4CF341B9BD6}"/>
                </a:ext>
              </a:extLst>
            </p:cNvPr>
            <p:cNvCxnSpPr/>
            <p:nvPr/>
          </p:nvCxnSpPr>
          <p:spPr>
            <a:xfrm>
              <a:off x="7165595"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34" name="Group 1833">
            <a:extLst>
              <a:ext uri="{FF2B5EF4-FFF2-40B4-BE49-F238E27FC236}">
                <a16:creationId xmlns:a16="http://schemas.microsoft.com/office/drawing/2014/main" id="{AC4BC7DB-5879-B7A2-06C1-A1FF86381B1F}"/>
              </a:ext>
            </a:extLst>
          </p:cNvPr>
          <p:cNvGrpSpPr/>
          <p:nvPr/>
        </p:nvGrpSpPr>
        <p:grpSpPr>
          <a:xfrm>
            <a:off x="1978402" y="2664504"/>
            <a:ext cx="5187193" cy="1421287"/>
            <a:chOff x="1978402" y="1752600"/>
            <a:chExt cx="5187193" cy="384468"/>
          </a:xfrm>
        </p:grpSpPr>
        <p:cxnSp>
          <p:nvCxnSpPr>
            <p:cNvPr id="1835" name="Straight Connector 1834">
              <a:extLst>
                <a:ext uri="{FF2B5EF4-FFF2-40B4-BE49-F238E27FC236}">
                  <a16:creationId xmlns:a16="http://schemas.microsoft.com/office/drawing/2014/main" id="{0CAB9E4E-B24E-8EF2-330F-20D3D6F0283E}"/>
                </a:ext>
              </a:extLst>
            </p:cNvPr>
            <p:cNvCxnSpPr/>
            <p:nvPr/>
          </p:nvCxnSpPr>
          <p:spPr>
            <a:xfrm>
              <a:off x="1978402"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6" name="Straight Connector 1835">
              <a:extLst>
                <a:ext uri="{FF2B5EF4-FFF2-40B4-BE49-F238E27FC236}">
                  <a16:creationId xmlns:a16="http://schemas.microsoft.com/office/drawing/2014/main" id="{EE63B1FD-CCEA-C359-198D-3A6DD11A1B77}"/>
                </a:ext>
              </a:extLst>
            </p:cNvPr>
            <p:cNvCxnSpPr/>
            <p:nvPr/>
          </p:nvCxnSpPr>
          <p:spPr>
            <a:xfrm>
              <a:off x="3707466"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7" name="Straight Connector 1836">
              <a:extLst>
                <a:ext uri="{FF2B5EF4-FFF2-40B4-BE49-F238E27FC236}">
                  <a16:creationId xmlns:a16="http://schemas.microsoft.com/office/drawing/2014/main" id="{03C6DAFE-A54E-1EF4-439D-A2D776CA163D}"/>
                </a:ext>
              </a:extLst>
            </p:cNvPr>
            <p:cNvCxnSpPr/>
            <p:nvPr/>
          </p:nvCxnSpPr>
          <p:spPr>
            <a:xfrm>
              <a:off x="5436530"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8" name="Straight Connector 1837">
              <a:extLst>
                <a:ext uri="{FF2B5EF4-FFF2-40B4-BE49-F238E27FC236}">
                  <a16:creationId xmlns:a16="http://schemas.microsoft.com/office/drawing/2014/main" id="{A49A6429-37D1-987F-D08C-65B4E8FA5F77}"/>
                </a:ext>
              </a:extLst>
            </p:cNvPr>
            <p:cNvCxnSpPr/>
            <p:nvPr/>
          </p:nvCxnSpPr>
          <p:spPr>
            <a:xfrm>
              <a:off x="7165595" y="1752600"/>
              <a:ext cx="0" cy="384468"/>
            </a:xfrm>
            <a:prstGeom prst="line">
              <a:avLst/>
            </a:prstGeom>
            <a:ln>
              <a:solidFill>
                <a:schemeClr val="bg1">
                  <a:lumMod val="9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39" name="Google Shape;719;p34">
            <a:extLst>
              <a:ext uri="{FF2B5EF4-FFF2-40B4-BE49-F238E27FC236}">
                <a16:creationId xmlns:a16="http://schemas.microsoft.com/office/drawing/2014/main" id="{BE5BEE90-158E-0148-AC9E-6AC83ABF82E0}"/>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457200" rtl="0" eaLnBrk="1" fontAlgn="auto" latinLnBrk="0" hangingPunct="1">
              <a:lnSpc>
                <a:spcPct val="100000"/>
              </a:lnSpc>
              <a:spcBef>
                <a:spcPts val="0"/>
              </a:spcBef>
              <a:spcAft>
                <a:spcPts val="0"/>
              </a:spcAft>
              <a:buClrTx/>
              <a:buSzPts val="800"/>
              <a:buFont typeface="Arial"/>
              <a:buNone/>
              <a:tabLst/>
              <a:defRPr/>
            </a:pPr>
            <a:r>
              <a:rPr kumimoji="0" lang="en-US" sz="600" b="1" i="0" u="none" strike="noStrike" kern="1200" cap="none" spc="0" normalizeH="0" baseline="0" noProof="0" dirty="0">
                <a:ln>
                  <a:noFill/>
                </a:ln>
                <a:solidFill>
                  <a:srgbClr val="141313"/>
                </a:solidFill>
                <a:effectLst/>
                <a:uLnTx/>
                <a:uFillTx/>
                <a:latin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Source</a:t>
            </a:r>
            <a:r>
              <a:rPr kumimoji="0" lang="en-US" sz="600" b="1" i="0" u="none" strike="noStrike" kern="1200" cap="none" spc="0" normalizeH="0" baseline="0" noProof="0" dirty="0">
                <a:ln>
                  <a:noFill/>
                </a:ln>
                <a:solidFill>
                  <a:srgbClr val="141313"/>
                </a:solidFill>
                <a:effectLst/>
                <a:uLnTx/>
                <a:uFillTx/>
                <a:latin typeface="Arial"/>
                <a:cs typeface="Arial"/>
                <a:sym typeface="Arial"/>
              </a:rPr>
              <a:t>: </a:t>
            </a:r>
            <a:r>
              <a:rPr kumimoji="0" lang="en-US" sz="600" b="0" i="0" u="none" strike="noStrike" kern="1200" cap="none" spc="0" normalizeH="0" baseline="0" noProof="0" dirty="0">
                <a:ln>
                  <a:noFill/>
                </a:ln>
                <a:solidFill>
                  <a:srgbClr val="141313"/>
                </a:solidFill>
                <a:effectLst/>
                <a:uLnTx/>
                <a:uFillTx/>
                <a:latin typeface="Arial"/>
                <a:cs typeface="Arial"/>
                <a:sym typeface="Arial"/>
                <a:hlinkClick r:id="rId7"/>
              </a:rPr>
              <a:t>Housing for All Ages: An Infographic</a:t>
            </a:r>
            <a:endParaRPr kumimoji="0" lang="en-US" sz="600" b="0" i="0" u="none" strike="noStrike" kern="1200" cap="none" spc="0" normalizeH="0" baseline="0" noProof="0" dirty="0">
              <a:ln>
                <a:noFill/>
              </a:ln>
              <a:solidFill>
                <a:srgbClr val="D52B1E"/>
              </a:solidFill>
              <a:effectLst/>
              <a:uLnTx/>
              <a:uFillTx/>
              <a:latin typeface="Arial"/>
              <a:cs typeface="Arial"/>
              <a:sym typeface="Arial"/>
            </a:endParaRPr>
          </a:p>
        </p:txBody>
      </p:sp>
    </p:spTree>
    <p:extLst>
      <p:ext uri="{BB962C8B-B14F-4D97-AF65-F5344CB8AC3E}">
        <p14:creationId xmlns:p14="http://schemas.microsoft.com/office/powerpoint/2010/main" val="168923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50C3C69-51CC-11E7-65A0-C52136660769}"/>
              </a:ext>
            </a:extLst>
          </p:cNvPr>
          <p:cNvSpPr/>
          <p:nvPr/>
        </p:nvSpPr>
        <p:spPr>
          <a:xfrm>
            <a:off x="2327010" y="4272982"/>
            <a:ext cx="769360" cy="24622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4224D-9D53-81AB-8A0E-6AAEE5FC747E}"/>
              </a:ext>
            </a:extLst>
          </p:cNvPr>
          <p:cNvSpPr>
            <a:spLocks noGrp="1"/>
          </p:cNvSpPr>
          <p:nvPr>
            <p:ph type="title"/>
          </p:nvPr>
        </p:nvSpPr>
        <p:spPr>
          <a:xfrm>
            <a:off x="197139" y="312353"/>
            <a:ext cx="8704814" cy="507651"/>
          </a:xfrm>
        </p:spPr>
        <p:txBody>
          <a:bodyPr/>
          <a:lstStyle/>
          <a:p>
            <a:pPr algn="ctr"/>
            <a:r>
              <a:rPr lang="en-US" sz="2000" dirty="0"/>
              <a:t>Expected No. of Evictions in 2026 – All ages </a:t>
            </a:r>
          </a:p>
        </p:txBody>
      </p:sp>
      <p:sp>
        <p:nvSpPr>
          <p:cNvPr id="3" name="TextBox 2">
            <a:extLst>
              <a:ext uri="{FF2B5EF4-FFF2-40B4-BE49-F238E27FC236}">
                <a16:creationId xmlns:a16="http://schemas.microsoft.com/office/drawing/2014/main" id="{5463B696-EA84-69CE-A8EF-154D67E1CF3E}"/>
              </a:ext>
            </a:extLst>
          </p:cNvPr>
          <p:cNvSpPr txBox="1"/>
          <p:nvPr/>
        </p:nvSpPr>
        <p:spPr>
          <a:xfrm>
            <a:off x="2002363" y="4886965"/>
            <a:ext cx="4847752" cy="200055"/>
          </a:xfrm>
          <a:prstGeom prst="rect">
            <a:avLst/>
          </a:prstGeom>
          <a:noFill/>
        </p:spPr>
        <p:txBody>
          <a:bodyPr wrap="square" rtlCol="0">
            <a:spAutoFit/>
          </a:bodyPr>
          <a:lstStyle/>
          <a:p>
            <a:r>
              <a:rPr lang="en-US" sz="700" b="1" dirty="0">
                <a:solidFill>
                  <a:schemeClr val="tx1"/>
                </a:solidFill>
              </a:rPr>
              <a:t>Source: </a:t>
            </a:r>
            <a:r>
              <a:rPr lang="en-US" sz="700" dirty="0">
                <a:solidFill>
                  <a:schemeClr val="tx1"/>
                </a:solidFill>
              </a:rPr>
              <a:t>Statista/AARP analysis of data available by United States Census Bureau (USCB)</a:t>
            </a:r>
          </a:p>
        </p:txBody>
      </p:sp>
      <p:sp>
        <p:nvSpPr>
          <p:cNvPr id="6" name="TextBox 5">
            <a:extLst>
              <a:ext uri="{FF2B5EF4-FFF2-40B4-BE49-F238E27FC236}">
                <a16:creationId xmlns:a16="http://schemas.microsoft.com/office/drawing/2014/main" id="{F3854F09-C934-3D19-7424-E1E01B9253BF}"/>
              </a:ext>
            </a:extLst>
          </p:cNvPr>
          <p:cNvSpPr txBox="1"/>
          <p:nvPr/>
        </p:nvSpPr>
        <p:spPr>
          <a:xfrm>
            <a:off x="575959" y="863590"/>
            <a:ext cx="1764632" cy="3416320"/>
          </a:xfrm>
          <a:prstGeom prst="rect">
            <a:avLst/>
          </a:prstGeom>
          <a:noFill/>
        </p:spPr>
        <p:txBody>
          <a:bodyPr wrap="square">
            <a:spAutoFit/>
          </a:bodyPr>
          <a:lstStyle/>
          <a:p>
            <a:r>
              <a:rPr lang="en-US" sz="1200" b="1" dirty="0">
                <a:solidFill>
                  <a:srgbClr val="EC1300"/>
                </a:solidFill>
              </a:rPr>
              <a:t>Essex County</a:t>
            </a:r>
          </a:p>
          <a:p>
            <a:r>
              <a:rPr lang="en-US" sz="1200" b="1" dirty="0">
                <a:solidFill>
                  <a:srgbClr val="F26A65"/>
                </a:solidFill>
              </a:rPr>
              <a:t>Camden County</a:t>
            </a:r>
          </a:p>
          <a:p>
            <a:r>
              <a:rPr lang="en-US" sz="1200" b="1" dirty="0">
                <a:solidFill>
                  <a:srgbClr val="FD6A67"/>
                </a:solidFill>
              </a:rPr>
              <a:t>Hudson County</a:t>
            </a:r>
          </a:p>
          <a:p>
            <a:r>
              <a:rPr lang="en-US" sz="1200" dirty="0">
                <a:solidFill>
                  <a:srgbClr val="FD6A67"/>
                </a:solidFill>
              </a:rPr>
              <a:t>Union County</a:t>
            </a:r>
          </a:p>
          <a:p>
            <a:r>
              <a:rPr lang="en-US" sz="1200" dirty="0"/>
              <a:t>Middlesex County</a:t>
            </a:r>
          </a:p>
          <a:p>
            <a:r>
              <a:rPr lang="en-US" sz="1200" dirty="0"/>
              <a:t>Passaic County</a:t>
            </a:r>
          </a:p>
          <a:p>
            <a:r>
              <a:rPr lang="en-US" sz="1200" dirty="0"/>
              <a:t>Mercer County</a:t>
            </a:r>
          </a:p>
          <a:p>
            <a:r>
              <a:rPr lang="en-US" sz="1200" dirty="0"/>
              <a:t>Bergen County</a:t>
            </a:r>
          </a:p>
          <a:p>
            <a:r>
              <a:rPr lang="en-US" sz="1200" dirty="0"/>
              <a:t>Atlantic County</a:t>
            </a:r>
          </a:p>
          <a:p>
            <a:r>
              <a:rPr lang="en-US" sz="1200" dirty="0"/>
              <a:t>Burlington County</a:t>
            </a:r>
          </a:p>
          <a:p>
            <a:r>
              <a:rPr lang="en-US" sz="1200" dirty="0" err="1"/>
              <a:t>Monmoth</a:t>
            </a:r>
            <a:r>
              <a:rPr lang="en-US" sz="1200" dirty="0"/>
              <a:t> County</a:t>
            </a:r>
          </a:p>
          <a:p>
            <a:r>
              <a:rPr lang="en-US" sz="1200" dirty="0"/>
              <a:t>Ocean County</a:t>
            </a:r>
          </a:p>
          <a:p>
            <a:r>
              <a:rPr lang="en-US" sz="1200" dirty="0"/>
              <a:t>Cumberland County</a:t>
            </a:r>
          </a:p>
          <a:p>
            <a:r>
              <a:rPr lang="en-US" sz="1200" dirty="0"/>
              <a:t>Gloucester County</a:t>
            </a:r>
          </a:p>
          <a:p>
            <a:r>
              <a:rPr lang="en-US" sz="1200" dirty="0"/>
              <a:t>Morris County</a:t>
            </a:r>
          </a:p>
          <a:p>
            <a:r>
              <a:rPr lang="en-US" sz="1200" dirty="0"/>
              <a:t>Somerset County</a:t>
            </a:r>
          </a:p>
          <a:p>
            <a:r>
              <a:rPr lang="en-US" sz="1200" dirty="0"/>
              <a:t>Salem County</a:t>
            </a:r>
          </a:p>
          <a:p>
            <a:r>
              <a:rPr lang="en-US" sz="1200" dirty="0"/>
              <a:t>Warren County</a:t>
            </a:r>
          </a:p>
        </p:txBody>
      </p:sp>
      <p:sp>
        <p:nvSpPr>
          <p:cNvPr id="8" name="TextBox 7">
            <a:extLst>
              <a:ext uri="{FF2B5EF4-FFF2-40B4-BE49-F238E27FC236}">
                <a16:creationId xmlns:a16="http://schemas.microsoft.com/office/drawing/2014/main" id="{00779D7C-1BC9-AFBE-5D47-2C465AB26730}"/>
              </a:ext>
            </a:extLst>
          </p:cNvPr>
          <p:cNvSpPr txBox="1">
            <a:spLocks/>
          </p:cNvSpPr>
          <p:nvPr/>
        </p:nvSpPr>
        <p:spPr>
          <a:xfrm>
            <a:off x="2420876" y="863590"/>
            <a:ext cx="689075" cy="3416320"/>
          </a:xfrm>
          <a:prstGeom prst="rect">
            <a:avLst/>
          </a:prstGeom>
          <a:noFill/>
        </p:spPr>
        <p:txBody>
          <a:bodyPr wrap="square">
            <a:spAutoFit/>
          </a:bodyPr>
          <a:lstStyle/>
          <a:p>
            <a:r>
              <a:rPr lang="en-US" sz="1200" b="1" dirty="0">
                <a:solidFill>
                  <a:srgbClr val="EC1300"/>
                </a:solidFill>
              </a:rPr>
              <a:t>7,204</a:t>
            </a:r>
          </a:p>
          <a:p>
            <a:r>
              <a:rPr lang="en-US" sz="1200" b="1" dirty="0">
                <a:solidFill>
                  <a:srgbClr val="F26A65"/>
                </a:solidFill>
              </a:rPr>
              <a:t>2,765</a:t>
            </a:r>
          </a:p>
          <a:p>
            <a:r>
              <a:rPr lang="en-US" sz="1200" b="1" dirty="0">
                <a:solidFill>
                  <a:srgbClr val="FD6A67"/>
                </a:solidFill>
              </a:rPr>
              <a:t>2,488</a:t>
            </a:r>
          </a:p>
          <a:p>
            <a:r>
              <a:rPr lang="en-US" sz="1200" dirty="0">
                <a:solidFill>
                  <a:srgbClr val="FD6A67"/>
                </a:solidFill>
              </a:rPr>
              <a:t>2,181</a:t>
            </a:r>
          </a:p>
          <a:p>
            <a:r>
              <a:rPr lang="en-US" sz="1200" dirty="0"/>
              <a:t>2,088</a:t>
            </a:r>
          </a:p>
          <a:p>
            <a:r>
              <a:rPr lang="en-US" sz="1200" dirty="0"/>
              <a:t>1,864</a:t>
            </a:r>
          </a:p>
          <a:p>
            <a:r>
              <a:rPr lang="en-US" sz="1200" dirty="0"/>
              <a:t>1,857</a:t>
            </a:r>
          </a:p>
          <a:p>
            <a:r>
              <a:rPr lang="en-US" sz="1200" dirty="0"/>
              <a:t>1,690</a:t>
            </a:r>
          </a:p>
          <a:p>
            <a:r>
              <a:rPr lang="en-US" sz="1200" dirty="0"/>
              <a:t>1,425</a:t>
            </a:r>
          </a:p>
          <a:p>
            <a:r>
              <a:rPr lang="en-US" sz="1200" dirty="0"/>
              <a:t>1,408</a:t>
            </a:r>
          </a:p>
          <a:p>
            <a:r>
              <a:rPr lang="en-US" sz="1200" dirty="0"/>
              <a:t>1,209</a:t>
            </a:r>
          </a:p>
          <a:p>
            <a:r>
              <a:rPr lang="en-US" sz="1200" dirty="0"/>
              <a:t>975</a:t>
            </a:r>
          </a:p>
          <a:p>
            <a:r>
              <a:rPr lang="en-US" sz="1200" dirty="0"/>
              <a:t>781</a:t>
            </a:r>
          </a:p>
          <a:p>
            <a:r>
              <a:rPr lang="en-US" sz="1200" dirty="0"/>
              <a:t>745</a:t>
            </a:r>
          </a:p>
          <a:p>
            <a:r>
              <a:rPr lang="en-US" sz="1200" dirty="0"/>
              <a:t>661</a:t>
            </a:r>
          </a:p>
          <a:p>
            <a:r>
              <a:rPr lang="en-US" sz="1200" dirty="0"/>
              <a:t>578</a:t>
            </a:r>
          </a:p>
          <a:p>
            <a:r>
              <a:rPr lang="en-US" sz="1200" dirty="0"/>
              <a:t>331</a:t>
            </a:r>
          </a:p>
          <a:p>
            <a:r>
              <a:rPr lang="en-US" sz="1200" dirty="0"/>
              <a:t>310</a:t>
            </a:r>
          </a:p>
        </p:txBody>
      </p:sp>
      <p:sp>
        <p:nvSpPr>
          <p:cNvPr id="16" name="Google Shape;253;p3">
            <a:extLst>
              <a:ext uri="{FF2B5EF4-FFF2-40B4-BE49-F238E27FC236}">
                <a16:creationId xmlns:a16="http://schemas.microsoft.com/office/drawing/2014/main" id="{50A42DD5-19C3-2719-554E-2ABDEE572CD8}"/>
              </a:ext>
            </a:extLst>
          </p:cNvPr>
          <p:cNvSpPr/>
          <p:nvPr/>
        </p:nvSpPr>
        <p:spPr>
          <a:xfrm>
            <a:off x="6227503" y="2259752"/>
            <a:ext cx="2674450" cy="623996"/>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9016B553-F338-7758-4657-7F5C6C3ECEC4}"/>
              </a:ext>
            </a:extLst>
          </p:cNvPr>
          <p:cNvSpPr/>
          <p:nvPr/>
        </p:nvSpPr>
        <p:spPr>
          <a:xfrm>
            <a:off x="6227502" y="1769042"/>
            <a:ext cx="2674450" cy="50765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6EA44E56-CD49-DF38-0414-D68ACCF7E8E1}"/>
              </a:ext>
            </a:extLst>
          </p:cNvPr>
          <p:cNvSpPr txBox="1"/>
          <p:nvPr/>
        </p:nvSpPr>
        <p:spPr>
          <a:xfrm>
            <a:off x="6227502" y="2340917"/>
            <a:ext cx="2674450" cy="461665"/>
          </a:xfrm>
          <a:prstGeom prst="rect">
            <a:avLst/>
          </a:prstGeom>
          <a:noFill/>
        </p:spPr>
        <p:txBody>
          <a:bodyPr wrap="square">
            <a:spAutoFit/>
          </a:bodyPr>
          <a:lstStyle/>
          <a:p>
            <a:pPr algn="ctr"/>
            <a:r>
              <a:rPr lang="en-US" sz="1200" dirty="0">
                <a:solidFill>
                  <a:srgbClr val="FFFFFF"/>
                </a:solidFill>
              </a:rPr>
              <a:t>Compounded Annual Growth Rate </a:t>
            </a:r>
            <a:br>
              <a:rPr lang="en-US" sz="1200" dirty="0">
                <a:solidFill>
                  <a:srgbClr val="FFFFFF"/>
                </a:solidFill>
              </a:rPr>
            </a:br>
            <a:r>
              <a:rPr lang="en-US" sz="1200" dirty="0">
                <a:solidFill>
                  <a:srgbClr val="FFFFFF"/>
                </a:solidFill>
              </a:rPr>
              <a:t>2026-2027</a:t>
            </a:r>
          </a:p>
        </p:txBody>
      </p:sp>
      <p:sp>
        <p:nvSpPr>
          <p:cNvPr id="19" name="TextBox 18">
            <a:extLst>
              <a:ext uri="{FF2B5EF4-FFF2-40B4-BE49-F238E27FC236}">
                <a16:creationId xmlns:a16="http://schemas.microsoft.com/office/drawing/2014/main" id="{483420C8-5977-CD8D-A4CE-E430546734D5}"/>
              </a:ext>
            </a:extLst>
          </p:cNvPr>
          <p:cNvSpPr txBox="1"/>
          <p:nvPr/>
        </p:nvSpPr>
        <p:spPr>
          <a:xfrm>
            <a:off x="6844337" y="1722010"/>
            <a:ext cx="144078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141313"/>
                </a:solidFill>
                <a:effectLst/>
                <a:uLnTx/>
                <a:uFillTx/>
                <a:latin typeface="Arial"/>
                <a:ea typeface="+mn-ea"/>
                <a:cs typeface="+mn-cs"/>
                <a:sym typeface="Arial"/>
              </a:rPr>
              <a:t>-0.2%</a:t>
            </a:r>
          </a:p>
        </p:txBody>
      </p:sp>
      <p:sp>
        <p:nvSpPr>
          <p:cNvPr id="21" name="TextBox 20">
            <a:extLst>
              <a:ext uri="{FF2B5EF4-FFF2-40B4-BE49-F238E27FC236}">
                <a16:creationId xmlns:a16="http://schemas.microsoft.com/office/drawing/2014/main" id="{44F84E8D-26F3-C763-1FF3-2FAC8A7D38CC}"/>
              </a:ext>
            </a:extLst>
          </p:cNvPr>
          <p:cNvSpPr txBox="1"/>
          <p:nvPr/>
        </p:nvSpPr>
        <p:spPr>
          <a:xfrm>
            <a:off x="2327011" y="4255682"/>
            <a:ext cx="769360" cy="276999"/>
          </a:xfrm>
          <a:prstGeom prst="rect">
            <a:avLst/>
          </a:prstGeom>
          <a:noFill/>
        </p:spPr>
        <p:txBody>
          <a:bodyPr wrap="square">
            <a:spAutoFit/>
          </a:bodyPr>
          <a:lstStyle/>
          <a:p>
            <a:pPr algn="ctr"/>
            <a:r>
              <a:rPr lang="en-US" sz="1200" dirty="0">
                <a:solidFill>
                  <a:srgbClr val="FFFFFF"/>
                </a:solidFill>
              </a:rPr>
              <a:t>31,159</a:t>
            </a:r>
          </a:p>
        </p:txBody>
      </p:sp>
      <p:pic>
        <p:nvPicPr>
          <p:cNvPr id="5" name="Picture 4">
            <a:extLst>
              <a:ext uri="{FF2B5EF4-FFF2-40B4-BE49-F238E27FC236}">
                <a16:creationId xmlns:a16="http://schemas.microsoft.com/office/drawing/2014/main" id="{57C6DA7B-6319-B0FD-BAA0-79C8D547EF0C}"/>
              </a:ext>
            </a:extLst>
          </p:cNvPr>
          <p:cNvPicPr>
            <a:picLocks noChangeAspect="1"/>
          </p:cNvPicPr>
          <p:nvPr/>
        </p:nvPicPr>
        <p:blipFill>
          <a:blip r:embed="rId2"/>
          <a:stretch>
            <a:fillRect/>
          </a:stretch>
        </p:blipFill>
        <p:spPr>
          <a:xfrm>
            <a:off x="3617423" y="1029529"/>
            <a:ext cx="1810429" cy="3384158"/>
          </a:xfrm>
          <a:prstGeom prst="rect">
            <a:avLst/>
          </a:prstGeom>
        </p:spPr>
      </p:pic>
    </p:spTree>
    <p:extLst>
      <p:ext uri="{BB962C8B-B14F-4D97-AF65-F5344CB8AC3E}">
        <p14:creationId xmlns:p14="http://schemas.microsoft.com/office/powerpoint/2010/main" val="842852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22264-D1FB-618C-A98A-A4DD65772F0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23E930F-D52C-2845-9E78-AE6396BE67A6}"/>
              </a:ext>
            </a:extLst>
          </p:cNvPr>
          <p:cNvSpPr/>
          <p:nvPr/>
        </p:nvSpPr>
        <p:spPr>
          <a:xfrm>
            <a:off x="2327010" y="4272982"/>
            <a:ext cx="769360" cy="24622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79DEC3-D6ED-5D81-BB9B-EA1FC699791F}"/>
              </a:ext>
            </a:extLst>
          </p:cNvPr>
          <p:cNvSpPr>
            <a:spLocks noGrp="1"/>
          </p:cNvSpPr>
          <p:nvPr>
            <p:ph type="title"/>
          </p:nvPr>
        </p:nvSpPr>
        <p:spPr>
          <a:xfrm>
            <a:off x="197139" y="312353"/>
            <a:ext cx="8704814" cy="507651"/>
          </a:xfrm>
        </p:spPr>
        <p:txBody>
          <a:bodyPr/>
          <a:lstStyle/>
          <a:p>
            <a:pPr algn="ctr"/>
            <a:r>
              <a:rPr lang="en-US" sz="2000" dirty="0"/>
              <a:t>Expected No. of Evictions in 2026 – 45+ </a:t>
            </a:r>
          </a:p>
        </p:txBody>
      </p:sp>
      <p:sp>
        <p:nvSpPr>
          <p:cNvPr id="3" name="TextBox 2">
            <a:extLst>
              <a:ext uri="{FF2B5EF4-FFF2-40B4-BE49-F238E27FC236}">
                <a16:creationId xmlns:a16="http://schemas.microsoft.com/office/drawing/2014/main" id="{D5017740-39BD-0FD2-C91D-B1B38305938A}"/>
              </a:ext>
            </a:extLst>
          </p:cNvPr>
          <p:cNvSpPr txBox="1"/>
          <p:nvPr/>
        </p:nvSpPr>
        <p:spPr>
          <a:xfrm>
            <a:off x="2002363" y="4886965"/>
            <a:ext cx="4847752" cy="200055"/>
          </a:xfrm>
          <a:prstGeom prst="rect">
            <a:avLst/>
          </a:prstGeom>
          <a:noFill/>
        </p:spPr>
        <p:txBody>
          <a:bodyPr wrap="square" rtlCol="0">
            <a:spAutoFit/>
          </a:bodyPr>
          <a:lstStyle/>
          <a:p>
            <a:r>
              <a:rPr lang="en-US" sz="700" b="1" dirty="0">
                <a:solidFill>
                  <a:schemeClr val="tx1"/>
                </a:solidFill>
              </a:rPr>
              <a:t>Source: </a:t>
            </a:r>
            <a:r>
              <a:rPr lang="en-US" sz="700" dirty="0">
                <a:solidFill>
                  <a:schemeClr val="tx1"/>
                </a:solidFill>
              </a:rPr>
              <a:t>Statista/AARP analysis of data available by United States Census Bureau (USCB)</a:t>
            </a:r>
          </a:p>
        </p:txBody>
      </p:sp>
      <p:sp>
        <p:nvSpPr>
          <p:cNvPr id="6" name="TextBox 5">
            <a:extLst>
              <a:ext uri="{FF2B5EF4-FFF2-40B4-BE49-F238E27FC236}">
                <a16:creationId xmlns:a16="http://schemas.microsoft.com/office/drawing/2014/main" id="{1441F9F4-D454-B1B8-D380-FA6E5B056566}"/>
              </a:ext>
            </a:extLst>
          </p:cNvPr>
          <p:cNvSpPr txBox="1"/>
          <p:nvPr/>
        </p:nvSpPr>
        <p:spPr>
          <a:xfrm>
            <a:off x="575959" y="863590"/>
            <a:ext cx="1764632" cy="3416320"/>
          </a:xfrm>
          <a:prstGeom prst="rect">
            <a:avLst/>
          </a:prstGeom>
          <a:noFill/>
        </p:spPr>
        <p:txBody>
          <a:bodyPr wrap="square">
            <a:spAutoFit/>
          </a:bodyPr>
          <a:lstStyle/>
          <a:p>
            <a:r>
              <a:rPr lang="en-US" sz="1200" b="1" dirty="0">
                <a:solidFill>
                  <a:srgbClr val="EC1300"/>
                </a:solidFill>
              </a:rPr>
              <a:t>Essex County</a:t>
            </a:r>
          </a:p>
          <a:p>
            <a:r>
              <a:rPr lang="en-US" sz="1200" b="1" dirty="0">
                <a:solidFill>
                  <a:srgbClr val="F26A65"/>
                </a:solidFill>
              </a:rPr>
              <a:t>Camden County</a:t>
            </a:r>
          </a:p>
          <a:p>
            <a:r>
              <a:rPr lang="en-US" sz="1200" b="1" dirty="0">
                <a:solidFill>
                  <a:srgbClr val="FD6A67"/>
                </a:solidFill>
              </a:rPr>
              <a:t>Hudson County</a:t>
            </a:r>
          </a:p>
          <a:p>
            <a:r>
              <a:rPr lang="en-US" sz="1200" dirty="0">
                <a:solidFill>
                  <a:srgbClr val="FD6A67"/>
                </a:solidFill>
              </a:rPr>
              <a:t>Union County</a:t>
            </a:r>
          </a:p>
          <a:p>
            <a:r>
              <a:rPr lang="en-US" sz="1200" dirty="0">
                <a:solidFill>
                  <a:srgbClr val="FD6A67"/>
                </a:solidFill>
              </a:rPr>
              <a:t>Middlesex County</a:t>
            </a:r>
          </a:p>
          <a:p>
            <a:r>
              <a:rPr lang="en-US" sz="1200" dirty="0"/>
              <a:t>Mercer County</a:t>
            </a:r>
          </a:p>
          <a:p>
            <a:r>
              <a:rPr lang="en-US" sz="1200" dirty="0"/>
              <a:t>Bergen County</a:t>
            </a:r>
          </a:p>
          <a:p>
            <a:r>
              <a:rPr lang="en-US" sz="1200" dirty="0"/>
              <a:t>Passaic County</a:t>
            </a:r>
          </a:p>
          <a:p>
            <a:r>
              <a:rPr lang="en-US" sz="1200" dirty="0"/>
              <a:t>Atlantic County</a:t>
            </a:r>
          </a:p>
          <a:p>
            <a:r>
              <a:rPr lang="en-US" sz="1200" dirty="0"/>
              <a:t>Burlington County</a:t>
            </a:r>
          </a:p>
          <a:p>
            <a:r>
              <a:rPr lang="en-US" sz="1200" dirty="0" err="1"/>
              <a:t>Monmoth</a:t>
            </a:r>
            <a:r>
              <a:rPr lang="en-US" sz="1200" dirty="0"/>
              <a:t> County</a:t>
            </a:r>
          </a:p>
          <a:p>
            <a:r>
              <a:rPr lang="en-US" sz="1200" dirty="0"/>
              <a:t>Ocean County</a:t>
            </a:r>
          </a:p>
          <a:p>
            <a:r>
              <a:rPr lang="en-US" sz="1200" dirty="0"/>
              <a:t>Cumberland County</a:t>
            </a:r>
          </a:p>
          <a:p>
            <a:r>
              <a:rPr lang="en-US" sz="1200" dirty="0"/>
              <a:t>Gloucester County</a:t>
            </a:r>
          </a:p>
          <a:p>
            <a:r>
              <a:rPr lang="en-US" sz="1200" dirty="0"/>
              <a:t>Morris County</a:t>
            </a:r>
          </a:p>
          <a:p>
            <a:r>
              <a:rPr lang="en-US" sz="1200" dirty="0"/>
              <a:t>Somerset County</a:t>
            </a:r>
          </a:p>
          <a:p>
            <a:r>
              <a:rPr lang="en-US" sz="1200" dirty="0"/>
              <a:t>Warren County</a:t>
            </a:r>
          </a:p>
          <a:p>
            <a:r>
              <a:rPr lang="en-US" sz="1200" dirty="0"/>
              <a:t>Salem County</a:t>
            </a:r>
          </a:p>
        </p:txBody>
      </p:sp>
      <p:sp>
        <p:nvSpPr>
          <p:cNvPr id="8" name="TextBox 7">
            <a:extLst>
              <a:ext uri="{FF2B5EF4-FFF2-40B4-BE49-F238E27FC236}">
                <a16:creationId xmlns:a16="http://schemas.microsoft.com/office/drawing/2014/main" id="{37849B5E-0884-F587-7DC8-F34DEAE1D638}"/>
              </a:ext>
            </a:extLst>
          </p:cNvPr>
          <p:cNvSpPr txBox="1">
            <a:spLocks/>
          </p:cNvSpPr>
          <p:nvPr/>
        </p:nvSpPr>
        <p:spPr>
          <a:xfrm>
            <a:off x="2420876" y="863590"/>
            <a:ext cx="689075" cy="3416320"/>
          </a:xfrm>
          <a:prstGeom prst="rect">
            <a:avLst/>
          </a:prstGeom>
          <a:noFill/>
        </p:spPr>
        <p:txBody>
          <a:bodyPr wrap="square">
            <a:spAutoFit/>
          </a:bodyPr>
          <a:lstStyle/>
          <a:p>
            <a:r>
              <a:rPr lang="en-US" sz="1200" b="1" dirty="0">
                <a:solidFill>
                  <a:srgbClr val="EC1300"/>
                </a:solidFill>
              </a:rPr>
              <a:t>3,444</a:t>
            </a:r>
          </a:p>
          <a:p>
            <a:r>
              <a:rPr lang="en-US" sz="1200" b="1" dirty="0">
                <a:solidFill>
                  <a:srgbClr val="F26A65"/>
                </a:solidFill>
              </a:rPr>
              <a:t>1,359</a:t>
            </a:r>
          </a:p>
          <a:p>
            <a:r>
              <a:rPr lang="en-US" sz="1200" b="1" dirty="0">
                <a:solidFill>
                  <a:srgbClr val="FD6A67"/>
                </a:solidFill>
              </a:rPr>
              <a:t>1,121</a:t>
            </a:r>
          </a:p>
          <a:p>
            <a:r>
              <a:rPr lang="en-US" sz="1200" dirty="0">
                <a:solidFill>
                  <a:srgbClr val="FD6A67"/>
                </a:solidFill>
              </a:rPr>
              <a:t>1,063</a:t>
            </a:r>
          </a:p>
          <a:p>
            <a:r>
              <a:rPr lang="en-US" sz="1200" dirty="0">
                <a:solidFill>
                  <a:srgbClr val="FD6A67"/>
                </a:solidFill>
              </a:rPr>
              <a:t>1,021</a:t>
            </a:r>
          </a:p>
          <a:p>
            <a:r>
              <a:rPr lang="en-US" sz="1200" dirty="0"/>
              <a:t>908</a:t>
            </a:r>
          </a:p>
          <a:p>
            <a:r>
              <a:rPr lang="en-US" sz="1200" dirty="0"/>
              <a:t>892</a:t>
            </a:r>
          </a:p>
          <a:p>
            <a:r>
              <a:rPr lang="en-US" sz="1200" dirty="0"/>
              <a:t>892</a:t>
            </a:r>
          </a:p>
          <a:p>
            <a:r>
              <a:rPr lang="en-US" sz="1200" dirty="0"/>
              <a:t>764</a:t>
            </a:r>
          </a:p>
          <a:p>
            <a:r>
              <a:rPr lang="en-US" sz="1200" dirty="0"/>
              <a:t>735</a:t>
            </a:r>
          </a:p>
          <a:p>
            <a:r>
              <a:rPr lang="en-US" sz="1200" dirty="0"/>
              <a:t>667</a:t>
            </a:r>
          </a:p>
          <a:p>
            <a:r>
              <a:rPr lang="en-US" sz="1200" dirty="0"/>
              <a:t>609</a:t>
            </a:r>
          </a:p>
          <a:p>
            <a:r>
              <a:rPr lang="en-US" sz="1200" dirty="0"/>
              <a:t>398</a:t>
            </a:r>
          </a:p>
          <a:p>
            <a:r>
              <a:rPr lang="en-US" sz="1200" dirty="0"/>
              <a:t>366</a:t>
            </a:r>
          </a:p>
          <a:p>
            <a:r>
              <a:rPr lang="en-US" sz="1200" dirty="0"/>
              <a:t>364</a:t>
            </a:r>
          </a:p>
          <a:p>
            <a:r>
              <a:rPr lang="en-US" sz="1200" dirty="0"/>
              <a:t>308</a:t>
            </a:r>
          </a:p>
          <a:p>
            <a:r>
              <a:rPr lang="en-US" sz="1200" dirty="0"/>
              <a:t>182</a:t>
            </a:r>
          </a:p>
          <a:p>
            <a:r>
              <a:rPr lang="en-US" sz="1200" dirty="0"/>
              <a:t>179</a:t>
            </a:r>
          </a:p>
        </p:txBody>
      </p:sp>
      <p:sp>
        <p:nvSpPr>
          <p:cNvPr id="16" name="Google Shape;253;p3">
            <a:extLst>
              <a:ext uri="{FF2B5EF4-FFF2-40B4-BE49-F238E27FC236}">
                <a16:creationId xmlns:a16="http://schemas.microsoft.com/office/drawing/2014/main" id="{E3D980E3-50D0-A7F3-89BC-DFDBC41DD52F}"/>
              </a:ext>
            </a:extLst>
          </p:cNvPr>
          <p:cNvSpPr/>
          <p:nvPr/>
        </p:nvSpPr>
        <p:spPr>
          <a:xfrm>
            <a:off x="6227503" y="2259752"/>
            <a:ext cx="2674450" cy="623996"/>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0D5D2B32-943A-EBBB-95FF-06D957C7074F}"/>
              </a:ext>
            </a:extLst>
          </p:cNvPr>
          <p:cNvSpPr/>
          <p:nvPr/>
        </p:nvSpPr>
        <p:spPr>
          <a:xfrm>
            <a:off x="6227502" y="1769042"/>
            <a:ext cx="2674450" cy="50765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41267386-4FCF-7F14-5F15-F6D046B1DA58}"/>
              </a:ext>
            </a:extLst>
          </p:cNvPr>
          <p:cNvSpPr txBox="1"/>
          <p:nvPr/>
        </p:nvSpPr>
        <p:spPr>
          <a:xfrm>
            <a:off x="6227502" y="2340917"/>
            <a:ext cx="2674450" cy="461665"/>
          </a:xfrm>
          <a:prstGeom prst="rect">
            <a:avLst/>
          </a:prstGeom>
          <a:noFill/>
        </p:spPr>
        <p:txBody>
          <a:bodyPr wrap="square">
            <a:spAutoFit/>
          </a:bodyPr>
          <a:lstStyle/>
          <a:p>
            <a:pPr algn="ctr"/>
            <a:r>
              <a:rPr lang="en-US" sz="1200" dirty="0">
                <a:solidFill>
                  <a:srgbClr val="FFFFFF"/>
                </a:solidFill>
              </a:rPr>
              <a:t>Compounded Annual Growth Rate </a:t>
            </a:r>
            <a:br>
              <a:rPr lang="en-US" sz="1200" dirty="0">
                <a:solidFill>
                  <a:srgbClr val="FFFFFF"/>
                </a:solidFill>
              </a:rPr>
            </a:br>
            <a:r>
              <a:rPr lang="en-US" sz="1200" dirty="0">
                <a:solidFill>
                  <a:srgbClr val="FFFFFF"/>
                </a:solidFill>
              </a:rPr>
              <a:t>2026-2027</a:t>
            </a:r>
          </a:p>
        </p:txBody>
      </p:sp>
      <p:sp>
        <p:nvSpPr>
          <p:cNvPr id="19" name="TextBox 18">
            <a:extLst>
              <a:ext uri="{FF2B5EF4-FFF2-40B4-BE49-F238E27FC236}">
                <a16:creationId xmlns:a16="http://schemas.microsoft.com/office/drawing/2014/main" id="{22F9B8B4-087D-3570-A8DA-1052AF22BADA}"/>
              </a:ext>
            </a:extLst>
          </p:cNvPr>
          <p:cNvSpPr txBox="1"/>
          <p:nvPr/>
        </p:nvSpPr>
        <p:spPr>
          <a:xfrm>
            <a:off x="6844337" y="1722010"/>
            <a:ext cx="144078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141313"/>
                </a:solidFill>
                <a:effectLst/>
                <a:uLnTx/>
                <a:uFillTx/>
                <a:latin typeface="Arial"/>
                <a:ea typeface="+mn-ea"/>
                <a:cs typeface="+mn-cs"/>
                <a:sym typeface="Arial"/>
              </a:rPr>
              <a:t>-0.1%</a:t>
            </a:r>
          </a:p>
        </p:txBody>
      </p:sp>
      <p:sp>
        <p:nvSpPr>
          <p:cNvPr id="21" name="TextBox 20">
            <a:extLst>
              <a:ext uri="{FF2B5EF4-FFF2-40B4-BE49-F238E27FC236}">
                <a16:creationId xmlns:a16="http://schemas.microsoft.com/office/drawing/2014/main" id="{8062B6FF-F547-5313-320D-ED8DADAFAE22}"/>
              </a:ext>
            </a:extLst>
          </p:cNvPr>
          <p:cNvSpPr txBox="1"/>
          <p:nvPr/>
        </p:nvSpPr>
        <p:spPr>
          <a:xfrm>
            <a:off x="2327011" y="4255682"/>
            <a:ext cx="769360" cy="276999"/>
          </a:xfrm>
          <a:prstGeom prst="rect">
            <a:avLst/>
          </a:prstGeom>
          <a:noFill/>
        </p:spPr>
        <p:txBody>
          <a:bodyPr wrap="square">
            <a:spAutoFit/>
          </a:bodyPr>
          <a:lstStyle/>
          <a:p>
            <a:pPr algn="ctr"/>
            <a:r>
              <a:rPr lang="en-US" sz="1200" dirty="0">
                <a:solidFill>
                  <a:srgbClr val="FFFFFF"/>
                </a:solidFill>
              </a:rPr>
              <a:t>15,649</a:t>
            </a:r>
          </a:p>
        </p:txBody>
      </p:sp>
      <p:pic>
        <p:nvPicPr>
          <p:cNvPr id="7" name="Picture 6">
            <a:extLst>
              <a:ext uri="{FF2B5EF4-FFF2-40B4-BE49-F238E27FC236}">
                <a16:creationId xmlns:a16="http://schemas.microsoft.com/office/drawing/2014/main" id="{68B73FBF-7F55-0636-7437-68EAB685D439}"/>
              </a:ext>
            </a:extLst>
          </p:cNvPr>
          <p:cNvPicPr>
            <a:picLocks noChangeAspect="1"/>
          </p:cNvPicPr>
          <p:nvPr/>
        </p:nvPicPr>
        <p:blipFill>
          <a:blip r:embed="rId3"/>
          <a:stretch>
            <a:fillRect/>
          </a:stretch>
        </p:blipFill>
        <p:spPr>
          <a:xfrm>
            <a:off x="3628147" y="1029540"/>
            <a:ext cx="1810429" cy="3388917"/>
          </a:xfrm>
          <a:prstGeom prst="rect">
            <a:avLst/>
          </a:prstGeom>
        </p:spPr>
      </p:pic>
    </p:spTree>
    <p:extLst>
      <p:ext uri="{BB962C8B-B14F-4D97-AF65-F5344CB8AC3E}">
        <p14:creationId xmlns:p14="http://schemas.microsoft.com/office/powerpoint/2010/main" val="2520715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3D7D1-2CF0-8360-A2F1-90B1C53AD23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2860A8C-40F0-9146-CD86-B06D2B7C6B2A}"/>
              </a:ext>
            </a:extLst>
          </p:cNvPr>
          <p:cNvSpPr/>
          <p:nvPr/>
        </p:nvSpPr>
        <p:spPr>
          <a:xfrm>
            <a:off x="2327010" y="4272982"/>
            <a:ext cx="769360" cy="24622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A32C0-56E2-5082-1880-B9126F17DAE3}"/>
              </a:ext>
            </a:extLst>
          </p:cNvPr>
          <p:cNvSpPr>
            <a:spLocks noGrp="1"/>
          </p:cNvSpPr>
          <p:nvPr>
            <p:ph type="title"/>
          </p:nvPr>
        </p:nvSpPr>
        <p:spPr>
          <a:xfrm>
            <a:off x="197139" y="312353"/>
            <a:ext cx="8704814" cy="507651"/>
          </a:xfrm>
        </p:spPr>
        <p:txBody>
          <a:bodyPr/>
          <a:lstStyle/>
          <a:p>
            <a:pPr algn="ctr"/>
            <a:r>
              <a:rPr lang="en-US" sz="2000" dirty="0"/>
              <a:t>Expected No. of People Experiencing Homelessness in 2026 – All ages </a:t>
            </a:r>
          </a:p>
        </p:txBody>
      </p:sp>
      <p:sp>
        <p:nvSpPr>
          <p:cNvPr id="3" name="TextBox 2">
            <a:extLst>
              <a:ext uri="{FF2B5EF4-FFF2-40B4-BE49-F238E27FC236}">
                <a16:creationId xmlns:a16="http://schemas.microsoft.com/office/drawing/2014/main" id="{C82C23ED-1AA4-B71F-48B5-1060E6C0C2B0}"/>
              </a:ext>
            </a:extLst>
          </p:cNvPr>
          <p:cNvSpPr txBox="1"/>
          <p:nvPr/>
        </p:nvSpPr>
        <p:spPr>
          <a:xfrm>
            <a:off x="2002363" y="4886965"/>
            <a:ext cx="4847752" cy="200055"/>
          </a:xfrm>
          <a:prstGeom prst="rect">
            <a:avLst/>
          </a:prstGeom>
          <a:noFill/>
        </p:spPr>
        <p:txBody>
          <a:bodyPr wrap="square" rtlCol="0">
            <a:spAutoFit/>
          </a:bodyPr>
          <a:lstStyle/>
          <a:p>
            <a:r>
              <a:rPr lang="en-US" sz="700" b="1" dirty="0">
                <a:solidFill>
                  <a:schemeClr val="tx1"/>
                </a:solidFill>
              </a:rPr>
              <a:t>Source: </a:t>
            </a:r>
            <a:r>
              <a:rPr lang="en-US" sz="700" dirty="0">
                <a:solidFill>
                  <a:schemeClr val="tx1"/>
                </a:solidFill>
              </a:rPr>
              <a:t>Statista/AARP analysis of data available by United States Census Bureau (USCB)</a:t>
            </a:r>
          </a:p>
        </p:txBody>
      </p:sp>
      <p:sp>
        <p:nvSpPr>
          <p:cNvPr id="6" name="TextBox 5">
            <a:extLst>
              <a:ext uri="{FF2B5EF4-FFF2-40B4-BE49-F238E27FC236}">
                <a16:creationId xmlns:a16="http://schemas.microsoft.com/office/drawing/2014/main" id="{51165121-5D8E-5F9E-DF47-A66A1C4519D1}"/>
              </a:ext>
            </a:extLst>
          </p:cNvPr>
          <p:cNvSpPr txBox="1"/>
          <p:nvPr/>
        </p:nvSpPr>
        <p:spPr>
          <a:xfrm>
            <a:off x="575959" y="863590"/>
            <a:ext cx="1764632" cy="3416320"/>
          </a:xfrm>
          <a:prstGeom prst="rect">
            <a:avLst/>
          </a:prstGeom>
          <a:noFill/>
        </p:spPr>
        <p:txBody>
          <a:bodyPr wrap="square">
            <a:spAutoFit/>
          </a:bodyPr>
          <a:lstStyle/>
          <a:p>
            <a:r>
              <a:rPr lang="en-US" sz="1200" b="1" dirty="0">
                <a:solidFill>
                  <a:srgbClr val="EC1300"/>
                </a:solidFill>
              </a:rPr>
              <a:t>Essex County</a:t>
            </a:r>
          </a:p>
          <a:p>
            <a:r>
              <a:rPr lang="en-US" sz="1200" b="1" dirty="0">
                <a:solidFill>
                  <a:srgbClr val="F26A65"/>
                </a:solidFill>
              </a:rPr>
              <a:t>Camden County</a:t>
            </a:r>
          </a:p>
          <a:p>
            <a:r>
              <a:rPr lang="en-US" sz="1200" b="1" dirty="0">
                <a:solidFill>
                  <a:srgbClr val="FD6A67"/>
                </a:solidFill>
              </a:rPr>
              <a:t>Hudson County</a:t>
            </a:r>
          </a:p>
          <a:p>
            <a:r>
              <a:rPr lang="en-US" sz="1200" dirty="0"/>
              <a:t>Union County</a:t>
            </a:r>
          </a:p>
          <a:p>
            <a:r>
              <a:rPr lang="en-US" sz="1200" dirty="0"/>
              <a:t>Middlesex County</a:t>
            </a:r>
          </a:p>
          <a:p>
            <a:r>
              <a:rPr lang="en-US" sz="1200" dirty="0"/>
              <a:t>Passaic County</a:t>
            </a:r>
          </a:p>
          <a:p>
            <a:r>
              <a:rPr lang="en-US" sz="1200" dirty="0"/>
              <a:t>Mercer County</a:t>
            </a:r>
          </a:p>
          <a:p>
            <a:r>
              <a:rPr lang="en-US" sz="1200" dirty="0"/>
              <a:t>Bergen County</a:t>
            </a:r>
          </a:p>
          <a:p>
            <a:r>
              <a:rPr lang="en-US" sz="1200" dirty="0"/>
              <a:t>Atlantic County</a:t>
            </a:r>
          </a:p>
          <a:p>
            <a:r>
              <a:rPr lang="en-US" sz="1200" dirty="0"/>
              <a:t>Burlington County</a:t>
            </a:r>
          </a:p>
          <a:p>
            <a:r>
              <a:rPr lang="en-US" sz="1200" dirty="0" err="1"/>
              <a:t>Monmoth</a:t>
            </a:r>
            <a:r>
              <a:rPr lang="en-US" sz="1200" dirty="0"/>
              <a:t> County</a:t>
            </a:r>
          </a:p>
          <a:p>
            <a:r>
              <a:rPr lang="en-US" sz="1200" dirty="0"/>
              <a:t>Ocean County</a:t>
            </a:r>
          </a:p>
          <a:p>
            <a:r>
              <a:rPr lang="en-US" sz="1200" dirty="0"/>
              <a:t>Cumberland County</a:t>
            </a:r>
          </a:p>
          <a:p>
            <a:r>
              <a:rPr lang="en-US" sz="1200" dirty="0"/>
              <a:t>Gloucester County</a:t>
            </a:r>
          </a:p>
          <a:p>
            <a:r>
              <a:rPr lang="en-US" sz="1200" dirty="0"/>
              <a:t>Morris County</a:t>
            </a:r>
          </a:p>
          <a:p>
            <a:r>
              <a:rPr lang="en-US" sz="1200" dirty="0"/>
              <a:t>Somerset County</a:t>
            </a:r>
          </a:p>
          <a:p>
            <a:r>
              <a:rPr lang="en-US" sz="1200" dirty="0"/>
              <a:t>Salem County</a:t>
            </a:r>
          </a:p>
          <a:p>
            <a:r>
              <a:rPr lang="en-US" sz="1200" dirty="0"/>
              <a:t>Warren County</a:t>
            </a:r>
          </a:p>
        </p:txBody>
      </p:sp>
      <p:sp>
        <p:nvSpPr>
          <p:cNvPr id="8" name="TextBox 7">
            <a:extLst>
              <a:ext uri="{FF2B5EF4-FFF2-40B4-BE49-F238E27FC236}">
                <a16:creationId xmlns:a16="http://schemas.microsoft.com/office/drawing/2014/main" id="{4B3BF690-7B78-CFD4-549B-BD49468376AE}"/>
              </a:ext>
            </a:extLst>
          </p:cNvPr>
          <p:cNvSpPr txBox="1">
            <a:spLocks/>
          </p:cNvSpPr>
          <p:nvPr/>
        </p:nvSpPr>
        <p:spPr>
          <a:xfrm>
            <a:off x="2420876" y="863590"/>
            <a:ext cx="689075" cy="3416320"/>
          </a:xfrm>
          <a:prstGeom prst="rect">
            <a:avLst/>
          </a:prstGeom>
          <a:noFill/>
        </p:spPr>
        <p:txBody>
          <a:bodyPr wrap="square">
            <a:spAutoFit/>
          </a:bodyPr>
          <a:lstStyle/>
          <a:p>
            <a:r>
              <a:rPr lang="en-US" sz="1200" b="1" dirty="0">
                <a:solidFill>
                  <a:srgbClr val="EC1300"/>
                </a:solidFill>
              </a:rPr>
              <a:t>2,164</a:t>
            </a:r>
          </a:p>
          <a:p>
            <a:r>
              <a:rPr lang="en-US" sz="1200" b="1" dirty="0">
                <a:solidFill>
                  <a:srgbClr val="F26A65"/>
                </a:solidFill>
              </a:rPr>
              <a:t>830</a:t>
            </a:r>
          </a:p>
          <a:p>
            <a:r>
              <a:rPr lang="en-US" sz="1200" b="1" dirty="0">
                <a:solidFill>
                  <a:srgbClr val="FD6A67"/>
                </a:solidFill>
              </a:rPr>
              <a:t>747</a:t>
            </a:r>
          </a:p>
          <a:p>
            <a:r>
              <a:rPr lang="en-US" sz="1200" dirty="0"/>
              <a:t>655</a:t>
            </a:r>
          </a:p>
          <a:p>
            <a:r>
              <a:rPr lang="en-US" sz="1200" dirty="0"/>
              <a:t>627</a:t>
            </a:r>
          </a:p>
          <a:p>
            <a:r>
              <a:rPr lang="en-US" sz="1200" dirty="0"/>
              <a:t>560</a:t>
            </a:r>
          </a:p>
          <a:p>
            <a:r>
              <a:rPr lang="en-US" sz="1200" dirty="0"/>
              <a:t>558</a:t>
            </a:r>
          </a:p>
          <a:p>
            <a:r>
              <a:rPr lang="en-US" sz="1200" dirty="0"/>
              <a:t>508</a:t>
            </a:r>
          </a:p>
          <a:p>
            <a:r>
              <a:rPr lang="en-US" sz="1200" dirty="0"/>
              <a:t>428</a:t>
            </a:r>
          </a:p>
          <a:p>
            <a:r>
              <a:rPr lang="en-US" sz="1200" dirty="0"/>
              <a:t>423</a:t>
            </a:r>
          </a:p>
          <a:p>
            <a:r>
              <a:rPr lang="en-US" sz="1200" dirty="0"/>
              <a:t>363</a:t>
            </a:r>
          </a:p>
          <a:p>
            <a:r>
              <a:rPr lang="en-US" sz="1200" dirty="0"/>
              <a:t>293</a:t>
            </a:r>
          </a:p>
          <a:p>
            <a:r>
              <a:rPr lang="en-US" sz="1200" dirty="0"/>
              <a:t>235</a:t>
            </a:r>
          </a:p>
          <a:p>
            <a:r>
              <a:rPr lang="en-US" sz="1200" dirty="0"/>
              <a:t>224</a:t>
            </a:r>
          </a:p>
          <a:p>
            <a:r>
              <a:rPr lang="en-US" sz="1200" dirty="0"/>
              <a:t>198</a:t>
            </a:r>
          </a:p>
          <a:p>
            <a:r>
              <a:rPr lang="en-US" sz="1200" dirty="0"/>
              <a:t>174</a:t>
            </a:r>
          </a:p>
          <a:p>
            <a:r>
              <a:rPr lang="en-US" sz="1200" dirty="0"/>
              <a:t>99</a:t>
            </a:r>
          </a:p>
          <a:p>
            <a:r>
              <a:rPr lang="en-US" sz="1200" dirty="0"/>
              <a:t>93</a:t>
            </a:r>
          </a:p>
        </p:txBody>
      </p:sp>
      <p:sp>
        <p:nvSpPr>
          <p:cNvPr id="16" name="Google Shape;253;p3">
            <a:extLst>
              <a:ext uri="{FF2B5EF4-FFF2-40B4-BE49-F238E27FC236}">
                <a16:creationId xmlns:a16="http://schemas.microsoft.com/office/drawing/2014/main" id="{F9E297A0-4F7C-CD61-2333-E486ABF3F6DC}"/>
              </a:ext>
            </a:extLst>
          </p:cNvPr>
          <p:cNvSpPr/>
          <p:nvPr/>
        </p:nvSpPr>
        <p:spPr>
          <a:xfrm>
            <a:off x="6227503" y="2259752"/>
            <a:ext cx="2674450" cy="623996"/>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0F1D4868-DD6A-DAAC-F24A-D3CD7EA6568D}"/>
              </a:ext>
            </a:extLst>
          </p:cNvPr>
          <p:cNvSpPr/>
          <p:nvPr/>
        </p:nvSpPr>
        <p:spPr>
          <a:xfrm>
            <a:off x="6227502" y="1769042"/>
            <a:ext cx="2674450" cy="50765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339C2179-A11D-BA89-99BC-25AB9649A874}"/>
              </a:ext>
            </a:extLst>
          </p:cNvPr>
          <p:cNvSpPr txBox="1"/>
          <p:nvPr/>
        </p:nvSpPr>
        <p:spPr>
          <a:xfrm>
            <a:off x="6227502" y="2340917"/>
            <a:ext cx="2674450" cy="461665"/>
          </a:xfrm>
          <a:prstGeom prst="rect">
            <a:avLst/>
          </a:prstGeom>
          <a:noFill/>
        </p:spPr>
        <p:txBody>
          <a:bodyPr wrap="square">
            <a:spAutoFit/>
          </a:bodyPr>
          <a:lstStyle/>
          <a:p>
            <a:pPr algn="ctr"/>
            <a:r>
              <a:rPr lang="en-US" sz="1200" dirty="0">
                <a:solidFill>
                  <a:srgbClr val="FFFFFF"/>
                </a:solidFill>
              </a:rPr>
              <a:t>Compounded Annual Growth Rate </a:t>
            </a:r>
            <a:br>
              <a:rPr lang="en-US" sz="1200" dirty="0">
                <a:solidFill>
                  <a:srgbClr val="FFFFFF"/>
                </a:solidFill>
              </a:rPr>
            </a:br>
            <a:r>
              <a:rPr lang="en-US" sz="1200" dirty="0">
                <a:solidFill>
                  <a:srgbClr val="FFFFFF"/>
                </a:solidFill>
              </a:rPr>
              <a:t>2026-2027</a:t>
            </a:r>
          </a:p>
        </p:txBody>
      </p:sp>
      <p:sp>
        <p:nvSpPr>
          <p:cNvPr id="19" name="TextBox 18">
            <a:extLst>
              <a:ext uri="{FF2B5EF4-FFF2-40B4-BE49-F238E27FC236}">
                <a16:creationId xmlns:a16="http://schemas.microsoft.com/office/drawing/2014/main" id="{E5352557-C763-8C0B-0F19-46C96603E421}"/>
              </a:ext>
            </a:extLst>
          </p:cNvPr>
          <p:cNvSpPr txBox="1"/>
          <p:nvPr/>
        </p:nvSpPr>
        <p:spPr>
          <a:xfrm>
            <a:off x="6844337" y="1722010"/>
            <a:ext cx="144078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141313"/>
                </a:solidFill>
                <a:effectLst/>
                <a:uLnTx/>
                <a:uFillTx/>
                <a:latin typeface="Arial"/>
                <a:ea typeface="+mn-ea"/>
                <a:cs typeface="+mn-cs"/>
                <a:sym typeface="Arial"/>
              </a:rPr>
              <a:t>0.3%</a:t>
            </a:r>
          </a:p>
        </p:txBody>
      </p:sp>
      <p:sp>
        <p:nvSpPr>
          <p:cNvPr id="21" name="TextBox 20">
            <a:extLst>
              <a:ext uri="{FF2B5EF4-FFF2-40B4-BE49-F238E27FC236}">
                <a16:creationId xmlns:a16="http://schemas.microsoft.com/office/drawing/2014/main" id="{2B8175F7-AE80-D79E-347F-005ED5A31A4F}"/>
              </a:ext>
            </a:extLst>
          </p:cNvPr>
          <p:cNvSpPr txBox="1"/>
          <p:nvPr/>
        </p:nvSpPr>
        <p:spPr>
          <a:xfrm>
            <a:off x="2327011" y="4255682"/>
            <a:ext cx="769360" cy="276999"/>
          </a:xfrm>
          <a:prstGeom prst="rect">
            <a:avLst/>
          </a:prstGeom>
          <a:noFill/>
        </p:spPr>
        <p:txBody>
          <a:bodyPr wrap="square">
            <a:spAutoFit/>
          </a:bodyPr>
          <a:lstStyle/>
          <a:p>
            <a:pPr algn="ctr"/>
            <a:r>
              <a:rPr lang="en-US" sz="1200" dirty="0">
                <a:solidFill>
                  <a:srgbClr val="FFFFFF"/>
                </a:solidFill>
              </a:rPr>
              <a:t>9,359</a:t>
            </a:r>
          </a:p>
        </p:txBody>
      </p:sp>
      <p:pic>
        <p:nvPicPr>
          <p:cNvPr id="5" name="Picture 4">
            <a:extLst>
              <a:ext uri="{FF2B5EF4-FFF2-40B4-BE49-F238E27FC236}">
                <a16:creationId xmlns:a16="http://schemas.microsoft.com/office/drawing/2014/main" id="{A29812FB-22CD-BD7B-B941-6564FFEE91B9}"/>
              </a:ext>
            </a:extLst>
          </p:cNvPr>
          <p:cNvPicPr>
            <a:picLocks noChangeAspect="1"/>
          </p:cNvPicPr>
          <p:nvPr/>
        </p:nvPicPr>
        <p:blipFill>
          <a:blip r:embed="rId2"/>
          <a:stretch>
            <a:fillRect/>
          </a:stretch>
        </p:blipFill>
        <p:spPr>
          <a:xfrm>
            <a:off x="3617423" y="1029529"/>
            <a:ext cx="1810429" cy="3384158"/>
          </a:xfrm>
          <a:prstGeom prst="rect">
            <a:avLst/>
          </a:prstGeom>
        </p:spPr>
      </p:pic>
      <p:pic>
        <p:nvPicPr>
          <p:cNvPr id="7" name="Picture 6">
            <a:extLst>
              <a:ext uri="{FF2B5EF4-FFF2-40B4-BE49-F238E27FC236}">
                <a16:creationId xmlns:a16="http://schemas.microsoft.com/office/drawing/2014/main" id="{187B5853-6D97-3CAD-61A8-2579F7437AE7}"/>
              </a:ext>
            </a:extLst>
          </p:cNvPr>
          <p:cNvPicPr>
            <a:picLocks noChangeAspect="1"/>
          </p:cNvPicPr>
          <p:nvPr/>
        </p:nvPicPr>
        <p:blipFill>
          <a:blip r:embed="rId3"/>
          <a:stretch>
            <a:fillRect/>
          </a:stretch>
        </p:blipFill>
        <p:spPr>
          <a:xfrm>
            <a:off x="3619466" y="1029528"/>
            <a:ext cx="1809542" cy="3384159"/>
          </a:xfrm>
          <a:prstGeom prst="rect">
            <a:avLst/>
          </a:prstGeom>
        </p:spPr>
      </p:pic>
    </p:spTree>
    <p:extLst>
      <p:ext uri="{BB962C8B-B14F-4D97-AF65-F5344CB8AC3E}">
        <p14:creationId xmlns:p14="http://schemas.microsoft.com/office/powerpoint/2010/main" val="1804132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BCDD7-77ED-057C-8593-F8947FF709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25713E1-9F4F-0938-8B8F-B15A3982C76E}"/>
              </a:ext>
            </a:extLst>
          </p:cNvPr>
          <p:cNvSpPr/>
          <p:nvPr/>
        </p:nvSpPr>
        <p:spPr>
          <a:xfrm>
            <a:off x="2327010" y="4272982"/>
            <a:ext cx="769360" cy="24622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302C30-C5E1-38C2-A7D8-C81BBE9E04D4}"/>
              </a:ext>
            </a:extLst>
          </p:cNvPr>
          <p:cNvSpPr>
            <a:spLocks noGrp="1"/>
          </p:cNvSpPr>
          <p:nvPr>
            <p:ph type="title"/>
          </p:nvPr>
        </p:nvSpPr>
        <p:spPr>
          <a:xfrm>
            <a:off x="197139" y="312353"/>
            <a:ext cx="8704814" cy="507651"/>
          </a:xfrm>
        </p:spPr>
        <p:txBody>
          <a:bodyPr/>
          <a:lstStyle/>
          <a:p>
            <a:pPr algn="ctr"/>
            <a:r>
              <a:rPr lang="en-US" sz="2000" dirty="0"/>
              <a:t>Expected No. of People Experiencing Homelessness in 2026 – 45+ </a:t>
            </a:r>
          </a:p>
        </p:txBody>
      </p:sp>
      <p:sp>
        <p:nvSpPr>
          <p:cNvPr id="3" name="TextBox 2">
            <a:extLst>
              <a:ext uri="{FF2B5EF4-FFF2-40B4-BE49-F238E27FC236}">
                <a16:creationId xmlns:a16="http://schemas.microsoft.com/office/drawing/2014/main" id="{6668D21D-89E8-712B-6DC6-035302B51564}"/>
              </a:ext>
            </a:extLst>
          </p:cNvPr>
          <p:cNvSpPr txBox="1"/>
          <p:nvPr/>
        </p:nvSpPr>
        <p:spPr>
          <a:xfrm>
            <a:off x="2002363" y="4886965"/>
            <a:ext cx="4847752" cy="200055"/>
          </a:xfrm>
          <a:prstGeom prst="rect">
            <a:avLst/>
          </a:prstGeom>
          <a:noFill/>
        </p:spPr>
        <p:txBody>
          <a:bodyPr wrap="square" rtlCol="0">
            <a:spAutoFit/>
          </a:bodyPr>
          <a:lstStyle/>
          <a:p>
            <a:r>
              <a:rPr lang="en-US" sz="700" b="1" dirty="0">
                <a:solidFill>
                  <a:schemeClr val="tx1"/>
                </a:solidFill>
              </a:rPr>
              <a:t>Source: </a:t>
            </a:r>
            <a:r>
              <a:rPr lang="en-US" sz="700" dirty="0">
                <a:solidFill>
                  <a:schemeClr val="tx1"/>
                </a:solidFill>
              </a:rPr>
              <a:t>Statista/AARP analysis of data available by United States Census Bureau (USCB)</a:t>
            </a:r>
          </a:p>
        </p:txBody>
      </p:sp>
      <p:sp>
        <p:nvSpPr>
          <p:cNvPr id="6" name="TextBox 5">
            <a:extLst>
              <a:ext uri="{FF2B5EF4-FFF2-40B4-BE49-F238E27FC236}">
                <a16:creationId xmlns:a16="http://schemas.microsoft.com/office/drawing/2014/main" id="{0FB9BF44-AA10-6D20-4A95-9CB4329416DB}"/>
              </a:ext>
            </a:extLst>
          </p:cNvPr>
          <p:cNvSpPr txBox="1"/>
          <p:nvPr/>
        </p:nvSpPr>
        <p:spPr>
          <a:xfrm>
            <a:off x="575959" y="863590"/>
            <a:ext cx="1764632" cy="3416320"/>
          </a:xfrm>
          <a:prstGeom prst="rect">
            <a:avLst/>
          </a:prstGeom>
          <a:noFill/>
        </p:spPr>
        <p:txBody>
          <a:bodyPr wrap="square">
            <a:spAutoFit/>
          </a:bodyPr>
          <a:lstStyle/>
          <a:p>
            <a:r>
              <a:rPr lang="en-US" sz="1200" b="1" dirty="0">
                <a:solidFill>
                  <a:srgbClr val="EC1300"/>
                </a:solidFill>
              </a:rPr>
              <a:t>Essex County</a:t>
            </a:r>
          </a:p>
          <a:p>
            <a:r>
              <a:rPr lang="en-US" sz="1200" b="1" dirty="0">
                <a:solidFill>
                  <a:srgbClr val="F26A65"/>
                </a:solidFill>
              </a:rPr>
              <a:t>Camden County</a:t>
            </a:r>
          </a:p>
          <a:p>
            <a:r>
              <a:rPr lang="en-US" sz="1200" b="1" dirty="0">
                <a:solidFill>
                  <a:srgbClr val="FD6A67"/>
                </a:solidFill>
              </a:rPr>
              <a:t>Hudson County</a:t>
            </a:r>
          </a:p>
          <a:p>
            <a:r>
              <a:rPr lang="en-US" sz="1200" dirty="0">
                <a:solidFill>
                  <a:srgbClr val="FD6A67"/>
                </a:solidFill>
              </a:rPr>
              <a:t>Union County</a:t>
            </a:r>
          </a:p>
          <a:p>
            <a:r>
              <a:rPr lang="en-US" sz="1200" dirty="0">
                <a:solidFill>
                  <a:srgbClr val="FD6A67"/>
                </a:solidFill>
              </a:rPr>
              <a:t>Middlesex County</a:t>
            </a:r>
          </a:p>
          <a:p>
            <a:r>
              <a:rPr lang="en-US" sz="1200" dirty="0"/>
              <a:t>Mercer County</a:t>
            </a:r>
          </a:p>
          <a:p>
            <a:r>
              <a:rPr lang="en-US" sz="1200" dirty="0"/>
              <a:t>Bergen County</a:t>
            </a:r>
          </a:p>
          <a:p>
            <a:r>
              <a:rPr lang="en-US" sz="1200" dirty="0"/>
              <a:t>Passaic County</a:t>
            </a:r>
          </a:p>
          <a:p>
            <a:r>
              <a:rPr lang="en-US" sz="1200" dirty="0"/>
              <a:t>Atlantic County</a:t>
            </a:r>
          </a:p>
          <a:p>
            <a:r>
              <a:rPr lang="en-US" sz="1200" dirty="0"/>
              <a:t>Burlington County</a:t>
            </a:r>
          </a:p>
          <a:p>
            <a:r>
              <a:rPr lang="en-US" sz="1200" dirty="0" err="1"/>
              <a:t>Monmoth</a:t>
            </a:r>
            <a:r>
              <a:rPr lang="en-US" sz="1200" dirty="0"/>
              <a:t> County</a:t>
            </a:r>
          </a:p>
          <a:p>
            <a:r>
              <a:rPr lang="en-US" sz="1200" dirty="0"/>
              <a:t>Ocean County</a:t>
            </a:r>
          </a:p>
          <a:p>
            <a:r>
              <a:rPr lang="en-US" sz="1200" dirty="0"/>
              <a:t>Gloucester County</a:t>
            </a:r>
          </a:p>
          <a:p>
            <a:r>
              <a:rPr lang="en-US" sz="1200" dirty="0"/>
              <a:t>Morris County</a:t>
            </a:r>
          </a:p>
          <a:p>
            <a:r>
              <a:rPr lang="en-US" sz="1200" dirty="0"/>
              <a:t>Cumberland County</a:t>
            </a:r>
          </a:p>
          <a:p>
            <a:r>
              <a:rPr lang="en-US" sz="1200" dirty="0"/>
              <a:t>Somerset County</a:t>
            </a:r>
          </a:p>
          <a:p>
            <a:r>
              <a:rPr lang="en-US" sz="1200" dirty="0"/>
              <a:t>Warren County</a:t>
            </a:r>
          </a:p>
          <a:p>
            <a:r>
              <a:rPr lang="en-US" sz="1200" dirty="0"/>
              <a:t>Salem County</a:t>
            </a:r>
          </a:p>
        </p:txBody>
      </p:sp>
      <p:sp>
        <p:nvSpPr>
          <p:cNvPr id="8" name="TextBox 7">
            <a:extLst>
              <a:ext uri="{FF2B5EF4-FFF2-40B4-BE49-F238E27FC236}">
                <a16:creationId xmlns:a16="http://schemas.microsoft.com/office/drawing/2014/main" id="{91F41E0C-D177-8F09-028D-254C2A4245D7}"/>
              </a:ext>
            </a:extLst>
          </p:cNvPr>
          <p:cNvSpPr txBox="1">
            <a:spLocks/>
          </p:cNvSpPr>
          <p:nvPr/>
        </p:nvSpPr>
        <p:spPr>
          <a:xfrm>
            <a:off x="2420876" y="863590"/>
            <a:ext cx="689075" cy="3416320"/>
          </a:xfrm>
          <a:prstGeom prst="rect">
            <a:avLst/>
          </a:prstGeom>
          <a:noFill/>
        </p:spPr>
        <p:txBody>
          <a:bodyPr wrap="square">
            <a:spAutoFit/>
          </a:bodyPr>
          <a:lstStyle/>
          <a:p>
            <a:r>
              <a:rPr lang="en-US" sz="1200" b="1" dirty="0">
                <a:solidFill>
                  <a:srgbClr val="EC1300"/>
                </a:solidFill>
              </a:rPr>
              <a:t>1,035</a:t>
            </a:r>
          </a:p>
          <a:p>
            <a:r>
              <a:rPr lang="en-US" sz="1200" b="1" dirty="0">
                <a:solidFill>
                  <a:srgbClr val="F26A65"/>
                </a:solidFill>
              </a:rPr>
              <a:t>408</a:t>
            </a:r>
          </a:p>
          <a:p>
            <a:r>
              <a:rPr lang="en-US" sz="1200" b="1" dirty="0">
                <a:solidFill>
                  <a:srgbClr val="FD6A67"/>
                </a:solidFill>
              </a:rPr>
              <a:t>337</a:t>
            </a:r>
          </a:p>
          <a:p>
            <a:r>
              <a:rPr lang="en-US" sz="1200" dirty="0">
                <a:solidFill>
                  <a:srgbClr val="FD6A67"/>
                </a:solidFill>
              </a:rPr>
              <a:t>319</a:t>
            </a:r>
          </a:p>
          <a:p>
            <a:r>
              <a:rPr lang="en-US" sz="1200" dirty="0">
                <a:solidFill>
                  <a:srgbClr val="FD6A67"/>
                </a:solidFill>
              </a:rPr>
              <a:t>307</a:t>
            </a:r>
          </a:p>
          <a:p>
            <a:r>
              <a:rPr lang="en-US" sz="1200" dirty="0"/>
              <a:t>273</a:t>
            </a:r>
          </a:p>
          <a:p>
            <a:r>
              <a:rPr lang="en-US" sz="1200" dirty="0"/>
              <a:t>268</a:t>
            </a:r>
          </a:p>
          <a:p>
            <a:r>
              <a:rPr lang="en-US" sz="1200" dirty="0"/>
              <a:t>268</a:t>
            </a:r>
          </a:p>
          <a:p>
            <a:r>
              <a:rPr lang="en-US" sz="1200" dirty="0"/>
              <a:t>229</a:t>
            </a:r>
          </a:p>
          <a:p>
            <a:r>
              <a:rPr lang="en-US" sz="1200" dirty="0"/>
              <a:t>221</a:t>
            </a:r>
          </a:p>
          <a:p>
            <a:r>
              <a:rPr lang="en-US" sz="1200" dirty="0"/>
              <a:t>200</a:t>
            </a:r>
          </a:p>
          <a:p>
            <a:r>
              <a:rPr lang="en-US" sz="1200" dirty="0"/>
              <a:t>183</a:t>
            </a:r>
          </a:p>
          <a:p>
            <a:r>
              <a:rPr lang="en-US" sz="1200" dirty="0"/>
              <a:t>120</a:t>
            </a:r>
          </a:p>
          <a:p>
            <a:r>
              <a:rPr lang="en-US" sz="1200" dirty="0"/>
              <a:t>110</a:t>
            </a:r>
          </a:p>
          <a:p>
            <a:r>
              <a:rPr lang="en-US" sz="1200" dirty="0"/>
              <a:t>109</a:t>
            </a:r>
          </a:p>
          <a:p>
            <a:r>
              <a:rPr lang="en-US" sz="1200" dirty="0"/>
              <a:t>92</a:t>
            </a:r>
          </a:p>
          <a:p>
            <a:r>
              <a:rPr lang="en-US" sz="1200" dirty="0"/>
              <a:t>55</a:t>
            </a:r>
          </a:p>
          <a:p>
            <a:r>
              <a:rPr lang="en-US" sz="1200" dirty="0"/>
              <a:t>54</a:t>
            </a:r>
          </a:p>
        </p:txBody>
      </p:sp>
      <p:sp>
        <p:nvSpPr>
          <p:cNvPr id="16" name="Google Shape;253;p3">
            <a:extLst>
              <a:ext uri="{FF2B5EF4-FFF2-40B4-BE49-F238E27FC236}">
                <a16:creationId xmlns:a16="http://schemas.microsoft.com/office/drawing/2014/main" id="{EE0A5677-8E03-6611-AF15-EECDD2A87B93}"/>
              </a:ext>
            </a:extLst>
          </p:cNvPr>
          <p:cNvSpPr/>
          <p:nvPr/>
        </p:nvSpPr>
        <p:spPr>
          <a:xfrm>
            <a:off x="6227503" y="2259752"/>
            <a:ext cx="2674450" cy="623996"/>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B024E597-B086-0C21-BFD3-EEA91F8309D4}"/>
              </a:ext>
            </a:extLst>
          </p:cNvPr>
          <p:cNvSpPr/>
          <p:nvPr/>
        </p:nvSpPr>
        <p:spPr>
          <a:xfrm>
            <a:off x="6227502" y="1769042"/>
            <a:ext cx="2674450" cy="50765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688B957C-61C3-2CBB-5B8E-DE98C515300A}"/>
              </a:ext>
            </a:extLst>
          </p:cNvPr>
          <p:cNvSpPr txBox="1"/>
          <p:nvPr/>
        </p:nvSpPr>
        <p:spPr>
          <a:xfrm>
            <a:off x="6227502" y="2340917"/>
            <a:ext cx="2674450" cy="461665"/>
          </a:xfrm>
          <a:prstGeom prst="rect">
            <a:avLst/>
          </a:prstGeom>
          <a:noFill/>
        </p:spPr>
        <p:txBody>
          <a:bodyPr wrap="square">
            <a:spAutoFit/>
          </a:bodyPr>
          <a:lstStyle/>
          <a:p>
            <a:pPr algn="ctr"/>
            <a:r>
              <a:rPr lang="en-US" sz="1200" dirty="0">
                <a:solidFill>
                  <a:srgbClr val="FFFFFF"/>
                </a:solidFill>
              </a:rPr>
              <a:t>Compounded Annual Growth Rate </a:t>
            </a:r>
            <a:br>
              <a:rPr lang="en-US" sz="1200" dirty="0">
                <a:solidFill>
                  <a:srgbClr val="FFFFFF"/>
                </a:solidFill>
              </a:rPr>
            </a:br>
            <a:r>
              <a:rPr lang="en-US" sz="1200" dirty="0">
                <a:solidFill>
                  <a:srgbClr val="FFFFFF"/>
                </a:solidFill>
              </a:rPr>
              <a:t>2026-2027</a:t>
            </a:r>
          </a:p>
        </p:txBody>
      </p:sp>
      <p:sp>
        <p:nvSpPr>
          <p:cNvPr id="19" name="TextBox 18">
            <a:extLst>
              <a:ext uri="{FF2B5EF4-FFF2-40B4-BE49-F238E27FC236}">
                <a16:creationId xmlns:a16="http://schemas.microsoft.com/office/drawing/2014/main" id="{0DB05816-61C1-2944-7710-0984215BEA8B}"/>
              </a:ext>
            </a:extLst>
          </p:cNvPr>
          <p:cNvSpPr txBox="1"/>
          <p:nvPr/>
        </p:nvSpPr>
        <p:spPr>
          <a:xfrm>
            <a:off x="6844337" y="1722010"/>
            <a:ext cx="144078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141313"/>
                </a:solidFill>
                <a:effectLst/>
                <a:uLnTx/>
                <a:uFillTx/>
                <a:latin typeface="Arial"/>
                <a:ea typeface="+mn-ea"/>
                <a:cs typeface="+mn-cs"/>
                <a:sym typeface="Arial"/>
              </a:rPr>
              <a:t>0.4%</a:t>
            </a:r>
          </a:p>
        </p:txBody>
      </p:sp>
      <p:sp>
        <p:nvSpPr>
          <p:cNvPr id="21" name="TextBox 20">
            <a:extLst>
              <a:ext uri="{FF2B5EF4-FFF2-40B4-BE49-F238E27FC236}">
                <a16:creationId xmlns:a16="http://schemas.microsoft.com/office/drawing/2014/main" id="{66F43C7E-F310-6069-9104-22272F1D6F25}"/>
              </a:ext>
            </a:extLst>
          </p:cNvPr>
          <p:cNvSpPr txBox="1"/>
          <p:nvPr/>
        </p:nvSpPr>
        <p:spPr>
          <a:xfrm>
            <a:off x="2327011" y="4255682"/>
            <a:ext cx="769360" cy="276999"/>
          </a:xfrm>
          <a:prstGeom prst="rect">
            <a:avLst/>
          </a:prstGeom>
          <a:noFill/>
        </p:spPr>
        <p:txBody>
          <a:bodyPr wrap="square">
            <a:spAutoFit/>
          </a:bodyPr>
          <a:lstStyle/>
          <a:p>
            <a:pPr algn="ctr"/>
            <a:r>
              <a:rPr lang="en-US" sz="1200" dirty="0">
                <a:solidFill>
                  <a:srgbClr val="FFFFFF"/>
                </a:solidFill>
              </a:rPr>
              <a:t>4,700</a:t>
            </a:r>
          </a:p>
        </p:txBody>
      </p:sp>
      <p:pic>
        <p:nvPicPr>
          <p:cNvPr id="5" name="Picture 4">
            <a:extLst>
              <a:ext uri="{FF2B5EF4-FFF2-40B4-BE49-F238E27FC236}">
                <a16:creationId xmlns:a16="http://schemas.microsoft.com/office/drawing/2014/main" id="{2EB2D693-A8D3-B63C-8557-941C29E9DB2E}"/>
              </a:ext>
            </a:extLst>
          </p:cNvPr>
          <p:cNvPicPr>
            <a:picLocks noChangeAspect="1"/>
          </p:cNvPicPr>
          <p:nvPr/>
        </p:nvPicPr>
        <p:blipFill>
          <a:blip r:embed="rId2"/>
          <a:stretch>
            <a:fillRect/>
          </a:stretch>
        </p:blipFill>
        <p:spPr>
          <a:xfrm>
            <a:off x="3617423" y="1029529"/>
            <a:ext cx="1810429" cy="3384158"/>
          </a:xfrm>
          <a:prstGeom prst="rect">
            <a:avLst/>
          </a:prstGeom>
        </p:spPr>
      </p:pic>
      <p:pic>
        <p:nvPicPr>
          <p:cNvPr id="7" name="Picture 6">
            <a:extLst>
              <a:ext uri="{FF2B5EF4-FFF2-40B4-BE49-F238E27FC236}">
                <a16:creationId xmlns:a16="http://schemas.microsoft.com/office/drawing/2014/main" id="{434E2584-4614-EEFB-657C-6C5B28324ADB}"/>
              </a:ext>
            </a:extLst>
          </p:cNvPr>
          <p:cNvPicPr>
            <a:picLocks noChangeAspect="1"/>
          </p:cNvPicPr>
          <p:nvPr/>
        </p:nvPicPr>
        <p:blipFill>
          <a:blip r:embed="rId3"/>
          <a:srcRect/>
          <a:stretch/>
        </p:blipFill>
        <p:spPr>
          <a:xfrm>
            <a:off x="3619850" y="1029528"/>
            <a:ext cx="1808774" cy="3384159"/>
          </a:xfrm>
          <a:prstGeom prst="rect">
            <a:avLst/>
          </a:prstGeom>
        </p:spPr>
      </p:pic>
    </p:spTree>
    <p:extLst>
      <p:ext uri="{BB962C8B-B14F-4D97-AF65-F5344CB8AC3E}">
        <p14:creationId xmlns:p14="http://schemas.microsoft.com/office/powerpoint/2010/main" val="2619974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3B712E26-C196-50A0-B5A8-10EDB4134D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DF5078-CD33-4515-F4B2-8912DBAC6BD4}"/>
              </a:ext>
            </a:extLst>
          </p:cNvPr>
          <p:cNvSpPr txBox="1"/>
          <p:nvPr/>
        </p:nvSpPr>
        <p:spPr>
          <a:xfrm>
            <a:off x="358775" y="1239838"/>
            <a:ext cx="8426450" cy="1161052"/>
          </a:xfrm>
          <a:prstGeom prst="rect">
            <a:avLst/>
          </a:prstGeom>
          <a:solidFill>
            <a:srgbClr val="EC1300"/>
          </a:solidFill>
        </p:spPr>
        <p:txBody>
          <a:bodyPr wrap="square" lIns="144000" tIns="36000" rIns="144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ysClr val="windowText" lastClr="000000"/>
              </a:solidFill>
              <a:effectLst/>
              <a:uLnTx/>
              <a:uFillTx/>
              <a:latin typeface="Arial"/>
              <a:ea typeface="+mn-ea"/>
              <a:cs typeface="Arial"/>
              <a:sym typeface="Arial"/>
            </a:endParaRPr>
          </a:p>
        </p:txBody>
      </p:sp>
      <p:sp>
        <p:nvSpPr>
          <p:cNvPr id="16" name="Rectangle 15">
            <a:extLst>
              <a:ext uri="{FF2B5EF4-FFF2-40B4-BE49-F238E27FC236}">
                <a16:creationId xmlns:a16="http://schemas.microsoft.com/office/drawing/2014/main" id="{7E02B842-EAD6-4C2F-48D4-71A4D6732FC2}"/>
              </a:ext>
            </a:extLst>
          </p:cNvPr>
          <p:cNvSpPr/>
          <p:nvPr/>
        </p:nvSpPr>
        <p:spPr>
          <a:xfrm>
            <a:off x="352628" y="2571749"/>
            <a:ext cx="8438744" cy="1830773"/>
          </a:xfrm>
          <a:prstGeom prst="rect">
            <a:avLst/>
          </a:prstGeom>
          <a:solidFill>
            <a:srgbClr val="FFF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cxnSp>
        <p:nvCxnSpPr>
          <p:cNvPr id="27" name="Straight Connector 26">
            <a:extLst>
              <a:ext uri="{FF2B5EF4-FFF2-40B4-BE49-F238E27FC236}">
                <a16:creationId xmlns:a16="http://schemas.microsoft.com/office/drawing/2014/main" id="{E613CE95-43C6-9E1E-EE73-09F651071867}"/>
              </a:ext>
            </a:extLst>
          </p:cNvPr>
          <p:cNvCxnSpPr>
            <a:cxnSpLocks/>
          </p:cNvCxnSpPr>
          <p:nvPr/>
        </p:nvCxnSpPr>
        <p:spPr>
          <a:xfrm>
            <a:off x="383406" y="4402522"/>
            <a:ext cx="8407966" cy="0"/>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 name="Google Shape;719;p34">
            <a:extLst>
              <a:ext uri="{FF2B5EF4-FFF2-40B4-BE49-F238E27FC236}">
                <a16:creationId xmlns:a16="http://schemas.microsoft.com/office/drawing/2014/main" id="{50FE5915-4C5E-9BF4-6305-072AA824504D}"/>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600" b="1" i="0" u="none" strike="noStrike" kern="0" cap="none" spc="0" normalizeH="0" baseline="0" noProof="0" dirty="0">
                <a:ln>
                  <a:noFill/>
                </a:ln>
                <a:solidFill>
                  <a:srgbClr val="141313"/>
                </a:solidFill>
                <a:effectLst/>
                <a:uLnTx/>
                <a:uFillTx/>
                <a:latin typeface="Arial"/>
                <a:cs typeface="Arial"/>
                <a:sym typeface="Arial"/>
              </a:rPr>
              <a:t>Definition Source: </a:t>
            </a:r>
            <a:r>
              <a:rPr kumimoji="0" lang="en-US" sz="600" b="0" i="0" u="sng" strike="noStrike" kern="0" cap="none" spc="0" normalizeH="0" baseline="0" noProof="0" dirty="0">
                <a:ln>
                  <a:noFill/>
                </a:ln>
                <a:solidFill>
                  <a:srgbClr val="D52B1E"/>
                </a:solidFill>
                <a:effectLst/>
                <a:uLnTx/>
                <a:uFillTx/>
                <a:latin typeface="Arial"/>
                <a:cs typeface="Arial"/>
                <a:sym typeface="Arial"/>
                <a:hlinkClick r:id="rId3">
                  <a:extLst>
                    <a:ext uri="{A12FA001-AC4F-418D-AE19-62706E023703}">
                      <ahyp:hlinkClr xmlns:ahyp="http://schemas.microsoft.com/office/drawing/2018/hyperlinkcolor" val="tx"/>
                    </a:ext>
                  </a:extLst>
                </a:hlinkClick>
              </a:rPr>
              <a:t>ADU Model State Act and Local Ordinance</a:t>
            </a:r>
            <a:r>
              <a:rPr kumimoji="0" lang="en-US" sz="600" b="0" i="0" u="none" strike="noStrike" kern="0" cap="none" spc="0" normalizeH="0" baseline="0" noProof="0" dirty="0">
                <a:ln>
                  <a:noFill/>
                </a:ln>
                <a:solidFill>
                  <a:srgbClr val="141313"/>
                </a:solidFill>
                <a:effectLst/>
                <a:uLnTx/>
                <a:uFillTx/>
                <a:latin typeface="Arial"/>
                <a:cs typeface="Arial"/>
                <a:sym typeface="Arial"/>
              </a:rPr>
              <a:t>, </a:t>
            </a:r>
            <a:r>
              <a:rPr kumimoji="0" lang="en-US" sz="600" b="1" i="0" u="none" strike="noStrike" kern="0" cap="none" spc="0" normalizeH="0" baseline="0" noProof="0" dirty="0">
                <a:ln>
                  <a:noFill/>
                </a:ln>
                <a:solidFill>
                  <a:srgbClr val="141313"/>
                </a:solidFill>
                <a:effectLst/>
                <a:uLnTx/>
                <a:uFillTx/>
                <a:latin typeface="Arial"/>
                <a:cs typeface="Arial"/>
                <a:sym typeface="Arial"/>
              </a:rPr>
              <a:t>Image Source:</a:t>
            </a:r>
            <a:r>
              <a:rPr kumimoji="0" lang="en-US" sz="600" b="0" i="0" u="none" strike="noStrike" kern="0" cap="none" spc="0" normalizeH="0" baseline="0" noProof="0" dirty="0">
                <a:ln>
                  <a:noFill/>
                </a:ln>
                <a:solidFill>
                  <a:srgbClr val="141313"/>
                </a:solidFill>
                <a:effectLst/>
                <a:uLnTx/>
                <a:uFillTx/>
                <a:latin typeface="Arial"/>
                <a:cs typeface="Arial"/>
                <a:sym typeface="Arial"/>
              </a:rPr>
              <a:t> </a:t>
            </a:r>
            <a:r>
              <a:rPr kumimoji="0" lang="en-US" sz="600" b="0" i="0" u="sng" strike="noStrike" kern="0" cap="none" spc="0" normalizeH="0" baseline="0" noProof="0" dirty="0">
                <a:ln>
                  <a:noFill/>
                </a:ln>
                <a:solidFill>
                  <a:srgbClr val="D52B1E"/>
                </a:solidFill>
                <a:effectLst/>
                <a:uLnTx/>
                <a:uFillTx/>
                <a:latin typeface="Arial"/>
                <a:cs typeface="Arial"/>
                <a:sym typeface="Arial"/>
                <a:hlinkClick r:id="rId4">
                  <a:extLst>
                    <a:ext uri="{A12FA001-AC4F-418D-AE19-62706E023703}">
                      <ahyp:hlinkClr xmlns:ahyp="http://schemas.microsoft.com/office/drawing/2018/hyperlinkcolor" val="tx"/>
                    </a:ext>
                  </a:extLst>
                </a:hlinkClick>
              </a:rPr>
              <a:t>The ABCs of ADUs</a:t>
            </a:r>
            <a:endParaRPr kumimoji="0" lang="en-US" sz="600" b="0" i="0" u="none" strike="noStrike" kern="0" cap="none" spc="0" normalizeH="0" baseline="0" noProof="0" dirty="0">
              <a:ln>
                <a:noFill/>
              </a:ln>
              <a:solidFill>
                <a:srgbClr val="D52B1E"/>
              </a:solidFill>
              <a:effectLst/>
              <a:uLnTx/>
              <a:uFillTx/>
              <a:latin typeface="Arial"/>
              <a:cs typeface="Arial"/>
              <a:sym typeface="Arial"/>
            </a:endParaRPr>
          </a:p>
        </p:txBody>
      </p:sp>
      <p:sp>
        <p:nvSpPr>
          <p:cNvPr id="15" name="Google Shape;274;p10">
            <a:extLst>
              <a:ext uri="{FF2B5EF4-FFF2-40B4-BE49-F238E27FC236}">
                <a16:creationId xmlns:a16="http://schemas.microsoft.com/office/drawing/2014/main" id="{0D6EDF2F-4E4F-AECE-1235-91A683A140E3}"/>
              </a:ext>
            </a:extLst>
          </p:cNvPr>
          <p:cNvSpPr txBox="1"/>
          <p:nvPr/>
        </p:nvSpPr>
        <p:spPr>
          <a:xfrm>
            <a:off x="1783727" y="1497199"/>
            <a:ext cx="6679553" cy="64633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indent="0">
              <a:buClr>
                <a:srgbClr val="FFFFFF"/>
              </a:buClr>
              <a:buSzPts val="2400"/>
              <a:buNone/>
              <a:defRPr sz="2400" b="1">
                <a:solidFill>
                  <a:schemeClr val="bg1"/>
                </a:solidFill>
              </a:defRPr>
            </a:lvl1pPr>
          </a:lstStyle>
          <a:p>
            <a:pPr marL="0" marR="0" lvl="0" indent="0" algn="l"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1400" b="0" i="0" u="none" strike="noStrike" kern="0" cap="none" spc="0" normalizeH="0" baseline="0" noProof="0" dirty="0">
                <a:ln>
                  <a:noFill/>
                </a:ln>
                <a:solidFill>
                  <a:srgbClr val="F2F2F2"/>
                </a:solidFill>
                <a:effectLst/>
                <a:uLnTx/>
                <a:uFillTx/>
                <a:latin typeface="Arial"/>
                <a:cs typeface="Arial"/>
                <a:sym typeface="Arial"/>
              </a:rPr>
              <a:t>Accessory dwelling units (ADUs) are independent housing units, typically (but not always) created on single-family lots through remodeling or expanding the existing home or constructed as a detached dwelling</a:t>
            </a:r>
          </a:p>
        </p:txBody>
      </p:sp>
      <p:grpSp>
        <p:nvGrpSpPr>
          <p:cNvPr id="17" name="Group 16">
            <a:extLst>
              <a:ext uri="{FF2B5EF4-FFF2-40B4-BE49-F238E27FC236}">
                <a16:creationId xmlns:a16="http://schemas.microsoft.com/office/drawing/2014/main" id="{BBCB8E29-F186-33CD-8D10-FA3015C28811}"/>
              </a:ext>
            </a:extLst>
          </p:cNvPr>
          <p:cNvGrpSpPr/>
          <p:nvPr/>
        </p:nvGrpSpPr>
        <p:grpSpPr>
          <a:xfrm>
            <a:off x="447432" y="3107810"/>
            <a:ext cx="2601911" cy="764122"/>
            <a:chOff x="556260" y="3071812"/>
            <a:chExt cx="2636439" cy="774261"/>
          </a:xfrm>
        </p:grpSpPr>
        <p:pic>
          <p:nvPicPr>
            <p:cNvPr id="18" name="Google Shape;306;p4" descr="A picture containing text, sign, house&#10;&#10;Description automatically generated">
              <a:extLst>
                <a:ext uri="{FF2B5EF4-FFF2-40B4-BE49-F238E27FC236}">
                  <a16:creationId xmlns:a16="http://schemas.microsoft.com/office/drawing/2014/main" id="{C912B96D-A39D-EF60-0719-3AEE15949D19}"/>
                </a:ext>
              </a:extLst>
            </p:cNvPr>
            <p:cNvPicPr preferRelativeResize="0"/>
            <p:nvPr/>
          </p:nvPicPr>
          <p:blipFill rotWithShape="1">
            <a:blip r:embed="rId5">
              <a:alphaModFix/>
            </a:blip>
            <a:srcRect t="4206" r="50226" b="70468"/>
            <a:stretch/>
          </p:blipFill>
          <p:spPr>
            <a:xfrm>
              <a:off x="556260" y="3071812"/>
              <a:ext cx="1282411" cy="774260"/>
            </a:xfrm>
            <a:prstGeom prst="rect">
              <a:avLst/>
            </a:prstGeom>
            <a:noFill/>
            <a:ln>
              <a:noFill/>
            </a:ln>
          </p:spPr>
        </p:pic>
        <p:pic>
          <p:nvPicPr>
            <p:cNvPr id="19" name="Google Shape;306;p4" descr="A picture containing text, sign, house&#10;&#10;Description automatically generated">
              <a:extLst>
                <a:ext uri="{FF2B5EF4-FFF2-40B4-BE49-F238E27FC236}">
                  <a16:creationId xmlns:a16="http://schemas.microsoft.com/office/drawing/2014/main" id="{4099DCCF-2744-56E1-D556-E8FB35003716}"/>
                </a:ext>
              </a:extLst>
            </p:cNvPr>
            <p:cNvPicPr preferRelativeResize="0"/>
            <p:nvPr/>
          </p:nvPicPr>
          <p:blipFill rotWithShape="1">
            <a:blip r:embed="rId5">
              <a:alphaModFix/>
            </a:blip>
            <a:srcRect l="49344" t="5805" r="882" b="70468"/>
            <a:stretch/>
          </p:blipFill>
          <p:spPr>
            <a:xfrm>
              <a:off x="1910288" y="3120686"/>
              <a:ext cx="1282411" cy="725387"/>
            </a:xfrm>
            <a:prstGeom prst="rect">
              <a:avLst/>
            </a:prstGeom>
            <a:noFill/>
            <a:ln>
              <a:noFill/>
            </a:ln>
          </p:spPr>
        </p:pic>
      </p:grpSp>
      <p:grpSp>
        <p:nvGrpSpPr>
          <p:cNvPr id="13" name="Group 12">
            <a:extLst>
              <a:ext uri="{FF2B5EF4-FFF2-40B4-BE49-F238E27FC236}">
                <a16:creationId xmlns:a16="http://schemas.microsoft.com/office/drawing/2014/main" id="{234BE6C1-D4A9-2EDE-C2FB-DFC1A3E807D7}"/>
              </a:ext>
            </a:extLst>
          </p:cNvPr>
          <p:cNvGrpSpPr/>
          <p:nvPr/>
        </p:nvGrpSpPr>
        <p:grpSpPr>
          <a:xfrm>
            <a:off x="3252986" y="3125297"/>
            <a:ext cx="2650818" cy="746635"/>
            <a:chOff x="3252986" y="3125297"/>
            <a:chExt cx="2650818" cy="746635"/>
          </a:xfrm>
        </p:grpSpPr>
        <p:pic>
          <p:nvPicPr>
            <p:cNvPr id="21" name="Google Shape;307;p4" descr="A picture containing text, sign, house&#10;&#10;Description automatically generated">
              <a:extLst>
                <a:ext uri="{FF2B5EF4-FFF2-40B4-BE49-F238E27FC236}">
                  <a16:creationId xmlns:a16="http://schemas.microsoft.com/office/drawing/2014/main" id="{C539E684-45F5-2177-0D51-DE3A1DBF3D40}"/>
                </a:ext>
              </a:extLst>
            </p:cNvPr>
            <p:cNvPicPr preferRelativeResize="0"/>
            <p:nvPr/>
          </p:nvPicPr>
          <p:blipFill rotWithShape="1">
            <a:blip r:embed="rId5">
              <a:alphaModFix/>
            </a:blip>
            <a:srcRect t="35775" r="50567" b="37860"/>
            <a:stretch/>
          </p:blipFill>
          <p:spPr>
            <a:xfrm>
              <a:off x="3252986" y="3125297"/>
              <a:ext cx="1289260" cy="746635"/>
            </a:xfrm>
            <a:prstGeom prst="rect">
              <a:avLst/>
            </a:prstGeom>
            <a:noFill/>
            <a:ln>
              <a:noFill/>
            </a:ln>
          </p:spPr>
        </p:pic>
        <p:pic>
          <p:nvPicPr>
            <p:cNvPr id="22" name="Google Shape;307;p4" descr="A picture containing text, sign, house&#10;&#10;Description automatically generated">
              <a:extLst>
                <a:ext uri="{FF2B5EF4-FFF2-40B4-BE49-F238E27FC236}">
                  <a16:creationId xmlns:a16="http://schemas.microsoft.com/office/drawing/2014/main" id="{3FDF5BEB-76E0-E44A-067A-CF0EE9E4B024}"/>
                </a:ext>
              </a:extLst>
            </p:cNvPr>
            <p:cNvPicPr preferRelativeResize="0"/>
            <p:nvPr/>
          </p:nvPicPr>
          <p:blipFill rotWithShape="1">
            <a:blip r:embed="rId5">
              <a:alphaModFix/>
            </a:blip>
            <a:srcRect l="679" t="35900" r="49888" b="37735"/>
            <a:stretch/>
          </p:blipFill>
          <p:spPr>
            <a:xfrm>
              <a:off x="4614544" y="3125297"/>
              <a:ext cx="1289260" cy="746635"/>
            </a:xfrm>
            <a:prstGeom prst="rect">
              <a:avLst/>
            </a:prstGeom>
            <a:noFill/>
            <a:ln>
              <a:noFill/>
            </a:ln>
          </p:spPr>
        </p:pic>
      </p:grpSp>
      <p:pic>
        <p:nvPicPr>
          <p:cNvPr id="24" name="Google Shape;305;p4" descr="A picture containing text, sign, house&#10;&#10;Description automatically generated">
            <a:extLst>
              <a:ext uri="{FF2B5EF4-FFF2-40B4-BE49-F238E27FC236}">
                <a16:creationId xmlns:a16="http://schemas.microsoft.com/office/drawing/2014/main" id="{258F13E8-560A-03B2-4251-DE59D75B2344}"/>
              </a:ext>
            </a:extLst>
          </p:cNvPr>
          <p:cNvPicPr preferRelativeResize="0"/>
          <p:nvPr/>
        </p:nvPicPr>
        <p:blipFill rotWithShape="1">
          <a:blip r:embed="rId5">
            <a:alphaModFix/>
          </a:blip>
          <a:srcRect t="68967" r="50332" b="4667"/>
          <a:stretch/>
        </p:blipFill>
        <p:spPr>
          <a:xfrm>
            <a:off x="6082994" y="3125296"/>
            <a:ext cx="1289259" cy="746636"/>
          </a:xfrm>
          <a:prstGeom prst="rect">
            <a:avLst/>
          </a:prstGeom>
          <a:noFill/>
          <a:ln>
            <a:noFill/>
          </a:ln>
        </p:spPr>
      </p:pic>
      <p:pic>
        <p:nvPicPr>
          <p:cNvPr id="25" name="Google Shape;305;p4" descr="A picture containing text, sign, house&#10;&#10;Description automatically generated">
            <a:extLst>
              <a:ext uri="{FF2B5EF4-FFF2-40B4-BE49-F238E27FC236}">
                <a16:creationId xmlns:a16="http://schemas.microsoft.com/office/drawing/2014/main" id="{24EC1F39-9C92-B592-0FF9-5F2A76B11D99}"/>
              </a:ext>
            </a:extLst>
          </p:cNvPr>
          <p:cNvPicPr preferRelativeResize="0"/>
          <p:nvPr/>
        </p:nvPicPr>
        <p:blipFill rotWithShape="1">
          <a:blip r:embed="rId5">
            <a:alphaModFix/>
          </a:blip>
          <a:srcRect l="49579" t="69155" r="753" b="4479"/>
          <a:stretch/>
        </p:blipFill>
        <p:spPr>
          <a:xfrm>
            <a:off x="7444551" y="3125296"/>
            <a:ext cx="1289259" cy="746636"/>
          </a:xfrm>
          <a:prstGeom prst="rect">
            <a:avLst/>
          </a:prstGeom>
          <a:noFill/>
          <a:ln>
            <a:noFill/>
          </a:ln>
        </p:spPr>
      </p:pic>
      <p:sp>
        <p:nvSpPr>
          <p:cNvPr id="5" name="Google Shape;724;p34">
            <a:extLst>
              <a:ext uri="{FF2B5EF4-FFF2-40B4-BE49-F238E27FC236}">
                <a16:creationId xmlns:a16="http://schemas.microsoft.com/office/drawing/2014/main" id="{D89FC17E-3BFC-780D-D564-6EF357A9D43A}"/>
              </a:ext>
            </a:extLst>
          </p:cNvPr>
          <p:cNvSpPr txBox="1">
            <a:spLocks/>
          </p:cNvSpPr>
          <p:nvPr/>
        </p:nvSpPr>
        <p:spPr>
          <a:xfrm>
            <a:off x="358775" y="343913"/>
            <a:ext cx="8432597" cy="507651"/>
          </a:xfrm>
          <a:prstGeom prst="rect">
            <a:avLst/>
          </a:prstGeom>
          <a:noFill/>
          <a:ln>
            <a:noFill/>
          </a:ln>
        </p:spPr>
        <p:txBody>
          <a:bodyPr spcFirstLastPara="1" wrap="square" lIns="0"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8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cs typeface="Arial"/>
                <a:sym typeface="Arial"/>
              </a:rPr>
              <a:t>Accessory Dwelling Units</a:t>
            </a:r>
          </a:p>
        </p:txBody>
      </p:sp>
      <p:grpSp>
        <p:nvGrpSpPr>
          <p:cNvPr id="41" name="Group 40">
            <a:extLst>
              <a:ext uri="{FF2B5EF4-FFF2-40B4-BE49-F238E27FC236}">
                <a16:creationId xmlns:a16="http://schemas.microsoft.com/office/drawing/2014/main" id="{D78675A3-41D7-970E-E577-4406F010C2B1}"/>
              </a:ext>
            </a:extLst>
          </p:cNvPr>
          <p:cNvGrpSpPr/>
          <p:nvPr/>
        </p:nvGrpSpPr>
        <p:grpSpPr>
          <a:xfrm>
            <a:off x="3163392" y="2740376"/>
            <a:ext cx="2830008" cy="1493519"/>
            <a:chOff x="3163392" y="2571750"/>
            <a:chExt cx="2830008" cy="1626870"/>
          </a:xfrm>
        </p:grpSpPr>
        <p:cxnSp>
          <p:nvCxnSpPr>
            <p:cNvPr id="26" name="Straight Connector 25">
              <a:extLst>
                <a:ext uri="{FF2B5EF4-FFF2-40B4-BE49-F238E27FC236}">
                  <a16:creationId xmlns:a16="http://schemas.microsoft.com/office/drawing/2014/main" id="{7F02A7C2-BEDC-C8BA-B581-23EE67C6FB3D}"/>
                </a:ext>
              </a:extLst>
            </p:cNvPr>
            <p:cNvCxnSpPr>
              <a:cxnSpLocks/>
            </p:cNvCxnSpPr>
            <p:nvPr/>
          </p:nvCxnSpPr>
          <p:spPr>
            <a:xfrm>
              <a:off x="3163392" y="2571750"/>
              <a:ext cx="0" cy="1626870"/>
            </a:xfrm>
            <a:prstGeom prst="line">
              <a:avLst/>
            </a:prstGeom>
            <a:ln>
              <a:solidFill>
                <a:schemeClr val="bg1">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7D082C-87A9-DF2E-D019-F77FF9B114F3}"/>
                </a:ext>
              </a:extLst>
            </p:cNvPr>
            <p:cNvCxnSpPr>
              <a:cxnSpLocks/>
            </p:cNvCxnSpPr>
            <p:nvPr/>
          </p:nvCxnSpPr>
          <p:spPr>
            <a:xfrm>
              <a:off x="5993400" y="2571750"/>
              <a:ext cx="0" cy="1626870"/>
            </a:xfrm>
            <a:prstGeom prst="line">
              <a:avLst/>
            </a:prstGeom>
            <a:ln>
              <a:solidFill>
                <a:schemeClr val="bg1">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94AEA22A-98E1-1CD4-1F4E-0115E9693ECA}"/>
              </a:ext>
            </a:extLst>
          </p:cNvPr>
          <p:cNvGrpSpPr/>
          <p:nvPr/>
        </p:nvGrpSpPr>
        <p:grpSpPr>
          <a:xfrm>
            <a:off x="921803" y="1627139"/>
            <a:ext cx="316874" cy="316874"/>
            <a:chOff x="841366" y="842759"/>
            <a:chExt cx="316874" cy="316874"/>
          </a:xfrm>
        </p:grpSpPr>
        <p:sp>
          <p:nvSpPr>
            <p:cNvPr id="37" name="Oval 36">
              <a:extLst>
                <a:ext uri="{FF2B5EF4-FFF2-40B4-BE49-F238E27FC236}">
                  <a16:creationId xmlns:a16="http://schemas.microsoft.com/office/drawing/2014/main" id="{793F1397-08B6-D010-C00F-CEF3B3BFB30D}"/>
                </a:ext>
              </a:extLst>
            </p:cNvPr>
            <p:cNvSpPr/>
            <p:nvPr/>
          </p:nvSpPr>
          <p:spPr>
            <a:xfrm>
              <a:off x="841366" y="842759"/>
              <a:ext cx="316874" cy="316874"/>
            </a:xfrm>
            <a:prstGeom prst="ellipse">
              <a:avLst/>
            </a:prstGeom>
            <a:solidFill>
              <a:srgbClr val="FFCD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grpSp>
          <p:nvGrpSpPr>
            <p:cNvPr id="38" name="Google Shape;405;p14">
              <a:extLst>
                <a:ext uri="{FF2B5EF4-FFF2-40B4-BE49-F238E27FC236}">
                  <a16:creationId xmlns:a16="http://schemas.microsoft.com/office/drawing/2014/main" id="{C9E035BA-DBD4-80ED-9FD5-A45D84754156}"/>
                </a:ext>
              </a:extLst>
            </p:cNvPr>
            <p:cNvGrpSpPr/>
            <p:nvPr/>
          </p:nvGrpSpPr>
          <p:grpSpPr>
            <a:xfrm rot="2700000" flipH="1" flipV="1">
              <a:off x="949008" y="950735"/>
              <a:ext cx="101591" cy="100923"/>
              <a:chOff x="2722563" y="5703888"/>
              <a:chExt cx="241300" cy="239713"/>
            </a:xfrm>
          </p:grpSpPr>
          <p:cxnSp>
            <p:nvCxnSpPr>
              <p:cNvPr id="39" name="Google Shape;406;p14">
                <a:extLst>
                  <a:ext uri="{FF2B5EF4-FFF2-40B4-BE49-F238E27FC236}">
                    <a16:creationId xmlns:a16="http://schemas.microsoft.com/office/drawing/2014/main" id="{918460DC-2E96-5E4F-9939-A239161F160A}"/>
                  </a:ext>
                </a:extLst>
              </p:cNvPr>
              <p:cNvCxnSpPr/>
              <p:nvPr/>
            </p:nvCxnSpPr>
            <p:spPr>
              <a:xfrm rot="10800000" flipH="1">
                <a:off x="2722563" y="5703888"/>
                <a:ext cx="241300" cy="239713"/>
              </a:xfrm>
              <a:prstGeom prst="straightConnector1">
                <a:avLst/>
              </a:prstGeom>
              <a:noFill/>
              <a:ln w="19050" cap="rnd" cmpd="sng">
                <a:solidFill>
                  <a:srgbClr val="EC1300"/>
                </a:solidFill>
                <a:prstDash val="solid"/>
                <a:round/>
                <a:headEnd type="none" w="med" len="med"/>
                <a:tailEnd type="none" w="med" len="med"/>
              </a:ln>
            </p:spPr>
          </p:cxnSp>
          <p:sp>
            <p:nvSpPr>
              <p:cNvPr id="40" name="Google Shape;407;p14">
                <a:extLst>
                  <a:ext uri="{FF2B5EF4-FFF2-40B4-BE49-F238E27FC236}">
                    <a16:creationId xmlns:a16="http://schemas.microsoft.com/office/drawing/2014/main" id="{44A8523C-7194-F404-DF15-D3DFAE37FECA}"/>
                  </a:ext>
                </a:extLst>
              </p:cNvPr>
              <p:cNvSpPr/>
              <p:nvPr/>
            </p:nvSpPr>
            <p:spPr>
              <a:xfrm>
                <a:off x="2722563" y="5703888"/>
                <a:ext cx="241300" cy="239713"/>
              </a:xfrm>
              <a:custGeom>
                <a:avLst/>
                <a:gdLst/>
                <a:ahLst/>
                <a:cxnLst/>
                <a:rect l="l" t="t" r="r" b="b"/>
                <a:pathLst>
                  <a:path w="152" h="151" extrusionOk="0">
                    <a:moveTo>
                      <a:pt x="0" y="0"/>
                    </a:moveTo>
                    <a:lnTo>
                      <a:pt x="0" y="151"/>
                    </a:lnTo>
                    <a:lnTo>
                      <a:pt x="152" y="151"/>
                    </a:lnTo>
                  </a:path>
                </a:pathLst>
              </a:custGeom>
              <a:noFill/>
              <a:ln w="19050" cap="rnd" cmpd="sng">
                <a:solidFill>
                  <a:srgbClr val="EC13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41313"/>
                  </a:solidFill>
                  <a:effectLst/>
                  <a:uLnTx/>
                  <a:uFillTx/>
                  <a:latin typeface="Calibri"/>
                  <a:ea typeface="Calibri"/>
                  <a:cs typeface="Calibri"/>
                  <a:sym typeface="Calibri"/>
                </a:endParaRPr>
              </a:p>
            </p:txBody>
          </p:sp>
        </p:grpSp>
      </p:grpSp>
    </p:spTree>
    <p:extLst>
      <p:ext uri="{BB962C8B-B14F-4D97-AF65-F5344CB8AC3E}">
        <p14:creationId xmlns:p14="http://schemas.microsoft.com/office/powerpoint/2010/main" val="2491635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17E4F-1EC9-6124-612F-F12C93CCA63F}"/>
            </a:ext>
          </a:extLst>
        </p:cNvPr>
        <p:cNvGrpSpPr/>
        <p:nvPr/>
      </p:nvGrpSpPr>
      <p:grpSpPr>
        <a:xfrm>
          <a:off x="0" y="0"/>
          <a:ext cx="0" cy="0"/>
          <a:chOff x="0" y="0"/>
          <a:chExt cx="0" cy="0"/>
        </a:xfrm>
      </p:grpSpPr>
      <p:sp>
        <p:nvSpPr>
          <p:cNvPr id="4" name="Title 8">
            <a:extLst>
              <a:ext uri="{FF2B5EF4-FFF2-40B4-BE49-F238E27FC236}">
                <a16:creationId xmlns:a16="http://schemas.microsoft.com/office/drawing/2014/main" id="{CA67237A-300D-0409-E946-FCFFD91F359D}"/>
              </a:ext>
            </a:extLst>
          </p:cNvPr>
          <p:cNvSpPr txBox="1">
            <a:spLocks/>
          </p:cNvSpPr>
          <p:nvPr/>
        </p:nvSpPr>
        <p:spPr>
          <a:xfrm>
            <a:off x="0" y="2329132"/>
            <a:ext cx="9144000" cy="1913290"/>
          </a:xfrm>
          <a:prstGeom prst="rect">
            <a:avLst/>
          </a:prstGeom>
          <a:solidFill>
            <a:schemeClr val="bg2"/>
          </a:solidFill>
          <a:ln>
            <a:noFill/>
          </a:ln>
        </p:spPr>
        <p:txBody>
          <a:bodyPr spcFirstLastPara="1" wrap="square" lIns="252000" tIns="828000" rIns="252000"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endParaRPr kumimoji="0" lang="en-US" sz="1300" b="1" i="0" u="none" strike="noStrike" kern="0" cap="none" spc="0" normalizeH="0" baseline="0" noProof="0" dirty="0">
              <a:ln>
                <a:noFill/>
              </a:ln>
              <a:solidFill>
                <a:srgbClr val="F2F2F2"/>
              </a:solidFill>
              <a:effectLst/>
              <a:uLnTx/>
              <a:uFillTx/>
              <a:latin typeface="Arial"/>
              <a:cs typeface="Arial"/>
              <a:sym typeface="Arial"/>
            </a:endParaRPr>
          </a:p>
        </p:txBody>
      </p:sp>
      <p:sp>
        <p:nvSpPr>
          <p:cNvPr id="2" name="Title 1">
            <a:extLst>
              <a:ext uri="{FF2B5EF4-FFF2-40B4-BE49-F238E27FC236}">
                <a16:creationId xmlns:a16="http://schemas.microsoft.com/office/drawing/2014/main" id="{DA8D3450-30D1-BFD9-C0EA-9A3A72B27DD6}"/>
              </a:ext>
            </a:extLst>
          </p:cNvPr>
          <p:cNvSpPr>
            <a:spLocks noGrp="1"/>
          </p:cNvSpPr>
          <p:nvPr>
            <p:ph type="title"/>
          </p:nvPr>
        </p:nvSpPr>
        <p:spPr>
          <a:xfrm>
            <a:off x="667419" y="2696947"/>
            <a:ext cx="2016098" cy="872160"/>
          </a:xfrm>
        </p:spPr>
        <p:txBody>
          <a:bodyPr/>
          <a:lstStyle/>
          <a:p>
            <a:r>
              <a:rPr lang="en-US" dirty="0">
                <a:solidFill>
                  <a:srgbClr val="F2F2F2"/>
                </a:solidFill>
                <a:latin typeface="+mn-lt"/>
              </a:rPr>
              <a:t>Visualizing ADUs</a:t>
            </a:r>
          </a:p>
        </p:txBody>
      </p:sp>
      <p:sp>
        <p:nvSpPr>
          <p:cNvPr id="5" name="Oval 4">
            <a:extLst>
              <a:ext uri="{FF2B5EF4-FFF2-40B4-BE49-F238E27FC236}">
                <a16:creationId xmlns:a16="http://schemas.microsoft.com/office/drawing/2014/main" id="{A7D8D3D4-6BAC-3C87-826A-8E72BD94D953}"/>
              </a:ext>
            </a:extLst>
          </p:cNvPr>
          <p:cNvSpPr/>
          <p:nvPr/>
        </p:nvSpPr>
        <p:spPr>
          <a:xfrm>
            <a:off x="667419" y="1053348"/>
            <a:ext cx="832757" cy="832757"/>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7" name="Graphic 6">
            <a:extLst>
              <a:ext uri="{FF2B5EF4-FFF2-40B4-BE49-F238E27FC236}">
                <a16:creationId xmlns:a16="http://schemas.microsoft.com/office/drawing/2014/main" id="{0EC0BE7E-8861-848D-7E30-9ACE8EADBC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4718" y="1220647"/>
            <a:ext cx="498158" cy="498158"/>
          </a:xfrm>
          <a:prstGeom prst="rect">
            <a:avLst/>
          </a:prstGeom>
        </p:spPr>
      </p:pic>
      <p:grpSp>
        <p:nvGrpSpPr>
          <p:cNvPr id="12" name="Group 11">
            <a:extLst>
              <a:ext uri="{FF2B5EF4-FFF2-40B4-BE49-F238E27FC236}">
                <a16:creationId xmlns:a16="http://schemas.microsoft.com/office/drawing/2014/main" id="{5BEF1A06-1451-5058-1C96-E8C7E2E67390}"/>
              </a:ext>
            </a:extLst>
          </p:cNvPr>
          <p:cNvGrpSpPr/>
          <p:nvPr/>
        </p:nvGrpSpPr>
        <p:grpSpPr>
          <a:xfrm>
            <a:off x="3236687" y="540013"/>
            <a:ext cx="5072595" cy="3873289"/>
            <a:chOff x="3728504" y="540013"/>
            <a:chExt cx="5072595" cy="3873289"/>
          </a:xfrm>
        </p:grpSpPr>
        <p:sp>
          <p:nvSpPr>
            <p:cNvPr id="10" name="Rectangle 9">
              <a:extLst>
                <a:ext uri="{FF2B5EF4-FFF2-40B4-BE49-F238E27FC236}">
                  <a16:creationId xmlns:a16="http://schemas.microsoft.com/office/drawing/2014/main" id="{7690037C-4DD7-904D-6FD6-4659C0805482}"/>
                </a:ext>
              </a:extLst>
            </p:cNvPr>
            <p:cNvSpPr/>
            <p:nvPr/>
          </p:nvSpPr>
          <p:spPr>
            <a:xfrm>
              <a:off x="3802380" y="610321"/>
              <a:ext cx="4888262" cy="375198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9" name="Picture 8">
              <a:extLst>
                <a:ext uri="{FF2B5EF4-FFF2-40B4-BE49-F238E27FC236}">
                  <a16:creationId xmlns:a16="http://schemas.microsoft.com/office/drawing/2014/main" id="{29B72600-D042-E320-1FB9-BA3B0D3106D4}"/>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rot="5400000">
              <a:off x="4328157" y="-59640"/>
              <a:ext cx="3873289" cy="5072595"/>
            </a:xfrm>
            <a:prstGeom prst="rect">
              <a:avLst/>
            </a:prstGeom>
          </p:spPr>
        </p:pic>
        <p:pic>
          <p:nvPicPr>
            <p:cNvPr id="11" name="Picture 10">
              <a:extLst>
                <a:ext uri="{FF2B5EF4-FFF2-40B4-BE49-F238E27FC236}">
                  <a16:creationId xmlns:a16="http://schemas.microsoft.com/office/drawing/2014/main" id="{68B14A21-DF41-621B-8CCC-B08B727FDA80}"/>
                </a:ext>
              </a:extLst>
            </p:cNvPr>
            <p:cNvPicPr>
              <a:picLocks noChangeAspect="1"/>
            </p:cNvPicPr>
            <p:nvPr/>
          </p:nvPicPr>
          <p:blipFill>
            <a:blip r:embed="rId5"/>
            <a:stretch>
              <a:fillRect/>
            </a:stretch>
          </p:blipFill>
          <p:spPr>
            <a:xfrm>
              <a:off x="4247842" y="781199"/>
              <a:ext cx="3997338" cy="3390915"/>
            </a:xfrm>
            <a:prstGeom prst="rect">
              <a:avLst/>
            </a:prstGeom>
          </p:spPr>
        </p:pic>
      </p:grpSp>
      <p:sp>
        <p:nvSpPr>
          <p:cNvPr id="15" name="Google Shape;719;p34">
            <a:extLst>
              <a:ext uri="{FF2B5EF4-FFF2-40B4-BE49-F238E27FC236}">
                <a16:creationId xmlns:a16="http://schemas.microsoft.com/office/drawing/2014/main" id="{B958D1B4-8B22-609A-57B2-9472D05AF94D}"/>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fr-FR" sz="600" b="1" i="0" u="none" strike="noStrike" kern="0" cap="none" spc="0" normalizeH="0" baseline="0" noProof="0" dirty="0">
                <a:ln>
                  <a:noFill/>
                </a:ln>
                <a:solidFill>
                  <a:srgbClr val="141313"/>
                </a:solidFill>
                <a:effectLst/>
                <a:uLnTx/>
                <a:uFillTx/>
                <a:latin typeface="Arial"/>
                <a:cs typeface="Arial"/>
                <a:sym typeface="Arial"/>
              </a:rPr>
              <a:t>Source:</a:t>
            </a:r>
            <a:r>
              <a:rPr kumimoji="0" lang="fr-FR" sz="600" b="0" i="0" u="none" strike="noStrike" kern="0" cap="none" spc="0" normalizeH="0" baseline="0" noProof="0" dirty="0">
                <a:ln>
                  <a:noFill/>
                </a:ln>
                <a:solidFill>
                  <a:srgbClr val="3C3C3B"/>
                </a:solidFill>
                <a:effectLst/>
                <a:uLnTx/>
                <a:uFillTx/>
                <a:latin typeface="Arial"/>
                <a:ea typeface="+mn-lt"/>
                <a:cs typeface="Arial"/>
                <a:sym typeface="Arial"/>
                <a:hlinkClick r:id="rId6">
                  <a:extLst>
                    <a:ext uri="{A12FA001-AC4F-418D-AE19-62706E023703}">
                      <ahyp:hlinkClr xmlns:ahyp="http://schemas.microsoft.com/office/drawing/2018/hyperlinkcolor" val="tx"/>
                    </a:ext>
                  </a:extLst>
                </a:hlinkClick>
              </a:rPr>
              <a:t> </a:t>
            </a:r>
            <a:r>
              <a:rPr kumimoji="0" lang="fr-FR" sz="600" b="0" i="0" u="none" strike="noStrike" kern="0" cap="none" spc="0" normalizeH="0" baseline="0" noProof="0" dirty="0">
                <a:ln>
                  <a:noFill/>
                </a:ln>
                <a:solidFill>
                  <a:srgbClr val="EC1300"/>
                </a:solidFill>
                <a:effectLst/>
                <a:uLnTx/>
                <a:uFillTx/>
                <a:latin typeface="Arial"/>
                <a:ea typeface="+mn-lt"/>
                <a:cs typeface="Arial"/>
                <a:sym typeface="Arial"/>
                <a:hlinkClick r:id="rId7"/>
              </a:rPr>
              <a:t>https://www.aarp.org/livable-communities/housing/info-2019/accessory-dwelling-units-adus/</a:t>
            </a:r>
            <a:r>
              <a:rPr kumimoji="0" lang="fr-FR" sz="600" b="0" i="0" u="none" strike="noStrike" kern="0" cap="none" spc="0" normalizeH="0" baseline="0" noProof="0" dirty="0">
                <a:ln>
                  <a:noFill/>
                </a:ln>
                <a:solidFill>
                  <a:srgbClr val="EC1300"/>
                </a:solidFill>
                <a:effectLst/>
                <a:uLnTx/>
                <a:uFillTx/>
                <a:latin typeface="Arial"/>
                <a:ea typeface="+mn-lt"/>
                <a:cs typeface="Arial"/>
                <a:sym typeface="Arial"/>
              </a:rPr>
              <a:t> </a:t>
            </a:r>
            <a:r>
              <a:rPr kumimoji="0" lang="fr-FR" sz="600" b="0" i="0" u="none" strike="noStrike" kern="0" cap="none" spc="0" normalizeH="0" baseline="0" noProof="0" dirty="0">
                <a:ln>
                  <a:noFill/>
                </a:ln>
                <a:solidFill>
                  <a:srgbClr val="EC1300"/>
                </a:solidFill>
                <a:effectLst/>
                <a:uLnTx/>
                <a:uFillTx/>
                <a:latin typeface="Arial"/>
                <a:cs typeface="Arial"/>
                <a:sym typeface="Arial"/>
              </a:rPr>
              <a:t> </a:t>
            </a:r>
          </a:p>
        </p:txBody>
      </p:sp>
      <p:cxnSp>
        <p:nvCxnSpPr>
          <p:cNvPr id="16" name="Google Shape;194;p1">
            <a:extLst>
              <a:ext uri="{FF2B5EF4-FFF2-40B4-BE49-F238E27FC236}">
                <a16:creationId xmlns:a16="http://schemas.microsoft.com/office/drawing/2014/main" id="{89A7540D-5EBE-54DE-6681-4E6DF887DFA7}"/>
              </a:ext>
            </a:extLst>
          </p:cNvPr>
          <p:cNvCxnSpPr>
            <a:cxnSpLocks/>
          </p:cNvCxnSpPr>
          <p:nvPr/>
        </p:nvCxnSpPr>
        <p:spPr>
          <a:xfrm>
            <a:off x="667419" y="3851437"/>
            <a:ext cx="348581" cy="0"/>
          </a:xfrm>
          <a:prstGeom prst="straightConnector1">
            <a:avLst/>
          </a:prstGeom>
          <a:noFill/>
          <a:ln w="15875" cap="flat" cmpd="sng">
            <a:solidFill>
              <a:srgbClr val="FFFFFF"/>
            </a:solidFill>
            <a:prstDash val="solid"/>
            <a:round/>
            <a:headEnd type="none" w="sm" len="sm"/>
            <a:tailEnd type="none" w="sm" len="sm"/>
          </a:ln>
        </p:spPr>
      </p:cxnSp>
    </p:spTree>
    <p:extLst>
      <p:ext uri="{BB962C8B-B14F-4D97-AF65-F5344CB8AC3E}">
        <p14:creationId xmlns:p14="http://schemas.microsoft.com/office/powerpoint/2010/main" val="328835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00836-9CCD-4BCE-C026-8FC9FAA98F32}"/>
            </a:ext>
          </a:extLst>
        </p:cNvPr>
        <p:cNvGrpSpPr/>
        <p:nvPr/>
      </p:nvGrpSpPr>
      <p:grpSpPr>
        <a:xfrm>
          <a:off x="0" y="0"/>
          <a:ext cx="0" cy="0"/>
          <a:chOff x="0" y="0"/>
          <a:chExt cx="0" cy="0"/>
        </a:xfrm>
      </p:grpSpPr>
      <p:sp>
        <p:nvSpPr>
          <p:cNvPr id="6" name="Google Shape;213;p5">
            <a:extLst>
              <a:ext uri="{FF2B5EF4-FFF2-40B4-BE49-F238E27FC236}">
                <a16:creationId xmlns:a16="http://schemas.microsoft.com/office/drawing/2014/main" id="{3C801F8D-7D42-1E77-70CE-DF5639CFE76C}"/>
              </a:ext>
            </a:extLst>
          </p:cNvPr>
          <p:cNvSpPr/>
          <p:nvPr/>
        </p:nvSpPr>
        <p:spPr>
          <a:xfrm>
            <a:off x="0" y="3362960"/>
            <a:ext cx="9144000" cy="1045528"/>
          </a:xfrm>
          <a:prstGeom prst="rect">
            <a:avLst/>
          </a:prstGeom>
          <a:solidFill>
            <a:srgbClr val="EC13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0" name="Rectangle 19">
            <a:extLst>
              <a:ext uri="{FF2B5EF4-FFF2-40B4-BE49-F238E27FC236}">
                <a16:creationId xmlns:a16="http://schemas.microsoft.com/office/drawing/2014/main" id="{CC40D398-184F-341E-CD71-37113C072447}"/>
              </a:ext>
            </a:extLst>
          </p:cNvPr>
          <p:cNvSpPr/>
          <p:nvPr/>
        </p:nvSpPr>
        <p:spPr>
          <a:xfrm>
            <a:off x="568961" y="1239838"/>
            <a:ext cx="2228246" cy="2234882"/>
          </a:xfrm>
          <a:prstGeom prst="rect">
            <a:avLst/>
          </a:prstGeom>
          <a:solidFill>
            <a:srgbClr val="FFF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1" name="Rectangle 20">
            <a:extLst>
              <a:ext uri="{FF2B5EF4-FFF2-40B4-BE49-F238E27FC236}">
                <a16:creationId xmlns:a16="http://schemas.microsoft.com/office/drawing/2014/main" id="{F07C4B93-36C5-C0D7-889E-952E644C143F}"/>
              </a:ext>
            </a:extLst>
          </p:cNvPr>
          <p:cNvSpPr/>
          <p:nvPr/>
        </p:nvSpPr>
        <p:spPr>
          <a:xfrm>
            <a:off x="3457878" y="1239838"/>
            <a:ext cx="2228246" cy="2234882"/>
          </a:xfrm>
          <a:prstGeom prst="rect">
            <a:avLst/>
          </a:prstGeom>
          <a:solidFill>
            <a:srgbClr val="FFF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2" name="Rectangle 21">
            <a:extLst>
              <a:ext uri="{FF2B5EF4-FFF2-40B4-BE49-F238E27FC236}">
                <a16:creationId xmlns:a16="http://schemas.microsoft.com/office/drawing/2014/main" id="{9BC04AC9-9D5A-DE79-F026-438EF31522BB}"/>
              </a:ext>
            </a:extLst>
          </p:cNvPr>
          <p:cNvSpPr/>
          <p:nvPr/>
        </p:nvSpPr>
        <p:spPr>
          <a:xfrm>
            <a:off x="6346794" y="1239838"/>
            <a:ext cx="2228246" cy="2234882"/>
          </a:xfrm>
          <a:prstGeom prst="rect">
            <a:avLst/>
          </a:prstGeom>
          <a:solidFill>
            <a:srgbClr val="FFF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19" name="Picture 18">
            <a:extLst>
              <a:ext uri="{FF2B5EF4-FFF2-40B4-BE49-F238E27FC236}">
                <a16:creationId xmlns:a16="http://schemas.microsoft.com/office/drawing/2014/main" id="{3B3F6E1A-53EF-6BD1-0566-1115D34082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7" t="11269" r="487" b="13575"/>
          <a:stretch/>
        </p:blipFill>
        <p:spPr bwMode="auto">
          <a:xfrm>
            <a:off x="3593991" y="1379269"/>
            <a:ext cx="1956020" cy="1956020"/>
          </a:xfrm>
          <a:custGeom>
            <a:avLst/>
            <a:gdLst>
              <a:gd name="connsiteX0" fmla="*/ 0 w 2170800"/>
              <a:gd name="connsiteY0" fmla="*/ 0 h 2170800"/>
              <a:gd name="connsiteX1" fmla="*/ 2170800 w 2170800"/>
              <a:gd name="connsiteY1" fmla="*/ 0 h 2170800"/>
              <a:gd name="connsiteX2" fmla="*/ 2170800 w 2170800"/>
              <a:gd name="connsiteY2" fmla="*/ 2170800 h 2170800"/>
              <a:gd name="connsiteX3" fmla="*/ 0 w 2170800"/>
              <a:gd name="connsiteY3" fmla="*/ 2170800 h 2170800"/>
            </a:gdLst>
            <a:ahLst/>
            <a:cxnLst>
              <a:cxn ang="0">
                <a:pos x="connsiteX0" y="connsiteY0"/>
              </a:cxn>
              <a:cxn ang="0">
                <a:pos x="connsiteX1" y="connsiteY1"/>
              </a:cxn>
              <a:cxn ang="0">
                <a:pos x="connsiteX2" y="connsiteY2"/>
              </a:cxn>
              <a:cxn ang="0">
                <a:pos x="connsiteX3" y="connsiteY3"/>
              </a:cxn>
            </a:cxnLst>
            <a:rect l="l" t="t" r="r" b="b"/>
            <a:pathLst>
              <a:path w="2170800" h="2170800">
                <a:moveTo>
                  <a:pt x="0" y="0"/>
                </a:moveTo>
                <a:lnTo>
                  <a:pt x="2170800" y="0"/>
                </a:lnTo>
                <a:lnTo>
                  <a:pt x="2170800" y="2170800"/>
                </a:lnTo>
                <a:lnTo>
                  <a:pt x="0" y="2170800"/>
                </a:lnTo>
                <a:close/>
              </a:path>
            </a:pathLst>
          </a:cu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4" descr="adus - Twitter Search / Twitter">
            <a:extLst>
              <a:ext uri="{FF2B5EF4-FFF2-40B4-BE49-F238E27FC236}">
                <a16:creationId xmlns:a16="http://schemas.microsoft.com/office/drawing/2014/main" id="{99DF72E9-4CD3-0D2A-3138-5A9151D2B29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483499" y="1379860"/>
            <a:ext cx="1954838" cy="19548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9" name="Picture 6" descr="The Great Gatsby (2013) - Movie- Screencaps.com">
            <a:extLst>
              <a:ext uri="{FF2B5EF4-FFF2-40B4-BE49-F238E27FC236}">
                <a16:creationId xmlns:a16="http://schemas.microsoft.com/office/drawing/2014/main" id="{83539782-8FB0-0216-A408-266F2503218A}"/>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43238" r="15186"/>
          <a:stretch/>
        </p:blipFill>
        <p:spPr bwMode="auto">
          <a:xfrm>
            <a:off x="705669" y="1379860"/>
            <a:ext cx="1954834" cy="19548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17870B2-8B8F-1B49-5DBF-74925B834002}"/>
              </a:ext>
            </a:extLst>
          </p:cNvPr>
          <p:cNvSpPr/>
          <p:nvPr/>
        </p:nvSpPr>
        <p:spPr>
          <a:xfrm>
            <a:off x="3241545" y="3787716"/>
            <a:ext cx="2660912" cy="307777"/>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1000" b="1" i="0" u="none" strike="noStrike" kern="0" cap="none" spc="0" normalizeH="0" baseline="0" noProof="0" dirty="0">
                <a:ln>
                  <a:noFill/>
                </a:ln>
                <a:solidFill>
                  <a:srgbClr val="F2F2F2"/>
                </a:solidFill>
                <a:effectLst/>
                <a:uLnTx/>
                <a:uFillTx/>
                <a:latin typeface="Arial"/>
                <a:cs typeface="Arial"/>
                <a:sym typeface="Arial"/>
              </a:rPr>
              <a:t>Happy Days (1974): </a:t>
            </a:r>
            <a:br>
              <a:rPr kumimoji="0" lang="en-US" sz="1000" b="0" i="0" u="none" strike="noStrike" kern="0" cap="none" spc="0" normalizeH="0" baseline="0" noProof="0" dirty="0">
                <a:ln>
                  <a:noFill/>
                </a:ln>
                <a:solidFill>
                  <a:srgbClr val="F2F2F2"/>
                </a:solidFill>
                <a:effectLst/>
                <a:uLnTx/>
                <a:uFillTx/>
                <a:latin typeface="Arial"/>
                <a:cs typeface="Arial"/>
                <a:sym typeface="Arial"/>
              </a:rPr>
            </a:br>
            <a:r>
              <a:rPr kumimoji="0" lang="en-US" sz="1000" b="0" i="0" u="none" strike="noStrike" kern="0" cap="none" spc="0" normalizeH="0" baseline="0" noProof="0" dirty="0">
                <a:ln>
                  <a:noFill/>
                </a:ln>
                <a:solidFill>
                  <a:srgbClr val="F2F2F2"/>
                </a:solidFill>
                <a:effectLst/>
                <a:uLnTx/>
                <a:uFillTx/>
                <a:latin typeface="Arial"/>
                <a:cs typeface="Arial"/>
                <a:sym typeface="Arial"/>
              </a:rPr>
              <a:t>Fonzie's Garage Apartment</a:t>
            </a:r>
          </a:p>
        </p:txBody>
      </p:sp>
      <p:sp>
        <p:nvSpPr>
          <p:cNvPr id="11" name="Rectangle 10">
            <a:extLst>
              <a:ext uri="{FF2B5EF4-FFF2-40B4-BE49-F238E27FC236}">
                <a16:creationId xmlns:a16="http://schemas.microsoft.com/office/drawing/2014/main" id="{9E98ADF3-B396-2713-F3DC-53E1BAB0DD10}"/>
              </a:ext>
            </a:extLst>
          </p:cNvPr>
          <p:cNvSpPr/>
          <p:nvPr/>
        </p:nvSpPr>
        <p:spPr>
          <a:xfrm>
            <a:off x="6130461" y="3787716"/>
            <a:ext cx="2660912" cy="307777"/>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1000" b="1" i="0" u="none" strike="noStrike" kern="0" cap="none" spc="0" normalizeH="0" baseline="0" noProof="0" dirty="0">
                <a:ln>
                  <a:noFill/>
                </a:ln>
                <a:solidFill>
                  <a:srgbClr val="F2F2F2"/>
                </a:solidFill>
                <a:effectLst/>
                <a:uLnTx/>
                <a:uFillTx/>
                <a:latin typeface="Arial"/>
                <a:cs typeface="Arial"/>
                <a:sym typeface="Arial"/>
              </a:rPr>
              <a:t>Full House (1987): </a:t>
            </a:r>
            <a:br>
              <a:rPr kumimoji="0" lang="en-US" sz="1000" b="0" i="0" u="none" strike="noStrike" kern="0" cap="none" spc="0" normalizeH="0" baseline="0" noProof="0" dirty="0">
                <a:ln>
                  <a:noFill/>
                </a:ln>
                <a:solidFill>
                  <a:srgbClr val="F2F2F2"/>
                </a:solidFill>
                <a:effectLst/>
                <a:uLnTx/>
                <a:uFillTx/>
                <a:latin typeface="Arial"/>
                <a:cs typeface="Arial"/>
                <a:sym typeface="Arial"/>
              </a:rPr>
            </a:br>
            <a:r>
              <a:rPr kumimoji="0" lang="en-US" sz="1000" b="0" i="0" u="none" strike="noStrike" kern="0" cap="none" spc="0" normalizeH="0" baseline="0" noProof="0" dirty="0">
                <a:ln>
                  <a:noFill/>
                </a:ln>
                <a:solidFill>
                  <a:srgbClr val="F2F2F2"/>
                </a:solidFill>
                <a:effectLst/>
                <a:uLnTx/>
                <a:uFillTx/>
                <a:latin typeface="Arial"/>
                <a:cs typeface="Arial"/>
                <a:sym typeface="Arial"/>
              </a:rPr>
              <a:t>A Basement Bedroom and an Attic ADU</a:t>
            </a:r>
          </a:p>
        </p:txBody>
      </p:sp>
      <p:sp>
        <p:nvSpPr>
          <p:cNvPr id="12" name="Rectangle 11">
            <a:extLst>
              <a:ext uri="{FF2B5EF4-FFF2-40B4-BE49-F238E27FC236}">
                <a16:creationId xmlns:a16="http://schemas.microsoft.com/office/drawing/2014/main" id="{D92CFC0B-4C9C-E043-43E2-87688E86E599}"/>
              </a:ext>
            </a:extLst>
          </p:cNvPr>
          <p:cNvSpPr/>
          <p:nvPr/>
        </p:nvSpPr>
        <p:spPr>
          <a:xfrm>
            <a:off x="352629" y="3633828"/>
            <a:ext cx="2660912" cy="615553"/>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F2F2F2"/>
              </a:buClr>
              <a:buSzPts val="1600"/>
              <a:buFont typeface="Arial"/>
              <a:buNone/>
              <a:tabLst/>
              <a:defRPr/>
            </a:pPr>
            <a:r>
              <a:rPr kumimoji="0" lang="en-US" sz="1000" b="1" i="0" u="none" strike="noStrike" kern="0" cap="none" spc="0" normalizeH="0" baseline="0" noProof="0" dirty="0">
                <a:ln>
                  <a:noFill/>
                </a:ln>
                <a:solidFill>
                  <a:srgbClr val="F2F2F2"/>
                </a:solidFill>
                <a:effectLst/>
                <a:uLnTx/>
                <a:uFillTx/>
                <a:latin typeface="Arial"/>
                <a:cs typeface="Arial"/>
                <a:sym typeface="Arial"/>
              </a:rPr>
              <a:t>The Great Gatsby </a:t>
            </a:r>
            <a:br>
              <a:rPr kumimoji="0" lang="en-US" sz="1000" b="1" i="0" u="none" strike="noStrike" kern="0" cap="none" spc="0" normalizeH="0" baseline="0" noProof="0" dirty="0">
                <a:ln>
                  <a:noFill/>
                </a:ln>
                <a:solidFill>
                  <a:srgbClr val="F2F2F2"/>
                </a:solidFill>
                <a:effectLst/>
                <a:uLnTx/>
                <a:uFillTx/>
                <a:latin typeface="Arial"/>
                <a:cs typeface="Arial"/>
                <a:sym typeface="Arial"/>
              </a:rPr>
            </a:br>
            <a:r>
              <a:rPr kumimoji="0" lang="en-US" sz="1000" b="1" i="0" u="none" strike="noStrike" kern="0" cap="none" spc="0" normalizeH="0" baseline="0" noProof="0" dirty="0">
                <a:ln>
                  <a:noFill/>
                </a:ln>
                <a:solidFill>
                  <a:srgbClr val="F2F2F2"/>
                </a:solidFill>
                <a:effectLst/>
                <a:uLnTx/>
                <a:uFillTx/>
                <a:latin typeface="Arial"/>
                <a:cs typeface="Arial"/>
                <a:sym typeface="Arial"/>
              </a:rPr>
              <a:t>(1925 novel by F. Scott Fitzgerald </a:t>
            </a:r>
            <a:br>
              <a:rPr kumimoji="0" lang="en-US" sz="1000" b="1" i="0" u="none" strike="noStrike" kern="0" cap="none" spc="0" normalizeH="0" baseline="0" noProof="0" dirty="0">
                <a:ln>
                  <a:noFill/>
                </a:ln>
                <a:solidFill>
                  <a:srgbClr val="F2F2F2"/>
                </a:solidFill>
                <a:effectLst/>
                <a:uLnTx/>
                <a:uFillTx/>
                <a:latin typeface="Arial"/>
                <a:cs typeface="Arial"/>
                <a:sym typeface="Arial"/>
              </a:rPr>
            </a:br>
            <a:r>
              <a:rPr kumimoji="0" lang="en-US" sz="1000" b="1" i="0" u="none" strike="noStrike" kern="0" cap="none" spc="0" normalizeH="0" baseline="0" noProof="0" dirty="0">
                <a:ln>
                  <a:noFill/>
                </a:ln>
                <a:solidFill>
                  <a:srgbClr val="F2F2F2"/>
                </a:solidFill>
                <a:effectLst/>
                <a:uLnTx/>
                <a:uFillTx/>
                <a:latin typeface="Arial"/>
                <a:cs typeface="Arial"/>
                <a:sym typeface="Arial"/>
              </a:rPr>
              <a:t>and 2013 movie by Baz Luhrmann): </a:t>
            </a:r>
            <a:br>
              <a:rPr kumimoji="0" lang="en-US" sz="1000" b="1" i="0" u="none" strike="noStrike" kern="0" cap="none" spc="0" normalizeH="0" baseline="0" noProof="0" dirty="0">
                <a:ln>
                  <a:noFill/>
                </a:ln>
                <a:solidFill>
                  <a:srgbClr val="F2F2F2"/>
                </a:solidFill>
                <a:effectLst/>
                <a:uLnTx/>
                <a:uFillTx/>
                <a:latin typeface="Arial"/>
                <a:cs typeface="Arial"/>
                <a:sym typeface="Arial"/>
              </a:rPr>
            </a:br>
            <a:r>
              <a:rPr kumimoji="0" lang="en-US" sz="1000" b="0" i="0" u="none" strike="noStrike" kern="0" cap="none" spc="0" normalizeH="0" baseline="0" noProof="0" dirty="0">
                <a:ln>
                  <a:noFill/>
                </a:ln>
                <a:solidFill>
                  <a:srgbClr val="F2F2F2"/>
                </a:solidFill>
                <a:effectLst/>
                <a:uLnTx/>
                <a:uFillTx/>
                <a:latin typeface="Arial"/>
                <a:cs typeface="Arial"/>
                <a:sym typeface="Arial"/>
              </a:rPr>
              <a:t>Nick's Delightful Rental Home </a:t>
            </a:r>
          </a:p>
        </p:txBody>
      </p:sp>
      <p:sp>
        <p:nvSpPr>
          <p:cNvPr id="18" name="Google Shape;724;p34">
            <a:extLst>
              <a:ext uri="{FF2B5EF4-FFF2-40B4-BE49-F238E27FC236}">
                <a16:creationId xmlns:a16="http://schemas.microsoft.com/office/drawing/2014/main" id="{8014CE2A-A7F1-8646-895E-1E424BCA7CF6}"/>
              </a:ext>
            </a:extLst>
          </p:cNvPr>
          <p:cNvSpPr txBox="1">
            <a:spLocks/>
          </p:cNvSpPr>
          <p:nvPr/>
        </p:nvSpPr>
        <p:spPr>
          <a:xfrm>
            <a:off x="358775" y="343913"/>
            <a:ext cx="8432597" cy="507651"/>
          </a:xfrm>
          <a:prstGeom prst="rect">
            <a:avLst/>
          </a:prstGeom>
          <a:noFill/>
          <a:ln>
            <a:noFill/>
          </a:ln>
        </p:spPr>
        <p:txBody>
          <a:bodyPr spcFirstLastPara="1" wrap="square" lIns="0"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8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cs typeface="Arial"/>
                <a:sym typeface="Arial"/>
              </a:rPr>
              <a:t>Famous ADUs in Movie and TV History</a:t>
            </a:r>
          </a:p>
        </p:txBody>
      </p:sp>
      <p:sp>
        <p:nvSpPr>
          <p:cNvPr id="23" name="Right Triangle 22">
            <a:extLst>
              <a:ext uri="{FF2B5EF4-FFF2-40B4-BE49-F238E27FC236}">
                <a16:creationId xmlns:a16="http://schemas.microsoft.com/office/drawing/2014/main" id="{7F455BCD-3588-3DA4-3095-59E0EA2AB513}"/>
              </a:ext>
            </a:extLst>
          </p:cNvPr>
          <p:cNvSpPr/>
          <p:nvPr/>
        </p:nvSpPr>
        <p:spPr>
          <a:xfrm rot="10800000" flipH="1">
            <a:off x="2796616" y="3362960"/>
            <a:ext cx="123749" cy="111760"/>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4" name="Right Triangle 23">
            <a:extLst>
              <a:ext uri="{FF2B5EF4-FFF2-40B4-BE49-F238E27FC236}">
                <a16:creationId xmlns:a16="http://schemas.microsoft.com/office/drawing/2014/main" id="{FCE0E4BD-288A-7143-B8BF-4B8F12766FBF}"/>
              </a:ext>
            </a:extLst>
          </p:cNvPr>
          <p:cNvSpPr/>
          <p:nvPr/>
        </p:nvSpPr>
        <p:spPr>
          <a:xfrm rot="10800000" flipH="1">
            <a:off x="5686124" y="3362960"/>
            <a:ext cx="123749" cy="111760"/>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5" name="Right Triangle 24">
            <a:extLst>
              <a:ext uri="{FF2B5EF4-FFF2-40B4-BE49-F238E27FC236}">
                <a16:creationId xmlns:a16="http://schemas.microsoft.com/office/drawing/2014/main" id="{8DB281DE-391F-2BA0-9E6F-D5FE5EF66A3F}"/>
              </a:ext>
            </a:extLst>
          </p:cNvPr>
          <p:cNvSpPr/>
          <p:nvPr/>
        </p:nvSpPr>
        <p:spPr>
          <a:xfrm rot="10800000" flipH="1">
            <a:off x="8575039" y="3362960"/>
            <a:ext cx="123749" cy="111760"/>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cxnSp>
        <p:nvCxnSpPr>
          <p:cNvPr id="26" name="Straight Connector 25">
            <a:extLst>
              <a:ext uri="{FF2B5EF4-FFF2-40B4-BE49-F238E27FC236}">
                <a16:creationId xmlns:a16="http://schemas.microsoft.com/office/drawing/2014/main" id="{FA660086-E19B-4B4C-3F24-46C09C1AA3F5}"/>
              </a:ext>
            </a:extLst>
          </p:cNvPr>
          <p:cNvCxnSpPr/>
          <p:nvPr/>
        </p:nvCxnSpPr>
        <p:spPr>
          <a:xfrm>
            <a:off x="3127543" y="3648107"/>
            <a:ext cx="0" cy="624174"/>
          </a:xfrm>
          <a:prstGeom prst="line">
            <a:avLst/>
          </a:prstGeom>
          <a:ln w="6350" cap="rnd">
            <a:solidFill>
              <a:schemeClr val="bg2">
                <a:lumMod val="75000"/>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1AA3A7F-19F7-BB20-9118-0F8E698FC3D3}"/>
              </a:ext>
            </a:extLst>
          </p:cNvPr>
          <p:cNvCxnSpPr/>
          <p:nvPr/>
        </p:nvCxnSpPr>
        <p:spPr>
          <a:xfrm>
            <a:off x="6016459" y="3648107"/>
            <a:ext cx="0" cy="624174"/>
          </a:xfrm>
          <a:prstGeom prst="line">
            <a:avLst/>
          </a:prstGeom>
          <a:ln w="6350" cap="rnd">
            <a:solidFill>
              <a:schemeClr val="bg2">
                <a:lumMod val="75000"/>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049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a:extLst>
            <a:ext uri="{FF2B5EF4-FFF2-40B4-BE49-F238E27FC236}">
              <a16:creationId xmlns:a16="http://schemas.microsoft.com/office/drawing/2014/main" id="{DBA17436-3C2A-7BE4-C867-18DFB9FE2CB4}"/>
            </a:ext>
          </a:extLst>
        </p:cNvPr>
        <p:cNvGrpSpPr/>
        <p:nvPr/>
      </p:nvGrpSpPr>
      <p:grpSpPr>
        <a:xfrm>
          <a:off x="0" y="0"/>
          <a:ext cx="0" cy="0"/>
          <a:chOff x="0" y="0"/>
          <a:chExt cx="0" cy="0"/>
        </a:xfrm>
      </p:grpSpPr>
      <p:pic>
        <p:nvPicPr>
          <p:cNvPr id="318" name="Google Shape;318;p5">
            <a:extLst>
              <a:ext uri="{FF2B5EF4-FFF2-40B4-BE49-F238E27FC236}">
                <a16:creationId xmlns:a16="http://schemas.microsoft.com/office/drawing/2014/main" id="{31BF68D8-7960-3084-9148-491B502469BC}"/>
              </a:ext>
            </a:extLst>
          </p:cNvPr>
          <p:cNvPicPr preferRelativeResize="0"/>
          <p:nvPr/>
        </p:nvPicPr>
        <p:blipFill rotWithShape="1">
          <a:blip r:embed="rId3">
            <a:alphaModFix/>
          </a:blip>
          <a:srcRect l="9397" r="28555"/>
          <a:stretch>
            <a:fillRect/>
          </a:stretch>
        </p:blipFill>
        <p:spPr>
          <a:xfrm>
            <a:off x="5048291" y="0"/>
            <a:ext cx="4095709" cy="4400550"/>
          </a:xfrm>
          <a:custGeom>
            <a:avLst/>
            <a:gdLst/>
            <a:ahLst/>
            <a:cxnLst/>
            <a:rect l="l" t="t" r="r" b="b"/>
            <a:pathLst>
              <a:path w="4572000" h="5143500" extrusionOk="0">
                <a:moveTo>
                  <a:pt x="0" y="0"/>
                </a:moveTo>
                <a:lnTo>
                  <a:pt x="4572000" y="0"/>
                </a:lnTo>
                <a:lnTo>
                  <a:pt x="4572000" y="5143500"/>
                </a:lnTo>
                <a:lnTo>
                  <a:pt x="0" y="5143500"/>
                </a:lnTo>
                <a:close/>
              </a:path>
            </a:pathLst>
          </a:custGeom>
          <a:noFill/>
          <a:ln>
            <a:noFill/>
          </a:ln>
        </p:spPr>
      </p:pic>
      <p:sp>
        <p:nvSpPr>
          <p:cNvPr id="3" name="Google Shape;320;p5">
            <a:extLst>
              <a:ext uri="{FF2B5EF4-FFF2-40B4-BE49-F238E27FC236}">
                <a16:creationId xmlns:a16="http://schemas.microsoft.com/office/drawing/2014/main" id="{0FCA7927-82A9-3D29-440D-4A7A804A9182}"/>
              </a:ext>
            </a:extLst>
          </p:cNvPr>
          <p:cNvSpPr/>
          <p:nvPr/>
        </p:nvSpPr>
        <p:spPr>
          <a:xfrm>
            <a:off x="358775" y="1239838"/>
            <a:ext cx="5341055" cy="316071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25" name="Google Shape;325;p5">
            <a:extLst>
              <a:ext uri="{FF2B5EF4-FFF2-40B4-BE49-F238E27FC236}">
                <a16:creationId xmlns:a16="http://schemas.microsoft.com/office/drawing/2014/main" id="{23308247-AE95-781C-8BCE-0107221B2D02}"/>
              </a:ext>
            </a:extLst>
          </p:cNvPr>
          <p:cNvSpPr txBox="1"/>
          <p:nvPr/>
        </p:nvSpPr>
        <p:spPr>
          <a:xfrm>
            <a:off x="352628" y="382788"/>
            <a:ext cx="7984193" cy="2769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1" i="0" u="none" strike="noStrike" kern="0" cap="none" spc="0" normalizeH="0" baseline="0" noProof="0" dirty="0">
              <a:ln>
                <a:noFill/>
              </a:ln>
              <a:solidFill>
                <a:srgbClr val="F2F2F2"/>
              </a:solidFill>
              <a:effectLst/>
              <a:uLnTx/>
              <a:uFillTx/>
              <a:latin typeface="Arial Black"/>
              <a:ea typeface="Arial Black"/>
              <a:cs typeface="Arial Black"/>
              <a:sym typeface="Arial Black"/>
            </a:endParaRPr>
          </a:p>
        </p:txBody>
      </p:sp>
      <p:sp>
        <p:nvSpPr>
          <p:cNvPr id="353" name="Google Shape;353;p5">
            <a:extLst>
              <a:ext uri="{FF2B5EF4-FFF2-40B4-BE49-F238E27FC236}">
                <a16:creationId xmlns:a16="http://schemas.microsoft.com/office/drawing/2014/main" id="{7E792C55-9971-302D-9881-1E6777D02B21}"/>
              </a:ext>
            </a:extLst>
          </p:cNvPr>
          <p:cNvSpPr txBox="1"/>
          <p:nvPr/>
        </p:nvSpPr>
        <p:spPr>
          <a:xfrm>
            <a:off x="358775" y="343913"/>
            <a:ext cx="8426449" cy="507651"/>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ea typeface="Arial"/>
                <a:cs typeface="Arial"/>
                <a:sym typeface="Arial"/>
              </a:rPr>
              <a:t>Older Adults &amp; ADUs</a:t>
            </a:r>
            <a:endParaRPr kumimoji="0" sz="1400" b="0" i="0" u="none" strike="noStrike" kern="0" cap="none" spc="0" normalizeH="0" baseline="0" noProof="0" dirty="0">
              <a:ln>
                <a:noFill/>
              </a:ln>
              <a:solidFill>
                <a:srgbClr val="EC1300"/>
              </a:solidFill>
              <a:effectLst/>
              <a:uLnTx/>
              <a:uFillTx/>
              <a:latin typeface="Arial"/>
              <a:cs typeface="Arial"/>
              <a:sym typeface="Arial"/>
            </a:endParaRPr>
          </a:p>
        </p:txBody>
      </p:sp>
      <p:sp>
        <p:nvSpPr>
          <p:cNvPr id="2" name="Google Shape;719;p34">
            <a:extLst>
              <a:ext uri="{FF2B5EF4-FFF2-40B4-BE49-F238E27FC236}">
                <a16:creationId xmlns:a16="http://schemas.microsoft.com/office/drawing/2014/main" id="{56908B84-8407-61F2-BCDF-793E0122C2E0}"/>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600" b="1" i="0" u="none" strike="noStrike" kern="0" cap="none" spc="0" normalizeH="0" baseline="0" noProof="0" dirty="0">
                <a:ln>
                  <a:noFill/>
                </a:ln>
                <a:solidFill>
                  <a:srgbClr val="141313"/>
                </a:solidFill>
                <a:effectLst/>
                <a:uLnTx/>
                <a:uFillTx/>
                <a:latin typeface="Arial"/>
                <a:cs typeface="Arial"/>
                <a:sym typeface="Arial"/>
              </a:rPr>
              <a:t>Source:</a:t>
            </a:r>
            <a:r>
              <a:rPr kumimoji="0" lang="en-US" sz="600" b="0" i="0" u="none" strike="noStrike" kern="0" cap="none" spc="0" normalizeH="0" baseline="0" noProof="0" dirty="0">
                <a:ln>
                  <a:noFill/>
                </a:ln>
                <a:solidFill>
                  <a:srgbClr val="141313"/>
                </a:solidFill>
                <a:effectLst/>
                <a:uLnTx/>
                <a:uFillTx/>
                <a:latin typeface="Arial"/>
                <a:cs typeface="Arial"/>
                <a:sym typeface="Arial"/>
              </a:rPr>
              <a:t> </a:t>
            </a:r>
            <a:r>
              <a:rPr kumimoji="0" lang="en-US" sz="600" b="0" i="0" u="sng" strike="noStrike" kern="0" cap="none" spc="0" normalizeH="0" baseline="0" noProof="0" dirty="0">
                <a:ln>
                  <a:noFill/>
                </a:ln>
                <a:solidFill>
                  <a:srgbClr val="D52B1E"/>
                </a:solidFill>
                <a:effectLst/>
                <a:uLnTx/>
                <a:uFillTx/>
                <a:latin typeface="Arial"/>
                <a:cs typeface="Arial"/>
                <a:sym typeface="Arial"/>
                <a:hlinkClick r:id="rId4">
                  <a:extLst>
                    <a:ext uri="{A12FA001-AC4F-418D-AE19-62706E023703}">
                      <ahyp:hlinkClr xmlns:ahyp="http://schemas.microsoft.com/office/drawing/2018/hyperlinkcolor" val="tx"/>
                    </a:ext>
                  </a:extLst>
                </a:hlinkClick>
              </a:rPr>
              <a:t>2021 AARP Home and Community Preferences Survey: A National Survey of Adults Age 18+</a:t>
            </a:r>
            <a:endParaRPr kumimoji="0" lang="en-US" sz="600" b="0" i="0" u="none" strike="noStrike" kern="0" cap="none" spc="0" normalizeH="0" baseline="0" noProof="0" dirty="0">
              <a:ln>
                <a:noFill/>
              </a:ln>
              <a:solidFill>
                <a:srgbClr val="D52B1E"/>
              </a:solidFill>
              <a:effectLst/>
              <a:uLnTx/>
              <a:uFillTx/>
              <a:latin typeface="Arial"/>
              <a:cs typeface="Arial"/>
              <a:sym typeface="Arial"/>
            </a:endParaRPr>
          </a:p>
        </p:txBody>
      </p:sp>
      <p:cxnSp>
        <p:nvCxnSpPr>
          <p:cNvPr id="9" name="Straight Connector 8">
            <a:extLst>
              <a:ext uri="{FF2B5EF4-FFF2-40B4-BE49-F238E27FC236}">
                <a16:creationId xmlns:a16="http://schemas.microsoft.com/office/drawing/2014/main" id="{56ED8D5B-CA0D-A456-44A6-A1AA67473F27}"/>
              </a:ext>
            </a:extLst>
          </p:cNvPr>
          <p:cNvCxnSpPr>
            <a:cxnSpLocks/>
          </p:cNvCxnSpPr>
          <p:nvPr/>
        </p:nvCxnSpPr>
        <p:spPr>
          <a:xfrm>
            <a:off x="358776" y="1360507"/>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Google Shape;327;p5">
            <a:extLst>
              <a:ext uri="{FF2B5EF4-FFF2-40B4-BE49-F238E27FC236}">
                <a16:creationId xmlns:a16="http://schemas.microsoft.com/office/drawing/2014/main" id="{761B63E0-CB9D-D89C-713D-FB4888CBED8E}"/>
              </a:ext>
            </a:extLst>
          </p:cNvPr>
          <p:cNvSpPr/>
          <p:nvPr/>
        </p:nvSpPr>
        <p:spPr>
          <a:xfrm>
            <a:off x="575085" y="1448174"/>
            <a:ext cx="1736831"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Independent living space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3" name="Straight Connector 52">
            <a:extLst>
              <a:ext uri="{FF2B5EF4-FFF2-40B4-BE49-F238E27FC236}">
                <a16:creationId xmlns:a16="http://schemas.microsoft.com/office/drawing/2014/main" id="{5B6D32A5-1AC7-A0EB-C47C-0AB06245C38E}"/>
              </a:ext>
            </a:extLst>
          </p:cNvPr>
          <p:cNvCxnSpPr>
            <a:cxnSpLocks/>
          </p:cNvCxnSpPr>
          <p:nvPr/>
        </p:nvCxnSpPr>
        <p:spPr>
          <a:xfrm>
            <a:off x="358775" y="1872381"/>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4" name="Google Shape;327;p5">
            <a:extLst>
              <a:ext uri="{FF2B5EF4-FFF2-40B4-BE49-F238E27FC236}">
                <a16:creationId xmlns:a16="http://schemas.microsoft.com/office/drawing/2014/main" id="{4EBEC2C3-C522-EE91-4CE4-247C40AEFA1E}"/>
              </a:ext>
            </a:extLst>
          </p:cNvPr>
          <p:cNvSpPr/>
          <p:nvPr/>
        </p:nvSpPr>
        <p:spPr>
          <a:xfrm>
            <a:off x="575085" y="1960048"/>
            <a:ext cx="1736831"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Care of loved ones</a:t>
            </a:r>
          </a:p>
        </p:txBody>
      </p:sp>
      <p:cxnSp>
        <p:nvCxnSpPr>
          <p:cNvPr id="59" name="Straight Connector 58">
            <a:extLst>
              <a:ext uri="{FF2B5EF4-FFF2-40B4-BE49-F238E27FC236}">
                <a16:creationId xmlns:a16="http://schemas.microsoft.com/office/drawing/2014/main" id="{4A48BAB4-8919-A40C-D73B-FBB5702983B3}"/>
              </a:ext>
            </a:extLst>
          </p:cNvPr>
          <p:cNvCxnSpPr>
            <a:cxnSpLocks/>
          </p:cNvCxnSpPr>
          <p:nvPr/>
        </p:nvCxnSpPr>
        <p:spPr>
          <a:xfrm>
            <a:off x="358775" y="2384255"/>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0" name="Google Shape;327;p5">
            <a:extLst>
              <a:ext uri="{FF2B5EF4-FFF2-40B4-BE49-F238E27FC236}">
                <a16:creationId xmlns:a16="http://schemas.microsoft.com/office/drawing/2014/main" id="{18741302-BD44-0CED-9B41-462DEA71FAD7}"/>
              </a:ext>
            </a:extLst>
          </p:cNvPr>
          <p:cNvSpPr/>
          <p:nvPr/>
        </p:nvSpPr>
        <p:spPr>
          <a:xfrm>
            <a:off x="575085" y="2471922"/>
            <a:ext cx="1736831"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Downsize</a:t>
            </a:r>
          </a:p>
        </p:txBody>
      </p:sp>
      <p:cxnSp>
        <p:nvCxnSpPr>
          <p:cNvPr id="257" name="Straight Connector 256">
            <a:extLst>
              <a:ext uri="{FF2B5EF4-FFF2-40B4-BE49-F238E27FC236}">
                <a16:creationId xmlns:a16="http://schemas.microsoft.com/office/drawing/2014/main" id="{EFC55DC7-E65B-A6A4-3CD7-9F85D3D00EB0}"/>
              </a:ext>
            </a:extLst>
          </p:cNvPr>
          <p:cNvCxnSpPr>
            <a:cxnSpLocks/>
          </p:cNvCxnSpPr>
          <p:nvPr/>
        </p:nvCxnSpPr>
        <p:spPr>
          <a:xfrm>
            <a:off x="358775" y="2896129"/>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58" name="Google Shape;327;p5">
            <a:extLst>
              <a:ext uri="{FF2B5EF4-FFF2-40B4-BE49-F238E27FC236}">
                <a16:creationId xmlns:a16="http://schemas.microsoft.com/office/drawing/2014/main" id="{A0FFB73E-B884-C964-03AC-54D3B20A4CBB}"/>
              </a:ext>
            </a:extLst>
          </p:cNvPr>
          <p:cNvSpPr/>
          <p:nvPr/>
        </p:nvSpPr>
        <p:spPr>
          <a:xfrm>
            <a:off x="575085" y="2983796"/>
            <a:ext cx="1736831"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Extra Source of Income</a:t>
            </a:r>
          </a:p>
        </p:txBody>
      </p:sp>
      <p:cxnSp>
        <p:nvCxnSpPr>
          <p:cNvPr id="263" name="Straight Connector 262">
            <a:extLst>
              <a:ext uri="{FF2B5EF4-FFF2-40B4-BE49-F238E27FC236}">
                <a16:creationId xmlns:a16="http://schemas.microsoft.com/office/drawing/2014/main" id="{F2D734BE-37C6-0DD7-D3DA-57A1B5F1EB32}"/>
              </a:ext>
            </a:extLst>
          </p:cNvPr>
          <p:cNvCxnSpPr>
            <a:cxnSpLocks/>
          </p:cNvCxnSpPr>
          <p:nvPr/>
        </p:nvCxnSpPr>
        <p:spPr>
          <a:xfrm>
            <a:off x="358775" y="3408003"/>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64" name="Google Shape;327;p5">
            <a:extLst>
              <a:ext uri="{FF2B5EF4-FFF2-40B4-BE49-F238E27FC236}">
                <a16:creationId xmlns:a16="http://schemas.microsoft.com/office/drawing/2014/main" id="{CBA8DA2B-9554-2B63-95A0-2D650F7D4043}"/>
              </a:ext>
            </a:extLst>
          </p:cNvPr>
          <p:cNvSpPr/>
          <p:nvPr/>
        </p:nvSpPr>
        <p:spPr>
          <a:xfrm>
            <a:off x="575085" y="3495670"/>
            <a:ext cx="2823722"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Increasing Affordable Housing Options</a:t>
            </a:r>
          </a:p>
        </p:txBody>
      </p:sp>
      <p:cxnSp>
        <p:nvCxnSpPr>
          <p:cNvPr id="269" name="Straight Connector 268">
            <a:extLst>
              <a:ext uri="{FF2B5EF4-FFF2-40B4-BE49-F238E27FC236}">
                <a16:creationId xmlns:a16="http://schemas.microsoft.com/office/drawing/2014/main" id="{A38F449A-3449-79DF-444D-A44ED5C2424A}"/>
              </a:ext>
            </a:extLst>
          </p:cNvPr>
          <p:cNvCxnSpPr>
            <a:cxnSpLocks/>
          </p:cNvCxnSpPr>
          <p:nvPr/>
        </p:nvCxnSpPr>
        <p:spPr>
          <a:xfrm>
            <a:off x="358775" y="3919880"/>
            <a:ext cx="0" cy="36000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70" name="Google Shape;327;p5">
            <a:extLst>
              <a:ext uri="{FF2B5EF4-FFF2-40B4-BE49-F238E27FC236}">
                <a16:creationId xmlns:a16="http://schemas.microsoft.com/office/drawing/2014/main" id="{A920A30B-3219-9962-78B3-6AF39C80C509}"/>
              </a:ext>
            </a:extLst>
          </p:cNvPr>
          <p:cNvSpPr/>
          <p:nvPr/>
        </p:nvSpPr>
        <p:spPr>
          <a:xfrm>
            <a:off x="575085" y="4007547"/>
            <a:ext cx="1736831" cy="184666"/>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141313"/>
                </a:solidFill>
                <a:effectLst/>
                <a:uLnTx/>
                <a:uFillTx/>
                <a:latin typeface="Arial"/>
                <a:ea typeface="Arial"/>
                <a:cs typeface="Arial"/>
                <a:sym typeface="Arial"/>
              </a:rPr>
              <a:t>Intergenerational Housing</a:t>
            </a:r>
          </a:p>
        </p:txBody>
      </p:sp>
      <p:grpSp>
        <p:nvGrpSpPr>
          <p:cNvPr id="5" name="Group 4">
            <a:extLst>
              <a:ext uri="{FF2B5EF4-FFF2-40B4-BE49-F238E27FC236}">
                <a16:creationId xmlns:a16="http://schemas.microsoft.com/office/drawing/2014/main" id="{C9E672A5-53F3-7E95-FBEF-4E242C7FD623}"/>
              </a:ext>
            </a:extLst>
          </p:cNvPr>
          <p:cNvGrpSpPr/>
          <p:nvPr/>
        </p:nvGrpSpPr>
        <p:grpSpPr>
          <a:xfrm>
            <a:off x="575085" y="1796444"/>
            <a:ext cx="4944744" cy="2047496"/>
            <a:chOff x="575085" y="1796444"/>
            <a:chExt cx="4473207" cy="2047496"/>
          </a:xfrm>
        </p:grpSpPr>
        <p:cxnSp>
          <p:nvCxnSpPr>
            <p:cNvPr id="284" name="Straight Connector 283">
              <a:extLst>
                <a:ext uri="{FF2B5EF4-FFF2-40B4-BE49-F238E27FC236}">
                  <a16:creationId xmlns:a16="http://schemas.microsoft.com/office/drawing/2014/main" id="{5B6D459B-5A01-E937-1F9E-30093DFC46AB}"/>
                </a:ext>
              </a:extLst>
            </p:cNvPr>
            <p:cNvCxnSpPr>
              <a:cxnSpLocks/>
            </p:cNvCxnSpPr>
            <p:nvPr/>
          </p:nvCxnSpPr>
          <p:spPr>
            <a:xfrm>
              <a:off x="575085" y="1796444"/>
              <a:ext cx="447320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D4A51CD5-A85C-C0C3-D8D6-19BD8BFE307C}"/>
                </a:ext>
              </a:extLst>
            </p:cNvPr>
            <p:cNvCxnSpPr>
              <a:cxnSpLocks/>
            </p:cNvCxnSpPr>
            <p:nvPr/>
          </p:nvCxnSpPr>
          <p:spPr>
            <a:xfrm>
              <a:off x="575085" y="2308318"/>
              <a:ext cx="447320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475C2090-B64C-85C1-7890-856B83C06366}"/>
                </a:ext>
              </a:extLst>
            </p:cNvPr>
            <p:cNvCxnSpPr>
              <a:cxnSpLocks/>
            </p:cNvCxnSpPr>
            <p:nvPr/>
          </p:nvCxnSpPr>
          <p:spPr>
            <a:xfrm>
              <a:off x="575085" y="2820192"/>
              <a:ext cx="447320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69B101FA-564E-D69E-ED36-43AC4918C553}"/>
                </a:ext>
              </a:extLst>
            </p:cNvPr>
            <p:cNvCxnSpPr>
              <a:cxnSpLocks/>
            </p:cNvCxnSpPr>
            <p:nvPr/>
          </p:nvCxnSpPr>
          <p:spPr>
            <a:xfrm>
              <a:off x="575085" y="3332066"/>
              <a:ext cx="447320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EF93E7D5-D7D6-4413-283C-EFF529C3BD2E}"/>
                </a:ext>
              </a:extLst>
            </p:cNvPr>
            <p:cNvCxnSpPr>
              <a:cxnSpLocks/>
            </p:cNvCxnSpPr>
            <p:nvPr/>
          </p:nvCxnSpPr>
          <p:spPr>
            <a:xfrm>
              <a:off x="575085" y="3843940"/>
              <a:ext cx="4473207" cy="0"/>
            </a:xfrm>
            <a:prstGeom prst="line">
              <a:avLst/>
            </a:prstGeom>
            <a:ln w="6350">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5D7ACC3B-D557-175C-4FBF-38E5F18802D5}"/>
              </a:ext>
            </a:extLst>
          </p:cNvPr>
          <p:cNvGrpSpPr/>
          <p:nvPr/>
        </p:nvGrpSpPr>
        <p:grpSpPr>
          <a:xfrm>
            <a:off x="5159831" y="1360507"/>
            <a:ext cx="360000" cy="360000"/>
            <a:chOff x="624811" y="1430144"/>
            <a:chExt cx="630680" cy="630678"/>
          </a:xfrm>
        </p:grpSpPr>
        <p:sp>
          <p:nvSpPr>
            <p:cNvPr id="6" name="Google Shape;326;p5">
              <a:extLst>
                <a:ext uri="{FF2B5EF4-FFF2-40B4-BE49-F238E27FC236}">
                  <a16:creationId xmlns:a16="http://schemas.microsoft.com/office/drawing/2014/main" id="{4909FEB0-09FE-9D83-C6BA-639A5219BF3C}"/>
                </a:ext>
              </a:extLst>
            </p:cNvPr>
            <p:cNvSpPr/>
            <p:nvPr/>
          </p:nvSpPr>
          <p:spPr>
            <a:xfrm>
              <a:off x="624811" y="1430144"/>
              <a:ext cx="630680" cy="630678"/>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pic>
          <p:nvPicPr>
            <p:cNvPr id="7" name="Google Shape;328;p5">
              <a:extLst>
                <a:ext uri="{FF2B5EF4-FFF2-40B4-BE49-F238E27FC236}">
                  <a16:creationId xmlns:a16="http://schemas.microsoft.com/office/drawing/2014/main" id="{28950C3F-1168-0F2E-29C0-70337F2C1BE3}"/>
                </a:ext>
              </a:extLst>
            </p:cNvPr>
            <p:cNvPicPr preferRelativeResize="0"/>
            <p:nvPr/>
          </p:nvPicPr>
          <p:blipFill rotWithShape="1">
            <a:blip r:embed="rId5">
              <a:alphaModFix/>
            </a:blip>
            <a:srcRect/>
            <a:stretch/>
          </p:blipFill>
          <p:spPr>
            <a:xfrm>
              <a:off x="763728" y="1588662"/>
              <a:ext cx="352846" cy="313640"/>
            </a:xfrm>
            <a:prstGeom prst="rect">
              <a:avLst/>
            </a:prstGeom>
            <a:noFill/>
            <a:ln>
              <a:noFill/>
            </a:ln>
          </p:spPr>
        </p:pic>
      </p:grpSp>
      <p:sp>
        <p:nvSpPr>
          <p:cNvPr id="8" name="Google Shape;326;p5">
            <a:extLst>
              <a:ext uri="{FF2B5EF4-FFF2-40B4-BE49-F238E27FC236}">
                <a16:creationId xmlns:a16="http://schemas.microsoft.com/office/drawing/2014/main" id="{80B296E8-F06D-FAD3-0154-E27B198CD2E0}"/>
              </a:ext>
            </a:extLst>
          </p:cNvPr>
          <p:cNvSpPr/>
          <p:nvPr/>
        </p:nvSpPr>
        <p:spPr>
          <a:xfrm>
            <a:off x="5159831" y="1872381"/>
            <a:ext cx="360000" cy="360000"/>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22" name="Google Shape;326;p5">
            <a:extLst>
              <a:ext uri="{FF2B5EF4-FFF2-40B4-BE49-F238E27FC236}">
                <a16:creationId xmlns:a16="http://schemas.microsoft.com/office/drawing/2014/main" id="{1912338A-8119-E7E8-2A8E-82BD7B25D7E8}"/>
              </a:ext>
            </a:extLst>
          </p:cNvPr>
          <p:cNvSpPr/>
          <p:nvPr/>
        </p:nvSpPr>
        <p:spPr>
          <a:xfrm>
            <a:off x="5159831" y="2384255"/>
            <a:ext cx="360000" cy="360000"/>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23" name="Google Shape;326;p5">
            <a:extLst>
              <a:ext uri="{FF2B5EF4-FFF2-40B4-BE49-F238E27FC236}">
                <a16:creationId xmlns:a16="http://schemas.microsoft.com/office/drawing/2014/main" id="{3B02D550-A048-E30C-BAEC-32CB8F83ED2C}"/>
              </a:ext>
            </a:extLst>
          </p:cNvPr>
          <p:cNvSpPr/>
          <p:nvPr/>
        </p:nvSpPr>
        <p:spPr>
          <a:xfrm>
            <a:off x="5159831" y="2896129"/>
            <a:ext cx="360000" cy="360000"/>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24" name="Google Shape;326;p5">
            <a:extLst>
              <a:ext uri="{FF2B5EF4-FFF2-40B4-BE49-F238E27FC236}">
                <a16:creationId xmlns:a16="http://schemas.microsoft.com/office/drawing/2014/main" id="{9913A711-E6C2-F2BB-F9EB-A1A059802FCD}"/>
              </a:ext>
            </a:extLst>
          </p:cNvPr>
          <p:cNvSpPr/>
          <p:nvPr/>
        </p:nvSpPr>
        <p:spPr>
          <a:xfrm>
            <a:off x="5159831" y="3408003"/>
            <a:ext cx="360000" cy="360000"/>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
        <p:nvSpPr>
          <p:cNvPr id="25" name="Google Shape;326;p5">
            <a:extLst>
              <a:ext uri="{FF2B5EF4-FFF2-40B4-BE49-F238E27FC236}">
                <a16:creationId xmlns:a16="http://schemas.microsoft.com/office/drawing/2014/main" id="{019DB35F-E1B5-B2CF-3541-CD83CE3FFE64}"/>
              </a:ext>
            </a:extLst>
          </p:cNvPr>
          <p:cNvSpPr/>
          <p:nvPr/>
        </p:nvSpPr>
        <p:spPr>
          <a:xfrm>
            <a:off x="5159831" y="3919880"/>
            <a:ext cx="360000" cy="360000"/>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pic>
        <p:nvPicPr>
          <p:cNvPr id="26" name="Google Shape;342;p5">
            <a:extLst>
              <a:ext uri="{FF2B5EF4-FFF2-40B4-BE49-F238E27FC236}">
                <a16:creationId xmlns:a16="http://schemas.microsoft.com/office/drawing/2014/main" id="{900D74AA-74F0-F132-8109-A16007525D5E}"/>
              </a:ext>
            </a:extLst>
          </p:cNvPr>
          <p:cNvPicPr preferRelativeResize="0"/>
          <p:nvPr/>
        </p:nvPicPr>
        <p:blipFill rotWithShape="1">
          <a:blip r:embed="rId6">
            <a:alphaModFix/>
          </a:blip>
          <a:srcRect/>
          <a:stretch/>
        </p:blipFill>
        <p:spPr>
          <a:xfrm>
            <a:off x="5228554" y="1941104"/>
            <a:ext cx="222554" cy="222554"/>
          </a:xfrm>
          <a:prstGeom prst="rect">
            <a:avLst/>
          </a:prstGeom>
          <a:noFill/>
          <a:ln>
            <a:noFill/>
          </a:ln>
        </p:spPr>
      </p:pic>
      <p:sp>
        <p:nvSpPr>
          <p:cNvPr id="27" name="Google Shape;335;p5">
            <a:extLst>
              <a:ext uri="{FF2B5EF4-FFF2-40B4-BE49-F238E27FC236}">
                <a16:creationId xmlns:a16="http://schemas.microsoft.com/office/drawing/2014/main" id="{03F47412-17DA-039C-9645-EBE0D7209C56}"/>
              </a:ext>
            </a:extLst>
          </p:cNvPr>
          <p:cNvSpPr/>
          <p:nvPr/>
        </p:nvSpPr>
        <p:spPr>
          <a:xfrm>
            <a:off x="5258782" y="2483206"/>
            <a:ext cx="162099" cy="162099"/>
          </a:xfrm>
          <a:custGeom>
            <a:avLst/>
            <a:gdLst/>
            <a:ahLst/>
            <a:cxnLst/>
            <a:rect l="l" t="t" r="r" b="b"/>
            <a:pathLst>
              <a:path w="320684" h="320684" extrusionOk="0">
                <a:moveTo>
                  <a:pt x="320684" y="17429"/>
                </a:moveTo>
                <a:cubicBezTo>
                  <a:pt x="320684" y="7803"/>
                  <a:pt x="312882" y="0"/>
                  <a:pt x="303256" y="0"/>
                </a:cubicBezTo>
                <a:lnTo>
                  <a:pt x="17429" y="0"/>
                </a:lnTo>
                <a:cubicBezTo>
                  <a:pt x="7803" y="0"/>
                  <a:pt x="0" y="7803"/>
                  <a:pt x="0" y="17429"/>
                </a:cubicBezTo>
                <a:lnTo>
                  <a:pt x="0" y="303256"/>
                </a:lnTo>
                <a:cubicBezTo>
                  <a:pt x="0" y="312882"/>
                  <a:pt x="7803" y="320684"/>
                  <a:pt x="17429" y="320684"/>
                </a:cubicBezTo>
                <a:lnTo>
                  <a:pt x="303256" y="320684"/>
                </a:lnTo>
                <a:cubicBezTo>
                  <a:pt x="312882" y="320684"/>
                  <a:pt x="320684" y="312882"/>
                  <a:pt x="320684" y="303256"/>
                </a:cubicBezTo>
                <a:close/>
                <a:moveTo>
                  <a:pt x="167314" y="65252"/>
                </a:moveTo>
                <a:cubicBezTo>
                  <a:pt x="167314" y="62464"/>
                  <a:pt x="171357" y="59954"/>
                  <a:pt x="173867" y="58839"/>
                </a:cubicBezTo>
                <a:cubicBezTo>
                  <a:pt x="175116" y="58668"/>
                  <a:pt x="176382" y="58668"/>
                  <a:pt x="177631" y="58839"/>
                </a:cubicBezTo>
                <a:cubicBezTo>
                  <a:pt x="179636" y="58862"/>
                  <a:pt x="181566" y="59604"/>
                  <a:pt x="183069" y="60930"/>
                </a:cubicBezTo>
                <a:lnTo>
                  <a:pt x="211791" y="88816"/>
                </a:lnTo>
                <a:lnTo>
                  <a:pt x="259057" y="41828"/>
                </a:lnTo>
                <a:lnTo>
                  <a:pt x="278856" y="61488"/>
                </a:lnTo>
                <a:lnTo>
                  <a:pt x="232008" y="108475"/>
                </a:lnTo>
                <a:lnTo>
                  <a:pt x="259894" y="136361"/>
                </a:lnTo>
                <a:cubicBezTo>
                  <a:pt x="261942" y="139233"/>
                  <a:pt x="262509" y="142904"/>
                  <a:pt x="261428" y="146260"/>
                </a:cubicBezTo>
                <a:cubicBezTo>
                  <a:pt x="260312" y="148909"/>
                  <a:pt x="257802" y="152813"/>
                  <a:pt x="255014" y="152813"/>
                </a:cubicBezTo>
                <a:lnTo>
                  <a:pt x="178328" y="152813"/>
                </a:lnTo>
                <a:cubicBezTo>
                  <a:pt x="172807" y="151168"/>
                  <a:pt x="168468" y="146882"/>
                  <a:pt x="166756" y="141380"/>
                </a:cubicBezTo>
                <a:close/>
                <a:moveTo>
                  <a:pt x="153371" y="255432"/>
                </a:moveTo>
                <a:cubicBezTo>
                  <a:pt x="153371" y="258221"/>
                  <a:pt x="149327" y="260730"/>
                  <a:pt x="146818" y="261846"/>
                </a:cubicBezTo>
                <a:cubicBezTo>
                  <a:pt x="145568" y="262016"/>
                  <a:pt x="144302" y="262016"/>
                  <a:pt x="143053" y="261846"/>
                </a:cubicBezTo>
                <a:cubicBezTo>
                  <a:pt x="141048" y="261822"/>
                  <a:pt x="139118" y="261080"/>
                  <a:pt x="137615" y="259754"/>
                </a:cubicBezTo>
                <a:lnTo>
                  <a:pt x="108893" y="231869"/>
                </a:lnTo>
                <a:lnTo>
                  <a:pt x="61627" y="278856"/>
                </a:lnTo>
                <a:lnTo>
                  <a:pt x="41828" y="259197"/>
                </a:lnTo>
                <a:lnTo>
                  <a:pt x="88676" y="212349"/>
                </a:lnTo>
                <a:lnTo>
                  <a:pt x="60791" y="184463"/>
                </a:lnTo>
                <a:cubicBezTo>
                  <a:pt x="58743" y="181591"/>
                  <a:pt x="58174" y="177920"/>
                  <a:pt x="59257" y="174564"/>
                </a:cubicBezTo>
                <a:cubicBezTo>
                  <a:pt x="60372" y="171915"/>
                  <a:pt x="62882" y="168011"/>
                  <a:pt x="65671" y="168011"/>
                </a:cubicBezTo>
                <a:lnTo>
                  <a:pt x="142356" y="168011"/>
                </a:lnTo>
                <a:cubicBezTo>
                  <a:pt x="147877" y="169656"/>
                  <a:pt x="152216" y="173942"/>
                  <a:pt x="153929" y="17944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8" name="Google Shape;346;p5">
            <a:extLst>
              <a:ext uri="{FF2B5EF4-FFF2-40B4-BE49-F238E27FC236}">
                <a16:creationId xmlns:a16="http://schemas.microsoft.com/office/drawing/2014/main" id="{B28F0952-641A-A6BE-3A98-728A720A080D}"/>
              </a:ext>
            </a:extLst>
          </p:cNvPr>
          <p:cNvPicPr preferRelativeResize="0"/>
          <p:nvPr/>
        </p:nvPicPr>
        <p:blipFill rotWithShape="1">
          <a:blip r:embed="rId7">
            <a:alphaModFix/>
          </a:blip>
          <a:srcRect/>
          <a:stretch/>
        </p:blipFill>
        <p:spPr>
          <a:xfrm>
            <a:off x="5239281" y="2975579"/>
            <a:ext cx="201100" cy="201100"/>
          </a:xfrm>
          <a:prstGeom prst="rect">
            <a:avLst/>
          </a:prstGeom>
          <a:noFill/>
          <a:ln>
            <a:noFill/>
          </a:ln>
        </p:spPr>
      </p:pic>
      <p:pic>
        <p:nvPicPr>
          <p:cNvPr id="29" name="Google Shape;339;p5">
            <a:extLst>
              <a:ext uri="{FF2B5EF4-FFF2-40B4-BE49-F238E27FC236}">
                <a16:creationId xmlns:a16="http://schemas.microsoft.com/office/drawing/2014/main" id="{4CEF6FC5-1A0F-8004-1F98-136A5DBA05EF}"/>
              </a:ext>
            </a:extLst>
          </p:cNvPr>
          <p:cNvPicPr preferRelativeResize="0"/>
          <p:nvPr/>
        </p:nvPicPr>
        <p:blipFill rotWithShape="1">
          <a:blip r:embed="rId8">
            <a:alphaModFix/>
          </a:blip>
          <a:srcRect/>
          <a:stretch/>
        </p:blipFill>
        <p:spPr>
          <a:xfrm>
            <a:off x="5228434" y="3476606"/>
            <a:ext cx="222795" cy="222795"/>
          </a:xfrm>
          <a:prstGeom prst="rect">
            <a:avLst/>
          </a:prstGeom>
          <a:noFill/>
          <a:ln>
            <a:noFill/>
          </a:ln>
        </p:spPr>
      </p:pic>
      <p:pic>
        <p:nvPicPr>
          <p:cNvPr id="30" name="Google Shape;332;p5">
            <a:extLst>
              <a:ext uri="{FF2B5EF4-FFF2-40B4-BE49-F238E27FC236}">
                <a16:creationId xmlns:a16="http://schemas.microsoft.com/office/drawing/2014/main" id="{EE2DCEC4-DBEA-51BA-0D53-7386917C5179}"/>
              </a:ext>
            </a:extLst>
          </p:cNvPr>
          <p:cNvPicPr preferRelativeResize="0"/>
          <p:nvPr/>
        </p:nvPicPr>
        <p:blipFill rotWithShape="1">
          <a:blip r:embed="rId9">
            <a:alphaModFix/>
          </a:blip>
          <a:srcRect/>
          <a:stretch/>
        </p:blipFill>
        <p:spPr>
          <a:xfrm>
            <a:off x="5241077" y="4001126"/>
            <a:ext cx="197509" cy="197509"/>
          </a:xfrm>
          <a:prstGeom prst="rect">
            <a:avLst/>
          </a:prstGeom>
          <a:noFill/>
          <a:ln>
            <a:noFill/>
          </a:ln>
        </p:spPr>
      </p:pic>
    </p:spTree>
    <p:extLst>
      <p:ext uri="{BB962C8B-B14F-4D97-AF65-F5344CB8AC3E}">
        <p14:creationId xmlns:p14="http://schemas.microsoft.com/office/powerpoint/2010/main" val="1220550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E61A-4748-4CC9-5E33-E6DFA53A9B11}"/>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42C37B42-FD6B-1D11-18FE-18466DB151F7}"/>
              </a:ext>
            </a:extLst>
          </p:cNvPr>
          <p:cNvSpPr>
            <a:spLocks noGrp="1"/>
          </p:cNvSpPr>
          <p:nvPr>
            <p:ph type="title"/>
          </p:nvPr>
        </p:nvSpPr>
        <p:spPr>
          <a:xfrm>
            <a:off x="342899" y="405127"/>
            <a:ext cx="7122771" cy="369332"/>
          </a:xfrm>
        </p:spPr>
        <p:txBody>
          <a:bodyPr wrap="square" lIns="0" tIns="0" rIns="0" bIns="0" anchor="t" anchorCtr="0">
            <a:spAutoFit/>
          </a:bodyPr>
          <a:lstStyle/>
          <a:p>
            <a:r>
              <a:rPr lang="en-US" sz="2400" dirty="0"/>
              <a:t>ADU Legislative Landscape [Statewide]</a:t>
            </a:r>
            <a:endParaRPr lang="en-US" sz="1200" dirty="0">
              <a:solidFill>
                <a:schemeClr val="bg1"/>
              </a:solidFill>
            </a:endParaRPr>
          </a:p>
        </p:txBody>
      </p:sp>
      <p:sp>
        <p:nvSpPr>
          <p:cNvPr id="48" name="Google Shape;719;p34">
            <a:extLst>
              <a:ext uri="{FF2B5EF4-FFF2-40B4-BE49-F238E27FC236}">
                <a16:creationId xmlns:a16="http://schemas.microsoft.com/office/drawing/2014/main" id="{EC5D5255-2885-D883-EDD0-B52047B5F7AA}"/>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600" b="1" i="0" u="none" strike="noStrike" kern="0" cap="none" spc="0" normalizeH="0" baseline="0" noProof="0" dirty="0">
                <a:ln>
                  <a:noFill/>
                </a:ln>
                <a:solidFill>
                  <a:srgbClr val="141313"/>
                </a:solidFill>
                <a:effectLst/>
                <a:uLnTx/>
                <a:uFillTx/>
                <a:latin typeface="Arial"/>
                <a:cs typeface="Arial"/>
                <a:sym typeface="Arial"/>
              </a:rPr>
              <a:t>Source: </a:t>
            </a:r>
            <a:r>
              <a:rPr kumimoji="0" lang="en-US" sz="600" b="0" i="0" u="none" strike="noStrike" kern="0" cap="none" spc="0" normalizeH="0" baseline="0" noProof="0" dirty="0">
                <a:ln>
                  <a:noFill/>
                </a:ln>
                <a:solidFill>
                  <a:srgbClr val="141313"/>
                </a:solidFill>
                <a:effectLst/>
                <a:uLnTx/>
                <a:uFillTx/>
                <a:latin typeface="Arial"/>
                <a:cs typeface="Arial"/>
                <a:sym typeface="Arial"/>
                <a:hlinkClick r:id="rId3"/>
              </a:rPr>
              <a:t>A Taxonomy of State Accessory Dwelling Unit Laws 2025</a:t>
            </a:r>
            <a:r>
              <a:rPr kumimoji="0" lang="en-US" sz="600" b="0" i="0" u="none" strike="noStrike" kern="0" cap="none" spc="0" normalizeH="0" baseline="0" noProof="0" dirty="0">
                <a:ln>
                  <a:noFill/>
                </a:ln>
                <a:solidFill>
                  <a:srgbClr val="D52B1E"/>
                </a:solidFill>
                <a:effectLst/>
                <a:uLnTx/>
                <a:uFillTx/>
                <a:latin typeface="Arial"/>
                <a:cs typeface="Arial"/>
                <a:sym typeface="Arial"/>
              </a:rPr>
              <a:t> </a:t>
            </a:r>
            <a:endParaRPr kumimoji="0" lang="en-US" sz="1400" b="0" i="0" u="none" strike="noStrike" kern="0" cap="none" spc="0" normalizeH="0" baseline="0" noProof="0" dirty="0">
              <a:ln>
                <a:noFill/>
              </a:ln>
              <a:solidFill>
                <a:srgbClr val="D52B1E"/>
              </a:solidFill>
              <a:effectLst/>
              <a:uLnTx/>
              <a:uFillTx/>
              <a:latin typeface="Arial"/>
              <a:cs typeface="Arial"/>
              <a:sym typeface="Arial"/>
            </a:endParaRPr>
          </a:p>
        </p:txBody>
      </p:sp>
      <p:sp>
        <p:nvSpPr>
          <p:cNvPr id="5" name="Rectangle 4">
            <a:extLst>
              <a:ext uri="{FF2B5EF4-FFF2-40B4-BE49-F238E27FC236}">
                <a16:creationId xmlns:a16="http://schemas.microsoft.com/office/drawing/2014/main" id="{0F1B0871-6504-44FC-CD01-608779E0570F}"/>
              </a:ext>
            </a:extLst>
          </p:cNvPr>
          <p:cNvSpPr/>
          <p:nvPr/>
        </p:nvSpPr>
        <p:spPr>
          <a:xfrm>
            <a:off x="358776" y="861974"/>
            <a:ext cx="4274184" cy="3759453"/>
          </a:xfrm>
          <a:prstGeom prst="rect">
            <a:avLst/>
          </a:prstGeom>
          <a:solidFill>
            <a:srgbClr val="FFFFFF"/>
          </a:solidFill>
          <a:ln>
            <a:noFill/>
          </a:ln>
        </p:spPr>
        <p:txBody>
          <a:bodyPr wrap="square" lIns="108000" tIns="0" rIns="108000" bIns="0" rtlCol="0" anchor="ctr">
            <a:no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FFFFFF"/>
              </a:solidFill>
              <a:effectLst/>
              <a:uLnTx/>
              <a:uFillTx/>
              <a:latin typeface="Arial"/>
              <a:ea typeface="+mn-ea"/>
              <a:cs typeface="Arial"/>
              <a:sym typeface="Arial"/>
            </a:endParaRPr>
          </a:p>
        </p:txBody>
      </p:sp>
      <p:graphicFrame>
        <p:nvGraphicFramePr>
          <p:cNvPr id="121" name="Table 120">
            <a:extLst>
              <a:ext uri="{FF2B5EF4-FFF2-40B4-BE49-F238E27FC236}">
                <a16:creationId xmlns:a16="http://schemas.microsoft.com/office/drawing/2014/main" id="{1185616A-E643-9DB4-8B01-C7A638FFA18C}"/>
              </a:ext>
            </a:extLst>
          </p:cNvPr>
          <p:cNvGraphicFramePr>
            <a:graphicFrameLocks noGrp="1"/>
          </p:cNvGraphicFramePr>
          <p:nvPr/>
        </p:nvGraphicFramePr>
        <p:xfrm>
          <a:off x="4710258" y="1145727"/>
          <a:ext cx="4079209" cy="3444381"/>
        </p:xfrm>
        <a:graphic>
          <a:graphicData uri="http://schemas.openxmlformats.org/drawingml/2006/table">
            <a:tbl>
              <a:tblPr firstRow="1" bandRow="1"/>
              <a:tblGrid>
                <a:gridCol w="317604">
                  <a:extLst>
                    <a:ext uri="{9D8B030D-6E8A-4147-A177-3AD203B41FA5}">
                      <a16:colId xmlns:a16="http://schemas.microsoft.com/office/drawing/2014/main" val="1568361428"/>
                    </a:ext>
                  </a:extLst>
                </a:gridCol>
                <a:gridCol w="921205">
                  <a:extLst>
                    <a:ext uri="{9D8B030D-6E8A-4147-A177-3AD203B41FA5}">
                      <a16:colId xmlns:a16="http://schemas.microsoft.com/office/drawing/2014/main" val="2800413438"/>
                    </a:ext>
                  </a:extLst>
                </a:gridCol>
                <a:gridCol w="680400">
                  <a:extLst>
                    <a:ext uri="{9D8B030D-6E8A-4147-A177-3AD203B41FA5}">
                      <a16:colId xmlns:a16="http://schemas.microsoft.com/office/drawing/2014/main" val="3779611291"/>
                    </a:ext>
                  </a:extLst>
                </a:gridCol>
                <a:gridCol w="720000">
                  <a:extLst>
                    <a:ext uri="{9D8B030D-6E8A-4147-A177-3AD203B41FA5}">
                      <a16:colId xmlns:a16="http://schemas.microsoft.com/office/drawing/2014/main" val="2997629656"/>
                    </a:ext>
                  </a:extLst>
                </a:gridCol>
                <a:gridCol w="720000">
                  <a:extLst>
                    <a:ext uri="{9D8B030D-6E8A-4147-A177-3AD203B41FA5}">
                      <a16:colId xmlns:a16="http://schemas.microsoft.com/office/drawing/2014/main" val="2473696251"/>
                    </a:ext>
                  </a:extLst>
                </a:gridCol>
                <a:gridCol w="720000">
                  <a:extLst>
                    <a:ext uri="{9D8B030D-6E8A-4147-A177-3AD203B41FA5}">
                      <a16:colId xmlns:a16="http://schemas.microsoft.com/office/drawing/2014/main" val="2869932326"/>
                    </a:ext>
                  </a:extLst>
                </a:gridCol>
              </a:tblGrid>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Hawaii</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1981/2024 </a:t>
                      </a:r>
                      <a:r>
                        <a:rPr lang="en-US" sz="500" b="1" dirty="0">
                          <a:solidFill>
                            <a:schemeClr val="bg1"/>
                          </a:solidFill>
                          <a:latin typeface="+mn-lt"/>
                          <a:ea typeface="Source Sans Pro" panose="020B0503030403020204" pitchFamily="34" charset="0"/>
                        </a:rPr>
                        <a:t>(5)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10000"/>
                          <a:lumOff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52205076"/>
                  </a:ext>
                </a:extLst>
              </a:tr>
              <a:tr h="141677">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California (1)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2016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Yes</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dirty="0">
                          <a:ln>
                            <a:noFill/>
                          </a:ln>
                          <a:solidFill>
                            <a:schemeClr val="bg1"/>
                          </a:solidFill>
                          <a:effectLst/>
                          <a:uLnTx/>
                          <a:uFillTx/>
                          <a:latin typeface="+mn-lt"/>
                          <a:ea typeface="Source Sans Pro" panose="020B0503030403020204" pitchFamily="34" charset="0"/>
                          <a:cs typeface="+mn-cs"/>
                        </a:rPr>
                        <a:t>Yes</a:t>
                      </a:r>
                      <a:endParaRPr lang="en-US" sz="500"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91455290"/>
                  </a:ext>
                </a:extLst>
              </a:tr>
              <a:tr h="141677">
                <a:tc vMerge="1">
                  <a:txBody>
                    <a:bodyPr/>
                    <a:lstStyle/>
                    <a:p>
                      <a:endParaRPr lang="en-US"/>
                    </a:p>
                  </a:txBody>
                  <a:tcPr/>
                </a:tc>
                <a:tc vMerge="1">
                  <a:txBody>
                    <a:bodyPr/>
                    <a:lstStyle/>
                    <a:p>
                      <a:endParaRPr lang="en-US" sz="700" b="1">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2019</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3304662458"/>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a:solidFill>
                            <a:schemeClr val="bg1"/>
                          </a:solidFill>
                          <a:latin typeface="+mn-lt"/>
                          <a:ea typeface="Source Sans Pro" panose="020B0503030403020204" pitchFamily="34" charset="0"/>
                        </a:rPr>
                        <a:t>Washington (1)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2023</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Yes</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Yes</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dirty="0">
                          <a:ln>
                            <a:noFill/>
                          </a:ln>
                          <a:solidFill>
                            <a:schemeClr val="bg1"/>
                          </a:solidFill>
                          <a:effectLst/>
                          <a:uLnTx/>
                          <a:uFillTx/>
                          <a:latin typeface="+mn-lt"/>
                          <a:ea typeface="Source Sans Pro" panose="020B0503030403020204" pitchFamily="34" charset="0"/>
                          <a:cs typeface="+mn-cs"/>
                        </a:rPr>
                        <a:t>Yes</a:t>
                      </a:r>
                      <a:endParaRPr lang="en-US" sz="500"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0187859"/>
                  </a:ext>
                </a:extLst>
              </a:tr>
              <a:tr h="141677">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Oregon</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2017</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dirty="0">
                          <a:ln>
                            <a:noFill/>
                          </a:ln>
                          <a:solidFill>
                            <a:schemeClr val="bg1"/>
                          </a:solidFill>
                          <a:effectLst/>
                          <a:uLnTx/>
                          <a:uFillTx/>
                          <a:latin typeface="+mn-lt"/>
                          <a:ea typeface="Source Sans Pro" panose="020B0503030403020204" pitchFamily="34" charset="0"/>
                          <a:cs typeface="+mn-cs"/>
                        </a:rPr>
                        <a:t>Yes</a:t>
                      </a:r>
                      <a:endParaRPr lang="en-US" sz="500"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Yes</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dirty="0">
                          <a:ln>
                            <a:noFill/>
                          </a:ln>
                          <a:solidFill>
                            <a:schemeClr val="bg1"/>
                          </a:solidFill>
                          <a:effectLst/>
                          <a:uLnTx/>
                          <a:uFillTx/>
                          <a:latin typeface="+mn-lt"/>
                          <a:ea typeface="Source Sans Pro" panose="020B0503030403020204" pitchFamily="34" charset="0"/>
                          <a:cs typeface="+mn-cs"/>
                        </a:rPr>
                        <a:t>Yes</a:t>
                      </a:r>
                      <a:endParaRPr lang="en-US" sz="500"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93607171"/>
                  </a:ext>
                </a:extLst>
              </a:tr>
              <a:tr h="141677">
                <a:tc vMerge="1">
                  <a:txBody>
                    <a:bodyPr/>
                    <a:lstStyle/>
                    <a:p>
                      <a:endParaRPr lang="en-US"/>
                    </a:p>
                  </a:txBody>
                  <a:tcPr/>
                </a:tc>
                <a:tc vMerge="1">
                  <a:txBody>
                    <a:bodyPr/>
                    <a:lstStyle/>
                    <a:p>
                      <a:endParaRPr lang="en-US" sz="700" b="1">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2019</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tc vMerge="1">
                  <a:txBody>
                    <a:bodyPr/>
                    <a:lstStyle/>
                    <a:p>
                      <a:pPr algn="ctr"/>
                      <a:endParaRPr lang="en-US" sz="700">
                        <a:solidFill>
                          <a:srgbClr val="FF0000"/>
                        </a:solidFill>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299567233"/>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a:solidFill>
                            <a:schemeClr val="bg1"/>
                          </a:solidFill>
                          <a:latin typeface="+mn-lt"/>
                          <a:ea typeface="Source Sans Pro" panose="020B0503030403020204" pitchFamily="34" charset="0"/>
                        </a:rPr>
                        <a:t>Utah</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96383303"/>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Vermont (1)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2020</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dirty="0">
                          <a:ln>
                            <a:noFill/>
                          </a:ln>
                          <a:solidFill>
                            <a:schemeClr val="bg1"/>
                          </a:solidFill>
                          <a:effectLst/>
                          <a:uLnTx/>
                          <a:uFillTx/>
                          <a:latin typeface="+mn-lt"/>
                          <a:ea typeface="Source Sans Pro" panose="020B0503030403020204" pitchFamily="34" charset="0"/>
                          <a:cs typeface="+mn-cs"/>
                        </a:rPr>
                        <a:t>No</a:t>
                      </a:r>
                      <a:endParaRPr lang="en-US" sz="500"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75035789"/>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a:solidFill>
                            <a:schemeClr val="bg1"/>
                          </a:solidFill>
                          <a:latin typeface="+mn-lt"/>
                          <a:ea typeface="Source Sans Pro" panose="020B0503030403020204" pitchFamily="34" charset="0"/>
                        </a:rPr>
                        <a:t>New Hampshire</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2016/2025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45742008"/>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Connecticut</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Mixed </a:t>
                      </a:r>
                      <a:r>
                        <a:rPr lang="en-US" sz="500" b="1" dirty="0">
                          <a:solidFill>
                            <a:schemeClr val="bg1"/>
                          </a:solidFill>
                          <a:latin typeface="+mn-lt"/>
                          <a:ea typeface="Source Sans Pro" panose="020B0503030403020204" pitchFamily="34" charset="0"/>
                        </a:rPr>
                        <a:t>(2)</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6244741"/>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a:solidFill>
                            <a:schemeClr val="bg1"/>
                          </a:solidFill>
                          <a:latin typeface="+mn-lt"/>
                          <a:ea typeface="Source Sans Pro" panose="020B0503030403020204" pitchFamily="34" charset="0"/>
                        </a:rPr>
                        <a:t>Maine</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2022</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No</a:t>
                      </a:r>
                      <a:endParaRPr lang="en-US" sz="50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2078453"/>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Rhode Island</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2022/2024</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 </a:t>
                      </a:r>
                      <a:r>
                        <a:rPr lang="en-US" sz="500" b="1">
                          <a:solidFill>
                            <a:schemeClr val="bg1"/>
                          </a:solidFill>
                          <a:latin typeface="+mn-lt"/>
                          <a:ea typeface="Source Sans Pro" panose="020B0503030403020204" pitchFamily="34" charset="0"/>
                        </a:rPr>
                        <a:t>(3)</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kumimoji="0" lang="en-US" sz="500" b="0"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Partial </a:t>
                      </a:r>
                      <a:r>
                        <a:rPr kumimoji="0" lang="en-US" sz="500" b="1" i="0" u="none" strike="noStrike" kern="1200" cap="none" spc="0" normalizeH="0" baseline="0" noProof="0">
                          <a:ln>
                            <a:noFill/>
                          </a:ln>
                          <a:solidFill>
                            <a:schemeClr val="bg1"/>
                          </a:solidFill>
                          <a:effectLst/>
                          <a:uLnTx/>
                          <a:uFillTx/>
                          <a:latin typeface="+mn-lt"/>
                          <a:ea typeface="Source Sans Pro" panose="020B0503030403020204" pitchFamily="34" charset="0"/>
                          <a:cs typeface="+mn-cs"/>
                        </a:rPr>
                        <a:t>(3)</a:t>
                      </a:r>
                      <a:endParaRPr lang="en-US" sz="500" b="1">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05337615"/>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Colorado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2024</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Partial </a:t>
                      </a:r>
                      <a:r>
                        <a:rPr lang="en-US" sz="500" b="1" dirty="0">
                          <a:solidFill>
                            <a:schemeClr val="bg1"/>
                          </a:solidFill>
                          <a:latin typeface="+mn-lt"/>
                          <a:ea typeface="Source Sans Pro" panose="020B0503030403020204" pitchFamily="34" charset="0"/>
                        </a:rPr>
                        <a:t>(4)</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47673434"/>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endParaRPr lang="en-US" sz="300" b="1">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Arizona</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2024</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85748696"/>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300" b="1" dirty="0">
                          <a:solidFill>
                            <a:schemeClr val="bg1"/>
                          </a:solidFill>
                          <a:latin typeface="+mn-lt"/>
                          <a:ea typeface="Source Sans Pro" panose="020B0503030403020204" pitchFamily="34" charset="0"/>
                        </a:rPr>
                        <a:t>                                                     </a:t>
                      </a: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r>
                        <a:rPr lang="en-US" sz="500" b="1">
                          <a:solidFill>
                            <a:schemeClr val="bg1"/>
                          </a:solidFill>
                          <a:latin typeface="+mn-lt"/>
                          <a:ea typeface="Source Sans Pro" panose="020B0503030403020204" pitchFamily="34" charset="0"/>
                        </a:rPr>
                        <a:t>Massachusetts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2024</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 </a:t>
                      </a:r>
                      <a:r>
                        <a:rPr lang="en-US" sz="500" b="1" dirty="0">
                          <a:solidFill>
                            <a:schemeClr val="bg1"/>
                          </a:solidFill>
                          <a:latin typeface="+mn-lt"/>
                          <a:ea typeface="Source Sans Pro" panose="020B0503030403020204" pitchFamily="34" charset="0"/>
                        </a:rPr>
                        <a:t>(6)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85176358"/>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Iowa</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 </a:t>
                      </a:r>
                      <a:r>
                        <a:rPr lang="en-US" sz="500" b="1">
                          <a:solidFill>
                            <a:schemeClr val="bg1"/>
                          </a:solidFill>
                          <a:latin typeface="+mn-lt"/>
                          <a:ea typeface="Source Sans Pro" panose="020B0503030403020204" pitchFamily="34" charset="0"/>
                        </a:rPr>
                        <a:t>(7)</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 </a:t>
                      </a:r>
                      <a:r>
                        <a:rPr lang="en-US" sz="500" b="1" dirty="0">
                          <a:solidFill>
                            <a:schemeClr val="bg1"/>
                          </a:solidFill>
                          <a:latin typeface="+mn-lt"/>
                          <a:ea typeface="Source Sans Pro" panose="020B0503030403020204" pitchFamily="34" charset="0"/>
                        </a:rPr>
                        <a:t>(7)</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8437306"/>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Maryland</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No </a:t>
                      </a:r>
                      <a:r>
                        <a:rPr lang="en-US" sz="500" b="1" dirty="0">
                          <a:solidFill>
                            <a:schemeClr val="bg1"/>
                          </a:solidFill>
                          <a:latin typeface="+mn-lt"/>
                          <a:ea typeface="Source Sans Pro" panose="020B0503030403020204" pitchFamily="34" charset="0"/>
                        </a:rPr>
                        <a:t>(8)</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77284146"/>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Arkansas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63076848"/>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Montana (9)</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2023/2025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05632915"/>
                  </a:ext>
                </a:extLst>
              </a:tr>
              <a:tr h="141677">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r>
                        <a:rPr lang="en-US" sz="500" b="1" dirty="0">
                          <a:solidFill>
                            <a:schemeClr val="bg1"/>
                          </a:solidFill>
                          <a:latin typeface="+mn-lt"/>
                          <a:ea typeface="Source Sans Pro" panose="020B0503030403020204" pitchFamily="34" charset="0"/>
                        </a:rPr>
                        <a:t>Nevada (10)</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a:solidFill>
                            <a:schemeClr val="bg1"/>
                          </a:solidFill>
                          <a:latin typeface="+mn-lt"/>
                          <a:ea typeface="Source Sans Pro" panose="020B0503030403020204" pitchFamily="34" charset="0"/>
                        </a:rPr>
                        <a:t>2025</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4572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37774467"/>
                  </a:ext>
                </a:extLst>
              </a:tr>
              <a:tr h="141677">
                <a:tc>
                  <a:txBody>
                    <a:body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500" b="1" dirty="0">
                          <a:solidFill>
                            <a:schemeClr val="bg1"/>
                          </a:solidFill>
                          <a:latin typeface="+mn-lt"/>
                          <a:ea typeface="Source Sans Pro" panose="020B0503030403020204" pitchFamily="34" charset="0"/>
                        </a:rPr>
                        <a:t>West Virginia</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dirty="0">
                          <a:solidFill>
                            <a:schemeClr val="bg1"/>
                          </a:solidFill>
                          <a:latin typeface="+mn-lt"/>
                          <a:ea typeface="Source Sans Pro" panose="020B0503030403020204" pitchFamily="34" charset="0"/>
                        </a:rPr>
                        <a:t>2026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88001059"/>
                  </a:ext>
                </a:extLst>
              </a:tr>
              <a:tr h="185810">
                <a:tc>
                  <a:txBody>
                    <a:body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500" b="1" dirty="0">
                          <a:solidFill>
                            <a:schemeClr val="bg1"/>
                          </a:solidFill>
                          <a:latin typeface="+mn-lt"/>
                          <a:ea typeface="Source Sans Pro" panose="020B0503030403020204" pitchFamily="34" charset="0"/>
                        </a:rPr>
                        <a:t>Idaho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dirty="0">
                          <a:solidFill>
                            <a:schemeClr val="bg1"/>
                          </a:solidFill>
                          <a:latin typeface="+mn-lt"/>
                          <a:ea typeface="Source Sans Pro" panose="020B0503030403020204" pitchFamily="34" charset="0"/>
                        </a:rPr>
                        <a:t>2026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 (11)</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89434655"/>
                  </a:ext>
                </a:extLst>
              </a:tr>
              <a:tr h="141677">
                <a:tc>
                  <a:txBody>
                    <a:body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500" b="1" dirty="0">
                          <a:solidFill>
                            <a:schemeClr val="bg1"/>
                          </a:solidFill>
                          <a:latin typeface="+mn-lt"/>
                          <a:ea typeface="Source Sans Pro" panose="020B0503030403020204" pitchFamily="34" charset="0"/>
                        </a:rPr>
                        <a:t>Virginia (12) </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dirty="0">
                          <a:solidFill>
                            <a:schemeClr val="bg1"/>
                          </a:solidFill>
                          <a:latin typeface="+mn-lt"/>
                          <a:ea typeface="Source Sans Pro" panose="020B0503030403020204" pitchFamily="34" charset="0"/>
                        </a:rPr>
                        <a:t>2026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No</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62588684"/>
                  </a:ext>
                </a:extLst>
              </a:tr>
              <a:tr h="141677">
                <a:tc>
                  <a:txBody>
                    <a:bodyPr/>
                    <a:lstStyle/>
                    <a:p>
                      <a:endParaRPr lang="en-US" sz="300" b="1" dirty="0">
                        <a:solidFill>
                          <a:schemeClr val="bg1"/>
                        </a:solidFill>
                        <a:latin typeface="+mn-lt"/>
                        <a:ea typeface="Source Sans Pro" panose="020B0503030403020204" pitchFamily="34" charset="0"/>
                      </a:endParaRPr>
                    </a:p>
                  </a:txBody>
                  <a:tcPr marL="90000" marR="90000" marT="18000" marB="18000" anchor="ctr">
                    <a:lnL w="6350" cap="flat" cmpd="sng" algn="ctr">
                      <a:solidFill>
                        <a:schemeClr val="tx1">
                          <a:lumMod val="10000"/>
                          <a:lumOff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500" b="1" dirty="0">
                          <a:solidFill>
                            <a:schemeClr val="bg1"/>
                          </a:solidFill>
                          <a:latin typeface="+mn-lt"/>
                          <a:ea typeface="Source Sans Pro" panose="020B0503030403020204" pitchFamily="34" charset="0"/>
                        </a:rPr>
                        <a:t>North Carolina (13)</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dirty="0">
                          <a:solidFill>
                            <a:schemeClr val="bg1"/>
                          </a:solidFill>
                          <a:latin typeface="+mn-lt"/>
                          <a:ea typeface="Source Sans Pro" panose="020B0503030403020204" pitchFamily="34" charset="0"/>
                        </a:rPr>
                        <a:t>2026</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500" b="0" dirty="0">
                          <a:solidFill>
                            <a:schemeClr val="bg1"/>
                          </a:solidFill>
                          <a:latin typeface="+mn-lt"/>
                          <a:ea typeface="Source Sans Pro" panose="020B0503030403020204" pitchFamily="34" charset="0"/>
                        </a:rPr>
                        <a:t>Yes</a:t>
                      </a:r>
                    </a:p>
                  </a:txBody>
                  <a:tcPr marL="90000" marR="90000" marT="18000" marB="18000" anchor="ctr">
                    <a:lnL w="6350" cap="flat" cmpd="sng" algn="ctr">
                      <a:solidFill>
                        <a:schemeClr val="tx1">
                          <a:lumMod val="90000"/>
                        </a:schemeClr>
                      </a:solidFill>
                      <a:prstDash val="solid"/>
                      <a:round/>
                      <a:headEnd type="none" w="med" len="med"/>
                      <a:tailEnd type="none" w="med" len="med"/>
                    </a:lnL>
                    <a:lnR w="6350" cap="flat" cmpd="sng" algn="ctr">
                      <a:solidFill>
                        <a:schemeClr val="tx1">
                          <a:lumMod val="10000"/>
                          <a:lumOff val="90000"/>
                        </a:schemeClr>
                      </a:solidFill>
                      <a:prstDash val="solid"/>
                      <a:round/>
                      <a:headEnd type="none" w="med" len="med"/>
                      <a:tailEnd type="none" w="med" len="med"/>
                    </a:lnR>
                    <a:lnT w="6350" cap="flat" cmpd="sng" algn="ctr">
                      <a:solidFill>
                        <a:schemeClr val="tx1">
                          <a:lumMod val="90000"/>
                        </a:schemeClr>
                      </a:solidFill>
                      <a:prstDash val="solid"/>
                      <a:round/>
                      <a:headEnd type="none" w="med" len="med"/>
                      <a:tailEnd type="none" w="med" len="med"/>
                    </a:lnT>
                    <a:lnB w="6350" cap="flat" cmpd="sng" algn="ctr">
                      <a:solidFill>
                        <a:schemeClr val="tx1">
                          <a:lumMod val="10000"/>
                          <a:lumOff val="9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06329283"/>
                  </a:ext>
                </a:extLst>
              </a:tr>
            </a:tbl>
          </a:graphicData>
        </a:graphic>
      </p:graphicFrame>
      <p:grpSp>
        <p:nvGrpSpPr>
          <p:cNvPr id="122" name="Gruppe 546">
            <a:extLst>
              <a:ext uri="{FF2B5EF4-FFF2-40B4-BE49-F238E27FC236}">
                <a16:creationId xmlns:a16="http://schemas.microsoft.com/office/drawing/2014/main" id="{F8352FC0-B88A-551E-0681-48D2FFDAFB06}"/>
              </a:ext>
            </a:extLst>
          </p:cNvPr>
          <p:cNvGrpSpPr>
            <a:grpSpLocks/>
          </p:cNvGrpSpPr>
          <p:nvPr/>
        </p:nvGrpSpPr>
        <p:grpSpPr bwMode="auto">
          <a:xfrm>
            <a:off x="4779116" y="1186458"/>
            <a:ext cx="168145" cy="47423"/>
            <a:chOff x="3173688" y="4663544"/>
            <a:chExt cx="1698643" cy="479956"/>
          </a:xfrm>
          <a:solidFill>
            <a:schemeClr val="bg2"/>
          </a:solidFill>
          <a:effectLst/>
        </p:grpSpPr>
        <p:sp>
          <p:nvSpPr>
            <p:cNvPr id="123" name="Freeform 3061">
              <a:extLst>
                <a:ext uri="{FF2B5EF4-FFF2-40B4-BE49-F238E27FC236}">
                  <a16:creationId xmlns:a16="http://schemas.microsoft.com/office/drawing/2014/main" id="{E7AE63C5-A88B-53E0-099A-218DC13D547D}"/>
                </a:ext>
              </a:extLst>
            </p:cNvPr>
            <p:cNvSpPr>
              <a:spLocks/>
            </p:cNvSpPr>
            <p:nvPr/>
          </p:nvSpPr>
          <p:spPr bwMode="auto">
            <a:xfrm>
              <a:off x="3173688" y="4960620"/>
              <a:ext cx="182880" cy="182880"/>
            </a:xfrm>
            <a:custGeom>
              <a:avLst/>
              <a:gdLst/>
              <a:ahLst/>
              <a:cxnLst>
                <a:cxn ang="0">
                  <a:pos x="86" y="30"/>
                </a:cxn>
                <a:cxn ang="0">
                  <a:pos x="50" y="74"/>
                </a:cxn>
                <a:cxn ang="0">
                  <a:pos x="0" y="40"/>
                </a:cxn>
                <a:cxn ang="0">
                  <a:pos x="30" y="0"/>
                </a:cxn>
                <a:cxn ang="0">
                  <a:pos x="86" y="30"/>
                </a:cxn>
              </a:cxnLst>
              <a:rect l="0" t="0" r="r" b="b"/>
              <a:pathLst>
                <a:path w="86" h="74">
                  <a:moveTo>
                    <a:pt x="86" y="30"/>
                  </a:moveTo>
                  <a:lnTo>
                    <a:pt x="50" y="74"/>
                  </a:lnTo>
                  <a:lnTo>
                    <a:pt x="0" y="40"/>
                  </a:lnTo>
                  <a:lnTo>
                    <a:pt x="30" y="0"/>
                  </a:lnTo>
                  <a:lnTo>
                    <a:pt x="86" y="30"/>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4" name="Freeform 3062">
              <a:extLst>
                <a:ext uri="{FF2B5EF4-FFF2-40B4-BE49-F238E27FC236}">
                  <a16:creationId xmlns:a16="http://schemas.microsoft.com/office/drawing/2014/main" id="{1C349D2D-A420-1581-1970-522285B27F98}"/>
                </a:ext>
              </a:extLst>
            </p:cNvPr>
            <p:cNvSpPr>
              <a:spLocks/>
            </p:cNvSpPr>
            <p:nvPr/>
          </p:nvSpPr>
          <p:spPr bwMode="auto">
            <a:xfrm>
              <a:off x="3406870" y="4960620"/>
              <a:ext cx="182880" cy="182880"/>
            </a:xfrm>
            <a:custGeom>
              <a:avLst/>
              <a:gdLst/>
              <a:ahLst/>
              <a:cxnLst>
                <a:cxn ang="0">
                  <a:pos x="82" y="94"/>
                </a:cxn>
                <a:cxn ang="0">
                  <a:pos x="66" y="114"/>
                </a:cxn>
                <a:cxn ang="0">
                  <a:pos x="20" y="84"/>
                </a:cxn>
                <a:cxn ang="0">
                  <a:pos x="0" y="60"/>
                </a:cxn>
                <a:cxn ang="0">
                  <a:pos x="0" y="8"/>
                </a:cxn>
                <a:cxn ang="0">
                  <a:pos x="40" y="8"/>
                </a:cxn>
                <a:cxn ang="0">
                  <a:pos x="40" y="8"/>
                </a:cxn>
                <a:cxn ang="0">
                  <a:pos x="36" y="6"/>
                </a:cxn>
                <a:cxn ang="0">
                  <a:pos x="32" y="0"/>
                </a:cxn>
                <a:cxn ang="0">
                  <a:pos x="32" y="0"/>
                </a:cxn>
                <a:cxn ang="0">
                  <a:pos x="36" y="0"/>
                </a:cxn>
                <a:cxn ang="0">
                  <a:pos x="60" y="14"/>
                </a:cxn>
                <a:cxn ang="0">
                  <a:pos x="60" y="14"/>
                </a:cxn>
                <a:cxn ang="0">
                  <a:pos x="78" y="24"/>
                </a:cxn>
                <a:cxn ang="0">
                  <a:pos x="90" y="28"/>
                </a:cxn>
                <a:cxn ang="0">
                  <a:pos x="104" y="32"/>
                </a:cxn>
                <a:cxn ang="0">
                  <a:pos x="108" y="34"/>
                </a:cxn>
                <a:cxn ang="0">
                  <a:pos x="110" y="36"/>
                </a:cxn>
                <a:cxn ang="0">
                  <a:pos x="110" y="44"/>
                </a:cxn>
                <a:cxn ang="0">
                  <a:pos x="110" y="44"/>
                </a:cxn>
                <a:cxn ang="0">
                  <a:pos x="110" y="64"/>
                </a:cxn>
                <a:cxn ang="0">
                  <a:pos x="110" y="94"/>
                </a:cxn>
                <a:cxn ang="0">
                  <a:pos x="82" y="94"/>
                </a:cxn>
              </a:cxnLst>
              <a:rect l="0" t="0" r="r" b="b"/>
              <a:pathLst>
                <a:path w="110" h="114">
                  <a:moveTo>
                    <a:pt x="82" y="94"/>
                  </a:moveTo>
                  <a:lnTo>
                    <a:pt x="66" y="114"/>
                  </a:lnTo>
                  <a:lnTo>
                    <a:pt x="20" y="84"/>
                  </a:lnTo>
                  <a:lnTo>
                    <a:pt x="0" y="60"/>
                  </a:lnTo>
                  <a:lnTo>
                    <a:pt x="0" y="8"/>
                  </a:lnTo>
                  <a:lnTo>
                    <a:pt x="40" y="8"/>
                  </a:lnTo>
                  <a:lnTo>
                    <a:pt x="40" y="8"/>
                  </a:lnTo>
                  <a:lnTo>
                    <a:pt x="36" y="6"/>
                  </a:lnTo>
                  <a:lnTo>
                    <a:pt x="32" y="0"/>
                  </a:lnTo>
                  <a:lnTo>
                    <a:pt x="32" y="0"/>
                  </a:lnTo>
                  <a:lnTo>
                    <a:pt x="36" y="0"/>
                  </a:lnTo>
                  <a:lnTo>
                    <a:pt x="60" y="14"/>
                  </a:lnTo>
                  <a:lnTo>
                    <a:pt x="60" y="14"/>
                  </a:lnTo>
                  <a:lnTo>
                    <a:pt x="78" y="24"/>
                  </a:lnTo>
                  <a:lnTo>
                    <a:pt x="90" y="28"/>
                  </a:lnTo>
                  <a:lnTo>
                    <a:pt x="104" y="32"/>
                  </a:lnTo>
                  <a:lnTo>
                    <a:pt x="108" y="34"/>
                  </a:lnTo>
                  <a:lnTo>
                    <a:pt x="110" y="36"/>
                  </a:lnTo>
                  <a:lnTo>
                    <a:pt x="110" y="44"/>
                  </a:lnTo>
                  <a:lnTo>
                    <a:pt x="110" y="44"/>
                  </a:lnTo>
                  <a:lnTo>
                    <a:pt x="110" y="64"/>
                  </a:lnTo>
                  <a:lnTo>
                    <a:pt x="110" y="94"/>
                  </a:lnTo>
                  <a:lnTo>
                    <a:pt x="82" y="94"/>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5" name="Freeform 3063">
              <a:extLst>
                <a:ext uri="{FF2B5EF4-FFF2-40B4-BE49-F238E27FC236}">
                  <a16:creationId xmlns:a16="http://schemas.microsoft.com/office/drawing/2014/main" id="{A18C8363-5CEF-7F0B-CECF-2863ECD7AC90}"/>
                </a:ext>
              </a:extLst>
            </p:cNvPr>
            <p:cNvSpPr>
              <a:spLocks/>
            </p:cNvSpPr>
            <p:nvPr/>
          </p:nvSpPr>
          <p:spPr bwMode="auto">
            <a:xfrm>
              <a:off x="3713594" y="4960620"/>
              <a:ext cx="182959" cy="182880"/>
            </a:xfrm>
            <a:custGeom>
              <a:avLst/>
              <a:gdLst/>
              <a:ahLst/>
              <a:cxnLst>
                <a:cxn ang="0">
                  <a:pos x="122" y="82"/>
                </a:cxn>
                <a:cxn ang="0">
                  <a:pos x="80" y="72"/>
                </a:cxn>
                <a:cxn ang="0">
                  <a:pos x="80" y="72"/>
                </a:cxn>
                <a:cxn ang="0">
                  <a:pos x="82" y="74"/>
                </a:cxn>
                <a:cxn ang="0">
                  <a:pos x="66" y="78"/>
                </a:cxn>
                <a:cxn ang="0">
                  <a:pos x="66" y="78"/>
                </a:cxn>
                <a:cxn ang="0">
                  <a:pos x="40" y="82"/>
                </a:cxn>
                <a:cxn ang="0">
                  <a:pos x="0" y="52"/>
                </a:cxn>
                <a:cxn ang="0">
                  <a:pos x="0" y="22"/>
                </a:cxn>
                <a:cxn ang="0">
                  <a:pos x="0" y="22"/>
                </a:cxn>
                <a:cxn ang="0">
                  <a:pos x="0" y="16"/>
                </a:cxn>
                <a:cxn ang="0">
                  <a:pos x="2" y="12"/>
                </a:cxn>
                <a:cxn ang="0">
                  <a:pos x="4" y="6"/>
                </a:cxn>
                <a:cxn ang="0">
                  <a:pos x="10" y="2"/>
                </a:cxn>
                <a:cxn ang="0">
                  <a:pos x="18" y="0"/>
                </a:cxn>
                <a:cxn ang="0">
                  <a:pos x="30" y="2"/>
                </a:cxn>
                <a:cxn ang="0">
                  <a:pos x="46" y="6"/>
                </a:cxn>
                <a:cxn ang="0">
                  <a:pos x="46" y="6"/>
                </a:cxn>
                <a:cxn ang="0">
                  <a:pos x="70" y="16"/>
                </a:cxn>
                <a:cxn ang="0">
                  <a:pos x="74" y="16"/>
                </a:cxn>
                <a:cxn ang="0">
                  <a:pos x="74" y="14"/>
                </a:cxn>
                <a:cxn ang="0">
                  <a:pos x="70" y="10"/>
                </a:cxn>
                <a:cxn ang="0">
                  <a:pos x="66" y="6"/>
                </a:cxn>
                <a:cxn ang="0">
                  <a:pos x="96" y="28"/>
                </a:cxn>
                <a:cxn ang="0">
                  <a:pos x="106" y="52"/>
                </a:cxn>
                <a:cxn ang="0">
                  <a:pos x="122" y="82"/>
                </a:cxn>
              </a:cxnLst>
              <a:rect l="0" t="0" r="r" b="b"/>
              <a:pathLst>
                <a:path w="122" h="82">
                  <a:moveTo>
                    <a:pt x="122" y="82"/>
                  </a:moveTo>
                  <a:lnTo>
                    <a:pt x="80" y="72"/>
                  </a:lnTo>
                  <a:lnTo>
                    <a:pt x="80" y="72"/>
                  </a:lnTo>
                  <a:lnTo>
                    <a:pt x="82" y="74"/>
                  </a:lnTo>
                  <a:lnTo>
                    <a:pt x="66" y="78"/>
                  </a:lnTo>
                  <a:lnTo>
                    <a:pt x="66" y="78"/>
                  </a:lnTo>
                  <a:lnTo>
                    <a:pt x="40" y="82"/>
                  </a:lnTo>
                  <a:lnTo>
                    <a:pt x="0" y="52"/>
                  </a:lnTo>
                  <a:lnTo>
                    <a:pt x="0" y="22"/>
                  </a:lnTo>
                  <a:lnTo>
                    <a:pt x="0" y="22"/>
                  </a:lnTo>
                  <a:lnTo>
                    <a:pt x="0" y="16"/>
                  </a:lnTo>
                  <a:lnTo>
                    <a:pt x="2" y="12"/>
                  </a:lnTo>
                  <a:lnTo>
                    <a:pt x="4" y="6"/>
                  </a:lnTo>
                  <a:lnTo>
                    <a:pt x="10" y="2"/>
                  </a:lnTo>
                  <a:lnTo>
                    <a:pt x="18" y="0"/>
                  </a:lnTo>
                  <a:lnTo>
                    <a:pt x="30" y="2"/>
                  </a:lnTo>
                  <a:lnTo>
                    <a:pt x="46" y="6"/>
                  </a:lnTo>
                  <a:lnTo>
                    <a:pt x="46" y="6"/>
                  </a:lnTo>
                  <a:lnTo>
                    <a:pt x="70" y="16"/>
                  </a:lnTo>
                  <a:lnTo>
                    <a:pt x="74" y="16"/>
                  </a:lnTo>
                  <a:lnTo>
                    <a:pt x="74" y="14"/>
                  </a:lnTo>
                  <a:lnTo>
                    <a:pt x="70" y="10"/>
                  </a:lnTo>
                  <a:lnTo>
                    <a:pt x="66" y="6"/>
                  </a:lnTo>
                  <a:lnTo>
                    <a:pt x="96" y="28"/>
                  </a:lnTo>
                  <a:lnTo>
                    <a:pt x="106" y="52"/>
                  </a:lnTo>
                  <a:lnTo>
                    <a:pt x="122" y="82"/>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6" name="Freeform 3064">
              <a:extLst>
                <a:ext uri="{FF2B5EF4-FFF2-40B4-BE49-F238E27FC236}">
                  <a16:creationId xmlns:a16="http://schemas.microsoft.com/office/drawing/2014/main" id="{53A55CD0-D2DC-8B10-2F86-4238545EA1E2}"/>
                </a:ext>
              </a:extLst>
            </p:cNvPr>
            <p:cNvSpPr>
              <a:spLocks/>
            </p:cNvSpPr>
            <p:nvPr/>
          </p:nvSpPr>
          <p:spPr bwMode="auto">
            <a:xfrm>
              <a:off x="4239152" y="4960620"/>
              <a:ext cx="242150" cy="182880"/>
            </a:xfrm>
            <a:custGeom>
              <a:avLst/>
              <a:gdLst/>
              <a:ahLst/>
              <a:cxnLst>
                <a:cxn ang="0">
                  <a:pos x="162" y="66"/>
                </a:cxn>
                <a:cxn ang="0">
                  <a:pos x="106" y="92"/>
                </a:cxn>
                <a:cxn ang="0">
                  <a:pos x="86" y="112"/>
                </a:cxn>
                <a:cxn ang="0">
                  <a:pos x="52" y="112"/>
                </a:cxn>
                <a:cxn ang="0">
                  <a:pos x="36" y="62"/>
                </a:cxn>
                <a:cxn ang="0">
                  <a:pos x="0" y="26"/>
                </a:cxn>
                <a:cxn ang="0">
                  <a:pos x="0" y="0"/>
                </a:cxn>
                <a:cxn ang="0">
                  <a:pos x="36" y="6"/>
                </a:cxn>
                <a:cxn ang="0">
                  <a:pos x="76" y="42"/>
                </a:cxn>
                <a:cxn ang="0">
                  <a:pos x="146" y="46"/>
                </a:cxn>
                <a:cxn ang="0">
                  <a:pos x="162" y="66"/>
                </a:cxn>
              </a:cxnLst>
              <a:rect l="0" t="0" r="r" b="b"/>
              <a:pathLst>
                <a:path w="162" h="112">
                  <a:moveTo>
                    <a:pt x="162" y="66"/>
                  </a:moveTo>
                  <a:lnTo>
                    <a:pt x="106" y="92"/>
                  </a:lnTo>
                  <a:lnTo>
                    <a:pt x="86" y="112"/>
                  </a:lnTo>
                  <a:lnTo>
                    <a:pt x="52" y="112"/>
                  </a:lnTo>
                  <a:lnTo>
                    <a:pt x="36" y="62"/>
                  </a:lnTo>
                  <a:lnTo>
                    <a:pt x="0" y="26"/>
                  </a:lnTo>
                  <a:lnTo>
                    <a:pt x="0" y="0"/>
                  </a:lnTo>
                  <a:lnTo>
                    <a:pt x="36" y="6"/>
                  </a:lnTo>
                  <a:lnTo>
                    <a:pt x="76" y="42"/>
                  </a:lnTo>
                  <a:lnTo>
                    <a:pt x="146" y="46"/>
                  </a:lnTo>
                  <a:lnTo>
                    <a:pt x="162" y="66"/>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7" name="Freeform 3065">
              <a:extLst>
                <a:ext uri="{FF2B5EF4-FFF2-40B4-BE49-F238E27FC236}">
                  <a16:creationId xmlns:a16="http://schemas.microsoft.com/office/drawing/2014/main" id="{2E7EEDF2-2E3E-A021-3590-DE5DCA6FD17D}"/>
                </a:ext>
              </a:extLst>
            </p:cNvPr>
            <p:cNvSpPr>
              <a:spLocks/>
            </p:cNvSpPr>
            <p:nvPr/>
          </p:nvSpPr>
          <p:spPr bwMode="auto">
            <a:xfrm>
              <a:off x="4113592" y="4960620"/>
              <a:ext cx="182880" cy="182880"/>
            </a:xfrm>
            <a:custGeom>
              <a:avLst/>
              <a:gdLst/>
              <a:ahLst/>
              <a:cxnLst>
                <a:cxn ang="0">
                  <a:pos x="30" y="60"/>
                </a:cxn>
                <a:cxn ang="0">
                  <a:pos x="0" y="30"/>
                </a:cxn>
                <a:cxn ang="0">
                  <a:pos x="0" y="0"/>
                </a:cxn>
                <a:cxn ang="0">
                  <a:pos x="30" y="6"/>
                </a:cxn>
                <a:cxn ang="0">
                  <a:pos x="50" y="26"/>
                </a:cxn>
                <a:cxn ang="0">
                  <a:pos x="54" y="46"/>
                </a:cxn>
                <a:cxn ang="0">
                  <a:pos x="30" y="60"/>
                </a:cxn>
              </a:cxnLst>
              <a:rect l="0" t="0" r="r" b="b"/>
              <a:pathLst>
                <a:path w="54" h="60">
                  <a:moveTo>
                    <a:pt x="30" y="60"/>
                  </a:moveTo>
                  <a:lnTo>
                    <a:pt x="0" y="30"/>
                  </a:lnTo>
                  <a:lnTo>
                    <a:pt x="0" y="0"/>
                  </a:lnTo>
                  <a:lnTo>
                    <a:pt x="30" y="6"/>
                  </a:lnTo>
                  <a:lnTo>
                    <a:pt x="50" y="26"/>
                  </a:lnTo>
                  <a:lnTo>
                    <a:pt x="54" y="46"/>
                  </a:lnTo>
                  <a:lnTo>
                    <a:pt x="30" y="60"/>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8" name="Freeform 3066">
              <a:extLst>
                <a:ext uri="{FF2B5EF4-FFF2-40B4-BE49-F238E27FC236}">
                  <a16:creationId xmlns:a16="http://schemas.microsoft.com/office/drawing/2014/main" id="{B09D51E2-15B9-B1BC-95C1-2B472BCE0DA7}"/>
                </a:ext>
              </a:extLst>
            </p:cNvPr>
            <p:cNvSpPr>
              <a:spLocks/>
            </p:cNvSpPr>
            <p:nvPr/>
          </p:nvSpPr>
          <p:spPr bwMode="auto">
            <a:xfrm>
              <a:off x="3986238" y="4960620"/>
              <a:ext cx="231389" cy="182880"/>
            </a:xfrm>
            <a:custGeom>
              <a:avLst/>
              <a:gdLst/>
              <a:ahLst/>
              <a:cxnLst>
                <a:cxn ang="0">
                  <a:pos x="156" y="20"/>
                </a:cxn>
                <a:cxn ang="0">
                  <a:pos x="130" y="44"/>
                </a:cxn>
                <a:cxn ang="0">
                  <a:pos x="106" y="44"/>
                </a:cxn>
                <a:cxn ang="0">
                  <a:pos x="80" y="34"/>
                </a:cxn>
                <a:cxn ang="0">
                  <a:pos x="80" y="34"/>
                </a:cxn>
                <a:cxn ang="0">
                  <a:pos x="80" y="36"/>
                </a:cxn>
                <a:cxn ang="0">
                  <a:pos x="78" y="36"/>
                </a:cxn>
                <a:cxn ang="0">
                  <a:pos x="72" y="36"/>
                </a:cxn>
                <a:cxn ang="0">
                  <a:pos x="54" y="34"/>
                </a:cxn>
                <a:cxn ang="0">
                  <a:pos x="54" y="34"/>
                </a:cxn>
                <a:cxn ang="0">
                  <a:pos x="24" y="30"/>
                </a:cxn>
                <a:cxn ang="0">
                  <a:pos x="24" y="30"/>
                </a:cxn>
                <a:cxn ang="0">
                  <a:pos x="16" y="24"/>
                </a:cxn>
                <a:cxn ang="0">
                  <a:pos x="10" y="18"/>
                </a:cxn>
                <a:cxn ang="0">
                  <a:pos x="4" y="12"/>
                </a:cxn>
                <a:cxn ang="0">
                  <a:pos x="0" y="6"/>
                </a:cxn>
                <a:cxn ang="0">
                  <a:pos x="2" y="4"/>
                </a:cxn>
                <a:cxn ang="0">
                  <a:pos x="4" y="2"/>
                </a:cxn>
                <a:cxn ang="0">
                  <a:pos x="8" y="0"/>
                </a:cxn>
                <a:cxn ang="0">
                  <a:pos x="14" y="0"/>
                </a:cxn>
                <a:cxn ang="0">
                  <a:pos x="34" y="0"/>
                </a:cxn>
                <a:cxn ang="0">
                  <a:pos x="34" y="0"/>
                </a:cxn>
                <a:cxn ang="0">
                  <a:pos x="70" y="2"/>
                </a:cxn>
                <a:cxn ang="0">
                  <a:pos x="78" y="2"/>
                </a:cxn>
                <a:cxn ang="0">
                  <a:pos x="70" y="0"/>
                </a:cxn>
                <a:cxn ang="0">
                  <a:pos x="106" y="4"/>
                </a:cxn>
                <a:cxn ang="0">
                  <a:pos x="156" y="20"/>
                </a:cxn>
              </a:cxnLst>
              <a:rect l="0" t="0" r="r" b="b"/>
              <a:pathLst>
                <a:path w="156" h="44">
                  <a:moveTo>
                    <a:pt x="156" y="20"/>
                  </a:moveTo>
                  <a:lnTo>
                    <a:pt x="130" y="44"/>
                  </a:lnTo>
                  <a:lnTo>
                    <a:pt x="106" y="44"/>
                  </a:lnTo>
                  <a:lnTo>
                    <a:pt x="80" y="34"/>
                  </a:lnTo>
                  <a:lnTo>
                    <a:pt x="80" y="34"/>
                  </a:lnTo>
                  <a:lnTo>
                    <a:pt x="80" y="36"/>
                  </a:lnTo>
                  <a:lnTo>
                    <a:pt x="78" y="36"/>
                  </a:lnTo>
                  <a:lnTo>
                    <a:pt x="72" y="36"/>
                  </a:lnTo>
                  <a:lnTo>
                    <a:pt x="54" y="34"/>
                  </a:lnTo>
                  <a:lnTo>
                    <a:pt x="54" y="34"/>
                  </a:lnTo>
                  <a:lnTo>
                    <a:pt x="24" y="30"/>
                  </a:lnTo>
                  <a:lnTo>
                    <a:pt x="24" y="30"/>
                  </a:lnTo>
                  <a:lnTo>
                    <a:pt x="16" y="24"/>
                  </a:lnTo>
                  <a:lnTo>
                    <a:pt x="10" y="18"/>
                  </a:lnTo>
                  <a:lnTo>
                    <a:pt x="4" y="12"/>
                  </a:lnTo>
                  <a:lnTo>
                    <a:pt x="0" y="6"/>
                  </a:lnTo>
                  <a:lnTo>
                    <a:pt x="2" y="4"/>
                  </a:lnTo>
                  <a:lnTo>
                    <a:pt x="4" y="2"/>
                  </a:lnTo>
                  <a:lnTo>
                    <a:pt x="8" y="0"/>
                  </a:lnTo>
                  <a:lnTo>
                    <a:pt x="14" y="0"/>
                  </a:lnTo>
                  <a:lnTo>
                    <a:pt x="34" y="0"/>
                  </a:lnTo>
                  <a:lnTo>
                    <a:pt x="34" y="0"/>
                  </a:lnTo>
                  <a:lnTo>
                    <a:pt x="70" y="2"/>
                  </a:lnTo>
                  <a:lnTo>
                    <a:pt x="78" y="2"/>
                  </a:lnTo>
                  <a:lnTo>
                    <a:pt x="70" y="0"/>
                  </a:lnTo>
                  <a:lnTo>
                    <a:pt x="106" y="4"/>
                  </a:lnTo>
                  <a:lnTo>
                    <a:pt x="156" y="20"/>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29" name="Freeform 3067">
              <a:extLst>
                <a:ext uri="{FF2B5EF4-FFF2-40B4-BE49-F238E27FC236}">
                  <a16:creationId xmlns:a16="http://schemas.microsoft.com/office/drawing/2014/main" id="{92110AC7-F855-F2CE-D06A-3CF374A88395}"/>
                </a:ext>
              </a:extLst>
            </p:cNvPr>
            <p:cNvSpPr>
              <a:spLocks/>
            </p:cNvSpPr>
            <p:nvPr/>
          </p:nvSpPr>
          <p:spPr bwMode="auto">
            <a:xfrm>
              <a:off x="4502827" y="4663544"/>
              <a:ext cx="369504" cy="479956"/>
            </a:xfrm>
            <a:custGeom>
              <a:avLst/>
              <a:gdLst/>
              <a:ahLst/>
              <a:cxnLst>
                <a:cxn ang="0">
                  <a:pos x="242" y="216"/>
                </a:cxn>
                <a:cxn ang="0">
                  <a:pos x="208" y="236"/>
                </a:cxn>
                <a:cxn ang="0">
                  <a:pos x="188" y="246"/>
                </a:cxn>
                <a:cxn ang="0">
                  <a:pos x="168" y="268"/>
                </a:cxn>
                <a:cxn ang="0">
                  <a:pos x="92" y="272"/>
                </a:cxn>
                <a:cxn ang="0">
                  <a:pos x="76" y="292"/>
                </a:cxn>
                <a:cxn ang="0">
                  <a:pos x="72" y="312"/>
                </a:cxn>
                <a:cxn ang="0">
                  <a:pos x="42" y="322"/>
                </a:cxn>
                <a:cxn ang="0">
                  <a:pos x="16" y="292"/>
                </a:cxn>
                <a:cxn ang="0">
                  <a:pos x="26" y="256"/>
                </a:cxn>
                <a:cxn ang="0">
                  <a:pos x="36" y="226"/>
                </a:cxn>
                <a:cxn ang="0">
                  <a:pos x="36" y="202"/>
                </a:cxn>
                <a:cxn ang="0">
                  <a:pos x="16" y="152"/>
                </a:cxn>
                <a:cxn ang="0">
                  <a:pos x="0" y="110"/>
                </a:cxn>
                <a:cxn ang="0">
                  <a:pos x="10" y="76"/>
                </a:cxn>
                <a:cxn ang="0">
                  <a:pos x="36" y="56"/>
                </a:cxn>
                <a:cxn ang="0">
                  <a:pos x="36" y="30"/>
                </a:cxn>
                <a:cxn ang="0">
                  <a:pos x="42" y="6"/>
                </a:cxn>
                <a:cxn ang="0">
                  <a:pos x="92" y="0"/>
                </a:cxn>
                <a:cxn ang="0">
                  <a:pos x="158" y="60"/>
                </a:cxn>
                <a:cxn ang="0">
                  <a:pos x="232" y="76"/>
                </a:cxn>
                <a:cxn ang="0">
                  <a:pos x="232" y="76"/>
                </a:cxn>
                <a:cxn ang="0">
                  <a:pos x="232" y="110"/>
                </a:cxn>
                <a:cxn ang="0">
                  <a:pos x="232" y="110"/>
                </a:cxn>
                <a:cxn ang="0">
                  <a:pos x="230" y="122"/>
                </a:cxn>
                <a:cxn ang="0">
                  <a:pos x="228" y="132"/>
                </a:cxn>
                <a:cxn ang="0">
                  <a:pos x="228" y="138"/>
                </a:cxn>
                <a:cxn ang="0">
                  <a:pos x="228" y="144"/>
                </a:cxn>
                <a:cxn ang="0">
                  <a:pos x="232" y="152"/>
                </a:cxn>
                <a:cxn ang="0">
                  <a:pos x="238" y="162"/>
                </a:cxn>
                <a:cxn ang="0">
                  <a:pos x="238" y="162"/>
                </a:cxn>
                <a:cxn ang="0">
                  <a:pos x="244" y="170"/>
                </a:cxn>
                <a:cxn ang="0">
                  <a:pos x="246" y="180"/>
                </a:cxn>
                <a:cxn ang="0">
                  <a:pos x="248" y="190"/>
                </a:cxn>
                <a:cxn ang="0">
                  <a:pos x="248" y="198"/>
                </a:cxn>
                <a:cxn ang="0">
                  <a:pos x="244" y="212"/>
                </a:cxn>
                <a:cxn ang="0">
                  <a:pos x="242" y="216"/>
                </a:cxn>
                <a:cxn ang="0">
                  <a:pos x="242" y="216"/>
                </a:cxn>
              </a:cxnLst>
              <a:rect l="0" t="0" r="r" b="b"/>
              <a:pathLst>
                <a:path w="248" h="322">
                  <a:moveTo>
                    <a:pt x="242" y="216"/>
                  </a:moveTo>
                  <a:lnTo>
                    <a:pt x="208" y="236"/>
                  </a:lnTo>
                  <a:lnTo>
                    <a:pt x="188" y="246"/>
                  </a:lnTo>
                  <a:lnTo>
                    <a:pt x="168" y="268"/>
                  </a:lnTo>
                  <a:lnTo>
                    <a:pt x="92" y="272"/>
                  </a:lnTo>
                  <a:lnTo>
                    <a:pt x="76" y="292"/>
                  </a:lnTo>
                  <a:lnTo>
                    <a:pt x="72" y="312"/>
                  </a:lnTo>
                  <a:lnTo>
                    <a:pt x="42" y="322"/>
                  </a:lnTo>
                  <a:lnTo>
                    <a:pt x="16" y="292"/>
                  </a:lnTo>
                  <a:lnTo>
                    <a:pt x="26" y="256"/>
                  </a:lnTo>
                  <a:lnTo>
                    <a:pt x="36" y="226"/>
                  </a:lnTo>
                  <a:lnTo>
                    <a:pt x="36" y="202"/>
                  </a:lnTo>
                  <a:lnTo>
                    <a:pt x="16" y="152"/>
                  </a:lnTo>
                  <a:lnTo>
                    <a:pt x="0" y="110"/>
                  </a:lnTo>
                  <a:lnTo>
                    <a:pt x="10" y="76"/>
                  </a:lnTo>
                  <a:lnTo>
                    <a:pt x="36" y="56"/>
                  </a:lnTo>
                  <a:lnTo>
                    <a:pt x="36" y="30"/>
                  </a:lnTo>
                  <a:lnTo>
                    <a:pt x="42" y="6"/>
                  </a:lnTo>
                  <a:lnTo>
                    <a:pt x="92" y="0"/>
                  </a:lnTo>
                  <a:lnTo>
                    <a:pt x="158" y="60"/>
                  </a:lnTo>
                  <a:lnTo>
                    <a:pt x="232" y="76"/>
                  </a:lnTo>
                  <a:lnTo>
                    <a:pt x="232" y="76"/>
                  </a:lnTo>
                  <a:lnTo>
                    <a:pt x="232" y="110"/>
                  </a:lnTo>
                  <a:lnTo>
                    <a:pt x="232" y="110"/>
                  </a:lnTo>
                  <a:lnTo>
                    <a:pt x="230" y="122"/>
                  </a:lnTo>
                  <a:lnTo>
                    <a:pt x="228" y="132"/>
                  </a:lnTo>
                  <a:lnTo>
                    <a:pt x="228" y="138"/>
                  </a:lnTo>
                  <a:lnTo>
                    <a:pt x="228" y="144"/>
                  </a:lnTo>
                  <a:lnTo>
                    <a:pt x="232" y="152"/>
                  </a:lnTo>
                  <a:lnTo>
                    <a:pt x="238" y="162"/>
                  </a:lnTo>
                  <a:lnTo>
                    <a:pt x="238" y="162"/>
                  </a:lnTo>
                  <a:lnTo>
                    <a:pt x="244" y="170"/>
                  </a:lnTo>
                  <a:lnTo>
                    <a:pt x="246" y="180"/>
                  </a:lnTo>
                  <a:lnTo>
                    <a:pt x="248" y="190"/>
                  </a:lnTo>
                  <a:lnTo>
                    <a:pt x="248" y="198"/>
                  </a:lnTo>
                  <a:lnTo>
                    <a:pt x="244" y="212"/>
                  </a:lnTo>
                  <a:lnTo>
                    <a:pt x="242" y="216"/>
                  </a:lnTo>
                  <a:lnTo>
                    <a:pt x="242" y="216"/>
                  </a:lnTo>
                  <a:close/>
                </a:path>
              </a:pathLst>
            </a:cu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2F2F2"/>
                </a:solidFill>
                <a:effectLst/>
                <a:uLnTx/>
                <a:uFillTx/>
                <a:latin typeface="Arial"/>
                <a:ea typeface="+mn-ea"/>
                <a:cs typeface="Arial"/>
                <a:sym typeface="Arial"/>
              </a:endParaRPr>
            </a:p>
          </p:txBody>
        </p:sp>
      </p:grpSp>
      <p:sp>
        <p:nvSpPr>
          <p:cNvPr id="130" name="Freeform 2863">
            <a:extLst>
              <a:ext uri="{FF2B5EF4-FFF2-40B4-BE49-F238E27FC236}">
                <a16:creationId xmlns:a16="http://schemas.microsoft.com/office/drawing/2014/main" id="{82F19170-E720-AA46-914F-8F0B9C52B7E7}"/>
              </a:ext>
            </a:extLst>
          </p:cNvPr>
          <p:cNvSpPr>
            <a:spLocks/>
          </p:cNvSpPr>
          <p:nvPr/>
        </p:nvSpPr>
        <p:spPr bwMode="auto">
          <a:xfrm>
            <a:off x="4824556" y="1358365"/>
            <a:ext cx="82756" cy="150928"/>
          </a:xfrm>
          <a:custGeom>
            <a:avLst/>
            <a:gdLst/>
            <a:ahLst/>
            <a:cxnLst>
              <a:cxn ang="0">
                <a:pos x="694" y="1314"/>
              </a:cxn>
              <a:cxn ang="0">
                <a:pos x="682" y="1260"/>
              </a:cxn>
              <a:cxn ang="0">
                <a:pos x="732" y="1150"/>
              </a:cxn>
              <a:cxn ang="0">
                <a:pos x="742" y="1140"/>
              </a:cxn>
              <a:cxn ang="0">
                <a:pos x="712" y="1044"/>
              </a:cxn>
              <a:cxn ang="0">
                <a:pos x="324" y="482"/>
              </a:cxn>
              <a:cxn ang="0">
                <a:pos x="334" y="454"/>
              </a:cxn>
              <a:cxn ang="0">
                <a:pos x="324" y="426"/>
              </a:cxn>
              <a:cxn ang="0">
                <a:pos x="402" y="98"/>
              </a:cxn>
              <a:cxn ang="0">
                <a:pos x="70" y="8"/>
              </a:cxn>
              <a:cxn ang="0">
                <a:pos x="68" y="0"/>
              </a:cxn>
              <a:cxn ang="0">
                <a:pos x="70" y="34"/>
              </a:cxn>
              <a:cxn ang="0">
                <a:pos x="0" y="156"/>
              </a:cxn>
              <a:cxn ang="0">
                <a:pos x="42" y="278"/>
              </a:cxn>
              <a:cxn ang="0">
                <a:pos x="32" y="384"/>
              </a:cxn>
              <a:cxn ang="0">
                <a:pos x="102" y="534"/>
              </a:cxn>
              <a:cxn ang="0">
                <a:pos x="102" y="614"/>
              </a:cxn>
              <a:cxn ang="0">
                <a:pos x="122" y="682"/>
              </a:cxn>
              <a:cxn ang="0">
                <a:pos x="90" y="734"/>
              </a:cxn>
              <a:cxn ang="0">
                <a:pos x="190" y="870"/>
              </a:cxn>
              <a:cxn ang="0">
                <a:pos x="190" y="1006"/>
              </a:cxn>
              <a:cxn ang="0">
                <a:pos x="360" y="1114"/>
              </a:cxn>
              <a:cxn ang="0">
                <a:pos x="360" y="1178"/>
              </a:cxn>
              <a:cxn ang="0">
                <a:pos x="450" y="1236"/>
              </a:cxn>
              <a:cxn ang="0">
                <a:pos x="450" y="1342"/>
              </a:cxn>
              <a:cxn ang="0">
                <a:pos x="668" y="1354"/>
              </a:cxn>
              <a:cxn ang="0">
                <a:pos x="672" y="1358"/>
              </a:cxn>
              <a:cxn ang="0">
                <a:pos x="668" y="1354"/>
              </a:cxn>
              <a:cxn ang="0">
                <a:pos x="694" y="1314"/>
              </a:cxn>
            </a:cxnLst>
            <a:rect l="0" t="0" r="r" b="b"/>
            <a:pathLst>
              <a:path w="742" h="1358">
                <a:moveTo>
                  <a:pt x="694" y="1314"/>
                </a:moveTo>
                <a:lnTo>
                  <a:pt x="682" y="1260"/>
                </a:lnTo>
                <a:lnTo>
                  <a:pt x="732" y="1150"/>
                </a:lnTo>
                <a:lnTo>
                  <a:pt x="742" y="1140"/>
                </a:lnTo>
                <a:lnTo>
                  <a:pt x="712" y="1044"/>
                </a:lnTo>
                <a:lnTo>
                  <a:pt x="324" y="482"/>
                </a:lnTo>
                <a:lnTo>
                  <a:pt x="334" y="454"/>
                </a:lnTo>
                <a:lnTo>
                  <a:pt x="324" y="426"/>
                </a:lnTo>
                <a:lnTo>
                  <a:pt x="402" y="98"/>
                </a:lnTo>
                <a:lnTo>
                  <a:pt x="70" y="8"/>
                </a:lnTo>
                <a:lnTo>
                  <a:pt x="68" y="0"/>
                </a:lnTo>
                <a:lnTo>
                  <a:pt x="70" y="34"/>
                </a:lnTo>
                <a:lnTo>
                  <a:pt x="0" y="156"/>
                </a:lnTo>
                <a:lnTo>
                  <a:pt x="42" y="278"/>
                </a:lnTo>
                <a:lnTo>
                  <a:pt x="32" y="384"/>
                </a:lnTo>
                <a:lnTo>
                  <a:pt x="102" y="534"/>
                </a:lnTo>
                <a:lnTo>
                  <a:pt x="102" y="614"/>
                </a:lnTo>
                <a:lnTo>
                  <a:pt x="122" y="682"/>
                </a:lnTo>
                <a:lnTo>
                  <a:pt x="90" y="734"/>
                </a:lnTo>
                <a:lnTo>
                  <a:pt x="190" y="870"/>
                </a:lnTo>
                <a:lnTo>
                  <a:pt x="190" y="1006"/>
                </a:lnTo>
                <a:lnTo>
                  <a:pt x="360" y="1114"/>
                </a:lnTo>
                <a:lnTo>
                  <a:pt x="360" y="1178"/>
                </a:lnTo>
                <a:lnTo>
                  <a:pt x="450" y="1236"/>
                </a:lnTo>
                <a:lnTo>
                  <a:pt x="450" y="1342"/>
                </a:lnTo>
                <a:lnTo>
                  <a:pt x="668" y="1354"/>
                </a:lnTo>
                <a:lnTo>
                  <a:pt x="672" y="1358"/>
                </a:lnTo>
                <a:lnTo>
                  <a:pt x="668" y="1354"/>
                </a:lnTo>
                <a:lnTo>
                  <a:pt x="694" y="1314"/>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1" name="Freeform 2974">
            <a:extLst>
              <a:ext uri="{FF2B5EF4-FFF2-40B4-BE49-F238E27FC236}">
                <a16:creationId xmlns:a16="http://schemas.microsoft.com/office/drawing/2014/main" id="{1D051EC7-E041-45FB-F279-4DE981670502}"/>
              </a:ext>
            </a:extLst>
          </p:cNvPr>
          <p:cNvSpPr>
            <a:spLocks/>
          </p:cNvSpPr>
          <p:nvPr/>
        </p:nvSpPr>
        <p:spPr bwMode="auto">
          <a:xfrm>
            <a:off x="4814497" y="1595292"/>
            <a:ext cx="102874" cy="84730"/>
          </a:xfrm>
          <a:custGeom>
            <a:avLst/>
            <a:gdLst/>
            <a:ahLst/>
            <a:cxnLst>
              <a:cxn ang="0">
                <a:pos x="198" y="12"/>
              </a:cxn>
              <a:cxn ang="0">
                <a:pos x="118" y="92"/>
              </a:cxn>
              <a:cxn ang="0">
                <a:pos x="0" y="0"/>
              </a:cxn>
              <a:cxn ang="0">
                <a:pos x="0" y="324"/>
              </a:cxn>
              <a:cxn ang="0">
                <a:pos x="100" y="352"/>
              </a:cxn>
              <a:cxn ang="0">
                <a:pos x="110" y="436"/>
              </a:cxn>
              <a:cxn ang="0">
                <a:pos x="284" y="468"/>
              </a:cxn>
              <a:cxn ang="0">
                <a:pos x="400" y="452"/>
              </a:cxn>
              <a:cxn ang="0">
                <a:pos x="532" y="486"/>
              </a:cxn>
              <a:cxn ang="0">
                <a:pos x="524" y="460"/>
              </a:cxn>
              <a:cxn ang="0">
                <a:pos x="584" y="118"/>
              </a:cxn>
              <a:cxn ang="0">
                <a:pos x="588" y="118"/>
              </a:cxn>
              <a:cxn ang="0">
                <a:pos x="588" y="116"/>
              </a:cxn>
              <a:cxn ang="0">
                <a:pos x="198" y="12"/>
              </a:cxn>
            </a:cxnLst>
            <a:rect l="0" t="0" r="r" b="b"/>
            <a:pathLst>
              <a:path w="588" h="486">
                <a:moveTo>
                  <a:pt x="198" y="12"/>
                </a:moveTo>
                <a:lnTo>
                  <a:pt x="118" y="92"/>
                </a:lnTo>
                <a:lnTo>
                  <a:pt x="0" y="0"/>
                </a:lnTo>
                <a:lnTo>
                  <a:pt x="0" y="324"/>
                </a:lnTo>
                <a:lnTo>
                  <a:pt x="100" y="352"/>
                </a:lnTo>
                <a:lnTo>
                  <a:pt x="110" y="436"/>
                </a:lnTo>
                <a:lnTo>
                  <a:pt x="284" y="468"/>
                </a:lnTo>
                <a:lnTo>
                  <a:pt x="400" y="452"/>
                </a:lnTo>
                <a:lnTo>
                  <a:pt x="532" y="486"/>
                </a:lnTo>
                <a:lnTo>
                  <a:pt x="524" y="460"/>
                </a:lnTo>
                <a:lnTo>
                  <a:pt x="584" y="118"/>
                </a:lnTo>
                <a:lnTo>
                  <a:pt x="588" y="118"/>
                </a:lnTo>
                <a:lnTo>
                  <a:pt x="588" y="116"/>
                </a:lnTo>
                <a:lnTo>
                  <a:pt x="198" y="12"/>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2" name="Freeform 2973">
            <a:extLst>
              <a:ext uri="{FF2B5EF4-FFF2-40B4-BE49-F238E27FC236}">
                <a16:creationId xmlns:a16="http://schemas.microsoft.com/office/drawing/2014/main" id="{DF064F09-D518-6455-3763-00C53FF260F6}"/>
              </a:ext>
            </a:extLst>
          </p:cNvPr>
          <p:cNvSpPr>
            <a:spLocks/>
          </p:cNvSpPr>
          <p:nvPr/>
        </p:nvSpPr>
        <p:spPr bwMode="auto">
          <a:xfrm>
            <a:off x="4815412" y="1802769"/>
            <a:ext cx="101044" cy="95964"/>
          </a:xfrm>
          <a:custGeom>
            <a:avLst/>
            <a:gdLst/>
            <a:ahLst/>
            <a:cxnLst>
              <a:cxn ang="0">
                <a:pos x="528" y="128"/>
              </a:cxn>
              <a:cxn ang="0">
                <a:pos x="412" y="144"/>
              </a:cxn>
              <a:cxn ang="0">
                <a:pos x="232" y="112"/>
              </a:cxn>
              <a:cxn ang="0">
                <a:pos x="224" y="26"/>
              </a:cxn>
              <a:cxn ang="0">
                <a:pos x="128" y="0"/>
              </a:cxn>
              <a:cxn ang="0">
                <a:pos x="128" y="20"/>
              </a:cxn>
              <a:cxn ang="0">
                <a:pos x="0" y="410"/>
              </a:cxn>
              <a:cxn ang="0">
                <a:pos x="6" y="510"/>
              </a:cxn>
              <a:cxn ang="0">
                <a:pos x="344" y="602"/>
              </a:cxn>
              <a:cxn ang="0">
                <a:pos x="572" y="650"/>
              </a:cxn>
              <a:cxn ang="0">
                <a:pos x="622" y="386"/>
              </a:cxn>
              <a:cxn ang="0">
                <a:pos x="614" y="360"/>
              </a:cxn>
              <a:cxn ang="0">
                <a:pos x="682" y="224"/>
              </a:cxn>
              <a:cxn ang="0">
                <a:pos x="662" y="166"/>
              </a:cxn>
              <a:cxn ang="0">
                <a:pos x="528" y="128"/>
              </a:cxn>
            </a:cxnLst>
            <a:rect l="0" t="0" r="r" b="b"/>
            <a:pathLst>
              <a:path w="682" h="650">
                <a:moveTo>
                  <a:pt x="528" y="128"/>
                </a:moveTo>
                <a:lnTo>
                  <a:pt x="412" y="144"/>
                </a:lnTo>
                <a:lnTo>
                  <a:pt x="232" y="112"/>
                </a:lnTo>
                <a:lnTo>
                  <a:pt x="224" y="26"/>
                </a:lnTo>
                <a:lnTo>
                  <a:pt x="128" y="0"/>
                </a:lnTo>
                <a:lnTo>
                  <a:pt x="128" y="20"/>
                </a:lnTo>
                <a:lnTo>
                  <a:pt x="0" y="410"/>
                </a:lnTo>
                <a:lnTo>
                  <a:pt x="6" y="510"/>
                </a:lnTo>
                <a:lnTo>
                  <a:pt x="344" y="602"/>
                </a:lnTo>
                <a:lnTo>
                  <a:pt x="572" y="650"/>
                </a:lnTo>
                <a:lnTo>
                  <a:pt x="622" y="386"/>
                </a:lnTo>
                <a:lnTo>
                  <a:pt x="614" y="360"/>
                </a:lnTo>
                <a:lnTo>
                  <a:pt x="682" y="224"/>
                </a:lnTo>
                <a:lnTo>
                  <a:pt x="662" y="166"/>
                </a:lnTo>
                <a:lnTo>
                  <a:pt x="528" y="128"/>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3" name="Freeform 2860">
            <a:extLst>
              <a:ext uri="{FF2B5EF4-FFF2-40B4-BE49-F238E27FC236}">
                <a16:creationId xmlns:a16="http://schemas.microsoft.com/office/drawing/2014/main" id="{5EAAF506-77A3-D039-1785-27017D156919}"/>
              </a:ext>
            </a:extLst>
          </p:cNvPr>
          <p:cNvSpPr>
            <a:spLocks/>
          </p:cNvSpPr>
          <p:nvPr/>
        </p:nvSpPr>
        <p:spPr bwMode="auto">
          <a:xfrm>
            <a:off x="4826594" y="2010705"/>
            <a:ext cx="78680" cy="104746"/>
          </a:xfrm>
          <a:custGeom>
            <a:avLst/>
            <a:gdLst/>
            <a:ahLst/>
            <a:cxnLst>
              <a:cxn ang="0">
                <a:pos x="0" y="588"/>
              </a:cxn>
              <a:cxn ang="0">
                <a:pos x="452" y="668"/>
              </a:cxn>
              <a:cxn ang="0">
                <a:pos x="500" y="202"/>
              </a:cxn>
              <a:cxn ang="0">
                <a:pos x="312" y="176"/>
              </a:cxn>
              <a:cxn ang="0">
                <a:pos x="336" y="54"/>
              </a:cxn>
              <a:cxn ang="0">
                <a:pos x="76" y="0"/>
              </a:cxn>
              <a:cxn ang="0">
                <a:pos x="0" y="588"/>
              </a:cxn>
            </a:cxnLst>
            <a:rect l="0" t="0" r="r" b="b"/>
            <a:pathLst>
              <a:path w="500" h="668">
                <a:moveTo>
                  <a:pt x="0" y="588"/>
                </a:moveTo>
                <a:lnTo>
                  <a:pt x="452" y="668"/>
                </a:lnTo>
                <a:lnTo>
                  <a:pt x="500" y="202"/>
                </a:lnTo>
                <a:lnTo>
                  <a:pt x="312" y="176"/>
                </a:lnTo>
                <a:lnTo>
                  <a:pt x="336" y="54"/>
                </a:lnTo>
                <a:lnTo>
                  <a:pt x="76" y="0"/>
                </a:lnTo>
                <a:lnTo>
                  <a:pt x="0" y="588"/>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5" name="Freeform 3057">
            <a:extLst>
              <a:ext uri="{FF2B5EF4-FFF2-40B4-BE49-F238E27FC236}">
                <a16:creationId xmlns:a16="http://schemas.microsoft.com/office/drawing/2014/main" id="{7E8B5256-253B-9E7B-AF30-174318316A39}"/>
              </a:ext>
            </a:extLst>
          </p:cNvPr>
          <p:cNvSpPr>
            <a:spLocks/>
          </p:cNvSpPr>
          <p:nvPr/>
        </p:nvSpPr>
        <p:spPr bwMode="auto">
          <a:xfrm>
            <a:off x="4843075" y="2170063"/>
            <a:ext cx="45719" cy="91438"/>
          </a:xfrm>
          <a:custGeom>
            <a:avLst/>
            <a:gdLst/>
            <a:ahLst/>
            <a:cxnLst>
              <a:cxn ang="0">
                <a:pos x="110" y="84"/>
              </a:cxn>
              <a:cxn ang="0">
                <a:pos x="110" y="84"/>
              </a:cxn>
              <a:cxn ang="0">
                <a:pos x="112" y="64"/>
              </a:cxn>
              <a:cxn ang="0">
                <a:pos x="112" y="42"/>
              </a:cxn>
              <a:cxn ang="0">
                <a:pos x="110" y="20"/>
              </a:cxn>
              <a:cxn ang="0">
                <a:pos x="106" y="0"/>
              </a:cxn>
              <a:cxn ang="0">
                <a:pos x="0" y="40"/>
              </a:cxn>
              <a:cxn ang="0">
                <a:pos x="0" y="42"/>
              </a:cxn>
              <a:cxn ang="0">
                <a:pos x="2" y="42"/>
              </a:cxn>
              <a:cxn ang="0">
                <a:pos x="40" y="174"/>
              </a:cxn>
              <a:cxn ang="0">
                <a:pos x="80" y="318"/>
              </a:cxn>
              <a:cxn ang="0">
                <a:pos x="86" y="338"/>
              </a:cxn>
              <a:cxn ang="0">
                <a:pos x="86" y="338"/>
              </a:cxn>
              <a:cxn ang="0">
                <a:pos x="118" y="330"/>
              </a:cxn>
              <a:cxn ang="0">
                <a:pos x="118" y="330"/>
              </a:cxn>
              <a:cxn ang="0">
                <a:pos x="110" y="302"/>
              </a:cxn>
              <a:cxn ang="0">
                <a:pos x="106" y="270"/>
              </a:cxn>
              <a:cxn ang="0">
                <a:pos x="104" y="234"/>
              </a:cxn>
              <a:cxn ang="0">
                <a:pos x="104" y="198"/>
              </a:cxn>
              <a:cxn ang="0">
                <a:pos x="106" y="132"/>
              </a:cxn>
              <a:cxn ang="0">
                <a:pos x="108" y="104"/>
              </a:cxn>
              <a:cxn ang="0">
                <a:pos x="110" y="84"/>
              </a:cxn>
              <a:cxn ang="0">
                <a:pos x="110" y="84"/>
              </a:cxn>
            </a:cxnLst>
            <a:rect l="0" t="0" r="r" b="b"/>
            <a:pathLst>
              <a:path w="118" h="338">
                <a:moveTo>
                  <a:pt x="110" y="84"/>
                </a:moveTo>
                <a:lnTo>
                  <a:pt x="110" y="84"/>
                </a:lnTo>
                <a:lnTo>
                  <a:pt x="112" y="64"/>
                </a:lnTo>
                <a:lnTo>
                  <a:pt x="112" y="42"/>
                </a:lnTo>
                <a:lnTo>
                  <a:pt x="110" y="20"/>
                </a:lnTo>
                <a:lnTo>
                  <a:pt x="106" y="0"/>
                </a:lnTo>
                <a:lnTo>
                  <a:pt x="0" y="40"/>
                </a:lnTo>
                <a:lnTo>
                  <a:pt x="0" y="42"/>
                </a:lnTo>
                <a:lnTo>
                  <a:pt x="2" y="42"/>
                </a:lnTo>
                <a:lnTo>
                  <a:pt x="40" y="174"/>
                </a:lnTo>
                <a:lnTo>
                  <a:pt x="80" y="318"/>
                </a:lnTo>
                <a:lnTo>
                  <a:pt x="86" y="338"/>
                </a:lnTo>
                <a:lnTo>
                  <a:pt x="86" y="338"/>
                </a:lnTo>
                <a:lnTo>
                  <a:pt x="118" y="330"/>
                </a:lnTo>
                <a:lnTo>
                  <a:pt x="118" y="330"/>
                </a:lnTo>
                <a:lnTo>
                  <a:pt x="110" y="302"/>
                </a:lnTo>
                <a:lnTo>
                  <a:pt x="106" y="270"/>
                </a:lnTo>
                <a:lnTo>
                  <a:pt x="104" y="234"/>
                </a:lnTo>
                <a:lnTo>
                  <a:pt x="104" y="198"/>
                </a:lnTo>
                <a:lnTo>
                  <a:pt x="106" y="132"/>
                </a:lnTo>
                <a:lnTo>
                  <a:pt x="108" y="104"/>
                </a:lnTo>
                <a:lnTo>
                  <a:pt x="110" y="84"/>
                </a:lnTo>
                <a:lnTo>
                  <a:pt x="110" y="84"/>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6" name="Freeform 3058">
            <a:extLst>
              <a:ext uri="{FF2B5EF4-FFF2-40B4-BE49-F238E27FC236}">
                <a16:creationId xmlns:a16="http://schemas.microsoft.com/office/drawing/2014/main" id="{D2B81428-F240-9748-3B81-EDE36A4ED5ED}"/>
              </a:ext>
            </a:extLst>
          </p:cNvPr>
          <p:cNvSpPr>
            <a:spLocks/>
          </p:cNvSpPr>
          <p:nvPr/>
        </p:nvSpPr>
        <p:spPr bwMode="auto">
          <a:xfrm>
            <a:off x="4835667" y="2292846"/>
            <a:ext cx="60534" cy="114486"/>
          </a:xfrm>
          <a:custGeom>
            <a:avLst/>
            <a:gdLst/>
            <a:ahLst/>
            <a:cxnLst>
              <a:cxn ang="0">
                <a:pos x="156" y="224"/>
              </a:cxn>
              <a:cxn ang="0">
                <a:pos x="30" y="6"/>
              </a:cxn>
              <a:cxn ang="0">
                <a:pos x="30" y="4"/>
              </a:cxn>
              <a:cxn ang="0">
                <a:pos x="156" y="222"/>
              </a:cxn>
              <a:cxn ang="0">
                <a:pos x="30" y="0"/>
              </a:cxn>
              <a:cxn ang="0">
                <a:pos x="16" y="36"/>
              </a:cxn>
              <a:cxn ang="0">
                <a:pos x="2" y="42"/>
              </a:cxn>
              <a:cxn ang="0">
                <a:pos x="2" y="42"/>
              </a:cxn>
              <a:cxn ang="0">
                <a:pos x="6" y="62"/>
              </a:cxn>
              <a:cxn ang="0">
                <a:pos x="8" y="84"/>
              </a:cxn>
              <a:cxn ang="0">
                <a:pos x="8" y="106"/>
              </a:cxn>
              <a:cxn ang="0">
                <a:pos x="6" y="126"/>
              </a:cxn>
              <a:cxn ang="0">
                <a:pos x="6" y="126"/>
              </a:cxn>
              <a:cxn ang="0">
                <a:pos x="4" y="146"/>
              </a:cxn>
              <a:cxn ang="0">
                <a:pos x="2" y="174"/>
              </a:cxn>
              <a:cxn ang="0">
                <a:pos x="0" y="240"/>
              </a:cxn>
              <a:cxn ang="0">
                <a:pos x="0" y="276"/>
              </a:cxn>
              <a:cxn ang="0">
                <a:pos x="2" y="312"/>
              </a:cxn>
              <a:cxn ang="0">
                <a:pos x="6" y="344"/>
              </a:cxn>
              <a:cxn ang="0">
                <a:pos x="14" y="372"/>
              </a:cxn>
              <a:cxn ang="0">
                <a:pos x="14" y="372"/>
              </a:cxn>
              <a:cxn ang="0">
                <a:pos x="44" y="362"/>
              </a:cxn>
              <a:cxn ang="0">
                <a:pos x="74" y="350"/>
              </a:cxn>
              <a:cxn ang="0">
                <a:pos x="100" y="334"/>
              </a:cxn>
              <a:cxn ang="0">
                <a:pos x="114" y="326"/>
              </a:cxn>
              <a:cxn ang="0">
                <a:pos x="124" y="316"/>
              </a:cxn>
              <a:cxn ang="0">
                <a:pos x="124" y="316"/>
              </a:cxn>
              <a:cxn ang="0">
                <a:pos x="134" y="308"/>
              </a:cxn>
              <a:cxn ang="0">
                <a:pos x="144" y="300"/>
              </a:cxn>
              <a:cxn ang="0">
                <a:pos x="154" y="296"/>
              </a:cxn>
              <a:cxn ang="0">
                <a:pos x="164" y="292"/>
              </a:cxn>
              <a:cxn ang="0">
                <a:pos x="182" y="288"/>
              </a:cxn>
              <a:cxn ang="0">
                <a:pos x="196" y="288"/>
              </a:cxn>
              <a:cxn ang="0">
                <a:pos x="196" y="250"/>
              </a:cxn>
              <a:cxn ang="0">
                <a:pos x="156" y="224"/>
              </a:cxn>
            </a:cxnLst>
            <a:rect l="0" t="0" r="r" b="b"/>
            <a:pathLst>
              <a:path w="196" h="372">
                <a:moveTo>
                  <a:pt x="156" y="224"/>
                </a:moveTo>
                <a:lnTo>
                  <a:pt x="30" y="6"/>
                </a:lnTo>
                <a:lnTo>
                  <a:pt x="30" y="4"/>
                </a:lnTo>
                <a:lnTo>
                  <a:pt x="156" y="222"/>
                </a:lnTo>
                <a:lnTo>
                  <a:pt x="30" y="0"/>
                </a:lnTo>
                <a:lnTo>
                  <a:pt x="16" y="36"/>
                </a:lnTo>
                <a:lnTo>
                  <a:pt x="2" y="42"/>
                </a:lnTo>
                <a:lnTo>
                  <a:pt x="2" y="42"/>
                </a:lnTo>
                <a:lnTo>
                  <a:pt x="6" y="62"/>
                </a:lnTo>
                <a:lnTo>
                  <a:pt x="8" y="84"/>
                </a:lnTo>
                <a:lnTo>
                  <a:pt x="8" y="106"/>
                </a:lnTo>
                <a:lnTo>
                  <a:pt x="6" y="126"/>
                </a:lnTo>
                <a:lnTo>
                  <a:pt x="6" y="126"/>
                </a:lnTo>
                <a:lnTo>
                  <a:pt x="4" y="146"/>
                </a:lnTo>
                <a:lnTo>
                  <a:pt x="2" y="174"/>
                </a:lnTo>
                <a:lnTo>
                  <a:pt x="0" y="240"/>
                </a:lnTo>
                <a:lnTo>
                  <a:pt x="0" y="276"/>
                </a:lnTo>
                <a:lnTo>
                  <a:pt x="2" y="312"/>
                </a:lnTo>
                <a:lnTo>
                  <a:pt x="6" y="344"/>
                </a:lnTo>
                <a:lnTo>
                  <a:pt x="14" y="372"/>
                </a:lnTo>
                <a:lnTo>
                  <a:pt x="14" y="372"/>
                </a:lnTo>
                <a:lnTo>
                  <a:pt x="44" y="362"/>
                </a:lnTo>
                <a:lnTo>
                  <a:pt x="74" y="350"/>
                </a:lnTo>
                <a:lnTo>
                  <a:pt x="100" y="334"/>
                </a:lnTo>
                <a:lnTo>
                  <a:pt x="114" y="326"/>
                </a:lnTo>
                <a:lnTo>
                  <a:pt x="124" y="316"/>
                </a:lnTo>
                <a:lnTo>
                  <a:pt x="124" y="316"/>
                </a:lnTo>
                <a:lnTo>
                  <a:pt x="134" y="308"/>
                </a:lnTo>
                <a:lnTo>
                  <a:pt x="144" y="300"/>
                </a:lnTo>
                <a:lnTo>
                  <a:pt x="154" y="296"/>
                </a:lnTo>
                <a:lnTo>
                  <a:pt x="164" y="292"/>
                </a:lnTo>
                <a:lnTo>
                  <a:pt x="182" y="288"/>
                </a:lnTo>
                <a:lnTo>
                  <a:pt x="196" y="288"/>
                </a:lnTo>
                <a:lnTo>
                  <a:pt x="196" y="250"/>
                </a:lnTo>
                <a:lnTo>
                  <a:pt x="156" y="224"/>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7" name="Freeform 3056">
            <a:extLst>
              <a:ext uri="{FF2B5EF4-FFF2-40B4-BE49-F238E27FC236}">
                <a16:creationId xmlns:a16="http://schemas.microsoft.com/office/drawing/2014/main" id="{63F6D22D-35AF-4AE7-5891-3BDCEC3D44F3}"/>
              </a:ext>
            </a:extLst>
          </p:cNvPr>
          <p:cNvSpPr>
            <a:spLocks/>
          </p:cNvSpPr>
          <p:nvPr/>
        </p:nvSpPr>
        <p:spPr bwMode="auto">
          <a:xfrm>
            <a:off x="4837038" y="2592072"/>
            <a:ext cx="55902" cy="89368"/>
          </a:xfrm>
          <a:custGeom>
            <a:avLst/>
            <a:gdLst/>
            <a:ahLst/>
            <a:cxnLst>
              <a:cxn ang="0">
                <a:pos x="284" y="228"/>
              </a:cxn>
              <a:cxn ang="0">
                <a:pos x="244" y="202"/>
              </a:cxn>
              <a:cxn ang="0">
                <a:pos x="136" y="0"/>
              </a:cxn>
              <a:cxn ang="0">
                <a:pos x="84" y="68"/>
              </a:cxn>
              <a:cxn ang="0">
                <a:pos x="46" y="54"/>
              </a:cxn>
              <a:cxn ang="0">
                <a:pos x="46" y="228"/>
              </a:cxn>
              <a:cxn ang="0">
                <a:pos x="0" y="356"/>
              </a:cxn>
              <a:cxn ang="0">
                <a:pos x="126" y="576"/>
              </a:cxn>
              <a:cxn ang="0">
                <a:pos x="166" y="600"/>
              </a:cxn>
              <a:cxn ang="0">
                <a:pos x="166" y="540"/>
              </a:cxn>
              <a:cxn ang="0">
                <a:pos x="244" y="404"/>
              </a:cxn>
              <a:cxn ang="0">
                <a:pos x="294" y="378"/>
              </a:cxn>
              <a:cxn ang="0">
                <a:pos x="294" y="336"/>
              </a:cxn>
              <a:cxn ang="0">
                <a:pos x="374" y="202"/>
              </a:cxn>
              <a:cxn ang="0">
                <a:pos x="284" y="228"/>
              </a:cxn>
            </a:cxnLst>
            <a:rect l="0" t="0" r="r" b="b"/>
            <a:pathLst>
              <a:path w="374" h="600">
                <a:moveTo>
                  <a:pt x="284" y="228"/>
                </a:moveTo>
                <a:lnTo>
                  <a:pt x="244" y="202"/>
                </a:lnTo>
                <a:lnTo>
                  <a:pt x="136" y="0"/>
                </a:lnTo>
                <a:lnTo>
                  <a:pt x="84" y="68"/>
                </a:lnTo>
                <a:lnTo>
                  <a:pt x="46" y="54"/>
                </a:lnTo>
                <a:lnTo>
                  <a:pt x="46" y="228"/>
                </a:lnTo>
                <a:lnTo>
                  <a:pt x="0" y="356"/>
                </a:lnTo>
                <a:lnTo>
                  <a:pt x="126" y="576"/>
                </a:lnTo>
                <a:lnTo>
                  <a:pt x="166" y="600"/>
                </a:lnTo>
                <a:lnTo>
                  <a:pt x="166" y="540"/>
                </a:lnTo>
                <a:lnTo>
                  <a:pt x="244" y="404"/>
                </a:lnTo>
                <a:lnTo>
                  <a:pt x="294" y="378"/>
                </a:lnTo>
                <a:lnTo>
                  <a:pt x="294" y="336"/>
                </a:lnTo>
                <a:lnTo>
                  <a:pt x="374" y="202"/>
                </a:lnTo>
                <a:lnTo>
                  <a:pt x="284" y="228"/>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8" name="Freeform 3059">
            <a:extLst>
              <a:ext uri="{FF2B5EF4-FFF2-40B4-BE49-F238E27FC236}">
                <a16:creationId xmlns:a16="http://schemas.microsoft.com/office/drawing/2014/main" id="{79D1D20F-7A56-EC7A-1B5A-36B02C691949}"/>
              </a:ext>
            </a:extLst>
          </p:cNvPr>
          <p:cNvSpPr>
            <a:spLocks/>
          </p:cNvSpPr>
          <p:nvPr/>
        </p:nvSpPr>
        <p:spPr bwMode="auto">
          <a:xfrm>
            <a:off x="4817318" y="2442384"/>
            <a:ext cx="97232" cy="106230"/>
          </a:xfrm>
          <a:custGeom>
            <a:avLst/>
            <a:gdLst/>
            <a:ahLst/>
            <a:cxnLst>
              <a:cxn ang="0">
                <a:pos x="2" y="46"/>
              </a:cxn>
              <a:cxn ang="0">
                <a:pos x="12" y="128"/>
              </a:cxn>
              <a:cxn ang="0">
                <a:pos x="64" y="182"/>
              </a:cxn>
              <a:cxn ang="0">
                <a:pos x="60" y="178"/>
              </a:cxn>
              <a:cxn ang="0">
                <a:pos x="64" y="182"/>
              </a:cxn>
              <a:cxn ang="0">
                <a:pos x="66" y="178"/>
              </a:cxn>
              <a:cxn ang="0">
                <a:pos x="150" y="138"/>
              </a:cxn>
              <a:cxn ang="0">
                <a:pos x="164" y="138"/>
              </a:cxn>
              <a:cxn ang="0">
                <a:pos x="166" y="138"/>
              </a:cxn>
              <a:cxn ang="0">
                <a:pos x="138" y="0"/>
              </a:cxn>
              <a:cxn ang="0">
                <a:pos x="0" y="44"/>
              </a:cxn>
              <a:cxn ang="0">
                <a:pos x="2" y="46"/>
              </a:cxn>
            </a:cxnLst>
            <a:rect l="0" t="0" r="r" b="b"/>
            <a:pathLst>
              <a:path w="166" h="182">
                <a:moveTo>
                  <a:pt x="2" y="46"/>
                </a:moveTo>
                <a:lnTo>
                  <a:pt x="12" y="128"/>
                </a:lnTo>
                <a:lnTo>
                  <a:pt x="64" y="182"/>
                </a:lnTo>
                <a:lnTo>
                  <a:pt x="60" y="178"/>
                </a:lnTo>
                <a:lnTo>
                  <a:pt x="64" y="182"/>
                </a:lnTo>
                <a:lnTo>
                  <a:pt x="66" y="178"/>
                </a:lnTo>
                <a:lnTo>
                  <a:pt x="150" y="138"/>
                </a:lnTo>
                <a:lnTo>
                  <a:pt x="164" y="138"/>
                </a:lnTo>
                <a:lnTo>
                  <a:pt x="166" y="138"/>
                </a:lnTo>
                <a:lnTo>
                  <a:pt x="138" y="0"/>
                </a:lnTo>
                <a:lnTo>
                  <a:pt x="0" y="44"/>
                </a:lnTo>
                <a:lnTo>
                  <a:pt x="2" y="46"/>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sp>
        <p:nvSpPr>
          <p:cNvPr id="139" name="Freeform 2871">
            <a:extLst>
              <a:ext uri="{FF2B5EF4-FFF2-40B4-BE49-F238E27FC236}">
                <a16:creationId xmlns:a16="http://schemas.microsoft.com/office/drawing/2014/main" id="{BEC54F3C-B70A-0811-89D1-0744885A3C8D}"/>
              </a:ext>
            </a:extLst>
          </p:cNvPr>
          <p:cNvSpPr>
            <a:spLocks/>
          </p:cNvSpPr>
          <p:nvPr/>
        </p:nvSpPr>
        <p:spPr bwMode="auto">
          <a:xfrm>
            <a:off x="4837983" y="2730115"/>
            <a:ext cx="55902" cy="101046"/>
          </a:xfrm>
          <a:custGeom>
            <a:avLst/>
            <a:gdLst/>
            <a:ahLst/>
            <a:cxnLst>
              <a:cxn ang="0">
                <a:pos x="0" y="18"/>
              </a:cxn>
              <a:cxn ang="0">
                <a:pos x="26" y="156"/>
              </a:cxn>
              <a:cxn ang="0">
                <a:pos x="48" y="108"/>
              </a:cxn>
              <a:cxn ang="0">
                <a:pos x="86" y="40"/>
              </a:cxn>
              <a:cxn ang="0">
                <a:pos x="50" y="0"/>
              </a:cxn>
              <a:cxn ang="0">
                <a:pos x="0" y="18"/>
              </a:cxn>
            </a:cxnLst>
            <a:rect l="0" t="0" r="r" b="b"/>
            <a:pathLst>
              <a:path w="86" h="156">
                <a:moveTo>
                  <a:pt x="0" y="18"/>
                </a:moveTo>
                <a:lnTo>
                  <a:pt x="26" y="156"/>
                </a:lnTo>
                <a:lnTo>
                  <a:pt x="48" y="108"/>
                </a:lnTo>
                <a:lnTo>
                  <a:pt x="86" y="40"/>
                </a:lnTo>
                <a:lnTo>
                  <a:pt x="50" y="0"/>
                </a:lnTo>
                <a:lnTo>
                  <a:pt x="0" y="18"/>
                </a:lnTo>
                <a:close/>
              </a:path>
            </a:pathLst>
          </a:custGeom>
          <a:solidFill>
            <a:schemeClr val="bg2"/>
          </a:solidFill>
          <a:ln w="25400" cap="flat" cmpd="sng" algn="ctr">
            <a:noFill/>
            <a:prstDash val="solid"/>
          </a:ln>
          <a:effectLst/>
        </p:spPr>
        <p:txBody>
          <a:bodyPr lIns="72000" tIns="1440000" rIns="72000" rtlCol="0" anchor="t"/>
          <a:lstStyle/>
          <a:p>
            <a:pPr marL="0" marR="0" lvl="0" indent="0" algn="ctr" defTabSz="914400" rtl="0" eaLnBrk="1" fontAlgn="auto" latinLnBrk="0" hangingPunct="1">
              <a:lnSpc>
                <a:spcPct val="100000"/>
              </a:lnSpc>
              <a:spcBef>
                <a:spcPts val="0"/>
              </a:spcBef>
              <a:spcAft>
                <a:spcPts val="0"/>
              </a:spcAft>
              <a:buClrTx/>
              <a:buSzPts val="1600"/>
              <a:buFontTx/>
              <a:buNone/>
              <a:tabLst/>
              <a:defRPr/>
            </a:pPr>
            <a:endParaRPr kumimoji="0" lang="da-DK" sz="1300" b="0" i="0" u="none" strike="noStrike" kern="0" cap="none" spc="0" normalizeH="0" baseline="0" noProof="0">
              <a:ln>
                <a:noFill/>
              </a:ln>
              <a:solidFill>
                <a:srgbClr val="F2F2F2"/>
              </a:solidFill>
              <a:effectLst/>
              <a:uLnTx/>
              <a:uFillTx/>
              <a:latin typeface="Arial"/>
              <a:ea typeface="+mn-ea"/>
              <a:cs typeface="Arial"/>
              <a:sym typeface="Arial"/>
            </a:endParaRPr>
          </a:p>
        </p:txBody>
      </p:sp>
      <p:pic>
        <p:nvPicPr>
          <p:cNvPr id="140" name="Graphic 139">
            <a:extLst>
              <a:ext uri="{FF2B5EF4-FFF2-40B4-BE49-F238E27FC236}">
                <a16:creationId xmlns:a16="http://schemas.microsoft.com/office/drawing/2014/main" id="{EF08FFC3-FD29-F601-0A56-2B65F86E4C66}"/>
              </a:ext>
            </a:extLst>
          </p:cNvPr>
          <p:cNvPicPr>
            <a:picLocks/>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14037" y="2869963"/>
            <a:ext cx="103794" cy="103440"/>
          </a:xfrm>
          <a:prstGeom prst="rect">
            <a:avLst/>
          </a:prstGeom>
        </p:spPr>
      </p:pic>
      <p:sp>
        <p:nvSpPr>
          <p:cNvPr id="141" name="Freeform: Shape 140">
            <a:extLst>
              <a:ext uri="{FF2B5EF4-FFF2-40B4-BE49-F238E27FC236}">
                <a16:creationId xmlns:a16="http://schemas.microsoft.com/office/drawing/2014/main" id="{92387137-8520-1BA8-A054-F4BDC7F19C6E}"/>
              </a:ext>
            </a:extLst>
          </p:cNvPr>
          <p:cNvSpPr/>
          <p:nvPr/>
        </p:nvSpPr>
        <p:spPr>
          <a:xfrm>
            <a:off x="4820112" y="3012205"/>
            <a:ext cx="91644" cy="106354"/>
          </a:xfrm>
          <a:custGeom>
            <a:avLst/>
            <a:gdLst>
              <a:gd name="connsiteX0" fmla="*/ 355768 w 663359"/>
              <a:gd name="connsiteY0" fmla="*/ 691943 h 772478"/>
              <a:gd name="connsiteX1" fmla="*/ 351815 w 663359"/>
              <a:gd name="connsiteY1" fmla="*/ 716756 h 772478"/>
              <a:gd name="connsiteX2" fmla="*/ 351816 w 663359"/>
              <a:gd name="connsiteY2" fmla="*/ 716756 h 772478"/>
              <a:gd name="connsiteX3" fmla="*/ 355769 w 663359"/>
              <a:gd name="connsiteY3" fmla="*/ 691943 h 772478"/>
              <a:gd name="connsiteX4" fmla="*/ 569326 w 663359"/>
              <a:gd name="connsiteY4" fmla="*/ 623859 h 772478"/>
              <a:gd name="connsiteX5" fmla="*/ 569300 w 663359"/>
              <a:gd name="connsiteY5" fmla="*/ 624068 h 772478"/>
              <a:gd name="connsiteX6" fmla="*/ 569300 w 663359"/>
              <a:gd name="connsiteY6" fmla="*/ 624068 h 772478"/>
              <a:gd name="connsiteX7" fmla="*/ 248607 w 663359"/>
              <a:gd name="connsiteY7" fmla="*/ 576509 h 772478"/>
              <a:gd name="connsiteX8" fmla="*/ 265185 w 663359"/>
              <a:gd name="connsiteY8" fmla="*/ 579434 h 772478"/>
              <a:gd name="connsiteX9" fmla="*/ 306829 w 663359"/>
              <a:gd name="connsiteY9" fmla="*/ 586463 h 772478"/>
              <a:gd name="connsiteX10" fmla="*/ 329660 w 663359"/>
              <a:gd name="connsiteY10" fmla="*/ 590978 h 772478"/>
              <a:gd name="connsiteX11" fmla="*/ 368255 w 663359"/>
              <a:gd name="connsiteY11" fmla="*/ 597284 h 772478"/>
              <a:gd name="connsiteX12" fmla="*/ 371646 w 663359"/>
              <a:gd name="connsiteY12" fmla="*/ 597788 h 772478"/>
              <a:gd name="connsiteX13" fmla="*/ 387744 w 663359"/>
              <a:gd name="connsiteY13" fmla="*/ 599427 h 772478"/>
              <a:gd name="connsiteX14" fmla="*/ 419690 w 663359"/>
              <a:gd name="connsiteY14" fmla="*/ 603856 h 772478"/>
              <a:gd name="connsiteX15" fmla="*/ 443893 w 663359"/>
              <a:gd name="connsiteY15" fmla="*/ 607590 h 772478"/>
              <a:gd name="connsiteX16" fmla="*/ 442227 w 663359"/>
              <a:gd name="connsiteY16" fmla="*/ 618143 h 772478"/>
              <a:gd name="connsiteX17" fmla="*/ 429215 w 663359"/>
              <a:gd name="connsiteY17" fmla="*/ 702859 h 772478"/>
              <a:gd name="connsiteX18" fmla="*/ 429216 w 663359"/>
              <a:gd name="connsiteY18" fmla="*/ 702859 h 772478"/>
              <a:gd name="connsiteX19" fmla="*/ 442227 w 663359"/>
              <a:gd name="connsiteY19" fmla="*/ 618144 h 772478"/>
              <a:gd name="connsiteX20" fmla="*/ 470945 w 663359"/>
              <a:gd name="connsiteY20" fmla="*/ 622611 h 772478"/>
              <a:gd name="connsiteX21" fmla="*/ 546459 w 663359"/>
              <a:gd name="connsiteY21" fmla="*/ 633517 h 772478"/>
              <a:gd name="connsiteX22" fmla="*/ 578996 w 663359"/>
              <a:gd name="connsiteY22" fmla="*/ 638242 h 772478"/>
              <a:gd name="connsiteX23" fmla="*/ 578995 w 663359"/>
              <a:gd name="connsiteY23" fmla="*/ 638241 h 772478"/>
              <a:gd name="connsiteX24" fmla="*/ 546459 w 663359"/>
              <a:gd name="connsiteY24" fmla="*/ 633517 h 772478"/>
              <a:gd name="connsiteX25" fmla="*/ 470945 w 663359"/>
              <a:gd name="connsiteY25" fmla="*/ 622610 h 772478"/>
              <a:gd name="connsiteX26" fmla="*/ 442227 w 663359"/>
              <a:gd name="connsiteY26" fmla="*/ 618143 h 772478"/>
              <a:gd name="connsiteX27" fmla="*/ 443894 w 663359"/>
              <a:gd name="connsiteY27" fmla="*/ 607590 h 772478"/>
              <a:gd name="connsiteX28" fmla="*/ 419691 w 663359"/>
              <a:gd name="connsiteY28" fmla="*/ 603856 h 772478"/>
              <a:gd name="connsiteX29" fmla="*/ 387744 w 663359"/>
              <a:gd name="connsiteY29" fmla="*/ 599427 h 772478"/>
              <a:gd name="connsiteX30" fmla="*/ 371647 w 663359"/>
              <a:gd name="connsiteY30" fmla="*/ 597788 h 772478"/>
              <a:gd name="connsiteX31" fmla="*/ 368256 w 663359"/>
              <a:gd name="connsiteY31" fmla="*/ 597284 h 772478"/>
              <a:gd name="connsiteX32" fmla="*/ 329661 w 663359"/>
              <a:gd name="connsiteY32" fmla="*/ 590978 h 772478"/>
              <a:gd name="connsiteX33" fmla="*/ 306829 w 663359"/>
              <a:gd name="connsiteY33" fmla="*/ 586463 h 772478"/>
              <a:gd name="connsiteX34" fmla="*/ 265186 w 663359"/>
              <a:gd name="connsiteY34" fmla="*/ 579434 h 772478"/>
              <a:gd name="connsiteX35" fmla="*/ 561356 w 663359"/>
              <a:gd name="connsiteY35" fmla="*/ 483013 h 772478"/>
              <a:gd name="connsiteX36" fmla="*/ 551307 w 663359"/>
              <a:gd name="connsiteY36" fmla="*/ 553154 h 772478"/>
              <a:gd name="connsiteX37" fmla="*/ 551307 w 663359"/>
              <a:gd name="connsiteY37" fmla="*/ 553154 h 772478"/>
              <a:gd name="connsiteX38" fmla="*/ 561356 w 663359"/>
              <a:gd name="connsiteY38" fmla="*/ 483013 h 772478"/>
              <a:gd name="connsiteX39" fmla="*/ 347910 w 663359"/>
              <a:gd name="connsiteY39" fmla="*/ 473431 h 772478"/>
              <a:gd name="connsiteX40" fmla="*/ 345767 w 663359"/>
              <a:gd name="connsiteY40" fmla="*/ 483984 h 772478"/>
              <a:gd name="connsiteX41" fmla="*/ 342452 w 663359"/>
              <a:gd name="connsiteY41" fmla="*/ 505120 h 772478"/>
              <a:gd name="connsiteX42" fmla="*/ 342453 w 663359"/>
              <a:gd name="connsiteY42" fmla="*/ 505120 h 772478"/>
              <a:gd name="connsiteX43" fmla="*/ 345767 w 663359"/>
              <a:gd name="connsiteY43" fmla="*/ 483984 h 772478"/>
              <a:gd name="connsiteX44" fmla="*/ 347911 w 663359"/>
              <a:gd name="connsiteY44" fmla="*/ 473431 h 772478"/>
              <a:gd name="connsiteX45" fmla="*/ 395041 w 663359"/>
              <a:gd name="connsiteY45" fmla="*/ 454676 h 772478"/>
              <a:gd name="connsiteX46" fmla="*/ 395040 w 663359"/>
              <a:gd name="connsiteY46" fmla="*/ 454677 h 772478"/>
              <a:gd name="connsiteX47" fmla="*/ 402346 w 663359"/>
              <a:gd name="connsiteY47" fmla="*/ 482279 h 772478"/>
              <a:gd name="connsiteX48" fmla="*/ 404403 w 663359"/>
              <a:gd name="connsiteY48" fmla="*/ 490223 h 772478"/>
              <a:gd name="connsiteX49" fmla="*/ 406680 w 663359"/>
              <a:gd name="connsiteY49" fmla="*/ 500129 h 772478"/>
              <a:gd name="connsiteX50" fmla="*/ 407575 w 663359"/>
              <a:gd name="connsiteY50" fmla="*/ 510054 h 772478"/>
              <a:gd name="connsiteX51" fmla="*/ 419043 w 663359"/>
              <a:gd name="connsiteY51" fmla="*/ 545029 h 772478"/>
              <a:gd name="connsiteX52" fmla="*/ 419044 w 663359"/>
              <a:gd name="connsiteY52" fmla="*/ 545029 h 772478"/>
              <a:gd name="connsiteX53" fmla="*/ 407576 w 663359"/>
              <a:gd name="connsiteY53" fmla="*/ 510054 h 772478"/>
              <a:gd name="connsiteX54" fmla="*/ 406680 w 663359"/>
              <a:gd name="connsiteY54" fmla="*/ 500129 h 772478"/>
              <a:gd name="connsiteX55" fmla="*/ 404404 w 663359"/>
              <a:gd name="connsiteY55" fmla="*/ 490223 h 772478"/>
              <a:gd name="connsiteX56" fmla="*/ 402346 w 663359"/>
              <a:gd name="connsiteY56" fmla="*/ 482279 h 772478"/>
              <a:gd name="connsiteX57" fmla="*/ 78096 w 663359"/>
              <a:gd name="connsiteY57" fmla="*/ 425176 h 772478"/>
              <a:gd name="connsiteX58" fmla="*/ 78096 w 663359"/>
              <a:gd name="connsiteY58" fmla="*/ 425177 h 772478"/>
              <a:gd name="connsiteX59" fmla="*/ 109175 w 663359"/>
              <a:gd name="connsiteY59" fmla="*/ 431016 h 772478"/>
              <a:gd name="connsiteX60" fmla="*/ 107156 w 663359"/>
              <a:gd name="connsiteY60" fmla="*/ 441579 h 772478"/>
              <a:gd name="connsiteX61" fmla="*/ 169775 w 663359"/>
              <a:gd name="connsiteY61" fmla="*/ 453378 h 772478"/>
              <a:gd name="connsiteX62" fmla="*/ 169775 w 663359"/>
              <a:gd name="connsiteY62" fmla="*/ 453377 h 772478"/>
              <a:gd name="connsiteX63" fmla="*/ 107157 w 663359"/>
              <a:gd name="connsiteY63" fmla="*/ 441579 h 772478"/>
              <a:gd name="connsiteX64" fmla="*/ 109176 w 663359"/>
              <a:gd name="connsiteY64" fmla="*/ 431015 h 772478"/>
              <a:gd name="connsiteX65" fmla="*/ 441783 w 663359"/>
              <a:gd name="connsiteY65" fmla="*/ 420984 h 772478"/>
              <a:gd name="connsiteX66" fmla="*/ 441665 w 663359"/>
              <a:gd name="connsiteY66" fmla="*/ 421738 h 772478"/>
              <a:gd name="connsiteX67" fmla="*/ 441665 w 663359"/>
              <a:gd name="connsiteY67" fmla="*/ 421738 h 772478"/>
              <a:gd name="connsiteX68" fmla="*/ 372504 w 663359"/>
              <a:gd name="connsiteY68" fmla="*/ 410928 h 772478"/>
              <a:gd name="connsiteX69" fmla="*/ 373113 w 663359"/>
              <a:gd name="connsiteY69" fmla="*/ 412766 h 772478"/>
              <a:gd name="connsiteX70" fmla="*/ 374437 w 663359"/>
              <a:gd name="connsiteY70" fmla="*/ 434578 h 772478"/>
              <a:gd name="connsiteX71" fmla="*/ 389506 w 663359"/>
              <a:gd name="connsiteY71" fmla="*/ 458524 h 772478"/>
              <a:gd name="connsiteX72" fmla="*/ 389507 w 663359"/>
              <a:gd name="connsiteY72" fmla="*/ 458524 h 772478"/>
              <a:gd name="connsiteX73" fmla="*/ 374438 w 663359"/>
              <a:gd name="connsiteY73" fmla="*/ 434578 h 772478"/>
              <a:gd name="connsiteX74" fmla="*/ 373114 w 663359"/>
              <a:gd name="connsiteY74" fmla="*/ 412766 h 772478"/>
              <a:gd name="connsiteX75" fmla="*/ 370190 w 663359"/>
              <a:gd name="connsiteY75" fmla="*/ 409546 h 772478"/>
              <a:gd name="connsiteX76" fmla="*/ 367541 w 663359"/>
              <a:gd name="connsiteY76" fmla="*/ 409828 h 772478"/>
              <a:gd name="connsiteX77" fmla="*/ 370189 w 663359"/>
              <a:gd name="connsiteY77" fmla="*/ 409547 h 772478"/>
              <a:gd name="connsiteX78" fmla="*/ 372247 w 663359"/>
              <a:gd name="connsiteY78" fmla="*/ 410489 h 772478"/>
              <a:gd name="connsiteX79" fmla="*/ 301457 w 663359"/>
              <a:gd name="connsiteY79" fmla="*/ 392801 h 772478"/>
              <a:gd name="connsiteX80" fmla="*/ 297294 w 663359"/>
              <a:gd name="connsiteY80" fmla="*/ 399155 h 772478"/>
              <a:gd name="connsiteX81" fmla="*/ 301457 w 663359"/>
              <a:gd name="connsiteY81" fmla="*/ 392802 h 772478"/>
              <a:gd name="connsiteX82" fmla="*/ 302914 w 663359"/>
              <a:gd name="connsiteY82" fmla="*/ 393202 h 772478"/>
              <a:gd name="connsiteX83" fmla="*/ 433673 w 663359"/>
              <a:gd name="connsiteY83" fmla="*/ 384402 h 772478"/>
              <a:gd name="connsiteX84" fmla="*/ 437208 w 663359"/>
              <a:gd name="connsiteY84" fmla="*/ 387182 h 772478"/>
              <a:gd name="connsiteX85" fmla="*/ 446689 w 663359"/>
              <a:gd name="connsiteY85" fmla="*/ 389629 h 772478"/>
              <a:gd name="connsiteX86" fmla="*/ 446689 w 663359"/>
              <a:gd name="connsiteY86" fmla="*/ 389628 h 772478"/>
              <a:gd name="connsiteX87" fmla="*/ 437207 w 663359"/>
              <a:gd name="connsiteY87" fmla="*/ 387181 h 772478"/>
              <a:gd name="connsiteX88" fmla="*/ 183700 w 663359"/>
              <a:gd name="connsiteY88" fmla="*/ 377914 h 772478"/>
              <a:gd name="connsiteX89" fmla="*/ 183700 w 663359"/>
              <a:gd name="connsiteY89" fmla="*/ 377914 h 772478"/>
              <a:gd name="connsiteX90" fmla="*/ 207065 w 663359"/>
              <a:gd name="connsiteY90" fmla="*/ 382110 h 772478"/>
              <a:gd name="connsiteX91" fmla="*/ 373798 w 663359"/>
              <a:gd name="connsiteY91" fmla="*/ 334259 h 772478"/>
              <a:gd name="connsiteX92" fmla="*/ 370703 w 663359"/>
              <a:gd name="connsiteY92" fmla="*/ 351301 h 772478"/>
              <a:gd name="connsiteX93" fmla="*/ 370151 w 663359"/>
              <a:gd name="connsiteY93" fmla="*/ 355330 h 772478"/>
              <a:gd name="connsiteX94" fmla="*/ 369979 w 663359"/>
              <a:gd name="connsiteY94" fmla="*/ 355502 h 772478"/>
              <a:gd name="connsiteX95" fmla="*/ 367522 w 663359"/>
              <a:gd name="connsiteY95" fmla="*/ 357226 h 772478"/>
              <a:gd name="connsiteX96" fmla="*/ 360016 w 663359"/>
              <a:gd name="connsiteY96" fmla="*/ 359445 h 772478"/>
              <a:gd name="connsiteX97" fmla="*/ 358597 w 663359"/>
              <a:gd name="connsiteY97" fmla="*/ 360016 h 772478"/>
              <a:gd name="connsiteX98" fmla="*/ 351520 w 663359"/>
              <a:gd name="connsiteY98" fmla="*/ 377266 h 772478"/>
              <a:gd name="connsiteX99" fmla="*/ 347986 w 663359"/>
              <a:gd name="connsiteY99" fmla="*/ 386315 h 772478"/>
              <a:gd name="connsiteX100" fmla="*/ 347948 w 663359"/>
              <a:gd name="connsiteY100" fmla="*/ 386629 h 772478"/>
              <a:gd name="connsiteX101" fmla="*/ 348596 w 663359"/>
              <a:gd name="connsiteY101" fmla="*/ 387791 h 772478"/>
              <a:gd name="connsiteX102" fmla="*/ 369675 w 663359"/>
              <a:gd name="connsiteY102" fmla="*/ 391354 h 772478"/>
              <a:gd name="connsiteX103" fmla="*/ 371256 w 663359"/>
              <a:gd name="connsiteY103" fmla="*/ 394440 h 772478"/>
              <a:gd name="connsiteX104" fmla="*/ 371818 w 663359"/>
              <a:gd name="connsiteY104" fmla="*/ 396545 h 772478"/>
              <a:gd name="connsiteX105" fmla="*/ 371818 w 663359"/>
              <a:gd name="connsiteY105" fmla="*/ 402679 h 772478"/>
              <a:gd name="connsiteX106" fmla="*/ 367227 w 663359"/>
              <a:gd name="connsiteY106" fmla="*/ 409861 h 772478"/>
              <a:gd name="connsiteX107" fmla="*/ 367228 w 663359"/>
              <a:gd name="connsiteY107" fmla="*/ 409861 h 772478"/>
              <a:gd name="connsiteX108" fmla="*/ 371819 w 663359"/>
              <a:gd name="connsiteY108" fmla="*/ 402679 h 772478"/>
              <a:gd name="connsiteX109" fmla="*/ 371819 w 663359"/>
              <a:gd name="connsiteY109" fmla="*/ 396545 h 772478"/>
              <a:gd name="connsiteX110" fmla="*/ 371257 w 663359"/>
              <a:gd name="connsiteY110" fmla="*/ 394440 h 772478"/>
              <a:gd name="connsiteX111" fmla="*/ 369676 w 663359"/>
              <a:gd name="connsiteY111" fmla="*/ 391354 h 772478"/>
              <a:gd name="connsiteX112" fmla="*/ 348597 w 663359"/>
              <a:gd name="connsiteY112" fmla="*/ 387791 h 772478"/>
              <a:gd name="connsiteX113" fmla="*/ 347949 w 663359"/>
              <a:gd name="connsiteY113" fmla="*/ 386629 h 772478"/>
              <a:gd name="connsiteX114" fmla="*/ 347987 w 663359"/>
              <a:gd name="connsiteY114" fmla="*/ 386315 h 772478"/>
              <a:gd name="connsiteX115" fmla="*/ 351521 w 663359"/>
              <a:gd name="connsiteY115" fmla="*/ 377266 h 772478"/>
              <a:gd name="connsiteX116" fmla="*/ 358598 w 663359"/>
              <a:gd name="connsiteY116" fmla="*/ 360016 h 772478"/>
              <a:gd name="connsiteX117" fmla="*/ 360017 w 663359"/>
              <a:gd name="connsiteY117" fmla="*/ 359445 h 772478"/>
              <a:gd name="connsiteX118" fmla="*/ 367523 w 663359"/>
              <a:gd name="connsiteY118" fmla="*/ 357226 h 772478"/>
              <a:gd name="connsiteX119" fmla="*/ 369980 w 663359"/>
              <a:gd name="connsiteY119" fmla="*/ 355502 h 772478"/>
              <a:gd name="connsiteX120" fmla="*/ 370152 w 663359"/>
              <a:gd name="connsiteY120" fmla="*/ 355330 h 772478"/>
              <a:gd name="connsiteX121" fmla="*/ 370704 w 663359"/>
              <a:gd name="connsiteY121" fmla="*/ 351301 h 772478"/>
              <a:gd name="connsiteX122" fmla="*/ 399213 w 663359"/>
              <a:gd name="connsiteY122" fmla="*/ 359531 h 772478"/>
              <a:gd name="connsiteX123" fmla="*/ 406106 w 663359"/>
              <a:gd name="connsiteY123" fmla="*/ 364242 h 772478"/>
              <a:gd name="connsiteX124" fmla="*/ 399212 w 663359"/>
              <a:gd name="connsiteY124" fmla="*/ 359530 h 772478"/>
              <a:gd name="connsiteX125" fmla="*/ 370704 w 663359"/>
              <a:gd name="connsiteY125" fmla="*/ 351301 h 772478"/>
              <a:gd name="connsiteX126" fmla="*/ 358988 w 663359"/>
              <a:gd name="connsiteY126" fmla="*/ 285569 h 772478"/>
              <a:gd name="connsiteX127" fmla="*/ 356063 w 663359"/>
              <a:gd name="connsiteY127" fmla="*/ 302524 h 772478"/>
              <a:gd name="connsiteX128" fmla="*/ 356368 w 663359"/>
              <a:gd name="connsiteY128" fmla="*/ 307334 h 772478"/>
              <a:gd name="connsiteX129" fmla="*/ 373666 w 663359"/>
              <a:gd name="connsiteY129" fmla="*/ 310382 h 772478"/>
              <a:gd name="connsiteX130" fmla="*/ 377657 w 663359"/>
              <a:gd name="connsiteY130" fmla="*/ 311067 h 772478"/>
              <a:gd name="connsiteX131" fmla="*/ 373666 w 663359"/>
              <a:gd name="connsiteY131" fmla="*/ 310381 h 772478"/>
              <a:gd name="connsiteX132" fmla="*/ 356368 w 663359"/>
              <a:gd name="connsiteY132" fmla="*/ 307333 h 772478"/>
              <a:gd name="connsiteX133" fmla="*/ 356064 w 663359"/>
              <a:gd name="connsiteY133" fmla="*/ 302523 h 772478"/>
              <a:gd name="connsiteX134" fmla="*/ 219332 w 663359"/>
              <a:gd name="connsiteY134" fmla="*/ 192024 h 772478"/>
              <a:gd name="connsiteX135" fmla="*/ 217913 w 663359"/>
              <a:gd name="connsiteY135" fmla="*/ 192109 h 772478"/>
              <a:gd name="connsiteX136" fmla="*/ 217913 w 663359"/>
              <a:gd name="connsiteY136" fmla="*/ 192110 h 772478"/>
              <a:gd name="connsiteX137" fmla="*/ 219332 w 663359"/>
              <a:gd name="connsiteY137" fmla="*/ 192024 h 772478"/>
              <a:gd name="connsiteX138" fmla="*/ 220875 w 663359"/>
              <a:gd name="connsiteY138" fmla="*/ 192234 h 772478"/>
              <a:gd name="connsiteX139" fmla="*/ 224704 w 663359"/>
              <a:gd name="connsiteY139" fmla="*/ 193091 h 772478"/>
              <a:gd name="connsiteX140" fmla="*/ 233077 w 663359"/>
              <a:gd name="connsiteY140" fmla="*/ 197606 h 772478"/>
              <a:gd name="connsiteX141" fmla="*/ 249983 w 663359"/>
              <a:gd name="connsiteY141" fmla="*/ 214951 h 772478"/>
              <a:gd name="connsiteX142" fmla="*/ 298494 w 663359"/>
              <a:gd name="connsiteY142" fmla="*/ 245516 h 772478"/>
              <a:gd name="connsiteX143" fmla="*/ 307505 w 663359"/>
              <a:gd name="connsiteY143" fmla="*/ 255822 h 772478"/>
              <a:gd name="connsiteX144" fmla="*/ 303904 w 663359"/>
              <a:gd name="connsiteY144" fmla="*/ 277197 h 772478"/>
              <a:gd name="connsiteX145" fmla="*/ 331984 w 663359"/>
              <a:gd name="connsiteY145" fmla="*/ 281921 h 772478"/>
              <a:gd name="connsiteX146" fmla="*/ 303905 w 663359"/>
              <a:gd name="connsiteY146" fmla="*/ 277196 h 772478"/>
              <a:gd name="connsiteX147" fmla="*/ 307505 w 663359"/>
              <a:gd name="connsiteY147" fmla="*/ 255822 h 772478"/>
              <a:gd name="connsiteX148" fmla="*/ 298495 w 663359"/>
              <a:gd name="connsiteY148" fmla="*/ 245516 h 772478"/>
              <a:gd name="connsiteX149" fmla="*/ 249984 w 663359"/>
              <a:gd name="connsiteY149" fmla="*/ 214950 h 772478"/>
              <a:gd name="connsiteX150" fmla="*/ 233077 w 663359"/>
              <a:gd name="connsiteY150" fmla="*/ 197605 h 772478"/>
              <a:gd name="connsiteX151" fmla="*/ 224704 w 663359"/>
              <a:gd name="connsiteY151" fmla="*/ 193091 h 772478"/>
              <a:gd name="connsiteX152" fmla="*/ 220875 w 663359"/>
              <a:gd name="connsiteY152" fmla="*/ 192233 h 772478"/>
              <a:gd name="connsiteX153" fmla="*/ 182414 w 663359"/>
              <a:gd name="connsiteY153" fmla="*/ 0 h 772478"/>
              <a:gd name="connsiteX154" fmla="*/ 292656 w 663359"/>
              <a:gd name="connsiteY154" fmla="*/ 20517 h 772478"/>
              <a:gd name="connsiteX155" fmla="*/ 327089 w 663359"/>
              <a:gd name="connsiteY155" fmla="*/ 26622 h 772478"/>
              <a:gd name="connsiteX156" fmla="*/ 435312 w 663359"/>
              <a:gd name="connsiteY156" fmla="*/ 44862 h 772478"/>
              <a:gd name="connsiteX157" fmla="*/ 499062 w 663359"/>
              <a:gd name="connsiteY157" fmla="*/ 54864 h 772478"/>
              <a:gd name="connsiteX158" fmla="*/ 490796 w 663359"/>
              <a:gd name="connsiteY158" fmla="*/ 107708 h 772478"/>
              <a:gd name="connsiteX159" fmla="*/ 499063 w 663359"/>
              <a:gd name="connsiteY159" fmla="*/ 54864 h 772478"/>
              <a:gd name="connsiteX160" fmla="*/ 523666 w 663359"/>
              <a:gd name="connsiteY160" fmla="*/ 58588 h 772478"/>
              <a:gd name="connsiteX161" fmla="*/ 539372 w 663359"/>
              <a:gd name="connsiteY161" fmla="*/ 61684 h 772478"/>
              <a:gd name="connsiteX162" fmla="*/ 571186 w 663359"/>
              <a:gd name="connsiteY162" fmla="*/ 66494 h 772478"/>
              <a:gd name="connsiteX163" fmla="*/ 663359 w 663359"/>
              <a:gd name="connsiteY163" fmla="*/ 79591 h 772478"/>
              <a:gd name="connsiteX164" fmla="*/ 646405 w 663359"/>
              <a:gd name="connsiteY164" fmla="*/ 201759 h 772478"/>
              <a:gd name="connsiteX165" fmla="*/ 622316 w 663359"/>
              <a:gd name="connsiteY165" fmla="*/ 376066 h 772478"/>
              <a:gd name="connsiteX166" fmla="*/ 608714 w 663359"/>
              <a:gd name="connsiteY166" fmla="*/ 474031 h 772478"/>
              <a:gd name="connsiteX167" fmla="*/ 585787 w 663359"/>
              <a:gd name="connsiteY167" fmla="*/ 639137 h 772478"/>
              <a:gd name="connsiteX168" fmla="*/ 585788 w 663359"/>
              <a:gd name="connsiteY168" fmla="*/ 639137 h 772478"/>
              <a:gd name="connsiteX169" fmla="*/ 567109 w 663359"/>
              <a:gd name="connsiteY169" fmla="*/ 772478 h 772478"/>
              <a:gd name="connsiteX170" fmla="*/ 528047 w 663359"/>
              <a:gd name="connsiteY170" fmla="*/ 766820 h 772478"/>
              <a:gd name="connsiteX171" fmla="*/ 420929 w 663359"/>
              <a:gd name="connsiteY171" fmla="*/ 751103 h 772478"/>
              <a:gd name="connsiteX172" fmla="*/ 367437 w 663359"/>
              <a:gd name="connsiteY172" fmla="*/ 742816 h 772478"/>
              <a:gd name="connsiteX173" fmla="*/ 355035 w 663359"/>
              <a:gd name="connsiteY173" fmla="*/ 739939 h 772478"/>
              <a:gd name="connsiteX174" fmla="*/ 328975 w 663359"/>
              <a:gd name="connsiteY174" fmla="*/ 724995 h 772478"/>
              <a:gd name="connsiteX175" fmla="*/ 330861 w 663359"/>
              <a:gd name="connsiteY175" fmla="*/ 713412 h 772478"/>
              <a:gd name="connsiteX176" fmla="*/ 330860 w 663359"/>
              <a:gd name="connsiteY176" fmla="*/ 713412 h 772478"/>
              <a:gd name="connsiteX177" fmla="*/ 328974 w 663359"/>
              <a:gd name="connsiteY177" fmla="*/ 724995 h 772478"/>
              <a:gd name="connsiteX178" fmla="*/ 324040 w 663359"/>
              <a:gd name="connsiteY178" fmla="*/ 722175 h 772478"/>
              <a:gd name="connsiteX179" fmla="*/ 308372 w 663359"/>
              <a:gd name="connsiteY179" fmla="*/ 713108 h 772478"/>
              <a:gd name="connsiteX180" fmla="*/ 184432 w 663359"/>
              <a:gd name="connsiteY180" fmla="*/ 641632 h 772478"/>
              <a:gd name="connsiteX181" fmla="*/ 159620 w 663359"/>
              <a:gd name="connsiteY181" fmla="*/ 627516 h 772478"/>
              <a:gd name="connsiteX182" fmla="*/ 139865 w 663359"/>
              <a:gd name="connsiteY182" fmla="*/ 615657 h 772478"/>
              <a:gd name="connsiteX183" fmla="*/ 139865 w 663359"/>
              <a:gd name="connsiteY183" fmla="*/ 615658 h 772478"/>
              <a:gd name="connsiteX184" fmla="*/ 138151 w 663359"/>
              <a:gd name="connsiteY184" fmla="*/ 614591 h 772478"/>
              <a:gd name="connsiteX185" fmla="*/ 0 w 663359"/>
              <a:gd name="connsiteY185" fmla="*/ 531562 h 772478"/>
              <a:gd name="connsiteX186" fmla="*/ 3400 w 663359"/>
              <a:gd name="connsiteY186" fmla="*/ 516788 h 772478"/>
              <a:gd name="connsiteX187" fmla="*/ 3696 w 663359"/>
              <a:gd name="connsiteY187" fmla="*/ 516322 h 772478"/>
              <a:gd name="connsiteX188" fmla="*/ 4591 w 663359"/>
              <a:gd name="connsiteY188" fmla="*/ 516017 h 772478"/>
              <a:gd name="connsiteX189" fmla="*/ 6353 w 663359"/>
              <a:gd name="connsiteY189" fmla="*/ 516407 h 772478"/>
              <a:gd name="connsiteX190" fmla="*/ 10735 w 663359"/>
              <a:gd name="connsiteY190" fmla="*/ 512369 h 772478"/>
              <a:gd name="connsiteX191" fmla="*/ 14897 w 663359"/>
              <a:gd name="connsiteY191" fmla="*/ 506320 h 772478"/>
              <a:gd name="connsiteX192" fmla="*/ 25679 w 663359"/>
              <a:gd name="connsiteY192" fmla="*/ 507130 h 772478"/>
              <a:gd name="connsiteX193" fmla="*/ 39929 w 663359"/>
              <a:gd name="connsiteY193" fmla="*/ 498291 h 772478"/>
              <a:gd name="connsiteX194" fmla="*/ 44387 w 663359"/>
              <a:gd name="connsiteY194" fmla="*/ 492023 h 772478"/>
              <a:gd name="connsiteX195" fmla="*/ 44387 w 663359"/>
              <a:gd name="connsiteY195" fmla="*/ 491976 h 772478"/>
              <a:gd name="connsiteX196" fmla="*/ 45291 w 663359"/>
              <a:gd name="connsiteY196" fmla="*/ 488842 h 772478"/>
              <a:gd name="connsiteX197" fmla="*/ 46282 w 663359"/>
              <a:gd name="connsiteY197" fmla="*/ 480765 h 772478"/>
              <a:gd name="connsiteX198" fmla="*/ 43234 w 663359"/>
              <a:gd name="connsiteY198" fmla="*/ 473650 h 772478"/>
              <a:gd name="connsiteX199" fmla="*/ 42939 w 663359"/>
              <a:gd name="connsiteY199" fmla="*/ 473345 h 772478"/>
              <a:gd name="connsiteX200" fmla="*/ 42634 w 663359"/>
              <a:gd name="connsiteY200" fmla="*/ 473002 h 772478"/>
              <a:gd name="connsiteX201" fmla="*/ 57407 w 663359"/>
              <a:gd name="connsiteY201" fmla="*/ 475926 h 772478"/>
              <a:gd name="connsiteX202" fmla="*/ 67789 w 663359"/>
              <a:gd name="connsiteY202" fmla="*/ 477679 h 772478"/>
              <a:gd name="connsiteX203" fmla="*/ 67789 w 663359"/>
              <a:gd name="connsiteY203" fmla="*/ 477678 h 772478"/>
              <a:gd name="connsiteX204" fmla="*/ 57408 w 663359"/>
              <a:gd name="connsiteY204" fmla="*/ 475926 h 772478"/>
              <a:gd name="connsiteX205" fmla="*/ 42635 w 663359"/>
              <a:gd name="connsiteY205" fmla="*/ 473002 h 772478"/>
              <a:gd name="connsiteX206" fmla="*/ 33700 w 663359"/>
              <a:gd name="connsiteY206" fmla="*/ 471506 h 772478"/>
              <a:gd name="connsiteX207" fmla="*/ 32033 w 663359"/>
              <a:gd name="connsiteY207" fmla="*/ 470773 h 772478"/>
              <a:gd name="connsiteX208" fmla="*/ 27299 w 663359"/>
              <a:gd name="connsiteY208" fmla="*/ 467458 h 772478"/>
              <a:gd name="connsiteX209" fmla="*/ 25156 w 663359"/>
              <a:gd name="connsiteY209" fmla="*/ 461752 h 772478"/>
              <a:gd name="connsiteX210" fmla="*/ 25080 w 663359"/>
              <a:gd name="connsiteY210" fmla="*/ 461543 h 772478"/>
              <a:gd name="connsiteX211" fmla="*/ 31128 w 663359"/>
              <a:gd name="connsiteY211" fmla="*/ 424281 h 772478"/>
              <a:gd name="connsiteX212" fmla="*/ 41425 w 663359"/>
              <a:gd name="connsiteY212" fmla="*/ 421738 h 772478"/>
              <a:gd name="connsiteX213" fmla="*/ 53788 w 663359"/>
              <a:gd name="connsiteY213" fmla="*/ 407146 h 772478"/>
              <a:gd name="connsiteX214" fmla="*/ 57789 w 663359"/>
              <a:gd name="connsiteY214" fmla="*/ 393239 h 772478"/>
              <a:gd name="connsiteX215" fmla="*/ 60704 w 663359"/>
              <a:gd name="connsiteY215" fmla="*/ 378685 h 772478"/>
              <a:gd name="connsiteX216" fmla="*/ 61265 w 663359"/>
              <a:gd name="connsiteY216" fmla="*/ 374694 h 772478"/>
              <a:gd name="connsiteX217" fmla="*/ 63885 w 663359"/>
              <a:gd name="connsiteY217" fmla="*/ 365293 h 772478"/>
              <a:gd name="connsiteX218" fmla="*/ 66761 w 663359"/>
              <a:gd name="connsiteY218" fmla="*/ 360311 h 772478"/>
              <a:gd name="connsiteX219" fmla="*/ 75991 w 663359"/>
              <a:gd name="connsiteY219" fmla="*/ 347262 h 772478"/>
              <a:gd name="connsiteX220" fmla="*/ 88650 w 663359"/>
              <a:gd name="connsiteY220" fmla="*/ 342414 h 772478"/>
              <a:gd name="connsiteX221" fmla="*/ 97327 w 663359"/>
              <a:gd name="connsiteY221" fmla="*/ 338851 h 772478"/>
              <a:gd name="connsiteX222" fmla="*/ 110205 w 663359"/>
              <a:gd name="connsiteY222" fmla="*/ 331422 h 772478"/>
              <a:gd name="connsiteX223" fmla="*/ 110424 w 663359"/>
              <a:gd name="connsiteY223" fmla="*/ 331250 h 772478"/>
              <a:gd name="connsiteX224" fmla="*/ 110767 w 663359"/>
              <a:gd name="connsiteY224" fmla="*/ 325928 h 772478"/>
              <a:gd name="connsiteX225" fmla="*/ 110766 w 663359"/>
              <a:gd name="connsiteY225" fmla="*/ 325927 h 772478"/>
              <a:gd name="connsiteX226" fmla="*/ 106042 w 663359"/>
              <a:gd name="connsiteY226" fmla="*/ 317668 h 772478"/>
              <a:gd name="connsiteX227" fmla="*/ 100584 w 663359"/>
              <a:gd name="connsiteY227" fmla="*/ 311591 h 772478"/>
              <a:gd name="connsiteX228" fmla="*/ 94317 w 663359"/>
              <a:gd name="connsiteY228" fmla="*/ 304076 h 772478"/>
              <a:gd name="connsiteX229" fmla="*/ 87973 w 663359"/>
              <a:gd name="connsiteY229" fmla="*/ 277368 h 772478"/>
              <a:gd name="connsiteX230" fmla="*/ 87630 w 663359"/>
              <a:gd name="connsiteY230" fmla="*/ 272425 h 772478"/>
              <a:gd name="connsiteX231" fmla="*/ 80801 w 663359"/>
              <a:gd name="connsiteY231" fmla="*/ 261699 h 772478"/>
              <a:gd name="connsiteX232" fmla="*/ 75391 w 663359"/>
              <a:gd name="connsiteY232" fmla="*/ 247622 h 772478"/>
              <a:gd name="connsiteX233" fmla="*/ 75305 w 663359"/>
              <a:gd name="connsiteY233" fmla="*/ 246974 h 772478"/>
              <a:gd name="connsiteX234" fmla="*/ 75476 w 663359"/>
              <a:gd name="connsiteY234" fmla="*/ 245259 h 772478"/>
              <a:gd name="connsiteX235" fmla="*/ 78563 w 663359"/>
              <a:gd name="connsiteY235" fmla="*/ 231600 h 772478"/>
              <a:gd name="connsiteX236" fmla="*/ 87754 w 663359"/>
              <a:gd name="connsiteY236" fmla="*/ 216237 h 772478"/>
              <a:gd name="connsiteX237" fmla="*/ 88649 w 663359"/>
              <a:gd name="connsiteY237" fmla="*/ 213312 h 772478"/>
              <a:gd name="connsiteX238" fmla="*/ 89173 w 663359"/>
              <a:gd name="connsiteY238" fmla="*/ 210865 h 772478"/>
              <a:gd name="connsiteX239" fmla="*/ 89297 w 663359"/>
              <a:gd name="connsiteY239" fmla="*/ 208121 h 772478"/>
              <a:gd name="connsiteX240" fmla="*/ 89983 w 663359"/>
              <a:gd name="connsiteY240" fmla="*/ 193139 h 772478"/>
              <a:gd name="connsiteX241" fmla="*/ 89850 w 663359"/>
              <a:gd name="connsiteY241" fmla="*/ 189529 h 772478"/>
              <a:gd name="connsiteX242" fmla="*/ 88954 w 663359"/>
              <a:gd name="connsiteY242" fmla="*/ 182328 h 772478"/>
              <a:gd name="connsiteX243" fmla="*/ 87668 w 663359"/>
              <a:gd name="connsiteY243" fmla="*/ 167135 h 772478"/>
              <a:gd name="connsiteX244" fmla="*/ 88869 w 663359"/>
              <a:gd name="connsiteY244" fmla="*/ 145618 h 772478"/>
              <a:gd name="connsiteX245" fmla="*/ 91526 w 663359"/>
              <a:gd name="connsiteY245" fmla="*/ 110423 h 772478"/>
              <a:gd name="connsiteX246" fmla="*/ 92774 w 663359"/>
              <a:gd name="connsiteY246" fmla="*/ 98403 h 772478"/>
              <a:gd name="connsiteX247" fmla="*/ 92859 w 663359"/>
              <a:gd name="connsiteY247" fmla="*/ 97622 h 772478"/>
              <a:gd name="connsiteX248" fmla="*/ 94193 w 663359"/>
              <a:gd name="connsiteY248" fmla="*/ 96422 h 772478"/>
              <a:gd name="connsiteX249" fmla="*/ 95174 w 663359"/>
              <a:gd name="connsiteY249" fmla="*/ 95907 h 772478"/>
              <a:gd name="connsiteX250" fmla="*/ 106166 w 663359"/>
              <a:gd name="connsiteY250" fmla="*/ 93326 h 772478"/>
              <a:gd name="connsiteX251" fmla="*/ 112186 w 663359"/>
              <a:gd name="connsiteY251" fmla="*/ 93326 h 772478"/>
              <a:gd name="connsiteX252" fmla="*/ 117844 w 663359"/>
              <a:gd name="connsiteY252" fmla="*/ 94488 h 772478"/>
              <a:gd name="connsiteX253" fmla="*/ 130340 w 663359"/>
              <a:gd name="connsiteY253" fmla="*/ 98174 h 772478"/>
              <a:gd name="connsiteX254" fmla="*/ 131674 w 663359"/>
              <a:gd name="connsiteY254" fmla="*/ 99422 h 772478"/>
              <a:gd name="connsiteX255" fmla="*/ 134589 w 663359"/>
              <a:gd name="connsiteY255" fmla="*/ 103546 h 772478"/>
              <a:gd name="connsiteX256" fmla="*/ 135789 w 663359"/>
              <a:gd name="connsiteY256" fmla="*/ 106556 h 772478"/>
              <a:gd name="connsiteX257" fmla="*/ 135960 w 663359"/>
              <a:gd name="connsiteY257" fmla="*/ 107499 h 772478"/>
              <a:gd name="connsiteX258" fmla="*/ 136008 w 663359"/>
              <a:gd name="connsiteY258" fmla="*/ 107756 h 772478"/>
              <a:gd name="connsiteX259" fmla="*/ 136093 w 663359"/>
              <a:gd name="connsiteY259" fmla="*/ 108785 h 772478"/>
              <a:gd name="connsiteX260" fmla="*/ 136779 w 663359"/>
              <a:gd name="connsiteY260" fmla="*/ 110843 h 772478"/>
              <a:gd name="connsiteX261" fmla="*/ 139056 w 663359"/>
              <a:gd name="connsiteY261" fmla="*/ 114453 h 772478"/>
              <a:gd name="connsiteX262" fmla="*/ 139913 w 663359"/>
              <a:gd name="connsiteY262" fmla="*/ 115348 h 772478"/>
              <a:gd name="connsiteX263" fmla="*/ 141161 w 663359"/>
              <a:gd name="connsiteY263" fmla="*/ 116300 h 772478"/>
              <a:gd name="connsiteX264" fmla="*/ 141675 w 663359"/>
              <a:gd name="connsiteY264" fmla="*/ 116424 h 772478"/>
              <a:gd name="connsiteX265" fmla="*/ 143609 w 663359"/>
              <a:gd name="connsiteY265" fmla="*/ 116643 h 772478"/>
              <a:gd name="connsiteX266" fmla="*/ 149571 w 663359"/>
              <a:gd name="connsiteY266" fmla="*/ 116777 h 772478"/>
              <a:gd name="connsiteX267" fmla="*/ 149657 w 663359"/>
              <a:gd name="connsiteY267" fmla="*/ 116729 h 772478"/>
              <a:gd name="connsiteX268" fmla="*/ 150000 w 663359"/>
              <a:gd name="connsiteY268" fmla="*/ 116538 h 772478"/>
              <a:gd name="connsiteX269" fmla="*/ 150171 w 663359"/>
              <a:gd name="connsiteY269" fmla="*/ 116424 h 772478"/>
              <a:gd name="connsiteX270" fmla="*/ 151505 w 663359"/>
              <a:gd name="connsiteY270" fmla="*/ 114919 h 772478"/>
              <a:gd name="connsiteX271" fmla="*/ 163954 w 663359"/>
              <a:gd name="connsiteY271" fmla="*/ 98098 h 772478"/>
              <a:gd name="connsiteX272" fmla="*/ 168117 w 663359"/>
              <a:gd name="connsiteY272" fmla="*/ 76505 h 772478"/>
              <a:gd name="connsiteX273" fmla="*/ 170479 w 663359"/>
              <a:gd name="connsiteY273" fmla="*/ 64132 h 772478"/>
              <a:gd name="connsiteX274" fmla="*/ 174384 w 663359"/>
              <a:gd name="connsiteY274" fmla="*/ 41843 h 772478"/>
              <a:gd name="connsiteX275" fmla="*/ 174860 w 663359"/>
              <a:gd name="connsiteY275" fmla="*/ 39376 h 772478"/>
              <a:gd name="connsiteX276" fmla="*/ 178718 w 663359"/>
              <a:gd name="connsiteY276" fmla="*/ 19145 h 77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Lst>
            <a:rect l="l" t="t" r="r" b="b"/>
            <a:pathLst>
              <a:path w="663359" h="772478">
                <a:moveTo>
                  <a:pt x="355768" y="691943"/>
                </a:moveTo>
                <a:lnTo>
                  <a:pt x="351815" y="716756"/>
                </a:lnTo>
                <a:lnTo>
                  <a:pt x="351816" y="716756"/>
                </a:lnTo>
                <a:lnTo>
                  <a:pt x="355769" y="691943"/>
                </a:lnTo>
                <a:close/>
                <a:moveTo>
                  <a:pt x="569326" y="623859"/>
                </a:moveTo>
                <a:lnTo>
                  <a:pt x="569300" y="624068"/>
                </a:lnTo>
                <a:lnTo>
                  <a:pt x="569300" y="624068"/>
                </a:lnTo>
                <a:close/>
                <a:moveTo>
                  <a:pt x="248607" y="576509"/>
                </a:moveTo>
                <a:lnTo>
                  <a:pt x="265185" y="579434"/>
                </a:lnTo>
                <a:lnTo>
                  <a:pt x="306829" y="586463"/>
                </a:lnTo>
                <a:lnTo>
                  <a:pt x="329660" y="590978"/>
                </a:lnTo>
                <a:lnTo>
                  <a:pt x="368255" y="597284"/>
                </a:lnTo>
                <a:lnTo>
                  <a:pt x="371646" y="597788"/>
                </a:lnTo>
                <a:lnTo>
                  <a:pt x="387744" y="599427"/>
                </a:lnTo>
                <a:lnTo>
                  <a:pt x="419690" y="603856"/>
                </a:lnTo>
                <a:lnTo>
                  <a:pt x="443893" y="607590"/>
                </a:lnTo>
                <a:lnTo>
                  <a:pt x="442227" y="618143"/>
                </a:lnTo>
                <a:lnTo>
                  <a:pt x="429215" y="702859"/>
                </a:lnTo>
                <a:lnTo>
                  <a:pt x="429216" y="702859"/>
                </a:lnTo>
                <a:lnTo>
                  <a:pt x="442227" y="618144"/>
                </a:lnTo>
                <a:lnTo>
                  <a:pt x="470945" y="622611"/>
                </a:lnTo>
                <a:lnTo>
                  <a:pt x="546459" y="633517"/>
                </a:lnTo>
                <a:lnTo>
                  <a:pt x="578996" y="638242"/>
                </a:lnTo>
                <a:lnTo>
                  <a:pt x="578995" y="638241"/>
                </a:lnTo>
                <a:lnTo>
                  <a:pt x="546459" y="633517"/>
                </a:lnTo>
                <a:lnTo>
                  <a:pt x="470945" y="622610"/>
                </a:lnTo>
                <a:lnTo>
                  <a:pt x="442227" y="618143"/>
                </a:lnTo>
                <a:lnTo>
                  <a:pt x="443894" y="607590"/>
                </a:lnTo>
                <a:lnTo>
                  <a:pt x="419691" y="603856"/>
                </a:lnTo>
                <a:lnTo>
                  <a:pt x="387744" y="599427"/>
                </a:lnTo>
                <a:lnTo>
                  <a:pt x="371647" y="597788"/>
                </a:lnTo>
                <a:lnTo>
                  <a:pt x="368256" y="597284"/>
                </a:lnTo>
                <a:lnTo>
                  <a:pt x="329661" y="590978"/>
                </a:lnTo>
                <a:lnTo>
                  <a:pt x="306829" y="586463"/>
                </a:lnTo>
                <a:lnTo>
                  <a:pt x="265186" y="579434"/>
                </a:lnTo>
                <a:close/>
                <a:moveTo>
                  <a:pt x="561356" y="483013"/>
                </a:moveTo>
                <a:lnTo>
                  <a:pt x="551307" y="553154"/>
                </a:lnTo>
                <a:lnTo>
                  <a:pt x="551307" y="553154"/>
                </a:lnTo>
                <a:lnTo>
                  <a:pt x="561356" y="483013"/>
                </a:lnTo>
                <a:close/>
                <a:moveTo>
                  <a:pt x="347910" y="473431"/>
                </a:moveTo>
                <a:lnTo>
                  <a:pt x="345767" y="483984"/>
                </a:lnTo>
                <a:lnTo>
                  <a:pt x="342452" y="505120"/>
                </a:lnTo>
                <a:lnTo>
                  <a:pt x="342453" y="505120"/>
                </a:lnTo>
                <a:lnTo>
                  <a:pt x="345767" y="483984"/>
                </a:lnTo>
                <a:lnTo>
                  <a:pt x="347911" y="473431"/>
                </a:lnTo>
                <a:close/>
                <a:moveTo>
                  <a:pt x="395041" y="454676"/>
                </a:moveTo>
                <a:lnTo>
                  <a:pt x="395040" y="454677"/>
                </a:lnTo>
                <a:lnTo>
                  <a:pt x="402346" y="482279"/>
                </a:lnTo>
                <a:lnTo>
                  <a:pt x="404403" y="490223"/>
                </a:lnTo>
                <a:lnTo>
                  <a:pt x="406680" y="500129"/>
                </a:lnTo>
                <a:lnTo>
                  <a:pt x="407575" y="510054"/>
                </a:lnTo>
                <a:lnTo>
                  <a:pt x="419043" y="545029"/>
                </a:lnTo>
                <a:lnTo>
                  <a:pt x="419044" y="545029"/>
                </a:lnTo>
                <a:lnTo>
                  <a:pt x="407576" y="510054"/>
                </a:lnTo>
                <a:lnTo>
                  <a:pt x="406680" y="500129"/>
                </a:lnTo>
                <a:lnTo>
                  <a:pt x="404404" y="490223"/>
                </a:lnTo>
                <a:lnTo>
                  <a:pt x="402346" y="482279"/>
                </a:lnTo>
                <a:close/>
                <a:moveTo>
                  <a:pt x="78096" y="425176"/>
                </a:moveTo>
                <a:lnTo>
                  <a:pt x="78096" y="425177"/>
                </a:lnTo>
                <a:lnTo>
                  <a:pt x="109175" y="431016"/>
                </a:lnTo>
                <a:lnTo>
                  <a:pt x="107156" y="441579"/>
                </a:lnTo>
                <a:lnTo>
                  <a:pt x="169775" y="453378"/>
                </a:lnTo>
                <a:lnTo>
                  <a:pt x="169775" y="453377"/>
                </a:lnTo>
                <a:lnTo>
                  <a:pt x="107157" y="441579"/>
                </a:lnTo>
                <a:lnTo>
                  <a:pt x="109176" y="431015"/>
                </a:lnTo>
                <a:close/>
                <a:moveTo>
                  <a:pt x="441783" y="420984"/>
                </a:moveTo>
                <a:lnTo>
                  <a:pt x="441665" y="421738"/>
                </a:lnTo>
                <a:lnTo>
                  <a:pt x="441665" y="421738"/>
                </a:lnTo>
                <a:close/>
                <a:moveTo>
                  <a:pt x="372504" y="410928"/>
                </a:moveTo>
                <a:lnTo>
                  <a:pt x="373113" y="412766"/>
                </a:lnTo>
                <a:lnTo>
                  <a:pt x="374437" y="434578"/>
                </a:lnTo>
                <a:lnTo>
                  <a:pt x="389506" y="458524"/>
                </a:lnTo>
                <a:lnTo>
                  <a:pt x="389507" y="458524"/>
                </a:lnTo>
                <a:lnTo>
                  <a:pt x="374438" y="434578"/>
                </a:lnTo>
                <a:lnTo>
                  <a:pt x="373114" y="412766"/>
                </a:lnTo>
                <a:close/>
                <a:moveTo>
                  <a:pt x="370190" y="409546"/>
                </a:moveTo>
                <a:lnTo>
                  <a:pt x="367541" y="409828"/>
                </a:lnTo>
                <a:lnTo>
                  <a:pt x="370189" y="409547"/>
                </a:lnTo>
                <a:lnTo>
                  <a:pt x="372247" y="410489"/>
                </a:lnTo>
                <a:close/>
                <a:moveTo>
                  <a:pt x="301457" y="392801"/>
                </a:moveTo>
                <a:lnTo>
                  <a:pt x="297294" y="399155"/>
                </a:lnTo>
                <a:lnTo>
                  <a:pt x="301457" y="392802"/>
                </a:lnTo>
                <a:lnTo>
                  <a:pt x="302914" y="393202"/>
                </a:lnTo>
                <a:close/>
                <a:moveTo>
                  <a:pt x="433673" y="384402"/>
                </a:moveTo>
                <a:lnTo>
                  <a:pt x="437208" y="387182"/>
                </a:lnTo>
                <a:lnTo>
                  <a:pt x="446689" y="389629"/>
                </a:lnTo>
                <a:lnTo>
                  <a:pt x="446689" y="389628"/>
                </a:lnTo>
                <a:lnTo>
                  <a:pt x="437207" y="387181"/>
                </a:lnTo>
                <a:close/>
                <a:moveTo>
                  <a:pt x="183700" y="377914"/>
                </a:moveTo>
                <a:lnTo>
                  <a:pt x="183700" y="377914"/>
                </a:lnTo>
                <a:lnTo>
                  <a:pt x="207065" y="382110"/>
                </a:lnTo>
                <a:close/>
                <a:moveTo>
                  <a:pt x="373798" y="334259"/>
                </a:moveTo>
                <a:lnTo>
                  <a:pt x="370703" y="351301"/>
                </a:lnTo>
                <a:lnTo>
                  <a:pt x="370151" y="355330"/>
                </a:lnTo>
                <a:lnTo>
                  <a:pt x="369979" y="355502"/>
                </a:lnTo>
                <a:lnTo>
                  <a:pt x="367522" y="357226"/>
                </a:lnTo>
                <a:lnTo>
                  <a:pt x="360016" y="359445"/>
                </a:lnTo>
                <a:lnTo>
                  <a:pt x="358597" y="360016"/>
                </a:lnTo>
                <a:lnTo>
                  <a:pt x="351520" y="377266"/>
                </a:lnTo>
                <a:lnTo>
                  <a:pt x="347986" y="386315"/>
                </a:lnTo>
                <a:lnTo>
                  <a:pt x="347948" y="386629"/>
                </a:lnTo>
                <a:lnTo>
                  <a:pt x="348596" y="387791"/>
                </a:lnTo>
                <a:lnTo>
                  <a:pt x="369675" y="391354"/>
                </a:lnTo>
                <a:lnTo>
                  <a:pt x="371256" y="394440"/>
                </a:lnTo>
                <a:lnTo>
                  <a:pt x="371818" y="396545"/>
                </a:lnTo>
                <a:lnTo>
                  <a:pt x="371818" y="402679"/>
                </a:lnTo>
                <a:lnTo>
                  <a:pt x="367227" y="409861"/>
                </a:lnTo>
                <a:lnTo>
                  <a:pt x="367228" y="409861"/>
                </a:lnTo>
                <a:lnTo>
                  <a:pt x="371819" y="402679"/>
                </a:lnTo>
                <a:lnTo>
                  <a:pt x="371819" y="396545"/>
                </a:lnTo>
                <a:lnTo>
                  <a:pt x="371257" y="394440"/>
                </a:lnTo>
                <a:lnTo>
                  <a:pt x="369676" y="391354"/>
                </a:lnTo>
                <a:lnTo>
                  <a:pt x="348597" y="387791"/>
                </a:lnTo>
                <a:lnTo>
                  <a:pt x="347949" y="386629"/>
                </a:lnTo>
                <a:lnTo>
                  <a:pt x="347987" y="386315"/>
                </a:lnTo>
                <a:lnTo>
                  <a:pt x="351521" y="377266"/>
                </a:lnTo>
                <a:lnTo>
                  <a:pt x="358598" y="360016"/>
                </a:lnTo>
                <a:lnTo>
                  <a:pt x="360017" y="359445"/>
                </a:lnTo>
                <a:lnTo>
                  <a:pt x="367523" y="357226"/>
                </a:lnTo>
                <a:lnTo>
                  <a:pt x="369980" y="355502"/>
                </a:lnTo>
                <a:lnTo>
                  <a:pt x="370152" y="355330"/>
                </a:lnTo>
                <a:lnTo>
                  <a:pt x="370704" y="351301"/>
                </a:lnTo>
                <a:lnTo>
                  <a:pt x="399213" y="359531"/>
                </a:lnTo>
                <a:lnTo>
                  <a:pt x="406106" y="364242"/>
                </a:lnTo>
                <a:lnTo>
                  <a:pt x="399212" y="359530"/>
                </a:lnTo>
                <a:lnTo>
                  <a:pt x="370704" y="351301"/>
                </a:lnTo>
                <a:close/>
                <a:moveTo>
                  <a:pt x="358988" y="285569"/>
                </a:moveTo>
                <a:lnTo>
                  <a:pt x="356063" y="302524"/>
                </a:lnTo>
                <a:lnTo>
                  <a:pt x="356368" y="307334"/>
                </a:lnTo>
                <a:lnTo>
                  <a:pt x="373666" y="310382"/>
                </a:lnTo>
                <a:lnTo>
                  <a:pt x="377657" y="311067"/>
                </a:lnTo>
                <a:lnTo>
                  <a:pt x="373666" y="310381"/>
                </a:lnTo>
                <a:lnTo>
                  <a:pt x="356368" y="307333"/>
                </a:lnTo>
                <a:lnTo>
                  <a:pt x="356064" y="302523"/>
                </a:lnTo>
                <a:close/>
                <a:moveTo>
                  <a:pt x="219332" y="192024"/>
                </a:moveTo>
                <a:lnTo>
                  <a:pt x="217913" y="192109"/>
                </a:lnTo>
                <a:lnTo>
                  <a:pt x="217913" y="192110"/>
                </a:lnTo>
                <a:lnTo>
                  <a:pt x="219332" y="192024"/>
                </a:lnTo>
                <a:lnTo>
                  <a:pt x="220875" y="192234"/>
                </a:lnTo>
                <a:lnTo>
                  <a:pt x="224704" y="193091"/>
                </a:lnTo>
                <a:lnTo>
                  <a:pt x="233077" y="197606"/>
                </a:lnTo>
                <a:lnTo>
                  <a:pt x="249983" y="214951"/>
                </a:lnTo>
                <a:lnTo>
                  <a:pt x="298494" y="245516"/>
                </a:lnTo>
                <a:lnTo>
                  <a:pt x="307505" y="255822"/>
                </a:lnTo>
                <a:lnTo>
                  <a:pt x="303904" y="277197"/>
                </a:lnTo>
                <a:lnTo>
                  <a:pt x="331984" y="281921"/>
                </a:lnTo>
                <a:lnTo>
                  <a:pt x="303905" y="277196"/>
                </a:lnTo>
                <a:lnTo>
                  <a:pt x="307505" y="255822"/>
                </a:lnTo>
                <a:lnTo>
                  <a:pt x="298495" y="245516"/>
                </a:lnTo>
                <a:lnTo>
                  <a:pt x="249984" y="214950"/>
                </a:lnTo>
                <a:lnTo>
                  <a:pt x="233077" y="197605"/>
                </a:lnTo>
                <a:lnTo>
                  <a:pt x="224704" y="193091"/>
                </a:lnTo>
                <a:lnTo>
                  <a:pt x="220875" y="192233"/>
                </a:lnTo>
                <a:close/>
                <a:moveTo>
                  <a:pt x="182414" y="0"/>
                </a:moveTo>
                <a:lnTo>
                  <a:pt x="292656" y="20517"/>
                </a:lnTo>
                <a:lnTo>
                  <a:pt x="327089" y="26622"/>
                </a:lnTo>
                <a:lnTo>
                  <a:pt x="435312" y="44862"/>
                </a:lnTo>
                <a:lnTo>
                  <a:pt x="499062" y="54864"/>
                </a:lnTo>
                <a:lnTo>
                  <a:pt x="490796" y="107708"/>
                </a:lnTo>
                <a:lnTo>
                  <a:pt x="499063" y="54864"/>
                </a:lnTo>
                <a:lnTo>
                  <a:pt x="523666" y="58588"/>
                </a:lnTo>
                <a:lnTo>
                  <a:pt x="539372" y="61684"/>
                </a:lnTo>
                <a:lnTo>
                  <a:pt x="571186" y="66494"/>
                </a:lnTo>
                <a:lnTo>
                  <a:pt x="663359" y="79591"/>
                </a:lnTo>
                <a:lnTo>
                  <a:pt x="646405" y="201759"/>
                </a:lnTo>
                <a:lnTo>
                  <a:pt x="622316" y="376066"/>
                </a:lnTo>
                <a:lnTo>
                  <a:pt x="608714" y="474031"/>
                </a:lnTo>
                <a:lnTo>
                  <a:pt x="585787" y="639137"/>
                </a:lnTo>
                <a:lnTo>
                  <a:pt x="585788" y="639137"/>
                </a:lnTo>
                <a:lnTo>
                  <a:pt x="567109" y="772478"/>
                </a:lnTo>
                <a:lnTo>
                  <a:pt x="528047" y="766820"/>
                </a:lnTo>
                <a:lnTo>
                  <a:pt x="420929" y="751103"/>
                </a:lnTo>
                <a:lnTo>
                  <a:pt x="367437" y="742816"/>
                </a:lnTo>
                <a:lnTo>
                  <a:pt x="355035" y="739939"/>
                </a:lnTo>
                <a:lnTo>
                  <a:pt x="328975" y="724995"/>
                </a:lnTo>
                <a:lnTo>
                  <a:pt x="330861" y="713412"/>
                </a:lnTo>
                <a:lnTo>
                  <a:pt x="330860" y="713412"/>
                </a:lnTo>
                <a:lnTo>
                  <a:pt x="328974" y="724995"/>
                </a:lnTo>
                <a:lnTo>
                  <a:pt x="324040" y="722175"/>
                </a:lnTo>
                <a:lnTo>
                  <a:pt x="308372" y="713108"/>
                </a:lnTo>
                <a:lnTo>
                  <a:pt x="184432" y="641632"/>
                </a:lnTo>
                <a:lnTo>
                  <a:pt x="159620" y="627516"/>
                </a:lnTo>
                <a:lnTo>
                  <a:pt x="139865" y="615657"/>
                </a:lnTo>
                <a:lnTo>
                  <a:pt x="139865" y="615658"/>
                </a:lnTo>
                <a:lnTo>
                  <a:pt x="138151" y="614591"/>
                </a:lnTo>
                <a:lnTo>
                  <a:pt x="0" y="531562"/>
                </a:lnTo>
                <a:lnTo>
                  <a:pt x="3400" y="516788"/>
                </a:lnTo>
                <a:lnTo>
                  <a:pt x="3696" y="516322"/>
                </a:lnTo>
                <a:lnTo>
                  <a:pt x="4591" y="516017"/>
                </a:lnTo>
                <a:lnTo>
                  <a:pt x="6353" y="516407"/>
                </a:lnTo>
                <a:lnTo>
                  <a:pt x="10735" y="512369"/>
                </a:lnTo>
                <a:lnTo>
                  <a:pt x="14897" y="506320"/>
                </a:lnTo>
                <a:lnTo>
                  <a:pt x="25679" y="507130"/>
                </a:lnTo>
                <a:lnTo>
                  <a:pt x="39929" y="498291"/>
                </a:lnTo>
                <a:lnTo>
                  <a:pt x="44387" y="492023"/>
                </a:lnTo>
                <a:lnTo>
                  <a:pt x="44387" y="491976"/>
                </a:lnTo>
                <a:lnTo>
                  <a:pt x="45291" y="488842"/>
                </a:lnTo>
                <a:lnTo>
                  <a:pt x="46282" y="480765"/>
                </a:lnTo>
                <a:lnTo>
                  <a:pt x="43234" y="473650"/>
                </a:lnTo>
                <a:lnTo>
                  <a:pt x="42939" y="473345"/>
                </a:lnTo>
                <a:lnTo>
                  <a:pt x="42634" y="473002"/>
                </a:lnTo>
                <a:lnTo>
                  <a:pt x="57407" y="475926"/>
                </a:lnTo>
                <a:lnTo>
                  <a:pt x="67789" y="477679"/>
                </a:lnTo>
                <a:lnTo>
                  <a:pt x="67789" y="477678"/>
                </a:lnTo>
                <a:lnTo>
                  <a:pt x="57408" y="475926"/>
                </a:lnTo>
                <a:lnTo>
                  <a:pt x="42635" y="473002"/>
                </a:lnTo>
                <a:lnTo>
                  <a:pt x="33700" y="471506"/>
                </a:lnTo>
                <a:lnTo>
                  <a:pt x="32033" y="470773"/>
                </a:lnTo>
                <a:lnTo>
                  <a:pt x="27299" y="467458"/>
                </a:lnTo>
                <a:lnTo>
                  <a:pt x="25156" y="461752"/>
                </a:lnTo>
                <a:lnTo>
                  <a:pt x="25080" y="461543"/>
                </a:lnTo>
                <a:lnTo>
                  <a:pt x="31128" y="424281"/>
                </a:lnTo>
                <a:lnTo>
                  <a:pt x="41425" y="421738"/>
                </a:lnTo>
                <a:lnTo>
                  <a:pt x="53788" y="407146"/>
                </a:lnTo>
                <a:lnTo>
                  <a:pt x="57789" y="393239"/>
                </a:lnTo>
                <a:lnTo>
                  <a:pt x="60704" y="378685"/>
                </a:lnTo>
                <a:lnTo>
                  <a:pt x="61265" y="374694"/>
                </a:lnTo>
                <a:lnTo>
                  <a:pt x="63885" y="365293"/>
                </a:lnTo>
                <a:lnTo>
                  <a:pt x="66761" y="360311"/>
                </a:lnTo>
                <a:lnTo>
                  <a:pt x="75991" y="347262"/>
                </a:lnTo>
                <a:lnTo>
                  <a:pt x="88650" y="342414"/>
                </a:lnTo>
                <a:lnTo>
                  <a:pt x="97327" y="338851"/>
                </a:lnTo>
                <a:lnTo>
                  <a:pt x="110205" y="331422"/>
                </a:lnTo>
                <a:lnTo>
                  <a:pt x="110424" y="331250"/>
                </a:lnTo>
                <a:lnTo>
                  <a:pt x="110767" y="325928"/>
                </a:lnTo>
                <a:lnTo>
                  <a:pt x="110766" y="325927"/>
                </a:lnTo>
                <a:lnTo>
                  <a:pt x="106042" y="317668"/>
                </a:lnTo>
                <a:lnTo>
                  <a:pt x="100584" y="311591"/>
                </a:lnTo>
                <a:lnTo>
                  <a:pt x="94317" y="304076"/>
                </a:lnTo>
                <a:lnTo>
                  <a:pt x="87973" y="277368"/>
                </a:lnTo>
                <a:lnTo>
                  <a:pt x="87630" y="272425"/>
                </a:lnTo>
                <a:lnTo>
                  <a:pt x="80801" y="261699"/>
                </a:lnTo>
                <a:lnTo>
                  <a:pt x="75391" y="247622"/>
                </a:lnTo>
                <a:lnTo>
                  <a:pt x="75305" y="246974"/>
                </a:lnTo>
                <a:lnTo>
                  <a:pt x="75476" y="245259"/>
                </a:lnTo>
                <a:lnTo>
                  <a:pt x="78563" y="231600"/>
                </a:lnTo>
                <a:lnTo>
                  <a:pt x="87754" y="216237"/>
                </a:lnTo>
                <a:lnTo>
                  <a:pt x="88649" y="213312"/>
                </a:lnTo>
                <a:lnTo>
                  <a:pt x="89173" y="210865"/>
                </a:lnTo>
                <a:lnTo>
                  <a:pt x="89297" y="208121"/>
                </a:lnTo>
                <a:lnTo>
                  <a:pt x="89983" y="193139"/>
                </a:lnTo>
                <a:lnTo>
                  <a:pt x="89850" y="189529"/>
                </a:lnTo>
                <a:lnTo>
                  <a:pt x="88954" y="182328"/>
                </a:lnTo>
                <a:lnTo>
                  <a:pt x="87668" y="167135"/>
                </a:lnTo>
                <a:lnTo>
                  <a:pt x="88869" y="145618"/>
                </a:lnTo>
                <a:lnTo>
                  <a:pt x="91526" y="110423"/>
                </a:lnTo>
                <a:lnTo>
                  <a:pt x="92774" y="98403"/>
                </a:lnTo>
                <a:lnTo>
                  <a:pt x="92859" y="97622"/>
                </a:lnTo>
                <a:lnTo>
                  <a:pt x="94193" y="96422"/>
                </a:lnTo>
                <a:lnTo>
                  <a:pt x="95174" y="95907"/>
                </a:lnTo>
                <a:lnTo>
                  <a:pt x="106166" y="93326"/>
                </a:lnTo>
                <a:lnTo>
                  <a:pt x="112186" y="93326"/>
                </a:lnTo>
                <a:lnTo>
                  <a:pt x="117844" y="94488"/>
                </a:lnTo>
                <a:lnTo>
                  <a:pt x="130340" y="98174"/>
                </a:lnTo>
                <a:lnTo>
                  <a:pt x="131674" y="99422"/>
                </a:lnTo>
                <a:lnTo>
                  <a:pt x="134589" y="103546"/>
                </a:lnTo>
                <a:lnTo>
                  <a:pt x="135789" y="106556"/>
                </a:lnTo>
                <a:lnTo>
                  <a:pt x="135960" y="107499"/>
                </a:lnTo>
                <a:lnTo>
                  <a:pt x="136008" y="107756"/>
                </a:lnTo>
                <a:lnTo>
                  <a:pt x="136093" y="108785"/>
                </a:lnTo>
                <a:lnTo>
                  <a:pt x="136779" y="110843"/>
                </a:lnTo>
                <a:lnTo>
                  <a:pt x="139056" y="114453"/>
                </a:lnTo>
                <a:lnTo>
                  <a:pt x="139913" y="115348"/>
                </a:lnTo>
                <a:lnTo>
                  <a:pt x="141161" y="116300"/>
                </a:lnTo>
                <a:lnTo>
                  <a:pt x="141675" y="116424"/>
                </a:lnTo>
                <a:lnTo>
                  <a:pt x="143609" y="116643"/>
                </a:lnTo>
                <a:lnTo>
                  <a:pt x="149571" y="116777"/>
                </a:lnTo>
                <a:lnTo>
                  <a:pt x="149657" y="116729"/>
                </a:lnTo>
                <a:lnTo>
                  <a:pt x="150000" y="116538"/>
                </a:lnTo>
                <a:lnTo>
                  <a:pt x="150171" y="116424"/>
                </a:lnTo>
                <a:lnTo>
                  <a:pt x="151505" y="114919"/>
                </a:lnTo>
                <a:lnTo>
                  <a:pt x="163954" y="98098"/>
                </a:lnTo>
                <a:lnTo>
                  <a:pt x="168117" y="76505"/>
                </a:lnTo>
                <a:lnTo>
                  <a:pt x="170479" y="64132"/>
                </a:lnTo>
                <a:lnTo>
                  <a:pt x="174384" y="41843"/>
                </a:lnTo>
                <a:lnTo>
                  <a:pt x="174860" y="39376"/>
                </a:lnTo>
                <a:lnTo>
                  <a:pt x="178718" y="19145"/>
                </a:lnTo>
                <a:close/>
              </a:path>
            </a:pathLst>
          </a:custGeom>
          <a:solidFill>
            <a:schemeClr val="bg2"/>
          </a:solidFill>
          <a:ln w="9525" cap="flat">
            <a:noFill/>
            <a:prstDash val="solid"/>
            <a:bevel/>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42" name="Freeform: Shape 141">
            <a:extLst>
              <a:ext uri="{FF2B5EF4-FFF2-40B4-BE49-F238E27FC236}">
                <a16:creationId xmlns:a16="http://schemas.microsoft.com/office/drawing/2014/main" id="{F346F5EB-5D40-247F-A416-81AFD0A12334}"/>
              </a:ext>
            </a:extLst>
          </p:cNvPr>
          <p:cNvSpPr/>
          <p:nvPr/>
        </p:nvSpPr>
        <p:spPr>
          <a:xfrm>
            <a:off x="4777550" y="3152510"/>
            <a:ext cx="176768" cy="93348"/>
          </a:xfrm>
          <a:custGeom>
            <a:avLst/>
            <a:gdLst>
              <a:gd name="connsiteX0" fmla="*/ 487128 w 487143"/>
              <a:gd name="connsiteY0" fmla="*/ 204545 h 257251"/>
              <a:gd name="connsiteX1" fmla="*/ 453425 w 487143"/>
              <a:gd name="connsiteY1" fmla="*/ 227147 h 257251"/>
              <a:gd name="connsiteX2" fmla="*/ 422870 w 487143"/>
              <a:gd name="connsiteY2" fmla="*/ 229711 h 257251"/>
              <a:gd name="connsiteX3" fmla="*/ 383854 w 487143"/>
              <a:gd name="connsiteY3" fmla="*/ 247015 h 257251"/>
              <a:gd name="connsiteX4" fmla="*/ 375041 w 487143"/>
              <a:gd name="connsiteY4" fmla="*/ 256996 h 257251"/>
              <a:gd name="connsiteX5" fmla="*/ 362589 w 487143"/>
              <a:gd name="connsiteY5" fmla="*/ 248673 h 257251"/>
              <a:gd name="connsiteX6" fmla="*/ 336409 w 487143"/>
              <a:gd name="connsiteY6" fmla="*/ 221527 h 257251"/>
              <a:gd name="connsiteX7" fmla="*/ 315052 w 487143"/>
              <a:gd name="connsiteY7" fmla="*/ 186918 h 257251"/>
              <a:gd name="connsiteX8" fmla="*/ 292327 w 487143"/>
              <a:gd name="connsiteY8" fmla="*/ 174788 h 257251"/>
              <a:gd name="connsiteX9" fmla="*/ 51985 w 487143"/>
              <a:gd name="connsiteY9" fmla="*/ 231876 h 257251"/>
              <a:gd name="connsiteX10" fmla="*/ 34051 w 487143"/>
              <a:gd name="connsiteY10" fmla="*/ 235361 h 257251"/>
              <a:gd name="connsiteX11" fmla="*/ 2636 w 487143"/>
              <a:gd name="connsiteY11" fmla="*/ 206387 h 257251"/>
              <a:gd name="connsiteX12" fmla="*/ 6536 w 487143"/>
              <a:gd name="connsiteY12" fmla="*/ 136725 h 257251"/>
              <a:gd name="connsiteX13" fmla="*/ 33529 w 487143"/>
              <a:gd name="connsiteY13" fmla="*/ 103928 h 257251"/>
              <a:gd name="connsiteX14" fmla="*/ 267868 w 487143"/>
              <a:gd name="connsiteY14" fmla="*/ 53396 h 257251"/>
              <a:gd name="connsiteX15" fmla="*/ 293755 w 487143"/>
              <a:gd name="connsiteY15" fmla="*/ 33819 h 257251"/>
              <a:gd name="connsiteX16" fmla="*/ 321700 w 487143"/>
              <a:gd name="connsiteY16" fmla="*/ 3617 h 257251"/>
              <a:gd name="connsiteX17" fmla="*/ 338913 w 487143"/>
              <a:gd name="connsiteY17" fmla="*/ 7625 h 257251"/>
              <a:gd name="connsiteX18" fmla="*/ 344593 w 487143"/>
              <a:gd name="connsiteY18" fmla="*/ 58325 h 257251"/>
              <a:gd name="connsiteX19" fmla="*/ 336364 w 487143"/>
              <a:gd name="connsiteY19" fmla="*/ 100734 h 257251"/>
              <a:gd name="connsiteX20" fmla="*/ 364431 w 487143"/>
              <a:gd name="connsiteY20" fmla="*/ 119374 h 257251"/>
              <a:gd name="connsiteX21" fmla="*/ 401037 w 487143"/>
              <a:gd name="connsiteY21" fmla="*/ 146797 h 257251"/>
              <a:gd name="connsiteX22" fmla="*/ 416667 w 487143"/>
              <a:gd name="connsiteY22" fmla="*/ 171518 h 257251"/>
              <a:gd name="connsiteX23" fmla="*/ 487143 w 487143"/>
              <a:gd name="connsiteY23" fmla="*/ 204545 h 25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7143" h="257251">
                <a:moveTo>
                  <a:pt x="487128" y="204545"/>
                </a:moveTo>
                <a:cubicBezTo>
                  <a:pt x="473831" y="213512"/>
                  <a:pt x="463867" y="220728"/>
                  <a:pt x="453425" y="227147"/>
                </a:cubicBezTo>
                <a:cubicBezTo>
                  <a:pt x="443890" y="233012"/>
                  <a:pt x="433848" y="235162"/>
                  <a:pt x="422870" y="229711"/>
                </a:cubicBezTo>
                <a:cubicBezTo>
                  <a:pt x="403155" y="219915"/>
                  <a:pt x="391025" y="225381"/>
                  <a:pt x="383854" y="247015"/>
                </a:cubicBezTo>
                <a:cubicBezTo>
                  <a:pt x="382242" y="251882"/>
                  <a:pt x="379648" y="255967"/>
                  <a:pt x="375041" y="256996"/>
                </a:cubicBezTo>
                <a:cubicBezTo>
                  <a:pt x="368777" y="258393"/>
                  <a:pt x="363618" y="253863"/>
                  <a:pt x="362589" y="248673"/>
                </a:cubicBezTo>
                <a:cubicBezTo>
                  <a:pt x="359625" y="233565"/>
                  <a:pt x="348417" y="227346"/>
                  <a:pt x="336409" y="221527"/>
                </a:cubicBezTo>
                <a:cubicBezTo>
                  <a:pt x="322114" y="214602"/>
                  <a:pt x="320472" y="198695"/>
                  <a:pt x="315052" y="186918"/>
                </a:cubicBezTo>
                <a:cubicBezTo>
                  <a:pt x="309294" y="174420"/>
                  <a:pt x="302999" y="172301"/>
                  <a:pt x="292327" y="174788"/>
                </a:cubicBezTo>
                <a:cubicBezTo>
                  <a:pt x="212147" y="193551"/>
                  <a:pt x="131981" y="212345"/>
                  <a:pt x="51985" y="231876"/>
                </a:cubicBezTo>
                <a:cubicBezTo>
                  <a:pt x="45966" y="233350"/>
                  <a:pt x="40100" y="234363"/>
                  <a:pt x="34051" y="235361"/>
                </a:cubicBezTo>
                <a:cubicBezTo>
                  <a:pt x="394" y="240889"/>
                  <a:pt x="-4028" y="238294"/>
                  <a:pt x="2636" y="206387"/>
                </a:cubicBezTo>
                <a:cubicBezTo>
                  <a:pt x="7519" y="183003"/>
                  <a:pt x="7841" y="159725"/>
                  <a:pt x="6536" y="136725"/>
                </a:cubicBezTo>
                <a:cubicBezTo>
                  <a:pt x="5292" y="114875"/>
                  <a:pt x="13522" y="108012"/>
                  <a:pt x="33529" y="103928"/>
                </a:cubicBezTo>
                <a:cubicBezTo>
                  <a:pt x="111821" y="87928"/>
                  <a:pt x="189683" y="69933"/>
                  <a:pt x="267868" y="53396"/>
                </a:cubicBezTo>
                <a:cubicBezTo>
                  <a:pt x="280366" y="50755"/>
                  <a:pt x="289609" y="46579"/>
                  <a:pt x="293755" y="33819"/>
                </a:cubicBezTo>
                <a:cubicBezTo>
                  <a:pt x="298362" y="19647"/>
                  <a:pt x="312979" y="14350"/>
                  <a:pt x="321700" y="3617"/>
                </a:cubicBezTo>
                <a:cubicBezTo>
                  <a:pt x="327151" y="-3077"/>
                  <a:pt x="334859" y="255"/>
                  <a:pt x="338913" y="7625"/>
                </a:cubicBezTo>
                <a:cubicBezTo>
                  <a:pt x="347757" y="23655"/>
                  <a:pt x="354405" y="40038"/>
                  <a:pt x="344593" y="58325"/>
                </a:cubicBezTo>
                <a:cubicBezTo>
                  <a:pt x="337485" y="71560"/>
                  <a:pt x="332003" y="85441"/>
                  <a:pt x="336364" y="100734"/>
                </a:cubicBezTo>
                <a:cubicBezTo>
                  <a:pt x="340264" y="114399"/>
                  <a:pt x="343150" y="128003"/>
                  <a:pt x="364431" y="119374"/>
                </a:cubicBezTo>
                <a:cubicBezTo>
                  <a:pt x="378189" y="113785"/>
                  <a:pt x="399793" y="131105"/>
                  <a:pt x="401037" y="146797"/>
                </a:cubicBezTo>
                <a:cubicBezTo>
                  <a:pt x="402019" y="159295"/>
                  <a:pt x="413028" y="164762"/>
                  <a:pt x="416667" y="171518"/>
                </a:cubicBezTo>
                <a:cubicBezTo>
                  <a:pt x="432236" y="200461"/>
                  <a:pt x="461287" y="194918"/>
                  <a:pt x="487143" y="204545"/>
                </a:cubicBezTo>
                <a:close/>
              </a:path>
            </a:pathLst>
          </a:custGeom>
          <a:solidFill>
            <a:schemeClr val="bg2"/>
          </a:solidFill>
          <a:ln w="0" cap="flat">
            <a:noFill/>
            <a:prstDash val="solid"/>
            <a:miter/>
          </a:ln>
        </p:spPr>
        <p:txBody>
          <a:bodyPr lIns="21600" tIns="21600" rIns="21600" bIns="216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2F2F2"/>
              </a:solidFill>
              <a:effectLst/>
              <a:uLnTx/>
              <a:uFillTx/>
              <a:latin typeface="Arial"/>
              <a:ea typeface="Source Sans Pro" panose="020B0503030403020204" pitchFamily="34" charset="0"/>
              <a:cs typeface="Arial"/>
              <a:sym typeface="Arial"/>
            </a:endParaRPr>
          </a:p>
        </p:txBody>
      </p:sp>
      <p:sp>
        <p:nvSpPr>
          <p:cNvPr id="143" name="Google Shape;554;p9">
            <a:extLst>
              <a:ext uri="{FF2B5EF4-FFF2-40B4-BE49-F238E27FC236}">
                <a16:creationId xmlns:a16="http://schemas.microsoft.com/office/drawing/2014/main" id="{B58CA0C6-E7F5-7FF8-A083-25C9566D0720}"/>
              </a:ext>
            </a:extLst>
          </p:cNvPr>
          <p:cNvSpPr/>
          <p:nvPr/>
        </p:nvSpPr>
        <p:spPr>
          <a:xfrm>
            <a:off x="4790002" y="3302093"/>
            <a:ext cx="151864" cy="98404"/>
          </a:xfrm>
          <a:custGeom>
            <a:avLst/>
            <a:gdLst/>
            <a:ahLst/>
            <a:cxnLst/>
            <a:rect l="l" t="t" r="r" b="b"/>
            <a:pathLst>
              <a:path w="938105" h="607873" extrusionOk="0">
                <a:moveTo>
                  <a:pt x="755962" y="607858"/>
                </a:moveTo>
                <a:cubicBezTo>
                  <a:pt x="753659" y="603712"/>
                  <a:pt x="751279" y="599612"/>
                  <a:pt x="749068" y="595436"/>
                </a:cubicBezTo>
                <a:cubicBezTo>
                  <a:pt x="735095" y="568934"/>
                  <a:pt x="712018" y="567353"/>
                  <a:pt x="685501" y="569671"/>
                </a:cubicBezTo>
                <a:cubicBezTo>
                  <a:pt x="604568" y="576765"/>
                  <a:pt x="523435" y="580465"/>
                  <a:pt x="442272" y="584458"/>
                </a:cubicBezTo>
                <a:cubicBezTo>
                  <a:pt x="342883" y="589340"/>
                  <a:pt x="243555" y="587851"/>
                  <a:pt x="144196" y="588235"/>
                </a:cubicBezTo>
                <a:cubicBezTo>
                  <a:pt x="114025" y="588357"/>
                  <a:pt x="103738" y="580189"/>
                  <a:pt x="110325" y="550432"/>
                </a:cubicBezTo>
                <a:cubicBezTo>
                  <a:pt x="120105" y="506304"/>
                  <a:pt x="90702" y="466873"/>
                  <a:pt x="99899" y="423666"/>
                </a:cubicBezTo>
                <a:cubicBezTo>
                  <a:pt x="101435" y="416419"/>
                  <a:pt x="94371" y="412473"/>
                  <a:pt x="88997" y="409816"/>
                </a:cubicBezTo>
                <a:cubicBezTo>
                  <a:pt x="70373" y="400619"/>
                  <a:pt x="69497" y="385664"/>
                  <a:pt x="73720" y="368191"/>
                </a:cubicBezTo>
                <a:cubicBezTo>
                  <a:pt x="79954" y="342380"/>
                  <a:pt x="78280" y="319272"/>
                  <a:pt x="54327" y="301368"/>
                </a:cubicBezTo>
                <a:cubicBezTo>
                  <a:pt x="39418" y="290221"/>
                  <a:pt x="40462" y="270399"/>
                  <a:pt x="36040" y="254384"/>
                </a:cubicBezTo>
                <a:cubicBezTo>
                  <a:pt x="29161" y="229448"/>
                  <a:pt x="23542" y="204682"/>
                  <a:pt x="6774" y="183907"/>
                </a:cubicBezTo>
                <a:cubicBezTo>
                  <a:pt x="-611" y="174756"/>
                  <a:pt x="-2361" y="163455"/>
                  <a:pt x="3535" y="152968"/>
                </a:cubicBezTo>
                <a:cubicBezTo>
                  <a:pt x="14789" y="132931"/>
                  <a:pt x="6759" y="107197"/>
                  <a:pt x="23219" y="88771"/>
                </a:cubicBezTo>
                <a:cubicBezTo>
                  <a:pt x="26244" y="85378"/>
                  <a:pt x="24202" y="80664"/>
                  <a:pt x="20931" y="78438"/>
                </a:cubicBezTo>
                <a:cubicBezTo>
                  <a:pt x="295" y="64481"/>
                  <a:pt x="11995" y="44443"/>
                  <a:pt x="11442" y="27031"/>
                </a:cubicBezTo>
                <a:cubicBezTo>
                  <a:pt x="10982" y="12767"/>
                  <a:pt x="23158" y="15040"/>
                  <a:pt x="32155" y="14932"/>
                </a:cubicBezTo>
                <a:cubicBezTo>
                  <a:pt x="79923" y="14318"/>
                  <a:pt x="127706" y="14748"/>
                  <a:pt x="175443" y="13366"/>
                </a:cubicBezTo>
                <a:cubicBezTo>
                  <a:pt x="325563" y="9005"/>
                  <a:pt x="475698" y="6027"/>
                  <a:pt x="625849" y="3370"/>
                </a:cubicBezTo>
                <a:cubicBezTo>
                  <a:pt x="664050" y="2695"/>
                  <a:pt x="702390" y="1589"/>
                  <a:pt x="740638" y="54"/>
                </a:cubicBezTo>
                <a:cubicBezTo>
                  <a:pt x="755901" y="-560"/>
                  <a:pt x="761367" y="4000"/>
                  <a:pt x="768952" y="18878"/>
                </a:cubicBezTo>
                <a:cubicBezTo>
                  <a:pt x="778042" y="36720"/>
                  <a:pt x="782203" y="48942"/>
                  <a:pt x="774633" y="68703"/>
                </a:cubicBezTo>
                <a:cubicBezTo>
                  <a:pt x="770088" y="80557"/>
                  <a:pt x="777827" y="97493"/>
                  <a:pt x="781112" y="111895"/>
                </a:cubicBezTo>
                <a:cubicBezTo>
                  <a:pt x="786502" y="135648"/>
                  <a:pt x="799016" y="152845"/>
                  <a:pt x="824734" y="158173"/>
                </a:cubicBezTo>
                <a:cubicBezTo>
                  <a:pt x="839751" y="161290"/>
                  <a:pt x="847843" y="172791"/>
                  <a:pt x="858268" y="183861"/>
                </a:cubicBezTo>
                <a:cubicBezTo>
                  <a:pt x="881761" y="208812"/>
                  <a:pt x="891296" y="245294"/>
                  <a:pt x="925797" y="261478"/>
                </a:cubicBezTo>
                <a:cubicBezTo>
                  <a:pt x="942625" y="269370"/>
                  <a:pt x="941520" y="309936"/>
                  <a:pt x="926611" y="324753"/>
                </a:cubicBezTo>
                <a:cubicBezTo>
                  <a:pt x="922204" y="329129"/>
                  <a:pt x="914957" y="332246"/>
                  <a:pt x="915049" y="338848"/>
                </a:cubicBezTo>
                <a:cubicBezTo>
                  <a:pt x="915571" y="379307"/>
                  <a:pt x="882114" y="382348"/>
                  <a:pt x="855888" y="393203"/>
                </a:cubicBezTo>
                <a:cubicBezTo>
                  <a:pt x="850192" y="395552"/>
                  <a:pt x="843758" y="396136"/>
                  <a:pt x="837678" y="397579"/>
                </a:cubicBezTo>
                <a:cubicBezTo>
                  <a:pt x="802086" y="406055"/>
                  <a:pt x="792859" y="438621"/>
                  <a:pt x="818623" y="466229"/>
                </a:cubicBezTo>
                <a:cubicBezTo>
                  <a:pt x="833394" y="482059"/>
                  <a:pt x="833287" y="497690"/>
                  <a:pt x="820205" y="514088"/>
                </a:cubicBezTo>
                <a:cubicBezTo>
                  <a:pt x="819714" y="514702"/>
                  <a:pt x="818869" y="515178"/>
                  <a:pt x="818685" y="515854"/>
                </a:cubicBezTo>
                <a:cubicBezTo>
                  <a:pt x="810393" y="544751"/>
                  <a:pt x="795346" y="567890"/>
                  <a:pt x="767416" y="582200"/>
                </a:cubicBezTo>
                <a:cubicBezTo>
                  <a:pt x="763010" y="584458"/>
                  <a:pt x="763609" y="596449"/>
                  <a:pt x="761889" y="603942"/>
                </a:cubicBezTo>
                <a:cubicBezTo>
                  <a:pt x="759908" y="605247"/>
                  <a:pt x="757927" y="606568"/>
                  <a:pt x="755947" y="607873"/>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Tx/>
              <a:buNone/>
              <a:tabLst/>
              <a:defRPr/>
            </a:pPr>
            <a:endParaRPr kumimoji="0" sz="500" b="0" i="0" u="none" strike="noStrike" kern="0" cap="none" spc="0" normalizeH="0" baseline="0" noProof="0">
              <a:ln>
                <a:noFill/>
              </a:ln>
              <a:solidFill>
                <a:srgbClr val="F2F2F2"/>
              </a:solidFill>
              <a:effectLst/>
              <a:uLnTx/>
              <a:uFillTx/>
              <a:latin typeface="Arial"/>
              <a:cs typeface="Arial"/>
              <a:sym typeface="Arial"/>
            </a:endParaRPr>
          </a:p>
        </p:txBody>
      </p:sp>
      <p:sp>
        <p:nvSpPr>
          <p:cNvPr id="144" name="Google Shape;573;p9">
            <a:extLst>
              <a:ext uri="{FF2B5EF4-FFF2-40B4-BE49-F238E27FC236}">
                <a16:creationId xmlns:a16="http://schemas.microsoft.com/office/drawing/2014/main" id="{8C4B19FA-B8F8-82EF-12DF-CD591A3913AE}"/>
              </a:ext>
            </a:extLst>
          </p:cNvPr>
          <p:cNvSpPr/>
          <p:nvPr/>
        </p:nvSpPr>
        <p:spPr>
          <a:xfrm>
            <a:off x="4782595" y="3434213"/>
            <a:ext cx="166679" cy="112978"/>
          </a:xfrm>
          <a:custGeom>
            <a:avLst/>
            <a:gdLst/>
            <a:ahLst/>
            <a:cxnLst/>
            <a:rect l="l" t="t" r="r" b="b"/>
            <a:pathLst>
              <a:path w="496819" h="336754" extrusionOk="0">
                <a:moveTo>
                  <a:pt x="0" y="63693"/>
                </a:moveTo>
                <a:cubicBezTo>
                  <a:pt x="53925" y="53221"/>
                  <a:pt x="105853" y="43179"/>
                  <a:pt x="157766" y="33045"/>
                </a:cubicBezTo>
                <a:cubicBezTo>
                  <a:pt x="211461" y="22558"/>
                  <a:pt x="265278" y="12670"/>
                  <a:pt x="318711" y="1016"/>
                </a:cubicBezTo>
                <a:cubicBezTo>
                  <a:pt x="333283" y="-2163"/>
                  <a:pt x="337766" y="2014"/>
                  <a:pt x="341252" y="15004"/>
                </a:cubicBezTo>
                <a:cubicBezTo>
                  <a:pt x="359708" y="83699"/>
                  <a:pt x="379284" y="152073"/>
                  <a:pt x="397433" y="220845"/>
                </a:cubicBezTo>
                <a:cubicBezTo>
                  <a:pt x="401809" y="237428"/>
                  <a:pt x="407260" y="244782"/>
                  <a:pt x="425824" y="238625"/>
                </a:cubicBezTo>
                <a:cubicBezTo>
                  <a:pt x="441961" y="233282"/>
                  <a:pt x="459358" y="231762"/>
                  <a:pt x="476155" y="228338"/>
                </a:cubicBezTo>
                <a:cubicBezTo>
                  <a:pt x="490696" y="225374"/>
                  <a:pt x="498864" y="228983"/>
                  <a:pt x="496377" y="245873"/>
                </a:cubicBezTo>
                <a:cubicBezTo>
                  <a:pt x="494243" y="260444"/>
                  <a:pt x="492769" y="275138"/>
                  <a:pt x="491187" y="289786"/>
                </a:cubicBezTo>
                <a:cubicBezTo>
                  <a:pt x="490542" y="295759"/>
                  <a:pt x="488024" y="300427"/>
                  <a:pt x="482266" y="302331"/>
                </a:cubicBezTo>
                <a:cubicBezTo>
                  <a:pt x="459296" y="309977"/>
                  <a:pt x="439627" y="324103"/>
                  <a:pt x="418315" y="334974"/>
                </a:cubicBezTo>
                <a:cubicBezTo>
                  <a:pt x="409302" y="339565"/>
                  <a:pt x="402869" y="334452"/>
                  <a:pt x="404159" y="328955"/>
                </a:cubicBezTo>
                <a:cubicBezTo>
                  <a:pt x="407291" y="315643"/>
                  <a:pt x="383768" y="305939"/>
                  <a:pt x="401027" y="290108"/>
                </a:cubicBezTo>
                <a:cubicBezTo>
                  <a:pt x="405617" y="285901"/>
                  <a:pt x="389572" y="278593"/>
                  <a:pt x="383338" y="272620"/>
                </a:cubicBezTo>
                <a:cubicBezTo>
                  <a:pt x="375246" y="264866"/>
                  <a:pt x="365389" y="241005"/>
                  <a:pt x="354057" y="271514"/>
                </a:cubicBezTo>
                <a:cubicBezTo>
                  <a:pt x="351770" y="277687"/>
                  <a:pt x="342649" y="274677"/>
                  <a:pt x="336814" y="273280"/>
                </a:cubicBezTo>
                <a:cubicBezTo>
                  <a:pt x="327771" y="271100"/>
                  <a:pt x="325191" y="262900"/>
                  <a:pt x="324346" y="255331"/>
                </a:cubicBezTo>
                <a:cubicBezTo>
                  <a:pt x="319417" y="211801"/>
                  <a:pt x="325237" y="167150"/>
                  <a:pt x="301453" y="125862"/>
                </a:cubicBezTo>
                <a:cubicBezTo>
                  <a:pt x="293115" y="111399"/>
                  <a:pt x="297830" y="89288"/>
                  <a:pt x="316884" y="77373"/>
                </a:cubicBezTo>
                <a:cubicBezTo>
                  <a:pt x="326250" y="71508"/>
                  <a:pt x="332699" y="31940"/>
                  <a:pt x="325943" y="23510"/>
                </a:cubicBezTo>
                <a:cubicBezTo>
                  <a:pt x="322120" y="18735"/>
                  <a:pt x="317023" y="20224"/>
                  <a:pt x="313506" y="22650"/>
                </a:cubicBezTo>
                <a:cubicBezTo>
                  <a:pt x="306458" y="27533"/>
                  <a:pt x="293546" y="26688"/>
                  <a:pt x="294466" y="39847"/>
                </a:cubicBezTo>
                <a:cubicBezTo>
                  <a:pt x="295081" y="48661"/>
                  <a:pt x="295710" y="56891"/>
                  <a:pt x="287373" y="62848"/>
                </a:cubicBezTo>
                <a:cubicBezTo>
                  <a:pt x="253824" y="86847"/>
                  <a:pt x="255405" y="119798"/>
                  <a:pt x="263758" y="154713"/>
                </a:cubicBezTo>
                <a:cubicBezTo>
                  <a:pt x="265355" y="161393"/>
                  <a:pt x="267335" y="169592"/>
                  <a:pt x="264940" y="175334"/>
                </a:cubicBezTo>
                <a:cubicBezTo>
                  <a:pt x="249555" y="212139"/>
                  <a:pt x="266890" y="239546"/>
                  <a:pt x="290290" y="264390"/>
                </a:cubicBezTo>
                <a:cubicBezTo>
                  <a:pt x="305015" y="280036"/>
                  <a:pt x="299027" y="304281"/>
                  <a:pt x="316577" y="317777"/>
                </a:cubicBezTo>
                <a:cubicBezTo>
                  <a:pt x="314627" y="319328"/>
                  <a:pt x="313199" y="320971"/>
                  <a:pt x="312754" y="320741"/>
                </a:cubicBezTo>
                <a:cubicBezTo>
                  <a:pt x="288694" y="308288"/>
                  <a:pt x="262437" y="304665"/>
                  <a:pt x="236058" y="301655"/>
                </a:cubicBezTo>
                <a:cubicBezTo>
                  <a:pt x="231299" y="301118"/>
                  <a:pt x="229978" y="297939"/>
                  <a:pt x="227997" y="294561"/>
                </a:cubicBezTo>
                <a:cubicBezTo>
                  <a:pt x="218447" y="278347"/>
                  <a:pt x="208221" y="264851"/>
                  <a:pt x="190456" y="286669"/>
                </a:cubicBezTo>
                <a:cubicBezTo>
                  <a:pt x="188568" y="289003"/>
                  <a:pt x="185144" y="290063"/>
                  <a:pt x="182180" y="287375"/>
                </a:cubicBezTo>
                <a:cubicBezTo>
                  <a:pt x="179155" y="284627"/>
                  <a:pt x="176176" y="280835"/>
                  <a:pt x="178710" y="277241"/>
                </a:cubicBezTo>
                <a:cubicBezTo>
                  <a:pt x="194878" y="254333"/>
                  <a:pt x="190440" y="223808"/>
                  <a:pt x="207315" y="201099"/>
                </a:cubicBezTo>
                <a:cubicBezTo>
                  <a:pt x="211384" y="195618"/>
                  <a:pt x="220873" y="188109"/>
                  <a:pt x="210217" y="181676"/>
                </a:cubicBezTo>
                <a:cubicBezTo>
                  <a:pt x="200574" y="175856"/>
                  <a:pt x="193788" y="161331"/>
                  <a:pt x="178464" y="168425"/>
                </a:cubicBezTo>
                <a:cubicBezTo>
                  <a:pt x="159993" y="176977"/>
                  <a:pt x="126950" y="162314"/>
                  <a:pt x="119749" y="142814"/>
                </a:cubicBezTo>
                <a:cubicBezTo>
                  <a:pt x="114605" y="128918"/>
                  <a:pt x="101677" y="120105"/>
                  <a:pt x="89501" y="120703"/>
                </a:cubicBezTo>
                <a:cubicBezTo>
                  <a:pt x="71137" y="121625"/>
                  <a:pt x="67221" y="110170"/>
                  <a:pt x="60942" y="98670"/>
                </a:cubicBezTo>
                <a:cubicBezTo>
                  <a:pt x="51975" y="82271"/>
                  <a:pt x="46478" y="60852"/>
                  <a:pt x="19254" y="72015"/>
                </a:cubicBezTo>
                <a:cubicBezTo>
                  <a:pt x="13558" y="74349"/>
                  <a:pt x="7308" y="69834"/>
                  <a:pt x="15" y="63677"/>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Tx/>
              <a:buNone/>
              <a:tabLst/>
              <a:defRPr/>
            </a:pPr>
            <a:endParaRPr kumimoji="0" sz="400" b="0" i="0" u="none" strike="noStrike" kern="0" cap="none" spc="0" normalizeH="0" baseline="0" noProof="0">
              <a:ln>
                <a:noFill/>
              </a:ln>
              <a:solidFill>
                <a:srgbClr val="F2F2F2"/>
              </a:solidFill>
              <a:effectLst/>
              <a:uLnTx/>
              <a:uFillTx/>
              <a:latin typeface="Arial"/>
              <a:cs typeface="Arial"/>
              <a:sym typeface="Arial"/>
            </a:endParaRPr>
          </a:p>
        </p:txBody>
      </p:sp>
      <p:sp>
        <p:nvSpPr>
          <p:cNvPr id="145" name="Google Shape;540;p9">
            <a:extLst>
              <a:ext uri="{FF2B5EF4-FFF2-40B4-BE49-F238E27FC236}">
                <a16:creationId xmlns:a16="http://schemas.microsoft.com/office/drawing/2014/main" id="{B61D40A9-E17C-4DAD-8EDA-92FE91DA6660}"/>
              </a:ext>
            </a:extLst>
          </p:cNvPr>
          <p:cNvSpPr/>
          <p:nvPr/>
        </p:nvSpPr>
        <p:spPr>
          <a:xfrm>
            <a:off x="4821223" y="3594351"/>
            <a:ext cx="89422" cy="83266"/>
          </a:xfrm>
          <a:custGeom>
            <a:avLst/>
            <a:gdLst/>
            <a:ahLst/>
            <a:cxnLst/>
            <a:rect l="l" t="t" r="r" b="b"/>
            <a:pathLst>
              <a:path w="763231" h="710690" extrusionOk="0">
                <a:moveTo>
                  <a:pt x="654219" y="103836"/>
                </a:moveTo>
                <a:cubicBezTo>
                  <a:pt x="686678" y="98201"/>
                  <a:pt x="715206" y="99613"/>
                  <a:pt x="743658" y="97955"/>
                </a:cubicBezTo>
                <a:cubicBezTo>
                  <a:pt x="749984" y="97587"/>
                  <a:pt x="758199" y="90539"/>
                  <a:pt x="761899" y="100473"/>
                </a:cubicBezTo>
                <a:cubicBezTo>
                  <a:pt x="765077" y="109010"/>
                  <a:pt x="762544" y="119236"/>
                  <a:pt x="754575" y="123351"/>
                </a:cubicBezTo>
                <a:cubicBezTo>
                  <a:pt x="739006" y="131397"/>
                  <a:pt x="734092" y="143312"/>
                  <a:pt x="734921" y="159726"/>
                </a:cubicBezTo>
                <a:cubicBezTo>
                  <a:pt x="735136" y="163841"/>
                  <a:pt x="732741" y="169399"/>
                  <a:pt x="729639" y="172178"/>
                </a:cubicBezTo>
                <a:cubicBezTo>
                  <a:pt x="708159" y="191540"/>
                  <a:pt x="704627" y="213958"/>
                  <a:pt x="710047" y="242117"/>
                </a:cubicBezTo>
                <a:cubicBezTo>
                  <a:pt x="713287" y="258961"/>
                  <a:pt x="709479" y="279920"/>
                  <a:pt x="687200" y="287628"/>
                </a:cubicBezTo>
                <a:cubicBezTo>
                  <a:pt x="684252" y="288641"/>
                  <a:pt x="681365" y="289040"/>
                  <a:pt x="680812" y="293048"/>
                </a:cubicBezTo>
                <a:cubicBezTo>
                  <a:pt x="677342" y="317968"/>
                  <a:pt x="663815" y="346773"/>
                  <a:pt x="645636" y="368331"/>
                </a:cubicBezTo>
                <a:cubicBezTo>
                  <a:pt x="645144" y="368914"/>
                  <a:pt x="643992" y="369682"/>
                  <a:pt x="644100" y="369943"/>
                </a:cubicBezTo>
                <a:cubicBezTo>
                  <a:pt x="657428" y="400160"/>
                  <a:pt x="626903" y="412613"/>
                  <a:pt x="618566" y="434001"/>
                </a:cubicBezTo>
                <a:cubicBezTo>
                  <a:pt x="615817" y="441049"/>
                  <a:pt x="611410" y="445962"/>
                  <a:pt x="606666" y="450953"/>
                </a:cubicBezTo>
                <a:cubicBezTo>
                  <a:pt x="595949" y="462223"/>
                  <a:pt x="582345" y="471973"/>
                  <a:pt x="593999" y="490767"/>
                </a:cubicBezTo>
                <a:cubicBezTo>
                  <a:pt x="597085" y="495726"/>
                  <a:pt x="593231" y="501607"/>
                  <a:pt x="589024" y="505384"/>
                </a:cubicBezTo>
                <a:cubicBezTo>
                  <a:pt x="566054" y="526005"/>
                  <a:pt x="561708" y="555593"/>
                  <a:pt x="551728" y="582448"/>
                </a:cubicBezTo>
                <a:cubicBezTo>
                  <a:pt x="549947" y="587269"/>
                  <a:pt x="545003" y="594363"/>
                  <a:pt x="550945" y="597449"/>
                </a:cubicBezTo>
                <a:cubicBezTo>
                  <a:pt x="583711" y="614508"/>
                  <a:pt x="560633" y="648011"/>
                  <a:pt x="573117" y="671887"/>
                </a:cubicBezTo>
                <a:cubicBezTo>
                  <a:pt x="579888" y="684831"/>
                  <a:pt x="567681" y="696070"/>
                  <a:pt x="549241" y="697191"/>
                </a:cubicBezTo>
                <a:cubicBezTo>
                  <a:pt x="493765" y="700538"/>
                  <a:pt x="438243" y="700308"/>
                  <a:pt x="382737" y="701844"/>
                </a:cubicBezTo>
                <a:cubicBezTo>
                  <a:pt x="296784" y="704239"/>
                  <a:pt x="210845" y="706956"/>
                  <a:pt x="124937" y="710611"/>
                </a:cubicBezTo>
                <a:cubicBezTo>
                  <a:pt x="105544" y="711440"/>
                  <a:pt x="98236" y="705974"/>
                  <a:pt x="100001" y="686044"/>
                </a:cubicBezTo>
                <a:cubicBezTo>
                  <a:pt x="101583" y="668187"/>
                  <a:pt x="100232" y="650053"/>
                  <a:pt x="99817" y="632043"/>
                </a:cubicBezTo>
                <a:cubicBezTo>
                  <a:pt x="99172" y="604205"/>
                  <a:pt x="84555" y="592612"/>
                  <a:pt x="57731" y="598309"/>
                </a:cubicBezTo>
                <a:cubicBezTo>
                  <a:pt x="27744" y="604666"/>
                  <a:pt x="25149" y="602762"/>
                  <a:pt x="25210" y="572452"/>
                </a:cubicBezTo>
                <a:cubicBezTo>
                  <a:pt x="25410" y="472203"/>
                  <a:pt x="25026" y="371939"/>
                  <a:pt x="26285" y="271705"/>
                </a:cubicBezTo>
                <a:cubicBezTo>
                  <a:pt x="27068" y="208645"/>
                  <a:pt x="11668" y="147795"/>
                  <a:pt x="4390" y="85856"/>
                </a:cubicBezTo>
                <a:cubicBezTo>
                  <a:pt x="3668" y="79653"/>
                  <a:pt x="2593" y="73495"/>
                  <a:pt x="1948" y="67292"/>
                </a:cubicBezTo>
                <a:cubicBezTo>
                  <a:pt x="-2566" y="24469"/>
                  <a:pt x="-2520" y="24991"/>
                  <a:pt x="39382" y="23609"/>
                </a:cubicBezTo>
                <a:cubicBezTo>
                  <a:pt x="180827" y="18957"/>
                  <a:pt x="322272" y="14059"/>
                  <a:pt x="463701" y="8930"/>
                </a:cubicBezTo>
                <a:cubicBezTo>
                  <a:pt x="533211" y="6412"/>
                  <a:pt x="602689" y="3111"/>
                  <a:pt x="672199" y="332"/>
                </a:cubicBezTo>
                <a:cubicBezTo>
                  <a:pt x="682087" y="-68"/>
                  <a:pt x="692144" y="-1987"/>
                  <a:pt x="697687" y="11049"/>
                </a:cubicBezTo>
                <a:cubicBezTo>
                  <a:pt x="702984" y="23517"/>
                  <a:pt x="701817" y="32100"/>
                  <a:pt x="692313" y="42372"/>
                </a:cubicBezTo>
                <a:cubicBezTo>
                  <a:pt x="676989" y="58924"/>
                  <a:pt x="667562" y="79622"/>
                  <a:pt x="654234" y="103836"/>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Tx/>
              <a:buNone/>
              <a:tabLst/>
              <a:defRPr/>
            </a:pPr>
            <a:endParaRPr kumimoji="0" sz="400" b="0" i="0" u="none" strike="noStrike" kern="0" cap="none" spc="0" normalizeH="0" baseline="0" noProof="0">
              <a:ln>
                <a:noFill/>
              </a:ln>
              <a:solidFill>
                <a:srgbClr val="F2F2F2"/>
              </a:solidFill>
              <a:effectLst/>
              <a:uLnTx/>
              <a:uFillTx/>
              <a:latin typeface="Arial"/>
              <a:cs typeface="Arial"/>
              <a:sym typeface="Arial"/>
            </a:endParaRPr>
          </a:p>
        </p:txBody>
      </p:sp>
      <p:sp>
        <p:nvSpPr>
          <p:cNvPr id="146" name="Google Shape;548;p9">
            <a:extLst>
              <a:ext uri="{FF2B5EF4-FFF2-40B4-BE49-F238E27FC236}">
                <a16:creationId xmlns:a16="http://schemas.microsoft.com/office/drawing/2014/main" id="{08ACDA13-6D94-81CE-3C7C-D34BF38D3E1C}"/>
              </a:ext>
            </a:extLst>
          </p:cNvPr>
          <p:cNvSpPr/>
          <p:nvPr/>
        </p:nvSpPr>
        <p:spPr>
          <a:xfrm>
            <a:off x="4800133" y="3727394"/>
            <a:ext cx="131602" cy="83275"/>
          </a:xfrm>
          <a:custGeom>
            <a:avLst/>
            <a:gdLst/>
            <a:ahLst/>
            <a:cxnLst/>
            <a:rect l="l" t="t" r="r" b="b"/>
            <a:pathLst>
              <a:path w="1596970" h="1010530" extrusionOk="0">
                <a:moveTo>
                  <a:pt x="1596944" y="249130"/>
                </a:moveTo>
                <a:cubicBezTo>
                  <a:pt x="1590956" y="315660"/>
                  <a:pt x="1584937" y="381500"/>
                  <a:pt x="1579164" y="447355"/>
                </a:cubicBezTo>
                <a:cubicBezTo>
                  <a:pt x="1575556" y="488489"/>
                  <a:pt x="1572515" y="529670"/>
                  <a:pt x="1568892" y="570804"/>
                </a:cubicBezTo>
                <a:cubicBezTo>
                  <a:pt x="1562965" y="638272"/>
                  <a:pt x="1556547" y="705693"/>
                  <a:pt x="1550804" y="773175"/>
                </a:cubicBezTo>
                <a:cubicBezTo>
                  <a:pt x="1546981" y="818210"/>
                  <a:pt x="1543910" y="863306"/>
                  <a:pt x="1540686" y="908386"/>
                </a:cubicBezTo>
                <a:cubicBezTo>
                  <a:pt x="1538797" y="934826"/>
                  <a:pt x="1537385" y="961297"/>
                  <a:pt x="1535558" y="987738"/>
                </a:cubicBezTo>
                <a:cubicBezTo>
                  <a:pt x="1534283" y="1006117"/>
                  <a:pt x="1525823" y="1012566"/>
                  <a:pt x="1506323" y="1009986"/>
                </a:cubicBezTo>
                <a:cubicBezTo>
                  <a:pt x="1452352" y="1002862"/>
                  <a:pt x="1398120" y="997749"/>
                  <a:pt x="1343965" y="991991"/>
                </a:cubicBezTo>
                <a:cubicBezTo>
                  <a:pt x="1281273" y="985327"/>
                  <a:pt x="1218504" y="979339"/>
                  <a:pt x="1155874" y="972107"/>
                </a:cubicBezTo>
                <a:cubicBezTo>
                  <a:pt x="1096376" y="965244"/>
                  <a:pt x="1037000" y="957382"/>
                  <a:pt x="977609" y="949536"/>
                </a:cubicBezTo>
                <a:cubicBezTo>
                  <a:pt x="898964" y="939141"/>
                  <a:pt x="819904" y="932139"/>
                  <a:pt x="741689" y="918013"/>
                </a:cubicBezTo>
                <a:cubicBezTo>
                  <a:pt x="685077" y="907787"/>
                  <a:pt x="627790" y="901277"/>
                  <a:pt x="570779" y="893262"/>
                </a:cubicBezTo>
                <a:cubicBezTo>
                  <a:pt x="557605" y="891404"/>
                  <a:pt x="548868" y="893262"/>
                  <a:pt x="548239" y="910766"/>
                </a:cubicBezTo>
                <a:cubicBezTo>
                  <a:pt x="547517" y="930834"/>
                  <a:pt x="542481" y="950734"/>
                  <a:pt x="539379" y="970725"/>
                </a:cubicBezTo>
                <a:cubicBezTo>
                  <a:pt x="538796" y="974456"/>
                  <a:pt x="539533" y="979293"/>
                  <a:pt x="534481" y="980030"/>
                </a:cubicBezTo>
                <a:cubicBezTo>
                  <a:pt x="530105" y="980659"/>
                  <a:pt x="527480" y="977036"/>
                  <a:pt x="525852" y="973458"/>
                </a:cubicBezTo>
                <a:cubicBezTo>
                  <a:pt x="520985" y="962802"/>
                  <a:pt x="516378" y="952023"/>
                  <a:pt x="511726" y="941275"/>
                </a:cubicBezTo>
                <a:cubicBezTo>
                  <a:pt x="506920" y="930174"/>
                  <a:pt x="500640" y="929452"/>
                  <a:pt x="492395" y="938082"/>
                </a:cubicBezTo>
                <a:cubicBezTo>
                  <a:pt x="485362" y="945436"/>
                  <a:pt x="477639" y="952146"/>
                  <a:pt x="470745" y="959608"/>
                </a:cubicBezTo>
                <a:cubicBezTo>
                  <a:pt x="464358" y="966533"/>
                  <a:pt x="454592" y="972583"/>
                  <a:pt x="448097" y="967792"/>
                </a:cubicBezTo>
                <a:cubicBezTo>
                  <a:pt x="427845" y="952899"/>
                  <a:pt x="401266" y="966902"/>
                  <a:pt x="381950" y="951210"/>
                </a:cubicBezTo>
                <a:cubicBezTo>
                  <a:pt x="381382" y="950749"/>
                  <a:pt x="380354" y="950196"/>
                  <a:pt x="379816" y="950411"/>
                </a:cubicBezTo>
                <a:cubicBezTo>
                  <a:pt x="350827" y="962019"/>
                  <a:pt x="319397" y="949874"/>
                  <a:pt x="291160" y="958058"/>
                </a:cubicBezTo>
                <a:cubicBezTo>
                  <a:pt x="273303" y="963232"/>
                  <a:pt x="272228" y="958181"/>
                  <a:pt x="271645" y="945022"/>
                </a:cubicBezTo>
                <a:cubicBezTo>
                  <a:pt x="271291" y="937206"/>
                  <a:pt x="272381" y="929161"/>
                  <a:pt x="270969" y="921576"/>
                </a:cubicBezTo>
                <a:cubicBezTo>
                  <a:pt x="267683" y="904026"/>
                  <a:pt x="269188" y="883773"/>
                  <a:pt x="241934" y="881455"/>
                </a:cubicBezTo>
                <a:cubicBezTo>
                  <a:pt x="232736" y="880672"/>
                  <a:pt x="223278" y="871152"/>
                  <a:pt x="227900" y="856488"/>
                </a:cubicBezTo>
                <a:cubicBezTo>
                  <a:pt x="233412" y="838954"/>
                  <a:pt x="229896" y="824244"/>
                  <a:pt x="218994" y="806955"/>
                </a:cubicBezTo>
                <a:cubicBezTo>
                  <a:pt x="204269" y="783616"/>
                  <a:pt x="197298" y="754673"/>
                  <a:pt x="201337" y="725915"/>
                </a:cubicBezTo>
                <a:cubicBezTo>
                  <a:pt x="203824" y="708134"/>
                  <a:pt x="192216" y="698507"/>
                  <a:pt x="183879" y="686868"/>
                </a:cubicBezTo>
                <a:cubicBezTo>
                  <a:pt x="177461" y="677886"/>
                  <a:pt x="171288" y="684657"/>
                  <a:pt x="166820" y="689939"/>
                </a:cubicBezTo>
                <a:cubicBezTo>
                  <a:pt x="156855" y="701716"/>
                  <a:pt x="143405" y="707842"/>
                  <a:pt x="130184" y="714690"/>
                </a:cubicBezTo>
                <a:cubicBezTo>
                  <a:pt x="122722" y="718560"/>
                  <a:pt x="117317" y="717961"/>
                  <a:pt x="111575" y="711788"/>
                </a:cubicBezTo>
                <a:cubicBezTo>
                  <a:pt x="105924" y="705724"/>
                  <a:pt x="100412" y="700488"/>
                  <a:pt x="107859" y="691997"/>
                </a:cubicBezTo>
                <a:cubicBezTo>
                  <a:pt x="112373" y="686853"/>
                  <a:pt x="112757" y="680496"/>
                  <a:pt x="110193" y="674308"/>
                </a:cubicBezTo>
                <a:cubicBezTo>
                  <a:pt x="107798" y="668550"/>
                  <a:pt x="107306" y="662224"/>
                  <a:pt x="113571" y="660274"/>
                </a:cubicBezTo>
                <a:cubicBezTo>
                  <a:pt x="139735" y="652106"/>
                  <a:pt x="131981" y="634817"/>
                  <a:pt x="129125" y="615670"/>
                </a:cubicBezTo>
                <a:cubicBezTo>
                  <a:pt x="125854" y="593759"/>
                  <a:pt x="137002" y="573261"/>
                  <a:pt x="145646" y="553346"/>
                </a:cubicBezTo>
                <a:cubicBezTo>
                  <a:pt x="152479" y="537562"/>
                  <a:pt x="160694" y="522377"/>
                  <a:pt x="168678" y="507114"/>
                </a:cubicBezTo>
                <a:cubicBezTo>
                  <a:pt x="174205" y="496535"/>
                  <a:pt x="173330" y="492236"/>
                  <a:pt x="160049" y="487630"/>
                </a:cubicBezTo>
                <a:cubicBezTo>
                  <a:pt x="130599" y="477419"/>
                  <a:pt x="108166" y="459316"/>
                  <a:pt x="101287" y="425506"/>
                </a:cubicBezTo>
                <a:cubicBezTo>
                  <a:pt x="98800" y="413284"/>
                  <a:pt x="88589" y="402551"/>
                  <a:pt x="81465" y="391404"/>
                </a:cubicBezTo>
                <a:cubicBezTo>
                  <a:pt x="73895" y="379565"/>
                  <a:pt x="64759" y="368433"/>
                  <a:pt x="64498" y="353478"/>
                </a:cubicBezTo>
                <a:cubicBezTo>
                  <a:pt x="64375" y="345724"/>
                  <a:pt x="59124" y="342669"/>
                  <a:pt x="53489" y="339813"/>
                </a:cubicBezTo>
                <a:cubicBezTo>
                  <a:pt x="25882" y="325902"/>
                  <a:pt x="11418" y="305388"/>
                  <a:pt x="22872" y="273942"/>
                </a:cubicBezTo>
                <a:cubicBezTo>
                  <a:pt x="29874" y="254719"/>
                  <a:pt x="23732" y="238781"/>
                  <a:pt x="13875" y="223350"/>
                </a:cubicBezTo>
                <a:cubicBezTo>
                  <a:pt x="-420" y="200978"/>
                  <a:pt x="-3092" y="178208"/>
                  <a:pt x="3219" y="151936"/>
                </a:cubicBezTo>
                <a:cubicBezTo>
                  <a:pt x="14474" y="105059"/>
                  <a:pt x="26803" y="58259"/>
                  <a:pt x="32223" y="10138"/>
                </a:cubicBezTo>
                <a:cubicBezTo>
                  <a:pt x="33590" y="-2084"/>
                  <a:pt x="42096" y="-471"/>
                  <a:pt x="49605" y="1003"/>
                </a:cubicBezTo>
                <a:cubicBezTo>
                  <a:pt x="138844" y="18415"/>
                  <a:pt x="227931" y="36563"/>
                  <a:pt x="317247" y="53576"/>
                </a:cubicBezTo>
                <a:cubicBezTo>
                  <a:pt x="439345" y="76838"/>
                  <a:pt x="561305" y="100975"/>
                  <a:pt x="683895" y="121412"/>
                </a:cubicBezTo>
                <a:cubicBezTo>
                  <a:pt x="756629" y="133542"/>
                  <a:pt x="829792" y="143722"/>
                  <a:pt x="902818" y="154224"/>
                </a:cubicBezTo>
                <a:cubicBezTo>
                  <a:pt x="962777" y="162853"/>
                  <a:pt x="1023365" y="167168"/>
                  <a:pt x="1083585" y="174047"/>
                </a:cubicBezTo>
                <a:cubicBezTo>
                  <a:pt x="1161524" y="182952"/>
                  <a:pt x="1239340" y="192871"/>
                  <a:pt x="1317279" y="201685"/>
                </a:cubicBezTo>
                <a:cubicBezTo>
                  <a:pt x="1379065" y="208671"/>
                  <a:pt x="1440959" y="214521"/>
                  <a:pt x="1502791" y="221077"/>
                </a:cubicBezTo>
                <a:cubicBezTo>
                  <a:pt x="1529830" y="223948"/>
                  <a:pt x="1556746" y="228125"/>
                  <a:pt x="1583832" y="230121"/>
                </a:cubicBezTo>
                <a:cubicBezTo>
                  <a:pt x="1598603" y="231211"/>
                  <a:pt x="1596837" y="240424"/>
                  <a:pt x="1596960" y="249084"/>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Tx/>
              <a:buNone/>
              <a:tabLst/>
              <a:defRPr/>
            </a:pPr>
            <a:endParaRPr kumimoji="0" sz="400" b="0" i="0" u="none" strike="noStrike" kern="0" cap="none" spc="0" normalizeH="0" baseline="0" noProof="0">
              <a:ln>
                <a:noFill/>
              </a:ln>
              <a:solidFill>
                <a:srgbClr val="F2F2F2"/>
              </a:solidFill>
              <a:effectLst/>
              <a:uLnTx/>
              <a:uFillTx/>
              <a:latin typeface="Arial"/>
              <a:cs typeface="Arial"/>
              <a:sym typeface="Arial"/>
            </a:endParaRPr>
          </a:p>
        </p:txBody>
      </p:sp>
      <p:sp>
        <p:nvSpPr>
          <p:cNvPr id="147" name="Google Shape;534;p9">
            <a:extLst>
              <a:ext uri="{FF2B5EF4-FFF2-40B4-BE49-F238E27FC236}">
                <a16:creationId xmlns:a16="http://schemas.microsoft.com/office/drawing/2014/main" id="{15024A37-1914-8FE1-C73F-B67AFD4E5AD0}"/>
              </a:ext>
            </a:extLst>
          </p:cNvPr>
          <p:cNvSpPr/>
          <p:nvPr/>
        </p:nvSpPr>
        <p:spPr>
          <a:xfrm>
            <a:off x="4837239" y="3874084"/>
            <a:ext cx="57391" cy="89027"/>
          </a:xfrm>
          <a:custGeom>
            <a:avLst/>
            <a:gdLst/>
            <a:ahLst/>
            <a:cxnLst/>
            <a:rect l="l" t="t" r="r" b="b"/>
            <a:pathLst>
              <a:path w="986402" h="1530139" extrusionOk="0">
                <a:moveTo>
                  <a:pt x="638909" y="1530124"/>
                </a:moveTo>
                <a:cubicBezTo>
                  <a:pt x="629328" y="1527253"/>
                  <a:pt x="627009" y="1519023"/>
                  <a:pt x="622848" y="1512773"/>
                </a:cubicBezTo>
                <a:cubicBezTo>
                  <a:pt x="418220" y="1205255"/>
                  <a:pt x="213776" y="897599"/>
                  <a:pt x="8964" y="590204"/>
                </a:cubicBezTo>
                <a:cubicBezTo>
                  <a:pt x="964" y="578197"/>
                  <a:pt x="-2153" y="567326"/>
                  <a:pt x="1548" y="553123"/>
                </a:cubicBezTo>
                <a:cubicBezTo>
                  <a:pt x="48056" y="374659"/>
                  <a:pt x="94350" y="196149"/>
                  <a:pt x="140044" y="17485"/>
                </a:cubicBezTo>
                <a:cubicBezTo>
                  <a:pt x="143990" y="2085"/>
                  <a:pt x="148428" y="-2936"/>
                  <a:pt x="165287" y="1609"/>
                </a:cubicBezTo>
                <a:cubicBezTo>
                  <a:pt x="430304" y="72945"/>
                  <a:pt x="699881" y="124122"/>
                  <a:pt x="968015" y="181639"/>
                </a:cubicBezTo>
                <a:cubicBezTo>
                  <a:pt x="986072" y="185508"/>
                  <a:pt x="988375" y="192188"/>
                  <a:pt x="985212" y="208479"/>
                </a:cubicBezTo>
                <a:cubicBezTo>
                  <a:pt x="933851" y="472329"/>
                  <a:pt x="882998" y="736271"/>
                  <a:pt x="832052" y="1000198"/>
                </a:cubicBezTo>
                <a:cubicBezTo>
                  <a:pt x="811753" y="1105298"/>
                  <a:pt x="791424" y="1210399"/>
                  <a:pt x="771356" y="1315546"/>
                </a:cubicBezTo>
                <a:cubicBezTo>
                  <a:pt x="769989" y="1322732"/>
                  <a:pt x="767333" y="1328690"/>
                  <a:pt x="763157" y="1334601"/>
                </a:cubicBezTo>
                <a:cubicBezTo>
                  <a:pt x="747342" y="1356972"/>
                  <a:pt x="747034" y="1357356"/>
                  <a:pt x="733507" y="1334524"/>
                </a:cubicBezTo>
                <a:cubicBezTo>
                  <a:pt x="728855" y="1326678"/>
                  <a:pt x="723604" y="1323546"/>
                  <a:pt x="714882" y="1323623"/>
                </a:cubicBezTo>
                <a:cubicBezTo>
                  <a:pt x="707881" y="1323684"/>
                  <a:pt x="700864" y="1322410"/>
                  <a:pt x="693878" y="1321580"/>
                </a:cubicBezTo>
                <a:cubicBezTo>
                  <a:pt x="657288" y="1317312"/>
                  <a:pt x="656520" y="1317941"/>
                  <a:pt x="653634" y="1354623"/>
                </a:cubicBezTo>
                <a:cubicBezTo>
                  <a:pt x="650148" y="1398859"/>
                  <a:pt x="639753" y="1442619"/>
                  <a:pt x="647968" y="1487608"/>
                </a:cubicBezTo>
                <a:cubicBezTo>
                  <a:pt x="650547" y="1501718"/>
                  <a:pt x="647492" y="1517134"/>
                  <a:pt x="638924" y="1530139"/>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Tx/>
              <a:buNone/>
              <a:tabLst/>
              <a:defRPr/>
            </a:pPr>
            <a:endParaRPr kumimoji="0" sz="400" b="0" i="0" u="none" strike="noStrike" kern="0" cap="none" spc="0" normalizeH="0" baseline="0" noProof="0">
              <a:ln>
                <a:noFill/>
              </a:ln>
              <a:solidFill>
                <a:srgbClr val="F2F2F2"/>
              </a:solidFill>
              <a:effectLst/>
              <a:uLnTx/>
              <a:uFillTx/>
              <a:latin typeface="Arial"/>
              <a:cs typeface="Arial"/>
              <a:sym typeface="Arial"/>
            </a:endParaRPr>
          </a:p>
        </p:txBody>
      </p:sp>
      <p:graphicFrame>
        <p:nvGraphicFramePr>
          <p:cNvPr id="148" name="Table 147">
            <a:extLst>
              <a:ext uri="{FF2B5EF4-FFF2-40B4-BE49-F238E27FC236}">
                <a16:creationId xmlns:a16="http://schemas.microsoft.com/office/drawing/2014/main" id="{E9BD561B-8D18-50BC-E9D0-369230FDAFBC}"/>
              </a:ext>
            </a:extLst>
          </p:cNvPr>
          <p:cNvGraphicFramePr>
            <a:graphicFrameLocks noGrp="1"/>
          </p:cNvGraphicFramePr>
          <p:nvPr/>
        </p:nvGraphicFramePr>
        <p:xfrm>
          <a:off x="4700099" y="854151"/>
          <a:ext cx="4074967" cy="300600"/>
        </p:xfrm>
        <a:graphic>
          <a:graphicData uri="http://schemas.openxmlformats.org/drawingml/2006/table">
            <a:tbl>
              <a:tblPr firstRow="1" bandRow="1"/>
              <a:tblGrid>
                <a:gridCol w="1234567">
                  <a:extLst>
                    <a:ext uri="{9D8B030D-6E8A-4147-A177-3AD203B41FA5}">
                      <a16:colId xmlns:a16="http://schemas.microsoft.com/office/drawing/2014/main" val="1586904067"/>
                    </a:ext>
                  </a:extLst>
                </a:gridCol>
                <a:gridCol w="680400">
                  <a:extLst>
                    <a:ext uri="{9D8B030D-6E8A-4147-A177-3AD203B41FA5}">
                      <a16:colId xmlns:a16="http://schemas.microsoft.com/office/drawing/2014/main" val="1274107435"/>
                    </a:ext>
                  </a:extLst>
                </a:gridCol>
                <a:gridCol w="720000">
                  <a:extLst>
                    <a:ext uri="{9D8B030D-6E8A-4147-A177-3AD203B41FA5}">
                      <a16:colId xmlns:a16="http://schemas.microsoft.com/office/drawing/2014/main" val="2238992082"/>
                    </a:ext>
                  </a:extLst>
                </a:gridCol>
                <a:gridCol w="720000">
                  <a:extLst>
                    <a:ext uri="{9D8B030D-6E8A-4147-A177-3AD203B41FA5}">
                      <a16:colId xmlns:a16="http://schemas.microsoft.com/office/drawing/2014/main" val="2216898831"/>
                    </a:ext>
                  </a:extLst>
                </a:gridCol>
                <a:gridCol w="720000">
                  <a:extLst>
                    <a:ext uri="{9D8B030D-6E8A-4147-A177-3AD203B41FA5}">
                      <a16:colId xmlns:a16="http://schemas.microsoft.com/office/drawing/2014/main" val="3839727891"/>
                    </a:ext>
                  </a:extLst>
                </a:gridCol>
              </a:tblGrid>
              <a:tr h="0">
                <a:tc>
                  <a:txBody>
                    <a:bodyPr/>
                    <a:lstStyle>
                      <a:lvl1pPr marL="0" algn="l" defTabSz="457200" rtl="0" eaLnBrk="1" latinLnBrk="0" hangingPunct="1">
                        <a:defRPr sz="1800" b="1" i="0" kern="1200">
                          <a:solidFill>
                            <a:schemeClr val="lt1"/>
                          </a:solidFill>
                          <a:latin typeface="Arial"/>
                          <a:ea typeface="Arial"/>
                          <a:cs typeface="Arial"/>
                        </a:defRPr>
                      </a:lvl1pPr>
                      <a:lvl2pPr marL="457200" algn="l" defTabSz="457200" rtl="0" eaLnBrk="1" latinLnBrk="0" hangingPunct="1">
                        <a:defRPr sz="1800" b="1" i="0" kern="1200">
                          <a:solidFill>
                            <a:schemeClr val="lt1"/>
                          </a:solidFill>
                          <a:latin typeface="Arial"/>
                          <a:ea typeface="Arial"/>
                          <a:cs typeface="Arial"/>
                        </a:defRPr>
                      </a:lvl2pPr>
                      <a:lvl3pPr marL="914400" algn="l" defTabSz="457200" rtl="0" eaLnBrk="1" latinLnBrk="0" hangingPunct="1">
                        <a:defRPr sz="1800" b="1" i="0" kern="1200">
                          <a:solidFill>
                            <a:schemeClr val="lt1"/>
                          </a:solidFill>
                          <a:latin typeface="Arial"/>
                          <a:ea typeface="Arial"/>
                          <a:cs typeface="Arial"/>
                        </a:defRPr>
                      </a:lvl3pPr>
                      <a:lvl4pPr marL="1371600" algn="l" defTabSz="457200" rtl="0" eaLnBrk="1" latinLnBrk="0" hangingPunct="1">
                        <a:defRPr sz="1800" b="1" i="0" kern="1200">
                          <a:solidFill>
                            <a:schemeClr val="lt1"/>
                          </a:solidFill>
                          <a:latin typeface="Arial"/>
                          <a:ea typeface="Arial"/>
                          <a:cs typeface="Arial"/>
                        </a:defRPr>
                      </a:lvl4pPr>
                      <a:lvl5pPr marL="1828800" algn="l" defTabSz="457200" rtl="0" eaLnBrk="1" latinLnBrk="0" hangingPunct="1">
                        <a:defRPr sz="1800" b="1" i="0" kern="1200">
                          <a:solidFill>
                            <a:schemeClr val="lt1"/>
                          </a:solidFill>
                          <a:latin typeface="Arial"/>
                          <a:ea typeface="Arial"/>
                          <a:cs typeface="Arial"/>
                        </a:defRPr>
                      </a:lvl5pPr>
                      <a:lvl6pPr marL="2286000" algn="l" defTabSz="457200" rtl="0" eaLnBrk="1" latinLnBrk="0" hangingPunct="1">
                        <a:defRPr sz="1800" b="1" i="0" kern="1200">
                          <a:solidFill>
                            <a:schemeClr val="lt1"/>
                          </a:solidFill>
                          <a:latin typeface="Arial"/>
                          <a:ea typeface="Arial"/>
                          <a:cs typeface="Arial"/>
                        </a:defRPr>
                      </a:lvl6pPr>
                      <a:lvl7pPr marL="2743200" algn="l" defTabSz="457200" rtl="0" eaLnBrk="1" latinLnBrk="0" hangingPunct="1">
                        <a:defRPr sz="1800" b="1" i="0" kern="1200">
                          <a:solidFill>
                            <a:schemeClr val="lt1"/>
                          </a:solidFill>
                          <a:latin typeface="Arial"/>
                          <a:ea typeface="Arial"/>
                          <a:cs typeface="Arial"/>
                        </a:defRPr>
                      </a:lvl7pPr>
                      <a:lvl8pPr marL="3200400" algn="l" defTabSz="457200" rtl="0" eaLnBrk="1" latinLnBrk="0" hangingPunct="1">
                        <a:defRPr sz="1800" b="1" i="0" kern="1200">
                          <a:solidFill>
                            <a:schemeClr val="lt1"/>
                          </a:solidFill>
                          <a:latin typeface="Arial"/>
                          <a:ea typeface="Arial"/>
                          <a:cs typeface="Arial"/>
                        </a:defRPr>
                      </a:lvl8pPr>
                      <a:lvl9pPr marL="3657600" algn="l" defTabSz="457200" rtl="0" eaLnBrk="1" latinLnBrk="0" hangingPunct="1">
                        <a:defRPr sz="1800" b="1" i="0" kern="1200">
                          <a:solidFill>
                            <a:schemeClr val="lt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Source Sans Pro" panose="020B0503030403020204" pitchFamily="34" charset="0"/>
                          <a:cs typeface="+mn-cs"/>
                          <a:sym typeface="Arial"/>
                        </a:rPr>
                        <a:t>State</a:t>
                      </a:r>
                    </a:p>
                  </a:txBody>
                  <a:tcPr marT="36000" marB="36000" anchor="ctr">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EC1300"/>
                    </a:solidFill>
                  </a:tcPr>
                </a:tc>
                <a:tc>
                  <a:txBody>
                    <a:bodyPr/>
                    <a:lstStyle>
                      <a:lvl1pPr marL="0" algn="l" defTabSz="457200" rtl="0" eaLnBrk="1" latinLnBrk="0" hangingPunct="1">
                        <a:defRPr sz="1800" b="1" i="0" kern="1200">
                          <a:solidFill>
                            <a:schemeClr val="lt1"/>
                          </a:solidFill>
                          <a:latin typeface="Arial"/>
                          <a:ea typeface="Arial"/>
                          <a:cs typeface="Arial"/>
                        </a:defRPr>
                      </a:lvl1pPr>
                      <a:lvl2pPr marL="457200" algn="l" defTabSz="457200" rtl="0" eaLnBrk="1" latinLnBrk="0" hangingPunct="1">
                        <a:defRPr sz="1800" b="1" i="0" kern="1200">
                          <a:solidFill>
                            <a:schemeClr val="lt1"/>
                          </a:solidFill>
                          <a:latin typeface="Arial"/>
                          <a:ea typeface="Arial"/>
                          <a:cs typeface="Arial"/>
                        </a:defRPr>
                      </a:lvl2pPr>
                      <a:lvl3pPr marL="914400" algn="l" defTabSz="457200" rtl="0" eaLnBrk="1" latinLnBrk="0" hangingPunct="1">
                        <a:defRPr sz="1800" b="1" i="0" kern="1200">
                          <a:solidFill>
                            <a:schemeClr val="lt1"/>
                          </a:solidFill>
                          <a:latin typeface="Arial"/>
                          <a:ea typeface="Arial"/>
                          <a:cs typeface="Arial"/>
                        </a:defRPr>
                      </a:lvl3pPr>
                      <a:lvl4pPr marL="1371600" algn="l" defTabSz="457200" rtl="0" eaLnBrk="1" latinLnBrk="0" hangingPunct="1">
                        <a:defRPr sz="1800" b="1" i="0" kern="1200">
                          <a:solidFill>
                            <a:schemeClr val="lt1"/>
                          </a:solidFill>
                          <a:latin typeface="Arial"/>
                          <a:ea typeface="Arial"/>
                          <a:cs typeface="Arial"/>
                        </a:defRPr>
                      </a:lvl4pPr>
                      <a:lvl5pPr marL="1828800" algn="l" defTabSz="457200" rtl="0" eaLnBrk="1" latinLnBrk="0" hangingPunct="1">
                        <a:defRPr sz="1800" b="1" i="0" kern="1200">
                          <a:solidFill>
                            <a:schemeClr val="lt1"/>
                          </a:solidFill>
                          <a:latin typeface="Arial"/>
                          <a:ea typeface="Arial"/>
                          <a:cs typeface="Arial"/>
                        </a:defRPr>
                      </a:lvl5pPr>
                      <a:lvl6pPr marL="2286000" algn="l" defTabSz="457200" rtl="0" eaLnBrk="1" latinLnBrk="0" hangingPunct="1">
                        <a:defRPr sz="1800" b="1" i="0" kern="1200">
                          <a:solidFill>
                            <a:schemeClr val="lt1"/>
                          </a:solidFill>
                          <a:latin typeface="Arial"/>
                          <a:ea typeface="Arial"/>
                          <a:cs typeface="Arial"/>
                        </a:defRPr>
                      </a:lvl6pPr>
                      <a:lvl7pPr marL="2743200" algn="l" defTabSz="457200" rtl="0" eaLnBrk="1" latinLnBrk="0" hangingPunct="1">
                        <a:defRPr sz="1800" b="1" i="0" kern="1200">
                          <a:solidFill>
                            <a:schemeClr val="lt1"/>
                          </a:solidFill>
                          <a:latin typeface="Arial"/>
                          <a:ea typeface="Arial"/>
                          <a:cs typeface="Arial"/>
                        </a:defRPr>
                      </a:lvl7pPr>
                      <a:lvl8pPr marL="3200400" algn="l" defTabSz="457200" rtl="0" eaLnBrk="1" latinLnBrk="0" hangingPunct="1">
                        <a:defRPr sz="1800" b="1" i="0" kern="1200">
                          <a:solidFill>
                            <a:schemeClr val="lt1"/>
                          </a:solidFill>
                          <a:latin typeface="Arial"/>
                          <a:ea typeface="Arial"/>
                          <a:cs typeface="Arial"/>
                        </a:defRPr>
                      </a:lvl8pPr>
                      <a:lvl9pPr marL="3657600" algn="l" defTabSz="457200" rtl="0" eaLnBrk="1" latinLnBrk="0" hangingPunct="1">
                        <a:defRPr sz="1800" b="1" i="0" kern="1200">
                          <a:solidFill>
                            <a:schemeClr val="lt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Source Sans Pro" panose="020B0503030403020204" pitchFamily="34" charset="0"/>
                          <a:cs typeface="+mn-cs"/>
                          <a:sym typeface="Arial"/>
                        </a:rPr>
                        <a:t>Year(s)</a:t>
                      </a:r>
                    </a:p>
                  </a:txBody>
                  <a:tcPr marT="36000" marB="36000" anchor="ctr">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EC1300"/>
                    </a:solidFill>
                  </a:tcPr>
                </a:tc>
                <a:tc>
                  <a:txBody>
                    <a:bodyPr/>
                    <a:lstStyle>
                      <a:lvl1pPr marL="0" algn="l" defTabSz="457200" rtl="0" eaLnBrk="1" latinLnBrk="0" hangingPunct="1">
                        <a:defRPr sz="1800" b="1" i="0" kern="1200">
                          <a:solidFill>
                            <a:schemeClr val="lt1"/>
                          </a:solidFill>
                          <a:latin typeface="Arial"/>
                          <a:ea typeface="Arial"/>
                          <a:cs typeface="Arial"/>
                        </a:defRPr>
                      </a:lvl1pPr>
                      <a:lvl2pPr marL="457200" algn="l" defTabSz="457200" rtl="0" eaLnBrk="1" latinLnBrk="0" hangingPunct="1">
                        <a:defRPr sz="1800" b="1" i="0" kern="1200">
                          <a:solidFill>
                            <a:schemeClr val="lt1"/>
                          </a:solidFill>
                          <a:latin typeface="Arial"/>
                          <a:ea typeface="Arial"/>
                          <a:cs typeface="Arial"/>
                        </a:defRPr>
                      </a:lvl2pPr>
                      <a:lvl3pPr marL="914400" algn="l" defTabSz="457200" rtl="0" eaLnBrk="1" latinLnBrk="0" hangingPunct="1">
                        <a:defRPr sz="1800" b="1" i="0" kern="1200">
                          <a:solidFill>
                            <a:schemeClr val="lt1"/>
                          </a:solidFill>
                          <a:latin typeface="Arial"/>
                          <a:ea typeface="Arial"/>
                          <a:cs typeface="Arial"/>
                        </a:defRPr>
                      </a:lvl3pPr>
                      <a:lvl4pPr marL="1371600" algn="l" defTabSz="457200" rtl="0" eaLnBrk="1" latinLnBrk="0" hangingPunct="1">
                        <a:defRPr sz="1800" b="1" i="0" kern="1200">
                          <a:solidFill>
                            <a:schemeClr val="lt1"/>
                          </a:solidFill>
                          <a:latin typeface="Arial"/>
                          <a:ea typeface="Arial"/>
                          <a:cs typeface="Arial"/>
                        </a:defRPr>
                      </a:lvl4pPr>
                      <a:lvl5pPr marL="1828800" algn="l" defTabSz="457200" rtl="0" eaLnBrk="1" latinLnBrk="0" hangingPunct="1">
                        <a:defRPr sz="1800" b="1" i="0" kern="1200">
                          <a:solidFill>
                            <a:schemeClr val="lt1"/>
                          </a:solidFill>
                          <a:latin typeface="Arial"/>
                          <a:ea typeface="Arial"/>
                          <a:cs typeface="Arial"/>
                        </a:defRPr>
                      </a:lvl5pPr>
                      <a:lvl6pPr marL="2286000" algn="l" defTabSz="457200" rtl="0" eaLnBrk="1" latinLnBrk="0" hangingPunct="1">
                        <a:defRPr sz="1800" b="1" i="0" kern="1200">
                          <a:solidFill>
                            <a:schemeClr val="lt1"/>
                          </a:solidFill>
                          <a:latin typeface="Arial"/>
                          <a:ea typeface="Arial"/>
                          <a:cs typeface="Arial"/>
                        </a:defRPr>
                      </a:lvl6pPr>
                      <a:lvl7pPr marL="2743200" algn="l" defTabSz="457200" rtl="0" eaLnBrk="1" latinLnBrk="0" hangingPunct="1">
                        <a:defRPr sz="1800" b="1" i="0" kern="1200">
                          <a:solidFill>
                            <a:schemeClr val="lt1"/>
                          </a:solidFill>
                          <a:latin typeface="Arial"/>
                          <a:ea typeface="Arial"/>
                          <a:cs typeface="Arial"/>
                        </a:defRPr>
                      </a:lvl7pPr>
                      <a:lvl8pPr marL="3200400" algn="l" defTabSz="457200" rtl="0" eaLnBrk="1" latinLnBrk="0" hangingPunct="1">
                        <a:defRPr sz="1800" b="1" i="0" kern="1200">
                          <a:solidFill>
                            <a:schemeClr val="lt1"/>
                          </a:solidFill>
                          <a:latin typeface="Arial"/>
                          <a:ea typeface="Arial"/>
                          <a:cs typeface="Arial"/>
                        </a:defRPr>
                      </a:lvl8pPr>
                      <a:lvl9pPr marL="3657600" algn="l" defTabSz="457200" rtl="0" eaLnBrk="1" latinLnBrk="0" hangingPunct="1">
                        <a:defRPr sz="1800" b="1" i="0" kern="1200">
                          <a:solidFill>
                            <a:schemeClr val="lt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Source Sans Pro" panose="020B0503030403020204" pitchFamily="34" charset="0"/>
                          <a:cs typeface="+mn-cs"/>
                          <a:sym typeface="Arial"/>
                        </a:rPr>
                        <a:t>By-Right Permitting Required?</a:t>
                      </a:r>
                    </a:p>
                  </a:txBody>
                  <a:tcPr marT="36000" marB="36000" anchor="ctr">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EC1300"/>
                    </a:solidFill>
                  </a:tcPr>
                </a:tc>
                <a:tc>
                  <a:txBody>
                    <a:bodyPr/>
                    <a:lstStyle>
                      <a:lvl1pPr marL="0" algn="l" defTabSz="457200" rtl="0" eaLnBrk="1" latinLnBrk="0" hangingPunct="1">
                        <a:defRPr sz="1800" b="1" i="0" kern="1200">
                          <a:solidFill>
                            <a:schemeClr val="lt1"/>
                          </a:solidFill>
                          <a:latin typeface="Arial"/>
                          <a:ea typeface="Arial"/>
                          <a:cs typeface="Arial"/>
                        </a:defRPr>
                      </a:lvl1pPr>
                      <a:lvl2pPr marL="457200" algn="l" defTabSz="457200" rtl="0" eaLnBrk="1" latinLnBrk="0" hangingPunct="1">
                        <a:defRPr sz="1800" b="1" i="0" kern="1200">
                          <a:solidFill>
                            <a:schemeClr val="lt1"/>
                          </a:solidFill>
                          <a:latin typeface="Arial"/>
                          <a:ea typeface="Arial"/>
                          <a:cs typeface="Arial"/>
                        </a:defRPr>
                      </a:lvl2pPr>
                      <a:lvl3pPr marL="914400" algn="l" defTabSz="457200" rtl="0" eaLnBrk="1" latinLnBrk="0" hangingPunct="1">
                        <a:defRPr sz="1800" b="1" i="0" kern="1200">
                          <a:solidFill>
                            <a:schemeClr val="lt1"/>
                          </a:solidFill>
                          <a:latin typeface="Arial"/>
                          <a:ea typeface="Arial"/>
                          <a:cs typeface="Arial"/>
                        </a:defRPr>
                      </a:lvl3pPr>
                      <a:lvl4pPr marL="1371600" algn="l" defTabSz="457200" rtl="0" eaLnBrk="1" latinLnBrk="0" hangingPunct="1">
                        <a:defRPr sz="1800" b="1" i="0" kern="1200">
                          <a:solidFill>
                            <a:schemeClr val="lt1"/>
                          </a:solidFill>
                          <a:latin typeface="Arial"/>
                          <a:ea typeface="Arial"/>
                          <a:cs typeface="Arial"/>
                        </a:defRPr>
                      </a:lvl4pPr>
                      <a:lvl5pPr marL="1828800" algn="l" defTabSz="457200" rtl="0" eaLnBrk="1" latinLnBrk="0" hangingPunct="1">
                        <a:defRPr sz="1800" b="1" i="0" kern="1200">
                          <a:solidFill>
                            <a:schemeClr val="lt1"/>
                          </a:solidFill>
                          <a:latin typeface="Arial"/>
                          <a:ea typeface="Arial"/>
                          <a:cs typeface="Arial"/>
                        </a:defRPr>
                      </a:lvl5pPr>
                      <a:lvl6pPr marL="2286000" algn="l" defTabSz="457200" rtl="0" eaLnBrk="1" latinLnBrk="0" hangingPunct="1">
                        <a:defRPr sz="1800" b="1" i="0" kern="1200">
                          <a:solidFill>
                            <a:schemeClr val="lt1"/>
                          </a:solidFill>
                          <a:latin typeface="Arial"/>
                          <a:ea typeface="Arial"/>
                          <a:cs typeface="Arial"/>
                        </a:defRPr>
                      </a:lvl6pPr>
                      <a:lvl7pPr marL="2743200" algn="l" defTabSz="457200" rtl="0" eaLnBrk="1" latinLnBrk="0" hangingPunct="1">
                        <a:defRPr sz="1800" b="1" i="0" kern="1200">
                          <a:solidFill>
                            <a:schemeClr val="lt1"/>
                          </a:solidFill>
                          <a:latin typeface="Arial"/>
                          <a:ea typeface="Arial"/>
                          <a:cs typeface="Arial"/>
                        </a:defRPr>
                      </a:lvl7pPr>
                      <a:lvl8pPr marL="3200400" algn="l" defTabSz="457200" rtl="0" eaLnBrk="1" latinLnBrk="0" hangingPunct="1">
                        <a:defRPr sz="1800" b="1" i="0" kern="1200">
                          <a:solidFill>
                            <a:schemeClr val="lt1"/>
                          </a:solidFill>
                          <a:latin typeface="Arial"/>
                          <a:ea typeface="Arial"/>
                          <a:cs typeface="Arial"/>
                        </a:defRPr>
                      </a:lvl8pPr>
                      <a:lvl9pPr marL="3657600" algn="l" defTabSz="457200" rtl="0" eaLnBrk="1" latinLnBrk="0" hangingPunct="1">
                        <a:defRPr sz="1800" b="1" i="0" kern="1200">
                          <a:solidFill>
                            <a:schemeClr val="lt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Source Sans Pro" panose="020B0503030403020204" pitchFamily="34" charset="0"/>
                          <a:cs typeface="+mn-cs"/>
                          <a:sym typeface="Arial"/>
                        </a:rPr>
                        <a:t>Ban on Owner Occupancy Requirements?</a:t>
                      </a:r>
                    </a:p>
                  </a:txBody>
                  <a:tcPr marT="36000" marB="36000" anchor="ctr">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EC1300"/>
                    </a:solidFill>
                  </a:tcPr>
                </a:tc>
                <a:tc>
                  <a:txBody>
                    <a:bodyPr/>
                    <a:lstStyle>
                      <a:lvl1pPr marL="0" algn="l" defTabSz="457200" rtl="0" eaLnBrk="1" latinLnBrk="0" hangingPunct="1">
                        <a:defRPr sz="1800" b="1" i="0" kern="1200">
                          <a:solidFill>
                            <a:schemeClr val="lt1"/>
                          </a:solidFill>
                          <a:latin typeface="Arial"/>
                          <a:ea typeface="Arial"/>
                          <a:cs typeface="Arial"/>
                        </a:defRPr>
                      </a:lvl1pPr>
                      <a:lvl2pPr marL="457200" algn="l" defTabSz="457200" rtl="0" eaLnBrk="1" latinLnBrk="0" hangingPunct="1">
                        <a:defRPr sz="1800" b="1" i="0" kern="1200">
                          <a:solidFill>
                            <a:schemeClr val="lt1"/>
                          </a:solidFill>
                          <a:latin typeface="Arial"/>
                          <a:ea typeface="Arial"/>
                          <a:cs typeface="Arial"/>
                        </a:defRPr>
                      </a:lvl2pPr>
                      <a:lvl3pPr marL="914400" algn="l" defTabSz="457200" rtl="0" eaLnBrk="1" latinLnBrk="0" hangingPunct="1">
                        <a:defRPr sz="1800" b="1" i="0" kern="1200">
                          <a:solidFill>
                            <a:schemeClr val="lt1"/>
                          </a:solidFill>
                          <a:latin typeface="Arial"/>
                          <a:ea typeface="Arial"/>
                          <a:cs typeface="Arial"/>
                        </a:defRPr>
                      </a:lvl3pPr>
                      <a:lvl4pPr marL="1371600" algn="l" defTabSz="457200" rtl="0" eaLnBrk="1" latinLnBrk="0" hangingPunct="1">
                        <a:defRPr sz="1800" b="1" i="0" kern="1200">
                          <a:solidFill>
                            <a:schemeClr val="lt1"/>
                          </a:solidFill>
                          <a:latin typeface="Arial"/>
                          <a:ea typeface="Arial"/>
                          <a:cs typeface="Arial"/>
                        </a:defRPr>
                      </a:lvl4pPr>
                      <a:lvl5pPr marL="1828800" algn="l" defTabSz="457200" rtl="0" eaLnBrk="1" latinLnBrk="0" hangingPunct="1">
                        <a:defRPr sz="1800" b="1" i="0" kern="1200">
                          <a:solidFill>
                            <a:schemeClr val="lt1"/>
                          </a:solidFill>
                          <a:latin typeface="Arial"/>
                          <a:ea typeface="Arial"/>
                          <a:cs typeface="Arial"/>
                        </a:defRPr>
                      </a:lvl5pPr>
                      <a:lvl6pPr marL="2286000" algn="l" defTabSz="457200" rtl="0" eaLnBrk="1" latinLnBrk="0" hangingPunct="1">
                        <a:defRPr sz="1800" b="1" i="0" kern="1200">
                          <a:solidFill>
                            <a:schemeClr val="lt1"/>
                          </a:solidFill>
                          <a:latin typeface="Arial"/>
                          <a:ea typeface="Arial"/>
                          <a:cs typeface="Arial"/>
                        </a:defRPr>
                      </a:lvl6pPr>
                      <a:lvl7pPr marL="2743200" algn="l" defTabSz="457200" rtl="0" eaLnBrk="1" latinLnBrk="0" hangingPunct="1">
                        <a:defRPr sz="1800" b="1" i="0" kern="1200">
                          <a:solidFill>
                            <a:schemeClr val="lt1"/>
                          </a:solidFill>
                          <a:latin typeface="Arial"/>
                          <a:ea typeface="Arial"/>
                          <a:cs typeface="Arial"/>
                        </a:defRPr>
                      </a:lvl7pPr>
                      <a:lvl8pPr marL="3200400" algn="l" defTabSz="457200" rtl="0" eaLnBrk="1" latinLnBrk="0" hangingPunct="1">
                        <a:defRPr sz="1800" b="1" i="0" kern="1200">
                          <a:solidFill>
                            <a:schemeClr val="lt1"/>
                          </a:solidFill>
                          <a:latin typeface="Arial"/>
                          <a:ea typeface="Arial"/>
                          <a:cs typeface="Arial"/>
                        </a:defRPr>
                      </a:lvl8pPr>
                      <a:lvl9pPr marL="3657600" algn="l" defTabSz="457200" rtl="0" eaLnBrk="1" latinLnBrk="0" hangingPunct="1">
                        <a:defRPr sz="1800" b="1" i="0" kern="1200">
                          <a:solidFill>
                            <a:schemeClr val="lt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Limits on Parking Requirements?</a:t>
                      </a:r>
                      <a:endParaRPr kumimoji="0" lang="en-US" sz="500" b="1" i="0" u="none" strike="noStrike" kern="0" cap="none" spc="0" normalizeH="0" baseline="0" noProof="0" dirty="0">
                        <a:ln>
                          <a:noFill/>
                        </a:ln>
                        <a:solidFill>
                          <a:srgbClr val="F2F2F2"/>
                        </a:solidFill>
                        <a:effectLst/>
                        <a:uLnTx/>
                        <a:uFillTx/>
                        <a:latin typeface="Arial"/>
                        <a:ea typeface="+mn-ea"/>
                        <a:cs typeface="+mn-cs"/>
                        <a:sym typeface="Arial"/>
                      </a:endParaRPr>
                    </a:p>
                  </a:txBody>
                  <a:tcPr marT="36000" marB="36000" anchor="ctr">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EC1300"/>
                    </a:solidFill>
                  </a:tcPr>
                </a:tc>
                <a:extLst>
                  <a:ext uri="{0D108BD9-81ED-4DB2-BD59-A6C34878D82A}">
                    <a16:rowId xmlns:a16="http://schemas.microsoft.com/office/drawing/2014/main" val="1955960892"/>
                  </a:ext>
                </a:extLst>
              </a:tr>
            </a:tbl>
          </a:graphicData>
        </a:graphic>
      </p:graphicFrame>
      <p:grpSp>
        <p:nvGrpSpPr>
          <p:cNvPr id="82" name="Group 81">
            <a:extLst>
              <a:ext uri="{FF2B5EF4-FFF2-40B4-BE49-F238E27FC236}">
                <a16:creationId xmlns:a16="http://schemas.microsoft.com/office/drawing/2014/main" id="{21DB3AE9-5103-77A7-E8F6-5C81FFA0932C}"/>
              </a:ext>
            </a:extLst>
          </p:cNvPr>
          <p:cNvGrpSpPr/>
          <p:nvPr/>
        </p:nvGrpSpPr>
        <p:grpSpPr>
          <a:xfrm>
            <a:off x="481903" y="1241453"/>
            <a:ext cx="4027932" cy="184666"/>
            <a:chOff x="342900" y="1339983"/>
            <a:chExt cx="4427673" cy="202993"/>
          </a:xfrm>
        </p:grpSpPr>
        <p:sp>
          <p:nvSpPr>
            <p:cNvPr id="83" name="TextBox 82">
              <a:extLst>
                <a:ext uri="{FF2B5EF4-FFF2-40B4-BE49-F238E27FC236}">
                  <a16:creationId xmlns:a16="http://schemas.microsoft.com/office/drawing/2014/main" id="{7C52E30B-A592-CFE0-26B1-AE6E30FA5EE4}"/>
                </a:ext>
              </a:extLst>
            </p:cNvPr>
            <p:cNvSpPr txBox="1"/>
            <p:nvPr/>
          </p:nvSpPr>
          <p:spPr>
            <a:xfrm>
              <a:off x="342900" y="1339983"/>
              <a:ext cx="4427673" cy="202993"/>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Laws passed earlier in California, Washington, and Vermont had required that localities allow for ADUs but did not require by-right approvals.</a:t>
              </a:r>
            </a:p>
          </p:txBody>
        </p:sp>
        <p:sp>
          <p:nvSpPr>
            <p:cNvPr id="84" name="Oval 83">
              <a:extLst>
                <a:ext uri="{FF2B5EF4-FFF2-40B4-BE49-F238E27FC236}">
                  <a16:creationId xmlns:a16="http://schemas.microsoft.com/office/drawing/2014/main" id="{0BCFEBA9-9CF9-9CE2-C260-3E3CA9EF68B5}"/>
                </a:ext>
              </a:extLst>
            </p:cNvPr>
            <p:cNvSpPr/>
            <p:nvPr/>
          </p:nvSpPr>
          <p:spPr>
            <a:xfrm>
              <a:off x="342900" y="1342560"/>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01</a:t>
              </a:r>
            </a:p>
          </p:txBody>
        </p:sp>
      </p:grpSp>
      <p:grpSp>
        <p:nvGrpSpPr>
          <p:cNvPr id="85" name="Group 84">
            <a:extLst>
              <a:ext uri="{FF2B5EF4-FFF2-40B4-BE49-F238E27FC236}">
                <a16:creationId xmlns:a16="http://schemas.microsoft.com/office/drawing/2014/main" id="{0280A655-66C5-EFD9-9049-4F713BFEE3EC}"/>
              </a:ext>
            </a:extLst>
          </p:cNvPr>
          <p:cNvGrpSpPr/>
          <p:nvPr/>
        </p:nvGrpSpPr>
        <p:grpSpPr>
          <a:xfrm>
            <a:off x="481903" y="1485535"/>
            <a:ext cx="4027932" cy="184666"/>
            <a:chOff x="342900" y="1781993"/>
            <a:chExt cx="4427673" cy="202993"/>
          </a:xfrm>
        </p:grpSpPr>
        <p:sp>
          <p:nvSpPr>
            <p:cNvPr id="86" name="TextBox 85">
              <a:extLst>
                <a:ext uri="{FF2B5EF4-FFF2-40B4-BE49-F238E27FC236}">
                  <a16:creationId xmlns:a16="http://schemas.microsoft.com/office/drawing/2014/main" id="{F07251AB-6E1C-90E8-BD8D-8B26827416AC}"/>
                </a:ext>
              </a:extLst>
            </p:cNvPr>
            <p:cNvSpPr txBox="1"/>
            <p:nvPr/>
          </p:nvSpPr>
          <p:spPr>
            <a:xfrm>
              <a:off x="342900" y="1781993"/>
              <a:ext cx="4427673" cy="202993"/>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Connecticut’s law requires by-right approvals. However, it also allows localities to opt out of this provision with a two-thirds vote of both their planning board and legislative body.</a:t>
              </a:r>
            </a:p>
          </p:txBody>
        </p:sp>
        <p:sp>
          <p:nvSpPr>
            <p:cNvPr id="87" name="Oval 86">
              <a:extLst>
                <a:ext uri="{FF2B5EF4-FFF2-40B4-BE49-F238E27FC236}">
                  <a16:creationId xmlns:a16="http://schemas.microsoft.com/office/drawing/2014/main" id="{9F218F58-EB10-E7D5-0209-F4C763F21DB6}"/>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02</a:t>
              </a:r>
            </a:p>
          </p:txBody>
        </p:sp>
      </p:grpSp>
      <p:grpSp>
        <p:nvGrpSpPr>
          <p:cNvPr id="88" name="Group 87">
            <a:extLst>
              <a:ext uri="{FF2B5EF4-FFF2-40B4-BE49-F238E27FC236}">
                <a16:creationId xmlns:a16="http://schemas.microsoft.com/office/drawing/2014/main" id="{66897958-BB28-1642-3C9D-CF91C7C60C77}"/>
              </a:ext>
            </a:extLst>
          </p:cNvPr>
          <p:cNvGrpSpPr/>
          <p:nvPr/>
        </p:nvGrpSpPr>
        <p:grpSpPr>
          <a:xfrm>
            <a:off x="481903" y="1729617"/>
            <a:ext cx="4027932" cy="276999"/>
            <a:chOff x="342900" y="1768248"/>
            <a:chExt cx="4427673" cy="304489"/>
          </a:xfrm>
        </p:grpSpPr>
        <p:sp>
          <p:nvSpPr>
            <p:cNvPr id="89" name="TextBox 88">
              <a:extLst>
                <a:ext uri="{FF2B5EF4-FFF2-40B4-BE49-F238E27FC236}">
                  <a16:creationId xmlns:a16="http://schemas.microsoft.com/office/drawing/2014/main" id="{6A5D3CAD-F43A-0C01-3B07-758BF50C500B}"/>
                </a:ext>
              </a:extLst>
            </p:cNvPr>
            <p:cNvSpPr txBox="1"/>
            <p:nvPr/>
          </p:nvSpPr>
          <p:spPr>
            <a:xfrm>
              <a:off x="342900" y="1768248"/>
              <a:ext cx="4427673" cy="304489"/>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Rhode Island requires by right on owner occupied lots for family members, </a:t>
              </a:r>
              <a:br>
                <a:rPr kumimoji="0" lang="en-US" sz="600" b="0" i="0" u="none" strike="noStrike" kern="1200" cap="none" spc="0" normalizeH="0" baseline="0" noProof="0" dirty="0">
                  <a:ln>
                    <a:noFill/>
                  </a:ln>
                  <a:solidFill>
                    <a:srgbClr val="141313"/>
                  </a:solidFill>
                  <a:effectLst/>
                  <a:uLnTx/>
                  <a:uFillTx/>
                  <a:latin typeface="Arial"/>
                  <a:cs typeface="Arial"/>
                  <a:sym typeface="Arial"/>
                </a:rPr>
              </a:br>
              <a:r>
                <a:rPr kumimoji="0" lang="en-US" sz="600" b="0" i="0" u="none" strike="noStrike" kern="1200" cap="none" spc="0" normalizeH="0" baseline="0" noProof="0" dirty="0">
                  <a:ln>
                    <a:noFill/>
                  </a:ln>
                  <a:solidFill>
                    <a:srgbClr val="141313"/>
                  </a:solidFill>
                  <a:effectLst/>
                  <a:uLnTx/>
                  <a:uFillTx/>
                  <a:latin typeface="Arial"/>
                  <a:cs typeface="Arial"/>
                  <a:sym typeface="Arial"/>
                </a:rPr>
                <a:t>on large lots, for internal ADUs, or for an ADU within an existing accessory structure. Owner occupancy required if applying “by right”. </a:t>
              </a:r>
            </a:p>
          </p:txBody>
        </p:sp>
        <p:sp>
          <p:nvSpPr>
            <p:cNvPr id="90" name="Oval 89">
              <a:extLst>
                <a:ext uri="{FF2B5EF4-FFF2-40B4-BE49-F238E27FC236}">
                  <a16:creationId xmlns:a16="http://schemas.microsoft.com/office/drawing/2014/main" id="{89AFCA13-A660-CA20-161E-A9711EDFBADF}"/>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03</a:t>
              </a:r>
            </a:p>
          </p:txBody>
        </p:sp>
      </p:grpSp>
      <p:grpSp>
        <p:nvGrpSpPr>
          <p:cNvPr id="91" name="Group 90">
            <a:extLst>
              <a:ext uri="{FF2B5EF4-FFF2-40B4-BE49-F238E27FC236}">
                <a16:creationId xmlns:a16="http://schemas.microsoft.com/office/drawing/2014/main" id="{A4A89F62-8E80-D3EB-2FC4-31E64EA91772}"/>
              </a:ext>
            </a:extLst>
          </p:cNvPr>
          <p:cNvGrpSpPr/>
          <p:nvPr/>
        </p:nvGrpSpPr>
        <p:grpSpPr>
          <a:xfrm>
            <a:off x="481903" y="2066032"/>
            <a:ext cx="4027932" cy="168102"/>
            <a:chOff x="342900" y="1781993"/>
            <a:chExt cx="4427673" cy="184784"/>
          </a:xfrm>
        </p:grpSpPr>
        <p:sp>
          <p:nvSpPr>
            <p:cNvPr id="92" name="TextBox 91">
              <a:extLst>
                <a:ext uri="{FF2B5EF4-FFF2-40B4-BE49-F238E27FC236}">
                  <a16:creationId xmlns:a16="http://schemas.microsoft.com/office/drawing/2014/main" id="{4C0E64C4-FF86-A192-050C-B92B6E744781}"/>
                </a:ext>
              </a:extLst>
            </p:cNvPr>
            <p:cNvSpPr txBox="1"/>
            <p:nvPr/>
          </p:nvSpPr>
          <p:spPr>
            <a:xfrm>
              <a:off x="342900" y="1823638"/>
              <a:ext cx="4427673" cy="101496"/>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Colorado requires owners to live in the primary unit while the ADU is being constructed. </a:t>
              </a:r>
            </a:p>
          </p:txBody>
        </p:sp>
        <p:sp>
          <p:nvSpPr>
            <p:cNvPr id="93" name="Oval 92">
              <a:extLst>
                <a:ext uri="{FF2B5EF4-FFF2-40B4-BE49-F238E27FC236}">
                  <a16:creationId xmlns:a16="http://schemas.microsoft.com/office/drawing/2014/main" id="{4EEDFB95-5381-93F3-4A68-E4E841A53D55}"/>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04</a:t>
              </a:r>
            </a:p>
          </p:txBody>
        </p:sp>
      </p:grpSp>
      <p:grpSp>
        <p:nvGrpSpPr>
          <p:cNvPr id="94" name="Group 93">
            <a:extLst>
              <a:ext uri="{FF2B5EF4-FFF2-40B4-BE49-F238E27FC236}">
                <a16:creationId xmlns:a16="http://schemas.microsoft.com/office/drawing/2014/main" id="{C4800BE3-5E93-F650-7343-D8EA0C5470E6}"/>
              </a:ext>
            </a:extLst>
          </p:cNvPr>
          <p:cNvGrpSpPr/>
          <p:nvPr/>
        </p:nvGrpSpPr>
        <p:grpSpPr>
          <a:xfrm>
            <a:off x="481903" y="2293550"/>
            <a:ext cx="4027932" cy="168101"/>
            <a:chOff x="342900" y="1781993"/>
            <a:chExt cx="4427673" cy="184784"/>
          </a:xfrm>
        </p:grpSpPr>
        <p:sp>
          <p:nvSpPr>
            <p:cNvPr id="95" name="TextBox 94">
              <a:extLst>
                <a:ext uri="{FF2B5EF4-FFF2-40B4-BE49-F238E27FC236}">
                  <a16:creationId xmlns:a16="http://schemas.microsoft.com/office/drawing/2014/main" id="{7D685070-004C-05D6-F4F1-9FD3F5F3C9A3}"/>
                </a:ext>
              </a:extLst>
            </p:cNvPr>
            <p:cNvSpPr txBox="1"/>
            <p:nvPr/>
          </p:nvSpPr>
          <p:spPr>
            <a:xfrm>
              <a:off x="342900" y="1823638"/>
              <a:ext cx="4427673" cy="101496"/>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Hawaii recently updated their ADU laws in May 2024</a:t>
              </a:r>
            </a:p>
          </p:txBody>
        </p:sp>
        <p:sp>
          <p:nvSpPr>
            <p:cNvPr id="96" name="Oval 95">
              <a:extLst>
                <a:ext uri="{FF2B5EF4-FFF2-40B4-BE49-F238E27FC236}">
                  <a16:creationId xmlns:a16="http://schemas.microsoft.com/office/drawing/2014/main" id="{B16DBD5E-5923-126F-BD38-2F8023C68874}"/>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05</a:t>
              </a:r>
            </a:p>
          </p:txBody>
        </p:sp>
      </p:grpSp>
      <p:grpSp>
        <p:nvGrpSpPr>
          <p:cNvPr id="97" name="Group 96">
            <a:extLst>
              <a:ext uri="{FF2B5EF4-FFF2-40B4-BE49-F238E27FC236}">
                <a16:creationId xmlns:a16="http://schemas.microsoft.com/office/drawing/2014/main" id="{191B798A-31F9-0316-C89F-AADBFBD1CF67}"/>
              </a:ext>
            </a:extLst>
          </p:cNvPr>
          <p:cNvGrpSpPr/>
          <p:nvPr/>
        </p:nvGrpSpPr>
        <p:grpSpPr>
          <a:xfrm>
            <a:off x="481903" y="2521067"/>
            <a:ext cx="4027932" cy="168101"/>
            <a:chOff x="342900" y="1781993"/>
            <a:chExt cx="4427673" cy="184784"/>
          </a:xfrm>
        </p:grpSpPr>
        <p:sp>
          <p:nvSpPr>
            <p:cNvPr id="98" name="TextBox 97">
              <a:extLst>
                <a:ext uri="{FF2B5EF4-FFF2-40B4-BE49-F238E27FC236}">
                  <a16:creationId xmlns:a16="http://schemas.microsoft.com/office/drawing/2014/main" id="{C64944D2-A081-4989-CFA0-ADAED3D7BE57}"/>
                </a:ext>
              </a:extLst>
            </p:cNvPr>
            <p:cNvSpPr txBox="1"/>
            <p:nvPr/>
          </p:nvSpPr>
          <p:spPr>
            <a:xfrm>
              <a:off x="342900" y="1823638"/>
              <a:ext cx="4427673" cy="101496"/>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Massachusetts prohibits parking mandates within ½ mile of transit.</a:t>
              </a:r>
            </a:p>
          </p:txBody>
        </p:sp>
        <p:sp>
          <p:nvSpPr>
            <p:cNvPr id="99" name="Oval 98">
              <a:extLst>
                <a:ext uri="{FF2B5EF4-FFF2-40B4-BE49-F238E27FC236}">
                  <a16:creationId xmlns:a16="http://schemas.microsoft.com/office/drawing/2014/main" id="{7C9AEE9E-9A57-018E-5C38-29D2C710CEE9}"/>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06</a:t>
              </a:r>
            </a:p>
          </p:txBody>
        </p:sp>
      </p:grpSp>
      <p:grpSp>
        <p:nvGrpSpPr>
          <p:cNvPr id="100" name="Group 99">
            <a:extLst>
              <a:ext uri="{FF2B5EF4-FFF2-40B4-BE49-F238E27FC236}">
                <a16:creationId xmlns:a16="http://schemas.microsoft.com/office/drawing/2014/main" id="{8487626E-C733-E25F-55EB-76B1E8CA62A6}"/>
              </a:ext>
            </a:extLst>
          </p:cNvPr>
          <p:cNvGrpSpPr/>
          <p:nvPr/>
        </p:nvGrpSpPr>
        <p:grpSpPr>
          <a:xfrm>
            <a:off x="481903" y="2748584"/>
            <a:ext cx="4027932" cy="276999"/>
            <a:chOff x="342900" y="1768249"/>
            <a:chExt cx="4427673" cy="304490"/>
          </a:xfrm>
        </p:grpSpPr>
        <p:sp>
          <p:nvSpPr>
            <p:cNvPr id="101" name="TextBox 100">
              <a:extLst>
                <a:ext uri="{FF2B5EF4-FFF2-40B4-BE49-F238E27FC236}">
                  <a16:creationId xmlns:a16="http://schemas.microsoft.com/office/drawing/2014/main" id="{A7A90DF6-FD00-1120-4D7B-4CA20B44EA14}"/>
                </a:ext>
              </a:extLst>
            </p:cNvPr>
            <p:cNvSpPr txBox="1"/>
            <p:nvPr/>
          </p:nvSpPr>
          <p:spPr>
            <a:xfrm>
              <a:off x="342900" y="1768249"/>
              <a:ext cx="4427673" cy="304490"/>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Iowa provides for no discretionary review or hearing and consistent with the time frame assigned to the approval of a single-family residence. Parking requirements cannot be more cumbersome than requirements for a single-family residence. </a:t>
              </a:r>
            </a:p>
          </p:txBody>
        </p:sp>
        <p:sp>
          <p:nvSpPr>
            <p:cNvPr id="102" name="Oval 101">
              <a:extLst>
                <a:ext uri="{FF2B5EF4-FFF2-40B4-BE49-F238E27FC236}">
                  <a16:creationId xmlns:a16="http://schemas.microsoft.com/office/drawing/2014/main" id="{773824B6-F031-849C-22DC-562BA89F6B74}"/>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07</a:t>
              </a:r>
            </a:p>
          </p:txBody>
        </p:sp>
      </p:grpSp>
      <p:grpSp>
        <p:nvGrpSpPr>
          <p:cNvPr id="103" name="Group 102">
            <a:extLst>
              <a:ext uri="{FF2B5EF4-FFF2-40B4-BE49-F238E27FC236}">
                <a16:creationId xmlns:a16="http://schemas.microsoft.com/office/drawing/2014/main" id="{1B0F5D1F-FD06-8B67-4696-232E932F7ECD}"/>
              </a:ext>
            </a:extLst>
          </p:cNvPr>
          <p:cNvGrpSpPr/>
          <p:nvPr/>
        </p:nvGrpSpPr>
        <p:grpSpPr>
          <a:xfrm>
            <a:off x="481903" y="3084999"/>
            <a:ext cx="4027932" cy="168101"/>
            <a:chOff x="342900" y="1781993"/>
            <a:chExt cx="4427673" cy="184784"/>
          </a:xfrm>
        </p:grpSpPr>
        <p:sp>
          <p:nvSpPr>
            <p:cNvPr id="104" name="TextBox 103">
              <a:extLst>
                <a:ext uri="{FF2B5EF4-FFF2-40B4-BE49-F238E27FC236}">
                  <a16:creationId xmlns:a16="http://schemas.microsoft.com/office/drawing/2014/main" id="{5CEE616C-1F21-A1E0-83EB-E7C054F7F939}"/>
                </a:ext>
              </a:extLst>
            </p:cNvPr>
            <p:cNvSpPr txBox="1"/>
            <p:nvPr/>
          </p:nvSpPr>
          <p:spPr>
            <a:xfrm>
              <a:off x="342900" y="1823638"/>
              <a:ext cx="4427673" cy="101496"/>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Requiring parking will include study of the cost and topography of property. </a:t>
              </a:r>
            </a:p>
          </p:txBody>
        </p:sp>
        <p:sp>
          <p:nvSpPr>
            <p:cNvPr id="105" name="Oval 104">
              <a:extLst>
                <a:ext uri="{FF2B5EF4-FFF2-40B4-BE49-F238E27FC236}">
                  <a16:creationId xmlns:a16="http://schemas.microsoft.com/office/drawing/2014/main" id="{23539E49-2D7E-97CD-E166-88819562B9BA}"/>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08</a:t>
              </a:r>
            </a:p>
          </p:txBody>
        </p:sp>
      </p:grpSp>
      <p:grpSp>
        <p:nvGrpSpPr>
          <p:cNvPr id="106" name="Group 105">
            <a:extLst>
              <a:ext uri="{FF2B5EF4-FFF2-40B4-BE49-F238E27FC236}">
                <a16:creationId xmlns:a16="http://schemas.microsoft.com/office/drawing/2014/main" id="{3D4524E8-3E9E-AB4E-EFA3-D87B9EE19455}"/>
              </a:ext>
            </a:extLst>
          </p:cNvPr>
          <p:cNvGrpSpPr/>
          <p:nvPr/>
        </p:nvGrpSpPr>
        <p:grpSpPr>
          <a:xfrm>
            <a:off x="481902" y="3312516"/>
            <a:ext cx="4027933" cy="184667"/>
            <a:chOff x="342899" y="1781993"/>
            <a:chExt cx="4427674" cy="202993"/>
          </a:xfrm>
        </p:grpSpPr>
        <p:sp>
          <p:nvSpPr>
            <p:cNvPr id="107" name="TextBox 106">
              <a:extLst>
                <a:ext uri="{FF2B5EF4-FFF2-40B4-BE49-F238E27FC236}">
                  <a16:creationId xmlns:a16="http://schemas.microsoft.com/office/drawing/2014/main" id="{416EDB55-4BF0-53A5-9ABD-BAE5688FC750}"/>
                </a:ext>
              </a:extLst>
            </p:cNvPr>
            <p:cNvSpPr txBox="1"/>
            <p:nvPr/>
          </p:nvSpPr>
          <p:spPr>
            <a:xfrm>
              <a:off x="342899" y="1781993"/>
              <a:ext cx="4427674" cy="202993"/>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Montana’s 2025 SB 532 mandates counties to allow ADUs, prohibits them </a:t>
              </a:r>
              <a:br>
                <a:rPr kumimoji="0" lang="en-US" sz="600" b="0" i="0" u="none" strike="noStrike" kern="1200" cap="none" spc="0" normalizeH="0" baseline="0" noProof="0" dirty="0">
                  <a:ln>
                    <a:noFill/>
                  </a:ln>
                  <a:solidFill>
                    <a:srgbClr val="141313"/>
                  </a:solidFill>
                  <a:effectLst/>
                  <a:uLnTx/>
                  <a:uFillTx/>
                  <a:latin typeface="Arial"/>
                  <a:cs typeface="Arial"/>
                  <a:sym typeface="Arial"/>
                </a:rPr>
              </a:br>
              <a:r>
                <a:rPr kumimoji="0" lang="en-US" sz="600" b="0" i="0" u="none" strike="noStrike" kern="1200" cap="none" spc="0" normalizeH="0" baseline="0" noProof="0" dirty="0">
                  <a:ln>
                    <a:noFill/>
                  </a:ln>
                  <a:solidFill>
                    <a:srgbClr val="141313"/>
                  </a:solidFill>
                  <a:effectLst/>
                  <a:uLnTx/>
                  <a:uFillTx/>
                  <a:latin typeface="Arial"/>
                  <a:cs typeface="Arial"/>
                  <a:sym typeface="Arial"/>
                </a:rPr>
                <a:t>from imposing certain restrictions and requires them to adopt specific regulations for these units. </a:t>
              </a:r>
            </a:p>
          </p:txBody>
        </p:sp>
        <p:sp>
          <p:nvSpPr>
            <p:cNvPr id="108" name="Oval 107">
              <a:extLst>
                <a:ext uri="{FF2B5EF4-FFF2-40B4-BE49-F238E27FC236}">
                  <a16:creationId xmlns:a16="http://schemas.microsoft.com/office/drawing/2014/main" id="{FB9E8F9B-4A4F-A5CE-FFA0-CD2CD0E6B821}"/>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09</a:t>
              </a:r>
            </a:p>
          </p:txBody>
        </p:sp>
      </p:grpSp>
      <p:grpSp>
        <p:nvGrpSpPr>
          <p:cNvPr id="109" name="Group 108">
            <a:extLst>
              <a:ext uri="{FF2B5EF4-FFF2-40B4-BE49-F238E27FC236}">
                <a16:creationId xmlns:a16="http://schemas.microsoft.com/office/drawing/2014/main" id="{D624F049-ED34-66B4-0DF8-A357EB891C9B}"/>
              </a:ext>
            </a:extLst>
          </p:cNvPr>
          <p:cNvGrpSpPr/>
          <p:nvPr/>
        </p:nvGrpSpPr>
        <p:grpSpPr>
          <a:xfrm>
            <a:off x="481903" y="3556599"/>
            <a:ext cx="4027932" cy="168102"/>
            <a:chOff x="342900" y="1781993"/>
            <a:chExt cx="4427673" cy="184784"/>
          </a:xfrm>
        </p:grpSpPr>
        <p:sp>
          <p:nvSpPr>
            <p:cNvPr id="110" name="TextBox 109">
              <a:extLst>
                <a:ext uri="{FF2B5EF4-FFF2-40B4-BE49-F238E27FC236}">
                  <a16:creationId xmlns:a16="http://schemas.microsoft.com/office/drawing/2014/main" id="{301D33CD-7C4D-BFEC-7751-04A23F636D88}"/>
                </a:ext>
              </a:extLst>
            </p:cNvPr>
            <p:cNvSpPr txBox="1"/>
            <p:nvPr/>
          </p:nvSpPr>
          <p:spPr>
            <a:xfrm>
              <a:off x="342900" y="1823638"/>
              <a:ext cx="4427673" cy="101496"/>
            </a:xfrm>
            <a:prstGeom prst="rect">
              <a:avLst/>
            </a:prstGeom>
            <a:noFill/>
            <a:ln>
              <a:noFill/>
            </a:ln>
          </p:spPr>
          <p:txBody>
            <a:bodyPr spcFirstLastPara="1" wrap="square" lIns="288000" tIns="0" rIns="0" bIns="0"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It applies only to counties with a population of 100,000 or more or cities with the population of 60,000 or more. </a:t>
              </a:r>
            </a:p>
          </p:txBody>
        </p:sp>
        <p:sp>
          <p:nvSpPr>
            <p:cNvPr id="111" name="Oval 110">
              <a:extLst>
                <a:ext uri="{FF2B5EF4-FFF2-40B4-BE49-F238E27FC236}">
                  <a16:creationId xmlns:a16="http://schemas.microsoft.com/office/drawing/2014/main" id="{2ECF035C-550F-1132-C622-4B2C6837024C}"/>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10</a:t>
              </a:r>
            </a:p>
          </p:txBody>
        </p:sp>
      </p:grpSp>
      <p:grpSp>
        <p:nvGrpSpPr>
          <p:cNvPr id="7" name="Group 6">
            <a:extLst>
              <a:ext uri="{FF2B5EF4-FFF2-40B4-BE49-F238E27FC236}">
                <a16:creationId xmlns:a16="http://schemas.microsoft.com/office/drawing/2014/main" id="{8847820C-9F29-05A1-C6F3-9816B3CDD918}"/>
              </a:ext>
            </a:extLst>
          </p:cNvPr>
          <p:cNvGrpSpPr/>
          <p:nvPr/>
        </p:nvGrpSpPr>
        <p:grpSpPr>
          <a:xfrm>
            <a:off x="481903" y="3784117"/>
            <a:ext cx="4027932" cy="276999"/>
            <a:chOff x="342900" y="1776404"/>
            <a:chExt cx="4427673" cy="304488"/>
          </a:xfrm>
        </p:grpSpPr>
        <p:sp>
          <p:nvSpPr>
            <p:cNvPr id="8" name="TextBox 7">
              <a:extLst>
                <a:ext uri="{FF2B5EF4-FFF2-40B4-BE49-F238E27FC236}">
                  <a16:creationId xmlns:a16="http://schemas.microsoft.com/office/drawing/2014/main" id="{90C22F77-118D-C4CD-27B2-0D071A7D6905}"/>
                </a:ext>
              </a:extLst>
            </p:cNvPr>
            <p:cNvSpPr txBox="1"/>
            <p:nvPr/>
          </p:nvSpPr>
          <p:spPr>
            <a:xfrm>
              <a:off x="342900" y="1776404"/>
              <a:ext cx="4427673" cy="304488"/>
            </a:xfrm>
            <a:prstGeom prst="rect">
              <a:avLst/>
            </a:prstGeom>
            <a:noFill/>
            <a:ln>
              <a:noFill/>
            </a:ln>
          </p:spPr>
          <p:txBody>
            <a:bodyPr spcFirstLastPara="1" wrap="square" lIns="28800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Prohibit requiring any off-street parking or guest parking for any ADU unless the principal dwelling unit does not have off-street parking or the street is not paved and designed or constructed for on-street parking or unless the principal dwelling unit is within 1/4th mile of transit, an employment area, or commercial services.</a:t>
              </a:r>
            </a:p>
          </p:txBody>
        </p:sp>
        <p:sp>
          <p:nvSpPr>
            <p:cNvPr id="9" name="Oval 8">
              <a:extLst>
                <a:ext uri="{FF2B5EF4-FFF2-40B4-BE49-F238E27FC236}">
                  <a16:creationId xmlns:a16="http://schemas.microsoft.com/office/drawing/2014/main" id="{5D63727B-FD61-DD36-5FB6-73B15CBFB86E}"/>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11</a:t>
              </a:r>
            </a:p>
          </p:txBody>
        </p:sp>
      </p:grpSp>
      <p:cxnSp>
        <p:nvCxnSpPr>
          <p:cNvPr id="112" name="Straight Connector 111">
            <a:extLst>
              <a:ext uri="{FF2B5EF4-FFF2-40B4-BE49-F238E27FC236}">
                <a16:creationId xmlns:a16="http://schemas.microsoft.com/office/drawing/2014/main" id="{57A60743-9097-D053-3FE0-0D5201B79ACE}"/>
              </a:ext>
            </a:extLst>
          </p:cNvPr>
          <p:cNvCxnSpPr>
            <a:cxnSpLocks/>
          </p:cNvCxnSpPr>
          <p:nvPr/>
        </p:nvCxnSpPr>
        <p:spPr>
          <a:xfrm>
            <a:off x="757799" y="1455827"/>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3" name="Straight Connector 112">
            <a:extLst>
              <a:ext uri="{FF2B5EF4-FFF2-40B4-BE49-F238E27FC236}">
                <a16:creationId xmlns:a16="http://schemas.microsoft.com/office/drawing/2014/main" id="{379808FA-198C-31F3-43EE-D65D934CA916}"/>
              </a:ext>
            </a:extLst>
          </p:cNvPr>
          <p:cNvCxnSpPr>
            <a:cxnSpLocks/>
          </p:cNvCxnSpPr>
          <p:nvPr/>
        </p:nvCxnSpPr>
        <p:spPr>
          <a:xfrm>
            <a:off x="757799" y="1699909"/>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4" name="Straight Connector 113">
            <a:extLst>
              <a:ext uri="{FF2B5EF4-FFF2-40B4-BE49-F238E27FC236}">
                <a16:creationId xmlns:a16="http://schemas.microsoft.com/office/drawing/2014/main" id="{FFB4D3A7-6A12-FA8E-3F02-32793BD184AD}"/>
              </a:ext>
            </a:extLst>
          </p:cNvPr>
          <p:cNvCxnSpPr>
            <a:cxnSpLocks/>
          </p:cNvCxnSpPr>
          <p:nvPr/>
        </p:nvCxnSpPr>
        <p:spPr>
          <a:xfrm>
            <a:off x="757799" y="2036324"/>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5" name="Straight Connector 114">
            <a:extLst>
              <a:ext uri="{FF2B5EF4-FFF2-40B4-BE49-F238E27FC236}">
                <a16:creationId xmlns:a16="http://schemas.microsoft.com/office/drawing/2014/main" id="{8EDC1608-AAC7-815C-01CD-C282502CCFAA}"/>
              </a:ext>
            </a:extLst>
          </p:cNvPr>
          <p:cNvCxnSpPr>
            <a:cxnSpLocks/>
          </p:cNvCxnSpPr>
          <p:nvPr/>
        </p:nvCxnSpPr>
        <p:spPr>
          <a:xfrm>
            <a:off x="757799" y="2263842"/>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6" name="Straight Connector 115">
            <a:extLst>
              <a:ext uri="{FF2B5EF4-FFF2-40B4-BE49-F238E27FC236}">
                <a16:creationId xmlns:a16="http://schemas.microsoft.com/office/drawing/2014/main" id="{FFCBC980-0618-CEDA-7F0D-58F8A3F46661}"/>
              </a:ext>
            </a:extLst>
          </p:cNvPr>
          <p:cNvCxnSpPr>
            <a:cxnSpLocks/>
          </p:cNvCxnSpPr>
          <p:nvPr/>
        </p:nvCxnSpPr>
        <p:spPr>
          <a:xfrm>
            <a:off x="757799" y="2491359"/>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7" name="Straight Connector 116">
            <a:extLst>
              <a:ext uri="{FF2B5EF4-FFF2-40B4-BE49-F238E27FC236}">
                <a16:creationId xmlns:a16="http://schemas.microsoft.com/office/drawing/2014/main" id="{0C89BAF7-A5BF-6066-5683-53F756426020}"/>
              </a:ext>
            </a:extLst>
          </p:cNvPr>
          <p:cNvCxnSpPr>
            <a:cxnSpLocks/>
          </p:cNvCxnSpPr>
          <p:nvPr/>
        </p:nvCxnSpPr>
        <p:spPr>
          <a:xfrm>
            <a:off x="757799" y="2718876"/>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8" name="Straight Connector 117">
            <a:extLst>
              <a:ext uri="{FF2B5EF4-FFF2-40B4-BE49-F238E27FC236}">
                <a16:creationId xmlns:a16="http://schemas.microsoft.com/office/drawing/2014/main" id="{F929D6B2-A8F7-050C-A160-6CB8445C6D85}"/>
              </a:ext>
            </a:extLst>
          </p:cNvPr>
          <p:cNvCxnSpPr>
            <a:cxnSpLocks/>
          </p:cNvCxnSpPr>
          <p:nvPr/>
        </p:nvCxnSpPr>
        <p:spPr>
          <a:xfrm>
            <a:off x="757799" y="3055291"/>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19" name="Straight Connector 118">
            <a:extLst>
              <a:ext uri="{FF2B5EF4-FFF2-40B4-BE49-F238E27FC236}">
                <a16:creationId xmlns:a16="http://schemas.microsoft.com/office/drawing/2014/main" id="{023AD19B-494C-F567-9B70-92A709A69B2D}"/>
              </a:ext>
            </a:extLst>
          </p:cNvPr>
          <p:cNvCxnSpPr>
            <a:cxnSpLocks/>
          </p:cNvCxnSpPr>
          <p:nvPr/>
        </p:nvCxnSpPr>
        <p:spPr>
          <a:xfrm>
            <a:off x="757799" y="3282808"/>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20" name="Straight Connector 119">
            <a:extLst>
              <a:ext uri="{FF2B5EF4-FFF2-40B4-BE49-F238E27FC236}">
                <a16:creationId xmlns:a16="http://schemas.microsoft.com/office/drawing/2014/main" id="{36E7D38A-1FEE-CC35-1A30-444655FA696A}"/>
              </a:ext>
            </a:extLst>
          </p:cNvPr>
          <p:cNvCxnSpPr>
            <a:cxnSpLocks/>
          </p:cNvCxnSpPr>
          <p:nvPr/>
        </p:nvCxnSpPr>
        <p:spPr>
          <a:xfrm>
            <a:off x="757799" y="3526891"/>
            <a:ext cx="3752036" cy="0"/>
          </a:xfrm>
          <a:prstGeom prst="line">
            <a:avLst/>
          </a:prstGeom>
          <a:noFill/>
          <a:ln w="6350" cap="flat" cmpd="sng" algn="ctr">
            <a:solidFill>
              <a:schemeClr val="tx1">
                <a:lumMod val="90000"/>
              </a:schemeClr>
            </a:solidFill>
            <a:prstDash val="solid"/>
            <a:headEnd type="none" w="sm" len="sm"/>
            <a:tailEnd type="none" w="sm" len="sm"/>
          </a:ln>
          <a:effectLst/>
        </p:spPr>
      </p:cxnSp>
      <p:cxnSp>
        <p:nvCxnSpPr>
          <p:cNvPr id="10" name="Straight Connector 9">
            <a:extLst>
              <a:ext uri="{FF2B5EF4-FFF2-40B4-BE49-F238E27FC236}">
                <a16:creationId xmlns:a16="http://schemas.microsoft.com/office/drawing/2014/main" id="{78B6BC51-E6EF-11FD-7DE8-3A8685BF19EC}"/>
              </a:ext>
            </a:extLst>
          </p:cNvPr>
          <p:cNvCxnSpPr>
            <a:cxnSpLocks/>
          </p:cNvCxnSpPr>
          <p:nvPr/>
        </p:nvCxnSpPr>
        <p:spPr>
          <a:xfrm>
            <a:off x="757799" y="3754409"/>
            <a:ext cx="3752036" cy="0"/>
          </a:xfrm>
          <a:prstGeom prst="line">
            <a:avLst/>
          </a:prstGeom>
          <a:noFill/>
          <a:ln w="6350" cap="flat" cmpd="sng" algn="ctr">
            <a:solidFill>
              <a:schemeClr val="tx1">
                <a:lumMod val="90000"/>
              </a:schemeClr>
            </a:solidFill>
            <a:prstDash val="solid"/>
            <a:headEnd type="none" w="sm" len="sm"/>
            <a:tailEnd type="none" w="sm" len="sm"/>
          </a:ln>
          <a:effectLst/>
        </p:spPr>
      </p:cxnSp>
      <p:sp>
        <p:nvSpPr>
          <p:cNvPr id="17" name="Rectangle 16">
            <a:extLst>
              <a:ext uri="{FF2B5EF4-FFF2-40B4-BE49-F238E27FC236}">
                <a16:creationId xmlns:a16="http://schemas.microsoft.com/office/drawing/2014/main" id="{15F35F6E-F398-B67C-5E16-F8D138ECA7C2}"/>
              </a:ext>
            </a:extLst>
          </p:cNvPr>
          <p:cNvSpPr/>
          <p:nvPr/>
        </p:nvSpPr>
        <p:spPr>
          <a:xfrm>
            <a:off x="368934" y="862707"/>
            <a:ext cx="4264026" cy="297483"/>
          </a:xfrm>
          <a:prstGeom prst="rect">
            <a:avLst/>
          </a:prstGeom>
          <a:solidFill>
            <a:schemeClr val="bg2">
              <a:lumMod val="75000"/>
            </a:schemeClr>
          </a:solidFill>
        </p:spPr>
        <p:txBody>
          <a:bodyPr wrap="square" lIns="108000" tIns="0" rIns="108000" bIns="0" rtlCol="0" anchor="ctr">
            <a:no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2F2F2"/>
                </a:solidFill>
                <a:effectLst/>
                <a:uLnTx/>
                <a:uFillTx/>
                <a:latin typeface="Arial"/>
                <a:ea typeface="+mn-ea"/>
                <a:cs typeface="Arial"/>
                <a:sym typeface="Arial"/>
              </a:rPr>
              <a:t>Notes:</a:t>
            </a:r>
          </a:p>
        </p:txBody>
      </p:sp>
      <p:sp>
        <p:nvSpPr>
          <p:cNvPr id="18" name="Google Shape;637;p15">
            <a:extLst>
              <a:ext uri="{FF2B5EF4-FFF2-40B4-BE49-F238E27FC236}">
                <a16:creationId xmlns:a16="http://schemas.microsoft.com/office/drawing/2014/main" id="{4A4AD149-FE7D-9C46-F68F-FC4D4E265421}"/>
              </a:ext>
            </a:extLst>
          </p:cNvPr>
          <p:cNvSpPr/>
          <p:nvPr/>
        </p:nvSpPr>
        <p:spPr>
          <a:xfrm>
            <a:off x="4357946" y="982244"/>
            <a:ext cx="103519" cy="58408"/>
          </a:xfrm>
          <a:custGeom>
            <a:avLst/>
            <a:gdLst/>
            <a:ahLst/>
            <a:cxnLst/>
            <a:rect l="l" t="t" r="r" b="b"/>
            <a:pathLst>
              <a:path w="218" h="123" extrusionOk="0">
                <a:moveTo>
                  <a:pt x="0" y="0"/>
                </a:moveTo>
                <a:lnTo>
                  <a:pt x="109" y="123"/>
                </a:lnTo>
                <a:lnTo>
                  <a:pt x="218" y="0"/>
                </a:lnTo>
              </a:path>
            </a:pathLst>
          </a:custGeom>
          <a:noFill/>
          <a:ln w="14275" cap="rnd"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41313"/>
              </a:solidFill>
              <a:effectLst/>
              <a:uLnTx/>
              <a:uFillTx/>
              <a:latin typeface="Calibri"/>
              <a:ea typeface="Calibri"/>
              <a:cs typeface="Calibri"/>
              <a:sym typeface="Calibri"/>
            </a:endParaRPr>
          </a:p>
        </p:txBody>
      </p:sp>
      <p:sp>
        <p:nvSpPr>
          <p:cNvPr id="19" name="Freeform 2986">
            <a:extLst>
              <a:ext uri="{FF2B5EF4-FFF2-40B4-BE49-F238E27FC236}">
                <a16:creationId xmlns:a16="http://schemas.microsoft.com/office/drawing/2014/main" id="{C9697E15-826F-E96F-17AA-EE7480E03F8E}"/>
              </a:ext>
            </a:extLst>
          </p:cNvPr>
          <p:cNvSpPr>
            <a:spLocks/>
          </p:cNvSpPr>
          <p:nvPr/>
        </p:nvSpPr>
        <p:spPr bwMode="auto">
          <a:xfrm>
            <a:off x="4827526" y="4147816"/>
            <a:ext cx="65726" cy="121155"/>
          </a:xfrm>
          <a:custGeom>
            <a:avLst/>
            <a:gdLst/>
            <a:ahLst/>
            <a:cxnLst>
              <a:cxn ang="0">
                <a:pos x="458" y="634"/>
              </a:cxn>
              <a:cxn ang="0">
                <a:pos x="366" y="644"/>
              </a:cxn>
              <a:cxn ang="0">
                <a:pos x="294" y="536"/>
              </a:cxn>
              <a:cxn ang="0">
                <a:pos x="304" y="474"/>
              </a:cxn>
              <a:cxn ang="0">
                <a:pos x="254" y="486"/>
              </a:cxn>
              <a:cxn ang="0">
                <a:pos x="284" y="348"/>
              </a:cxn>
              <a:cxn ang="0">
                <a:pos x="256" y="334"/>
              </a:cxn>
              <a:cxn ang="0">
                <a:pos x="184" y="168"/>
              </a:cxn>
              <a:cxn ang="0">
                <a:pos x="210" y="24"/>
              </a:cxn>
              <a:cxn ang="0">
                <a:pos x="212" y="26"/>
              </a:cxn>
              <a:cxn ang="0">
                <a:pos x="214" y="22"/>
              </a:cxn>
              <a:cxn ang="0">
                <a:pos x="136" y="0"/>
              </a:cxn>
              <a:cxn ang="0">
                <a:pos x="136" y="2"/>
              </a:cxn>
              <a:cxn ang="0">
                <a:pos x="140" y="4"/>
              </a:cxn>
              <a:cxn ang="0">
                <a:pos x="78" y="344"/>
              </a:cxn>
              <a:cxn ang="0">
                <a:pos x="108" y="438"/>
              </a:cxn>
              <a:cxn ang="0">
                <a:pos x="40" y="574"/>
              </a:cxn>
              <a:cxn ang="0">
                <a:pos x="50" y="600"/>
              </a:cxn>
              <a:cxn ang="0">
                <a:pos x="0" y="866"/>
              </a:cxn>
              <a:cxn ang="0">
                <a:pos x="496" y="966"/>
              </a:cxn>
              <a:cxn ang="0">
                <a:pos x="524" y="658"/>
              </a:cxn>
              <a:cxn ang="0">
                <a:pos x="496" y="620"/>
              </a:cxn>
              <a:cxn ang="0">
                <a:pos x="458" y="634"/>
              </a:cxn>
            </a:cxnLst>
            <a:rect l="0" t="0" r="r" b="b"/>
            <a:pathLst>
              <a:path w="524" h="966">
                <a:moveTo>
                  <a:pt x="458" y="634"/>
                </a:moveTo>
                <a:lnTo>
                  <a:pt x="366" y="644"/>
                </a:lnTo>
                <a:lnTo>
                  <a:pt x="294" y="536"/>
                </a:lnTo>
                <a:lnTo>
                  <a:pt x="304" y="474"/>
                </a:lnTo>
                <a:lnTo>
                  <a:pt x="254" y="486"/>
                </a:lnTo>
                <a:lnTo>
                  <a:pt x="284" y="348"/>
                </a:lnTo>
                <a:lnTo>
                  <a:pt x="256" y="334"/>
                </a:lnTo>
                <a:lnTo>
                  <a:pt x="184" y="168"/>
                </a:lnTo>
                <a:lnTo>
                  <a:pt x="210" y="24"/>
                </a:lnTo>
                <a:lnTo>
                  <a:pt x="212" y="26"/>
                </a:lnTo>
                <a:lnTo>
                  <a:pt x="214" y="22"/>
                </a:lnTo>
                <a:lnTo>
                  <a:pt x="136" y="0"/>
                </a:lnTo>
                <a:lnTo>
                  <a:pt x="136" y="2"/>
                </a:lnTo>
                <a:lnTo>
                  <a:pt x="140" y="4"/>
                </a:lnTo>
                <a:lnTo>
                  <a:pt x="78" y="344"/>
                </a:lnTo>
                <a:lnTo>
                  <a:pt x="108" y="438"/>
                </a:lnTo>
                <a:lnTo>
                  <a:pt x="40" y="574"/>
                </a:lnTo>
                <a:lnTo>
                  <a:pt x="50" y="600"/>
                </a:lnTo>
                <a:lnTo>
                  <a:pt x="0" y="866"/>
                </a:lnTo>
                <a:lnTo>
                  <a:pt x="496" y="966"/>
                </a:lnTo>
                <a:lnTo>
                  <a:pt x="524" y="658"/>
                </a:lnTo>
                <a:lnTo>
                  <a:pt x="496" y="620"/>
                </a:lnTo>
                <a:lnTo>
                  <a:pt x="458" y="634"/>
                </a:ln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lang="da-DK" sz="400" b="0" i="0" u="none" strike="noStrike" kern="0" cap="none" spc="0" normalizeH="0" baseline="0" noProof="0" dirty="0">
              <a:ln>
                <a:noFill/>
              </a:ln>
              <a:solidFill>
                <a:srgbClr val="F2F2F2"/>
              </a:solidFill>
              <a:effectLst/>
              <a:uLnTx/>
              <a:uFillTx/>
              <a:latin typeface="Arial"/>
              <a:cs typeface="Arial"/>
              <a:sym typeface="Arial"/>
            </a:endParaRPr>
          </a:p>
        </p:txBody>
      </p:sp>
      <p:grpSp>
        <p:nvGrpSpPr>
          <p:cNvPr id="2" name="Group 1">
            <a:extLst>
              <a:ext uri="{FF2B5EF4-FFF2-40B4-BE49-F238E27FC236}">
                <a16:creationId xmlns:a16="http://schemas.microsoft.com/office/drawing/2014/main" id="{0BA01700-17BF-D96B-71D4-F2E68C11A971}"/>
              </a:ext>
            </a:extLst>
          </p:cNvPr>
          <p:cNvGrpSpPr/>
          <p:nvPr/>
        </p:nvGrpSpPr>
        <p:grpSpPr>
          <a:xfrm>
            <a:off x="481903" y="4120531"/>
            <a:ext cx="4027932" cy="184666"/>
            <a:chOff x="342900" y="1776402"/>
            <a:chExt cx="4427673" cy="202992"/>
          </a:xfrm>
        </p:grpSpPr>
        <p:sp>
          <p:nvSpPr>
            <p:cNvPr id="3" name="TextBox 2">
              <a:extLst>
                <a:ext uri="{FF2B5EF4-FFF2-40B4-BE49-F238E27FC236}">
                  <a16:creationId xmlns:a16="http://schemas.microsoft.com/office/drawing/2014/main" id="{7AC9E504-5BC1-8F5C-4EC8-170161AE4441}"/>
                </a:ext>
              </a:extLst>
            </p:cNvPr>
            <p:cNvSpPr txBox="1"/>
            <p:nvPr/>
          </p:nvSpPr>
          <p:spPr>
            <a:xfrm>
              <a:off x="342900" y="1776402"/>
              <a:ext cx="4427673" cy="202992"/>
            </a:xfrm>
            <a:prstGeom prst="rect">
              <a:avLst/>
            </a:prstGeom>
            <a:noFill/>
            <a:ln>
              <a:noFill/>
            </a:ln>
          </p:spPr>
          <p:txBody>
            <a:bodyPr spcFirstLastPara="1" wrap="square" lIns="28800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141313"/>
                  </a:solidFill>
                  <a:effectLst/>
                  <a:uLnTx/>
                  <a:uFillTx/>
                  <a:latin typeface="Arial"/>
                  <a:cs typeface="Arial"/>
                  <a:sym typeface="Arial"/>
                </a:rPr>
                <a:t>The bill requires a permit to be obtained to build an ADU. Owner occupancy requirements are limited to only one unit, primary or the ADU. The bill allows for municipalities to mandate parking.</a:t>
              </a:r>
            </a:p>
          </p:txBody>
        </p:sp>
        <p:sp>
          <p:nvSpPr>
            <p:cNvPr id="6" name="Oval 5">
              <a:extLst>
                <a:ext uri="{FF2B5EF4-FFF2-40B4-BE49-F238E27FC236}">
                  <a16:creationId xmlns:a16="http://schemas.microsoft.com/office/drawing/2014/main" id="{C1DAF379-5DE1-DD36-F271-D1AE1C1D6235}"/>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12</a:t>
              </a:r>
            </a:p>
          </p:txBody>
        </p:sp>
      </p:grpSp>
      <p:cxnSp>
        <p:nvCxnSpPr>
          <p:cNvPr id="27" name="Straight Connector 26">
            <a:extLst>
              <a:ext uri="{FF2B5EF4-FFF2-40B4-BE49-F238E27FC236}">
                <a16:creationId xmlns:a16="http://schemas.microsoft.com/office/drawing/2014/main" id="{0C916CEC-496A-F6C7-A7C2-7DEC248BFEAA}"/>
              </a:ext>
            </a:extLst>
          </p:cNvPr>
          <p:cNvCxnSpPr>
            <a:cxnSpLocks/>
          </p:cNvCxnSpPr>
          <p:nvPr/>
        </p:nvCxnSpPr>
        <p:spPr>
          <a:xfrm>
            <a:off x="757799" y="4090824"/>
            <a:ext cx="3752036" cy="0"/>
          </a:xfrm>
          <a:prstGeom prst="line">
            <a:avLst/>
          </a:prstGeom>
          <a:noFill/>
          <a:ln w="6350" cap="flat" cmpd="sng" algn="ctr">
            <a:solidFill>
              <a:schemeClr val="tx1">
                <a:lumMod val="90000"/>
              </a:schemeClr>
            </a:solidFill>
            <a:prstDash val="solid"/>
            <a:headEnd type="none" w="sm" len="sm"/>
            <a:tailEnd type="none" w="sm" len="sm"/>
          </a:ln>
          <a:effectLst/>
        </p:spPr>
      </p:cxnSp>
      <p:sp>
        <p:nvSpPr>
          <p:cNvPr id="32" name="Google Shape;568;p9">
            <a:extLst>
              <a:ext uri="{FF2B5EF4-FFF2-40B4-BE49-F238E27FC236}">
                <a16:creationId xmlns:a16="http://schemas.microsoft.com/office/drawing/2014/main" id="{86FA7E6C-2960-2BA4-283F-6BCEC8D0C636}"/>
              </a:ext>
            </a:extLst>
          </p:cNvPr>
          <p:cNvSpPr/>
          <p:nvPr/>
        </p:nvSpPr>
        <p:spPr>
          <a:xfrm>
            <a:off x="4781861" y="4336211"/>
            <a:ext cx="162839" cy="95172"/>
          </a:xfrm>
          <a:custGeom>
            <a:avLst/>
            <a:gdLst/>
            <a:ahLst/>
            <a:cxnLst/>
            <a:rect l="l" t="t" r="r" b="b"/>
            <a:pathLst>
              <a:path w="1143046" h="668056" extrusionOk="0">
                <a:moveTo>
                  <a:pt x="0" y="668056"/>
                </a:moveTo>
                <a:cubicBezTo>
                  <a:pt x="12637" y="656157"/>
                  <a:pt x="28421" y="650184"/>
                  <a:pt x="30924" y="630991"/>
                </a:cubicBezTo>
                <a:cubicBezTo>
                  <a:pt x="31707" y="625003"/>
                  <a:pt x="38724" y="623820"/>
                  <a:pt x="43745" y="621901"/>
                </a:cubicBezTo>
                <a:cubicBezTo>
                  <a:pt x="54262" y="617878"/>
                  <a:pt x="57502" y="608589"/>
                  <a:pt x="63582" y="600574"/>
                </a:cubicBezTo>
                <a:cubicBezTo>
                  <a:pt x="74883" y="585680"/>
                  <a:pt x="77494" y="564768"/>
                  <a:pt x="93954" y="554311"/>
                </a:cubicBezTo>
                <a:cubicBezTo>
                  <a:pt x="120010" y="537744"/>
                  <a:pt x="142796" y="517814"/>
                  <a:pt x="160377" y="492463"/>
                </a:cubicBezTo>
                <a:cubicBezTo>
                  <a:pt x="168130" y="481286"/>
                  <a:pt x="173873" y="482253"/>
                  <a:pt x="181535" y="492080"/>
                </a:cubicBezTo>
                <a:cubicBezTo>
                  <a:pt x="191162" y="504409"/>
                  <a:pt x="201680" y="515219"/>
                  <a:pt x="217295" y="521192"/>
                </a:cubicBezTo>
                <a:cubicBezTo>
                  <a:pt x="237471" y="528915"/>
                  <a:pt x="254238" y="527149"/>
                  <a:pt x="267258" y="509476"/>
                </a:cubicBezTo>
                <a:cubicBezTo>
                  <a:pt x="274782" y="499266"/>
                  <a:pt x="280080" y="495842"/>
                  <a:pt x="293545" y="503227"/>
                </a:cubicBezTo>
                <a:cubicBezTo>
                  <a:pt x="315840" y="515449"/>
                  <a:pt x="332653" y="495365"/>
                  <a:pt x="350480" y="486552"/>
                </a:cubicBezTo>
                <a:cubicBezTo>
                  <a:pt x="363546" y="480103"/>
                  <a:pt x="373864" y="468311"/>
                  <a:pt x="386132" y="459974"/>
                </a:cubicBezTo>
                <a:cubicBezTo>
                  <a:pt x="393472" y="454984"/>
                  <a:pt x="398554" y="444788"/>
                  <a:pt x="412158" y="453141"/>
                </a:cubicBezTo>
                <a:cubicBezTo>
                  <a:pt x="420326" y="458162"/>
                  <a:pt x="445109" y="428620"/>
                  <a:pt x="442867" y="415646"/>
                </a:cubicBezTo>
                <a:cubicBezTo>
                  <a:pt x="437478" y="384614"/>
                  <a:pt x="447658" y="358711"/>
                  <a:pt x="466175" y="334958"/>
                </a:cubicBezTo>
                <a:cubicBezTo>
                  <a:pt x="472117" y="327327"/>
                  <a:pt x="475280" y="319066"/>
                  <a:pt x="476370" y="309301"/>
                </a:cubicBezTo>
                <a:cubicBezTo>
                  <a:pt x="478198" y="292933"/>
                  <a:pt x="482405" y="277103"/>
                  <a:pt x="492370" y="263345"/>
                </a:cubicBezTo>
                <a:cubicBezTo>
                  <a:pt x="500815" y="251676"/>
                  <a:pt x="505360" y="238763"/>
                  <a:pt x="505482" y="224038"/>
                </a:cubicBezTo>
                <a:cubicBezTo>
                  <a:pt x="505559" y="214718"/>
                  <a:pt x="506311" y="207087"/>
                  <a:pt x="520407" y="214641"/>
                </a:cubicBezTo>
                <a:cubicBezTo>
                  <a:pt x="557042" y="234295"/>
                  <a:pt x="572351" y="226940"/>
                  <a:pt x="582577" y="187279"/>
                </a:cubicBezTo>
                <a:cubicBezTo>
                  <a:pt x="586830" y="170758"/>
                  <a:pt x="590745" y="154145"/>
                  <a:pt x="595444" y="134982"/>
                </a:cubicBezTo>
                <a:cubicBezTo>
                  <a:pt x="613362" y="150383"/>
                  <a:pt x="621438" y="140464"/>
                  <a:pt x="629116" y="125217"/>
                </a:cubicBezTo>
                <a:cubicBezTo>
                  <a:pt x="637192" y="109187"/>
                  <a:pt x="646543" y="93679"/>
                  <a:pt x="656585" y="78801"/>
                </a:cubicBezTo>
                <a:cubicBezTo>
                  <a:pt x="670036" y="58871"/>
                  <a:pt x="679862" y="38710"/>
                  <a:pt x="674197" y="13529"/>
                </a:cubicBezTo>
                <a:cubicBezTo>
                  <a:pt x="670803" y="-1549"/>
                  <a:pt x="677759" y="-2393"/>
                  <a:pt x="689259" y="4332"/>
                </a:cubicBezTo>
                <a:cubicBezTo>
                  <a:pt x="707484" y="15003"/>
                  <a:pt x="726340" y="24615"/>
                  <a:pt x="744304" y="35670"/>
                </a:cubicBezTo>
                <a:cubicBezTo>
                  <a:pt x="756526" y="43194"/>
                  <a:pt x="763113" y="43086"/>
                  <a:pt x="766799" y="27164"/>
                </a:cubicBezTo>
                <a:cubicBezTo>
                  <a:pt x="769117" y="17107"/>
                  <a:pt x="764772" y="585"/>
                  <a:pt x="782000" y="17"/>
                </a:cubicBezTo>
                <a:cubicBezTo>
                  <a:pt x="799519" y="-551"/>
                  <a:pt x="805968" y="13007"/>
                  <a:pt x="807488" y="27839"/>
                </a:cubicBezTo>
                <a:cubicBezTo>
                  <a:pt x="808824" y="41013"/>
                  <a:pt x="816900" y="41397"/>
                  <a:pt x="826834" y="42273"/>
                </a:cubicBezTo>
                <a:cubicBezTo>
                  <a:pt x="847164" y="44054"/>
                  <a:pt x="865052" y="51009"/>
                  <a:pt x="875324" y="70340"/>
                </a:cubicBezTo>
                <a:cubicBezTo>
                  <a:pt x="883462" y="85664"/>
                  <a:pt x="883508" y="101387"/>
                  <a:pt x="869796" y="112657"/>
                </a:cubicBezTo>
                <a:cubicBezTo>
                  <a:pt x="854642" y="125109"/>
                  <a:pt x="854488" y="141462"/>
                  <a:pt x="855562" y="157323"/>
                </a:cubicBezTo>
                <a:cubicBezTo>
                  <a:pt x="856898" y="177330"/>
                  <a:pt x="867954" y="183548"/>
                  <a:pt x="886578" y="176102"/>
                </a:cubicBezTo>
                <a:cubicBezTo>
                  <a:pt x="899445" y="170958"/>
                  <a:pt x="908904" y="169929"/>
                  <a:pt x="913756" y="185621"/>
                </a:cubicBezTo>
                <a:cubicBezTo>
                  <a:pt x="918209" y="200054"/>
                  <a:pt x="930646" y="197076"/>
                  <a:pt x="940979" y="196922"/>
                </a:cubicBezTo>
                <a:cubicBezTo>
                  <a:pt x="961677" y="196630"/>
                  <a:pt x="980731" y="196676"/>
                  <a:pt x="994612" y="217420"/>
                </a:cubicBezTo>
                <a:cubicBezTo>
                  <a:pt x="999556" y="224821"/>
                  <a:pt x="1013621" y="226940"/>
                  <a:pt x="1023985" y="229673"/>
                </a:cubicBezTo>
                <a:cubicBezTo>
                  <a:pt x="1038786" y="233588"/>
                  <a:pt x="1042856" y="243139"/>
                  <a:pt x="1038449" y="255929"/>
                </a:cubicBezTo>
                <a:cubicBezTo>
                  <a:pt x="1029988" y="280419"/>
                  <a:pt x="1034088" y="301608"/>
                  <a:pt x="1052053" y="320080"/>
                </a:cubicBezTo>
                <a:cubicBezTo>
                  <a:pt x="1058716" y="326928"/>
                  <a:pt x="1057534" y="332670"/>
                  <a:pt x="1052821" y="340685"/>
                </a:cubicBezTo>
                <a:cubicBezTo>
                  <a:pt x="1042241" y="358681"/>
                  <a:pt x="1033582" y="377597"/>
                  <a:pt x="1058486" y="392169"/>
                </a:cubicBezTo>
                <a:cubicBezTo>
                  <a:pt x="1065611" y="396330"/>
                  <a:pt x="1061450" y="400306"/>
                  <a:pt x="1059223" y="405496"/>
                </a:cubicBezTo>
                <a:cubicBezTo>
                  <a:pt x="1054356" y="416858"/>
                  <a:pt x="1051608" y="406540"/>
                  <a:pt x="1048214" y="404928"/>
                </a:cubicBezTo>
                <a:cubicBezTo>
                  <a:pt x="1041996" y="401965"/>
                  <a:pt x="1035163" y="399585"/>
                  <a:pt x="1030035" y="395240"/>
                </a:cubicBezTo>
                <a:cubicBezTo>
                  <a:pt x="1022664" y="388990"/>
                  <a:pt x="1016323" y="386380"/>
                  <a:pt x="1011978" y="396959"/>
                </a:cubicBezTo>
                <a:cubicBezTo>
                  <a:pt x="1008984" y="404222"/>
                  <a:pt x="1006803" y="410225"/>
                  <a:pt x="1017367" y="417411"/>
                </a:cubicBezTo>
                <a:cubicBezTo>
                  <a:pt x="1043562" y="435238"/>
                  <a:pt x="1071123" y="430831"/>
                  <a:pt x="1097901" y="425165"/>
                </a:cubicBezTo>
                <a:cubicBezTo>
                  <a:pt x="1115697" y="421403"/>
                  <a:pt x="1123880" y="424259"/>
                  <a:pt x="1131558" y="440903"/>
                </a:cubicBezTo>
                <a:cubicBezTo>
                  <a:pt x="1149077" y="478875"/>
                  <a:pt x="1150075" y="478967"/>
                  <a:pt x="1109447" y="486675"/>
                </a:cubicBezTo>
                <a:cubicBezTo>
                  <a:pt x="898417" y="526719"/>
                  <a:pt x="688860" y="574656"/>
                  <a:pt x="476585" y="607883"/>
                </a:cubicBezTo>
                <a:cubicBezTo>
                  <a:pt x="382447" y="622623"/>
                  <a:pt x="287358" y="631160"/>
                  <a:pt x="192759" y="642967"/>
                </a:cubicBezTo>
                <a:cubicBezTo>
                  <a:pt x="140815" y="649462"/>
                  <a:pt x="88994" y="656971"/>
                  <a:pt x="37111" y="663880"/>
                </a:cubicBezTo>
                <a:cubicBezTo>
                  <a:pt x="24797" y="665523"/>
                  <a:pt x="12406" y="666644"/>
                  <a:pt x="46" y="668010"/>
                </a:cubicBez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cs typeface="Arial"/>
              <a:sym typeface="Arial"/>
            </a:endParaRPr>
          </a:p>
        </p:txBody>
      </p:sp>
      <p:sp>
        <p:nvSpPr>
          <p:cNvPr id="33" name="Freeform 3030">
            <a:extLst>
              <a:ext uri="{FF2B5EF4-FFF2-40B4-BE49-F238E27FC236}">
                <a16:creationId xmlns:a16="http://schemas.microsoft.com/office/drawing/2014/main" id="{C6F97AAF-3438-A950-00E3-5E394F202261}"/>
              </a:ext>
            </a:extLst>
          </p:cNvPr>
          <p:cNvSpPr>
            <a:spLocks/>
          </p:cNvSpPr>
          <p:nvPr/>
        </p:nvSpPr>
        <p:spPr bwMode="auto">
          <a:xfrm>
            <a:off x="4803691" y="4003975"/>
            <a:ext cx="124486" cy="112407"/>
          </a:xfrm>
          <a:custGeom>
            <a:avLst/>
            <a:gdLst/>
            <a:ahLst/>
            <a:cxnLst>
              <a:cxn ang="0">
                <a:pos x="6" y="268"/>
              </a:cxn>
              <a:cxn ang="0">
                <a:pos x="0" y="264"/>
              </a:cxn>
              <a:cxn ang="0">
                <a:pos x="10" y="298"/>
              </a:cxn>
              <a:cxn ang="0">
                <a:pos x="62" y="320"/>
              </a:cxn>
              <a:cxn ang="0">
                <a:pos x="62" y="320"/>
              </a:cxn>
              <a:cxn ang="0">
                <a:pos x="64" y="322"/>
              </a:cxn>
              <a:cxn ang="0">
                <a:pos x="136" y="354"/>
              </a:cxn>
              <a:cxn ang="0">
                <a:pos x="206" y="312"/>
              </a:cxn>
              <a:cxn ang="0">
                <a:pos x="236" y="148"/>
              </a:cxn>
              <a:cxn ang="0">
                <a:pos x="266" y="172"/>
              </a:cxn>
              <a:cxn ang="0">
                <a:pos x="294" y="102"/>
              </a:cxn>
              <a:cxn ang="0">
                <a:pos x="336" y="40"/>
              </a:cxn>
              <a:cxn ang="0">
                <a:pos x="376" y="40"/>
              </a:cxn>
              <a:cxn ang="0">
                <a:pos x="392" y="18"/>
              </a:cxn>
              <a:cxn ang="0">
                <a:pos x="346" y="8"/>
              </a:cxn>
              <a:cxn ang="0">
                <a:pos x="240" y="64"/>
              </a:cxn>
              <a:cxn ang="0">
                <a:pos x="214" y="18"/>
              </a:cxn>
              <a:cxn ang="0">
                <a:pos x="126" y="48"/>
              </a:cxn>
              <a:cxn ang="0">
                <a:pos x="110" y="0"/>
              </a:cxn>
              <a:cxn ang="0">
                <a:pos x="98" y="76"/>
              </a:cxn>
              <a:cxn ang="0">
                <a:pos x="6" y="268"/>
              </a:cxn>
            </a:cxnLst>
            <a:rect l="0" t="0" r="r" b="b"/>
            <a:pathLst>
              <a:path w="392" h="354">
                <a:moveTo>
                  <a:pt x="6" y="268"/>
                </a:moveTo>
                <a:lnTo>
                  <a:pt x="0" y="264"/>
                </a:lnTo>
                <a:lnTo>
                  <a:pt x="10" y="298"/>
                </a:lnTo>
                <a:lnTo>
                  <a:pt x="62" y="320"/>
                </a:lnTo>
                <a:lnTo>
                  <a:pt x="62" y="320"/>
                </a:lnTo>
                <a:lnTo>
                  <a:pt x="64" y="322"/>
                </a:lnTo>
                <a:lnTo>
                  <a:pt x="136" y="354"/>
                </a:lnTo>
                <a:lnTo>
                  <a:pt x="206" y="312"/>
                </a:lnTo>
                <a:lnTo>
                  <a:pt x="236" y="148"/>
                </a:lnTo>
                <a:lnTo>
                  <a:pt x="266" y="172"/>
                </a:lnTo>
                <a:lnTo>
                  <a:pt x="294" y="102"/>
                </a:lnTo>
                <a:lnTo>
                  <a:pt x="336" y="40"/>
                </a:lnTo>
                <a:lnTo>
                  <a:pt x="376" y="40"/>
                </a:lnTo>
                <a:lnTo>
                  <a:pt x="392" y="18"/>
                </a:lnTo>
                <a:lnTo>
                  <a:pt x="346" y="8"/>
                </a:lnTo>
                <a:lnTo>
                  <a:pt x="240" y="64"/>
                </a:lnTo>
                <a:lnTo>
                  <a:pt x="214" y="18"/>
                </a:lnTo>
                <a:lnTo>
                  <a:pt x="126" y="48"/>
                </a:lnTo>
                <a:lnTo>
                  <a:pt x="110" y="0"/>
                </a:lnTo>
                <a:lnTo>
                  <a:pt x="98" y="76"/>
                </a:lnTo>
                <a:lnTo>
                  <a:pt x="6" y="268"/>
                </a:lnTo>
                <a:close/>
              </a:path>
            </a:pathLst>
          </a:custGeom>
          <a:solidFill>
            <a:schemeClr val="bg2"/>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lang="da-DK" sz="400" b="0" i="0" u="none" strike="noStrike" kern="0" cap="none" spc="0" normalizeH="0" baseline="0" noProof="0">
              <a:ln>
                <a:noFill/>
              </a:ln>
              <a:solidFill>
                <a:srgbClr val="F2F2F2"/>
              </a:solidFill>
              <a:effectLst/>
              <a:uLnTx/>
              <a:uFillTx/>
              <a:latin typeface="Arial"/>
              <a:cs typeface="Arial"/>
              <a:sym typeface="Arial"/>
            </a:endParaRPr>
          </a:p>
        </p:txBody>
      </p:sp>
      <p:grpSp>
        <p:nvGrpSpPr>
          <p:cNvPr id="11" name="Group 10">
            <a:extLst>
              <a:ext uri="{FF2B5EF4-FFF2-40B4-BE49-F238E27FC236}">
                <a16:creationId xmlns:a16="http://schemas.microsoft.com/office/drawing/2014/main" id="{F1EA37ED-19D3-B8A1-67BA-421323E75D25}"/>
              </a:ext>
            </a:extLst>
          </p:cNvPr>
          <p:cNvGrpSpPr/>
          <p:nvPr/>
        </p:nvGrpSpPr>
        <p:grpSpPr>
          <a:xfrm>
            <a:off x="481903" y="4364370"/>
            <a:ext cx="4027932" cy="168102"/>
            <a:chOff x="342900" y="1781993"/>
            <a:chExt cx="4427673" cy="184784"/>
          </a:xfrm>
        </p:grpSpPr>
        <p:sp>
          <p:nvSpPr>
            <p:cNvPr id="12" name="TextBox 11">
              <a:extLst>
                <a:ext uri="{FF2B5EF4-FFF2-40B4-BE49-F238E27FC236}">
                  <a16:creationId xmlns:a16="http://schemas.microsoft.com/office/drawing/2014/main" id="{8F52F6C9-3BE2-FA09-C0E1-BBCE656EC584}"/>
                </a:ext>
              </a:extLst>
            </p:cNvPr>
            <p:cNvSpPr txBox="1"/>
            <p:nvPr/>
          </p:nvSpPr>
          <p:spPr>
            <a:xfrm>
              <a:off x="342900" y="1823636"/>
              <a:ext cx="4427673" cy="101496"/>
            </a:xfrm>
            <a:prstGeom prst="rect">
              <a:avLst/>
            </a:prstGeom>
            <a:noFill/>
            <a:ln>
              <a:noFill/>
            </a:ln>
          </p:spPr>
          <p:txBody>
            <a:bodyPr spcFirstLastPara="1" wrap="square" lIns="28800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600" b="0" i="0" u="none" strike="noStrike" kern="0" cap="none" spc="0" normalizeH="0" baseline="0" noProof="0" dirty="0">
                  <a:ln>
                    <a:noFill/>
                  </a:ln>
                  <a:solidFill>
                    <a:srgbClr val="000000"/>
                  </a:solidFill>
                  <a:effectLst/>
                  <a:uLnTx/>
                  <a:uFillTx/>
                  <a:latin typeface="Arial"/>
                  <a:cs typeface="Arial"/>
                  <a:sym typeface="Arial"/>
                </a:rPr>
                <a:t>Applies only to cities with a population of 50,000 or greater.</a:t>
              </a:r>
              <a:endParaRPr kumimoji="0" lang="en-US" sz="600" b="0" i="0" u="none" strike="noStrike" kern="1200" cap="none" spc="0" normalizeH="0" baseline="0" noProof="0" dirty="0">
                <a:ln>
                  <a:noFill/>
                </a:ln>
                <a:solidFill>
                  <a:srgbClr val="141313"/>
                </a:solidFill>
                <a:effectLst/>
                <a:uLnTx/>
                <a:uFillTx/>
                <a:latin typeface="Arial"/>
                <a:cs typeface="Arial"/>
                <a:sym typeface="Arial"/>
              </a:endParaRPr>
            </a:p>
          </p:txBody>
        </p:sp>
        <p:sp>
          <p:nvSpPr>
            <p:cNvPr id="13" name="Oval 12">
              <a:extLst>
                <a:ext uri="{FF2B5EF4-FFF2-40B4-BE49-F238E27FC236}">
                  <a16:creationId xmlns:a16="http://schemas.microsoft.com/office/drawing/2014/main" id="{F1F88640-779E-F572-15BA-9CB2D2558B75}"/>
                </a:ext>
              </a:extLst>
            </p:cNvPr>
            <p:cNvSpPr/>
            <p:nvPr/>
          </p:nvSpPr>
          <p:spPr>
            <a:xfrm>
              <a:off x="342900" y="1781993"/>
              <a:ext cx="184784" cy="184784"/>
            </a:xfrm>
            <a:prstGeom prst="ellipse">
              <a:avLst/>
            </a:prstGeom>
            <a:solidFill>
              <a:srgbClr val="EC1300"/>
            </a:solid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400" b="1" i="1" u="none" strike="noStrike" kern="0" cap="none" spc="0" normalizeH="0" baseline="0" noProof="0" dirty="0">
                  <a:ln>
                    <a:noFill/>
                  </a:ln>
                  <a:solidFill>
                    <a:srgbClr val="F2F2F2"/>
                  </a:solidFill>
                  <a:effectLst/>
                  <a:uLnTx/>
                  <a:uFillTx/>
                  <a:latin typeface="Arial"/>
                  <a:ea typeface="+mn-ea"/>
                  <a:cs typeface="Arial"/>
                  <a:sym typeface="Arial"/>
                </a:rPr>
                <a:t>13</a:t>
              </a:r>
            </a:p>
          </p:txBody>
        </p:sp>
      </p:grpSp>
      <p:cxnSp>
        <p:nvCxnSpPr>
          <p:cNvPr id="14" name="Straight Connector 13">
            <a:extLst>
              <a:ext uri="{FF2B5EF4-FFF2-40B4-BE49-F238E27FC236}">
                <a16:creationId xmlns:a16="http://schemas.microsoft.com/office/drawing/2014/main" id="{D0843A02-BF7E-EE25-42E5-333483A28C5B}"/>
              </a:ext>
            </a:extLst>
          </p:cNvPr>
          <p:cNvCxnSpPr>
            <a:cxnSpLocks/>
          </p:cNvCxnSpPr>
          <p:nvPr/>
        </p:nvCxnSpPr>
        <p:spPr>
          <a:xfrm>
            <a:off x="757799" y="4349838"/>
            <a:ext cx="3752036" cy="0"/>
          </a:xfrm>
          <a:prstGeom prst="line">
            <a:avLst/>
          </a:prstGeom>
          <a:noFill/>
          <a:ln w="6350" cap="flat" cmpd="sng" algn="ctr">
            <a:solidFill>
              <a:schemeClr val="tx1">
                <a:lumMod val="90000"/>
              </a:schemeClr>
            </a:solidFill>
            <a:prstDash val="solid"/>
            <a:headEnd type="none" w="sm" len="sm"/>
            <a:tailEnd type="none" w="sm" len="sm"/>
          </a:ln>
          <a:effectLst/>
        </p:spPr>
      </p:cxnSp>
      <p:sp>
        <p:nvSpPr>
          <p:cNvPr id="15" name="Freeform 1156">
            <a:extLst>
              <a:ext uri="{FF2B5EF4-FFF2-40B4-BE49-F238E27FC236}">
                <a16:creationId xmlns:a16="http://schemas.microsoft.com/office/drawing/2014/main" id="{EAD9A0F9-BAF7-7946-954C-A5BFCDC13734}"/>
              </a:ext>
            </a:extLst>
          </p:cNvPr>
          <p:cNvSpPr>
            <a:spLocks/>
          </p:cNvSpPr>
          <p:nvPr/>
        </p:nvSpPr>
        <p:spPr bwMode="auto">
          <a:xfrm>
            <a:off x="4739171" y="4476837"/>
            <a:ext cx="228488" cy="93718"/>
          </a:xfrm>
          <a:custGeom>
            <a:avLst/>
            <a:gdLst>
              <a:gd name="T0" fmla="*/ 0 w 932"/>
              <a:gd name="T1" fmla="*/ 350 h 407"/>
              <a:gd name="T2" fmla="*/ 135 w 932"/>
              <a:gd name="T3" fmla="*/ 332 h 407"/>
              <a:gd name="T4" fmla="*/ 213 w 932"/>
              <a:gd name="T5" fmla="*/ 294 h 407"/>
              <a:gd name="T6" fmla="*/ 361 w 932"/>
              <a:gd name="T7" fmla="*/ 279 h 407"/>
              <a:gd name="T8" fmla="*/ 422 w 932"/>
              <a:gd name="T9" fmla="*/ 317 h 407"/>
              <a:gd name="T10" fmla="*/ 519 w 932"/>
              <a:gd name="T11" fmla="*/ 304 h 407"/>
              <a:gd name="T12" fmla="*/ 666 w 932"/>
              <a:gd name="T13" fmla="*/ 407 h 407"/>
              <a:gd name="T14" fmla="*/ 723 w 932"/>
              <a:gd name="T15" fmla="*/ 393 h 407"/>
              <a:gd name="T16" fmla="*/ 804 w 932"/>
              <a:gd name="T17" fmla="*/ 275 h 407"/>
              <a:gd name="T18" fmla="*/ 871 w 932"/>
              <a:gd name="T19" fmla="*/ 251 h 407"/>
              <a:gd name="T20" fmla="*/ 892 w 932"/>
              <a:gd name="T21" fmla="*/ 217 h 407"/>
              <a:gd name="T22" fmla="*/ 820 w 932"/>
              <a:gd name="T23" fmla="*/ 230 h 407"/>
              <a:gd name="T24" fmla="*/ 801 w 932"/>
              <a:gd name="T25" fmla="*/ 205 h 407"/>
              <a:gd name="T26" fmla="*/ 844 w 932"/>
              <a:gd name="T27" fmla="*/ 194 h 407"/>
              <a:gd name="T28" fmla="*/ 844 w 932"/>
              <a:gd name="T29" fmla="*/ 179 h 407"/>
              <a:gd name="T30" fmla="*/ 795 w 932"/>
              <a:gd name="T31" fmla="*/ 161 h 407"/>
              <a:gd name="T32" fmla="*/ 858 w 932"/>
              <a:gd name="T33" fmla="*/ 139 h 407"/>
              <a:gd name="T34" fmla="*/ 854 w 932"/>
              <a:gd name="T35" fmla="*/ 163 h 407"/>
              <a:gd name="T36" fmla="*/ 894 w 932"/>
              <a:gd name="T37" fmla="*/ 163 h 407"/>
              <a:gd name="T38" fmla="*/ 916 w 932"/>
              <a:gd name="T39" fmla="*/ 122 h 407"/>
              <a:gd name="T40" fmla="*/ 932 w 932"/>
              <a:gd name="T41" fmla="*/ 120 h 407"/>
              <a:gd name="T42" fmla="*/ 922 w 932"/>
              <a:gd name="T43" fmla="*/ 82 h 407"/>
              <a:gd name="T44" fmla="*/ 894 w 932"/>
              <a:gd name="T45" fmla="*/ 120 h 407"/>
              <a:gd name="T46" fmla="*/ 865 w 932"/>
              <a:gd name="T47" fmla="*/ 36 h 407"/>
              <a:gd name="T48" fmla="*/ 884 w 932"/>
              <a:gd name="T49" fmla="*/ 32 h 407"/>
              <a:gd name="T50" fmla="*/ 911 w 932"/>
              <a:gd name="T51" fmla="*/ 55 h 407"/>
              <a:gd name="T52" fmla="*/ 892 w 932"/>
              <a:gd name="T53" fmla="*/ 17 h 407"/>
              <a:gd name="T54" fmla="*/ 871 w 932"/>
              <a:gd name="T55" fmla="*/ 0 h 407"/>
              <a:gd name="T56" fmla="*/ 540 w 932"/>
              <a:gd name="T57" fmla="*/ 63 h 407"/>
              <a:gd name="T58" fmla="*/ 264 w 932"/>
              <a:gd name="T59" fmla="*/ 97 h 407"/>
              <a:gd name="T60" fmla="*/ 226 w 932"/>
              <a:gd name="T61" fmla="*/ 171 h 407"/>
              <a:gd name="T62" fmla="*/ 167 w 932"/>
              <a:gd name="T63" fmla="*/ 184 h 407"/>
              <a:gd name="T64" fmla="*/ 139 w 932"/>
              <a:gd name="T65" fmla="*/ 222 h 407"/>
              <a:gd name="T66" fmla="*/ 32 w 932"/>
              <a:gd name="T67" fmla="*/ 283 h 407"/>
              <a:gd name="T68" fmla="*/ 27 w 932"/>
              <a:gd name="T69" fmla="*/ 306 h 407"/>
              <a:gd name="T70" fmla="*/ 0 w 932"/>
              <a:gd name="T71" fmla="*/ 319 h 407"/>
              <a:gd name="T72" fmla="*/ 0 w 932"/>
              <a:gd name="T73" fmla="*/ 350 h 407"/>
              <a:gd name="T74" fmla="*/ 0 w 932"/>
              <a:gd name="T75" fmla="*/ 35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2" h="407">
                <a:moveTo>
                  <a:pt x="0" y="350"/>
                </a:moveTo>
                <a:lnTo>
                  <a:pt x="135" y="332"/>
                </a:lnTo>
                <a:lnTo>
                  <a:pt x="213" y="294"/>
                </a:lnTo>
                <a:lnTo>
                  <a:pt x="361" y="279"/>
                </a:lnTo>
                <a:lnTo>
                  <a:pt x="422" y="317"/>
                </a:lnTo>
                <a:lnTo>
                  <a:pt x="519" y="304"/>
                </a:lnTo>
                <a:lnTo>
                  <a:pt x="666" y="407"/>
                </a:lnTo>
                <a:lnTo>
                  <a:pt x="723" y="393"/>
                </a:lnTo>
                <a:lnTo>
                  <a:pt x="804" y="275"/>
                </a:lnTo>
                <a:lnTo>
                  <a:pt x="871" y="251"/>
                </a:lnTo>
                <a:lnTo>
                  <a:pt x="892" y="217"/>
                </a:lnTo>
                <a:lnTo>
                  <a:pt x="820" y="230"/>
                </a:lnTo>
                <a:lnTo>
                  <a:pt x="801" y="205"/>
                </a:lnTo>
                <a:lnTo>
                  <a:pt x="844" y="194"/>
                </a:lnTo>
                <a:lnTo>
                  <a:pt x="844" y="179"/>
                </a:lnTo>
                <a:lnTo>
                  <a:pt x="795" y="161"/>
                </a:lnTo>
                <a:lnTo>
                  <a:pt x="858" y="139"/>
                </a:lnTo>
                <a:lnTo>
                  <a:pt x="854" y="163"/>
                </a:lnTo>
                <a:lnTo>
                  <a:pt x="894" y="163"/>
                </a:lnTo>
                <a:lnTo>
                  <a:pt x="916" y="122"/>
                </a:lnTo>
                <a:lnTo>
                  <a:pt x="932" y="120"/>
                </a:lnTo>
                <a:lnTo>
                  <a:pt x="922" y="82"/>
                </a:lnTo>
                <a:lnTo>
                  <a:pt x="894" y="120"/>
                </a:lnTo>
                <a:lnTo>
                  <a:pt x="865" y="36"/>
                </a:lnTo>
                <a:lnTo>
                  <a:pt x="884" y="32"/>
                </a:lnTo>
                <a:lnTo>
                  <a:pt x="911" y="55"/>
                </a:lnTo>
                <a:lnTo>
                  <a:pt x="892" y="17"/>
                </a:lnTo>
                <a:lnTo>
                  <a:pt x="871" y="0"/>
                </a:lnTo>
                <a:lnTo>
                  <a:pt x="540" y="63"/>
                </a:lnTo>
                <a:lnTo>
                  <a:pt x="264" y="97"/>
                </a:lnTo>
                <a:lnTo>
                  <a:pt x="226" y="171"/>
                </a:lnTo>
                <a:lnTo>
                  <a:pt x="167" y="184"/>
                </a:lnTo>
                <a:lnTo>
                  <a:pt x="139" y="222"/>
                </a:lnTo>
                <a:lnTo>
                  <a:pt x="32" y="283"/>
                </a:lnTo>
                <a:lnTo>
                  <a:pt x="27" y="306"/>
                </a:lnTo>
                <a:lnTo>
                  <a:pt x="0" y="319"/>
                </a:lnTo>
                <a:lnTo>
                  <a:pt x="0" y="350"/>
                </a:lnTo>
                <a:lnTo>
                  <a:pt x="0" y="350"/>
                </a:lnTo>
                <a:close/>
              </a:path>
            </a:pathLst>
          </a:custGeom>
          <a:solidFill>
            <a:srgbClr val="EC1300"/>
          </a:solidFill>
          <a:ln w="9525">
            <a:solidFill>
              <a:srgbClr val="FFFFFF"/>
            </a:solidFill>
            <a:round/>
            <a:headEnd/>
            <a:tailEnd/>
          </a:ln>
          <a:effectLst/>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Arial"/>
              <a:ea typeface="Verdana" panose="020B0604030504040204" pitchFamily="34" charset="0"/>
              <a:cs typeface="Tahoma" panose="020B0604030504040204" pitchFamily="34" charset="0"/>
              <a:sym typeface="Arial"/>
            </a:endParaRPr>
          </a:p>
        </p:txBody>
      </p:sp>
    </p:spTree>
    <p:extLst>
      <p:ext uri="{BB962C8B-B14F-4D97-AF65-F5344CB8AC3E}">
        <p14:creationId xmlns:p14="http://schemas.microsoft.com/office/powerpoint/2010/main" val="3371227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D61F8-2166-9188-5C26-2259C06D1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00B68-2F44-7CBF-1C46-5410D9759D72}"/>
              </a:ext>
            </a:extLst>
          </p:cNvPr>
          <p:cNvSpPr>
            <a:spLocks noGrp="1"/>
          </p:cNvSpPr>
          <p:nvPr>
            <p:ph type="title"/>
          </p:nvPr>
        </p:nvSpPr>
        <p:spPr>
          <a:xfrm>
            <a:off x="342900" y="343913"/>
            <a:ext cx="8458200" cy="507651"/>
          </a:xfrm>
        </p:spPr>
        <p:txBody>
          <a:bodyPr/>
          <a:lstStyle/>
          <a:p>
            <a:r>
              <a:rPr lang="en-US" dirty="0"/>
              <a:t>States That Have Passed ADU Legislation</a:t>
            </a:r>
            <a:endParaRPr lang="en-ID" dirty="0"/>
          </a:p>
        </p:txBody>
      </p:sp>
      <p:grpSp>
        <p:nvGrpSpPr>
          <p:cNvPr id="5" name="Group 4">
            <a:extLst>
              <a:ext uri="{FF2B5EF4-FFF2-40B4-BE49-F238E27FC236}">
                <a16:creationId xmlns:a16="http://schemas.microsoft.com/office/drawing/2014/main" id="{857DDA8B-1C5E-7DCA-DE9A-82FCDCBBA245}"/>
              </a:ext>
            </a:extLst>
          </p:cNvPr>
          <p:cNvGrpSpPr/>
          <p:nvPr/>
        </p:nvGrpSpPr>
        <p:grpSpPr>
          <a:xfrm>
            <a:off x="1510130" y="963923"/>
            <a:ext cx="6217920" cy="3474720"/>
            <a:chOff x="2542163" y="699340"/>
            <a:chExt cx="5798532" cy="3532188"/>
          </a:xfrm>
        </p:grpSpPr>
        <p:sp>
          <p:nvSpPr>
            <p:cNvPr id="6" name="Freeform 26">
              <a:extLst>
                <a:ext uri="{FF2B5EF4-FFF2-40B4-BE49-F238E27FC236}">
                  <a16:creationId xmlns:a16="http://schemas.microsoft.com/office/drawing/2014/main" id="{53531321-0177-F3F0-03DA-F93627E46BA3}"/>
                </a:ext>
              </a:extLst>
            </p:cNvPr>
            <p:cNvSpPr>
              <a:spLocks/>
            </p:cNvSpPr>
            <p:nvPr/>
          </p:nvSpPr>
          <p:spPr bwMode="auto">
            <a:xfrm>
              <a:off x="2681848" y="3212353"/>
              <a:ext cx="873034" cy="701675"/>
            </a:xfrm>
            <a:custGeom>
              <a:avLst/>
              <a:gdLst>
                <a:gd name="T0" fmla="*/ 913852 w 450"/>
                <a:gd name="T1" fmla="*/ 622508 h 356"/>
                <a:gd name="T2" fmla="*/ 840492 w 450"/>
                <a:gd name="T3" fmla="*/ 565916 h 356"/>
                <a:gd name="T4" fmla="*/ 773421 w 450"/>
                <a:gd name="T5" fmla="*/ 507229 h 356"/>
                <a:gd name="T6" fmla="*/ 714733 w 450"/>
                <a:gd name="T7" fmla="*/ 528188 h 356"/>
                <a:gd name="T8" fmla="*/ 641373 w 450"/>
                <a:gd name="T9" fmla="*/ 496749 h 356"/>
                <a:gd name="T10" fmla="*/ 563822 w 450"/>
                <a:gd name="T11" fmla="*/ 301822 h 356"/>
                <a:gd name="T12" fmla="*/ 503038 w 450"/>
                <a:gd name="T13" fmla="*/ 46112 h 356"/>
                <a:gd name="T14" fmla="*/ 459022 w 450"/>
                <a:gd name="T15" fmla="*/ 35632 h 356"/>
                <a:gd name="T16" fmla="*/ 396142 w 450"/>
                <a:gd name="T17" fmla="*/ 35632 h 356"/>
                <a:gd name="T18" fmla="*/ 337455 w 450"/>
                <a:gd name="T19" fmla="*/ 29344 h 356"/>
                <a:gd name="T20" fmla="*/ 291343 w 450"/>
                <a:gd name="T21" fmla="*/ 10480 h 356"/>
                <a:gd name="T22" fmla="*/ 241039 w 450"/>
                <a:gd name="T23" fmla="*/ 0 h 356"/>
                <a:gd name="T24" fmla="*/ 184447 w 450"/>
                <a:gd name="T25" fmla="*/ 18864 h 356"/>
                <a:gd name="T26" fmla="*/ 127855 w 450"/>
                <a:gd name="T27" fmla="*/ 33536 h 356"/>
                <a:gd name="T28" fmla="*/ 88032 w 450"/>
                <a:gd name="T29" fmla="*/ 98511 h 356"/>
                <a:gd name="T30" fmla="*/ 62880 w 450"/>
                <a:gd name="T31" fmla="*/ 127855 h 356"/>
                <a:gd name="T32" fmla="*/ 104800 w 450"/>
                <a:gd name="T33" fmla="*/ 190735 h 356"/>
                <a:gd name="T34" fmla="*/ 134143 w 450"/>
                <a:gd name="T35" fmla="*/ 236846 h 356"/>
                <a:gd name="T36" fmla="*/ 96416 w 450"/>
                <a:gd name="T37" fmla="*/ 215887 h 356"/>
                <a:gd name="T38" fmla="*/ 37728 w 450"/>
                <a:gd name="T39" fmla="*/ 224270 h 356"/>
                <a:gd name="T40" fmla="*/ 10480 w 450"/>
                <a:gd name="T41" fmla="*/ 253614 h 356"/>
                <a:gd name="T42" fmla="*/ 27248 w 450"/>
                <a:gd name="T43" fmla="*/ 295534 h 356"/>
                <a:gd name="T44" fmla="*/ 58688 w 450"/>
                <a:gd name="T45" fmla="*/ 316494 h 356"/>
                <a:gd name="T46" fmla="*/ 125759 w 450"/>
                <a:gd name="T47" fmla="*/ 314398 h 356"/>
                <a:gd name="T48" fmla="*/ 138335 w 450"/>
                <a:gd name="T49" fmla="*/ 350030 h 356"/>
                <a:gd name="T50" fmla="*/ 96416 w 450"/>
                <a:gd name="T51" fmla="*/ 362606 h 356"/>
                <a:gd name="T52" fmla="*/ 67072 w 450"/>
                <a:gd name="T53" fmla="*/ 375181 h 356"/>
                <a:gd name="T54" fmla="*/ 46112 w 450"/>
                <a:gd name="T55" fmla="*/ 398237 h 356"/>
                <a:gd name="T56" fmla="*/ 8384 w 450"/>
                <a:gd name="T57" fmla="*/ 444349 h 356"/>
                <a:gd name="T58" fmla="*/ 23056 w 450"/>
                <a:gd name="T59" fmla="*/ 496749 h 356"/>
                <a:gd name="T60" fmla="*/ 46112 w 450"/>
                <a:gd name="T61" fmla="*/ 542860 h 356"/>
                <a:gd name="T62" fmla="*/ 88032 w 450"/>
                <a:gd name="T63" fmla="*/ 570108 h 356"/>
                <a:gd name="T64" fmla="*/ 134143 w 450"/>
                <a:gd name="T65" fmla="*/ 599452 h 356"/>
                <a:gd name="T66" fmla="*/ 167679 w 450"/>
                <a:gd name="T67" fmla="*/ 616220 h 356"/>
                <a:gd name="T68" fmla="*/ 209599 w 450"/>
                <a:gd name="T69" fmla="*/ 612028 h 356"/>
                <a:gd name="T70" fmla="*/ 167679 w 450"/>
                <a:gd name="T71" fmla="*/ 702155 h 356"/>
                <a:gd name="T72" fmla="*/ 115280 w 450"/>
                <a:gd name="T73" fmla="*/ 727307 h 356"/>
                <a:gd name="T74" fmla="*/ 150911 w 450"/>
                <a:gd name="T75" fmla="*/ 739883 h 356"/>
                <a:gd name="T76" fmla="*/ 211695 w 450"/>
                <a:gd name="T77" fmla="*/ 697963 h 356"/>
                <a:gd name="T78" fmla="*/ 245231 w 450"/>
                <a:gd name="T79" fmla="*/ 670716 h 356"/>
                <a:gd name="T80" fmla="*/ 289247 w 450"/>
                <a:gd name="T81" fmla="*/ 639276 h 356"/>
                <a:gd name="T82" fmla="*/ 310207 w 450"/>
                <a:gd name="T83" fmla="*/ 616220 h 356"/>
                <a:gd name="T84" fmla="*/ 301823 w 450"/>
                <a:gd name="T85" fmla="*/ 574300 h 356"/>
                <a:gd name="T86" fmla="*/ 343743 w 450"/>
                <a:gd name="T87" fmla="*/ 505133 h 356"/>
                <a:gd name="T88" fmla="*/ 356318 w 450"/>
                <a:gd name="T89" fmla="*/ 519805 h 356"/>
                <a:gd name="T90" fmla="*/ 341647 w 450"/>
                <a:gd name="T91" fmla="*/ 580588 h 356"/>
                <a:gd name="T92" fmla="*/ 389854 w 450"/>
                <a:gd name="T93" fmla="*/ 557532 h 356"/>
                <a:gd name="T94" fmla="*/ 427582 w 450"/>
                <a:gd name="T95" fmla="*/ 534476 h 356"/>
                <a:gd name="T96" fmla="*/ 433870 w 450"/>
                <a:gd name="T97" fmla="*/ 500941 h 356"/>
                <a:gd name="T98" fmla="*/ 492558 w 450"/>
                <a:gd name="T99" fmla="*/ 509325 h 356"/>
                <a:gd name="T100" fmla="*/ 557534 w 450"/>
                <a:gd name="T101" fmla="*/ 519805 h 356"/>
                <a:gd name="T102" fmla="*/ 630893 w 450"/>
                <a:gd name="T103" fmla="*/ 523996 h 356"/>
                <a:gd name="T104" fmla="*/ 687485 w 450"/>
                <a:gd name="T105" fmla="*/ 544956 h 356"/>
                <a:gd name="T106" fmla="*/ 731501 w 450"/>
                <a:gd name="T107" fmla="*/ 568012 h 356"/>
                <a:gd name="T108" fmla="*/ 765037 w 450"/>
                <a:gd name="T109" fmla="*/ 551244 h 356"/>
                <a:gd name="T110" fmla="*/ 832108 w 450"/>
                <a:gd name="T111" fmla="*/ 593164 h 356"/>
                <a:gd name="T112" fmla="*/ 882412 w 450"/>
                <a:gd name="T113" fmla="*/ 635084 h 356"/>
                <a:gd name="T114" fmla="*/ 928524 w 450"/>
                <a:gd name="T115" fmla="*/ 679099 h 3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50" h="356">
                  <a:moveTo>
                    <a:pt x="443" y="324"/>
                  </a:moveTo>
                  <a:lnTo>
                    <a:pt x="445" y="323"/>
                  </a:lnTo>
                  <a:lnTo>
                    <a:pt x="449" y="318"/>
                  </a:lnTo>
                  <a:lnTo>
                    <a:pt x="450" y="311"/>
                  </a:lnTo>
                  <a:lnTo>
                    <a:pt x="444" y="303"/>
                  </a:lnTo>
                  <a:lnTo>
                    <a:pt x="436" y="297"/>
                  </a:lnTo>
                  <a:lnTo>
                    <a:pt x="430" y="294"/>
                  </a:lnTo>
                  <a:lnTo>
                    <a:pt x="427" y="293"/>
                  </a:lnTo>
                  <a:lnTo>
                    <a:pt x="422" y="290"/>
                  </a:lnTo>
                  <a:lnTo>
                    <a:pt x="417" y="285"/>
                  </a:lnTo>
                  <a:lnTo>
                    <a:pt x="407" y="278"/>
                  </a:lnTo>
                  <a:lnTo>
                    <a:pt x="401" y="270"/>
                  </a:lnTo>
                  <a:lnTo>
                    <a:pt x="396" y="263"/>
                  </a:lnTo>
                  <a:lnTo>
                    <a:pt x="394" y="259"/>
                  </a:lnTo>
                  <a:lnTo>
                    <a:pt x="389" y="255"/>
                  </a:lnTo>
                  <a:lnTo>
                    <a:pt x="383" y="250"/>
                  </a:lnTo>
                  <a:lnTo>
                    <a:pt x="376" y="245"/>
                  </a:lnTo>
                  <a:lnTo>
                    <a:pt x="369" y="242"/>
                  </a:lnTo>
                  <a:lnTo>
                    <a:pt x="364" y="239"/>
                  </a:lnTo>
                  <a:lnTo>
                    <a:pt x="359" y="237"/>
                  </a:lnTo>
                  <a:lnTo>
                    <a:pt x="356" y="237"/>
                  </a:lnTo>
                  <a:lnTo>
                    <a:pt x="352" y="241"/>
                  </a:lnTo>
                  <a:lnTo>
                    <a:pt x="346" y="247"/>
                  </a:lnTo>
                  <a:lnTo>
                    <a:pt x="341" y="252"/>
                  </a:lnTo>
                  <a:lnTo>
                    <a:pt x="335" y="255"/>
                  </a:lnTo>
                  <a:lnTo>
                    <a:pt x="329" y="251"/>
                  </a:lnTo>
                  <a:lnTo>
                    <a:pt x="323" y="244"/>
                  </a:lnTo>
                  <a:lnTo>
                    <a:pt x="318" y="239"/>
                  </a:lnTo>
                  <a:lnTo>
                    <a:pt x="312" y="236"/>
                  </a:lnTo>
                  <a:lnTo>
                    <a:pt x="306" y="237"/>
                  </a:lnTo>
                  <a:lnTo>
                    <a:pt x="299" y="240"/>
                  </a:lnTo>
                  <a:lnTo>
                    <a:pt x="293" y="240"/>
                  </a:lnTo>
                  <a:lnTo>
                    <a:pt x="290" y="236"/>
                  </a:lnTo>
                  <a:lnTo>
                    <a:pt x="285" y="218"/>
                  </a:lnTo>
                  <a:lnTo>
                    <a:pt x="277" y="182"/>
                  </a:lnTo>
                  <a:lnTo>
                    <a:pt x="269" y="144"/>
                  </a:lnTo>
                  <a:lnTo>
                    <a:pt x="263" y="118"/>
                  </a:lnTo>
                  <a:lnTo>
                    <a:pt x="258" y="93"/>
                  </a:lnTo>
                  <a:lnTo>
                    <a:pt x="251" y="61"/>
                  </a:lnTo>
                  <a:lnTo>
                    <a:pt x="244" y="34"/>
                  </a:lnTo>
                  <a:lnTo>
                    <a:pt x="242" y="22"/>
                  </a:lnTo>
                  <a:lnTo>
                    <a:pt x="240" y="22"/>
                  </a:lnTo>
                  <a:lnTo>
                    <a:pt x="237" y="22"/>
                  </a:lnTo>
                  <a:lnTo>
                    <a:pt x="233" y="22"/>
                  </a:lnTo>
                  <a:lnTo>
                    <a:pt x="229" y="21"/>
                  </a:lnTo>
                  <a:lnTo>
                    <a:pt x="225" y="19"/>
                  </a:lnTo>
                  <a:lnTo>
                    <a:pt x="222" y="17"/>
                  </a:lnTo>
                  <a:lnTo>
                    <a:pt x="219" y="17"/>
                  </a:lnTo>
                  <a:lnTo>
                    <a:pt x="213" y="17"/>
                  </a:lnTo>
                  <a:lnTo>
                    <a:pt x="209" y="17"/>
                  </a:lnTo>
                  <a:lnTo>
                    <a:pt x="205" y="17"/>
                  </a:lnTo>
                  <a:lnTo>
                    <a:pt x="200" y="17"/>
                  </a:lnTo>
                  <a:lnTo>
                    <a:pt x="194" y="17"/>
                  </a:lnTo>
                  <a:lnTo>
                    <a:pt x="189" y="17"/>
                  </a:lnTo>
                  <a:lnTo>
                    <a:pt x="183" y="17"/>
                  </a:lnTo>
                  <a:lnTo>
                    <a:pt x="178" y="16"/>
                  </a:lnTo>
                  <a:lnTo>
                    <a:pt x="174" y="15"/>
                  </a:lnTo>
                  <a:lnTo>
                    <a:pt x="168" y="13"/>
                  </a:lnTo>
                  <a:lnTo>
                    <a:pt x="164" y="13"/>
                  </a:lnTo>
                  <a:lnTo>
                    <a:pt x="161" y="14"/>
                  </a:lnTo>
                  <a:lnTo>
                    <a:pt x="157" y="15"/>
                  </a:lnTo>
                  <a:lnTo>
                    <a:pt x="154" y="15"/>
                  </a:lnTo>
                  <a:lnTo>
                    <a:pt x="152" y="13"/>
                  </a:lnTo>
                  <a:lnTo>
                    <a:pt x="149" y="11"/>
                  </a:lnTo>
                  <a:lnTo>
                    <a:pt x="144" y="7"/>
                  </a:lnTo>
                  <a:lnTo>
                    <a:pt x="139" y="5"/>
                  </a:lnTo>
                  <a:lnTo>
                    <a:pt x="139" y="2"/>
                  </a:lnTo>
                  <a:lnTo>
                    <a:pt x="138" y="2"/>
                  </a:lnTo>
                  <a:lnTo>
                    <a:pt x="133" y="2"/>
                  </a:lnTo>
                  <a:lnTo>
                    <a:pt x="126" y="2"/>
                  </a:lnTo>
                  <a:lnTo>
                    <a:pt x="121" y="1"/>
                  </a:lnTo>
                  <a:lnTo>
                    <a:pt x="115" y="0"/>
                  </a:lnTo>
                  <a:lnTo>
                    <a:pt x="111" y="1"/>
                  </a:lnTo>
                  <a:lnTo>
                    <a:pt x="108" y="4"/>
                  </a:lnTo>
                  <a:lnTo>
                    <a:pt x="106" y="5"/>
                  </a:lnTo>
                  <a:lnTo>
                    <a:pt x="101" y="6"/>
                  </a:lnTo>
                  <a:lnTo>
                    <a:pt x="95" y="7"/>
                  </a:lnTo>
                  <a:lnTo>
                    <a:pt x="88" y="9"/>
                  </a:lnTo>
                  <a:lnTo>
                    <a:pt x="83" y="12"/>
                  </a:lnTo>
                  <a:lnTo>
                    <a:pt x="78" y="14"/>
                  </a:lnTo>
                  <a:lnTo>
                    <a:pt x="73" y="15"/>
                  </a:lnTo>
                  <a:lnTo>
                    <a:pt x="68" y="15"/>
                  </a:lnTo>
                  <a:lnTo>
                    <a:pt x="64" y="14"/>
                  </a:lnTo>
                  <a:lnTo>
                    <a:pt x="61" y="16"/>
                  </a:lnTo>
                  <a:lnTo>
                    <a:pt x="60" y="23"/>
                  </a:lnTo>
                  <a:lnTo>
                    <a:pt x="58" y="32"/>
                  </a:lnTo>
                  <a:lnTo>
                    <a:pt x="58" y="40"/>
                  </a:lnTo>
                  <a:lnTo>
                    <a:pt x="55" y="45"/>
                  </a:lnTo>
                  <a:lnTo>
                    <a:pt x="49" y="47"/>
                  </a:lnTo>
                  <a:lnTo>
                    <a:pt x="42" y="47"/>
                  </a:lnTo>
                  <a:lnTo>
                    <a:pt x="38" y="49"/>
                  </a:lnTo>
                  <a:lnTo>
                    <a:pt x="34" y="50"/>
                  </a:lnTo>
                  <a:lnTo>
                    <a:pt x="31" y="52"/>
                  </a:lnTo>
                  <a:lnTo>
                    <a:pt x="28" y="54"/>
                  </a:lnTo>
                  <a:lnTo>
                    <a:pt x="28" y="58"/>
                  </a:lnTo>
                  <a:lnTo>
                    <a:pt x="30" y="61"/>
                  </a:lnTo>
                  <a:lnTo>
                    <a:pt x="32" y="65"/>
                  </a:lnTo>
                  <a:lnTo>
                    <a:pt x="36" y="68"/>
                  </a:lnTo>
                  <a:lnTo>
                    <a:pt x="41" y="73"/>
                  </a:lnTo>
                  <a:lnTo>
                    <a:pt x="46" y="78"/>
                  </a:lnTo>
                  <a:lnTo>
                    <a:pt x="48" y="85"/>
                  </a:lnTo>
                  <a:lnTo>
                    <a:pt x="50" y="91"/>
                  </a:lnTo>
                  <a:lnTo>
                    <a:pt x="55" y="92"/>
                  </a:lnTo>
                  <a:lnTo>
                    <a:pt x="58" y="93"/>
                  </a:lnTo>
                  <a:lnTo>
                    <a:pt x="61" y="97"/>
                  </a:lnTo>
                  <a:lnTo>
                    <a:pt x="63" y="103"/>
                  </a:lnTo>
                  <a:lnTo>
                    <a:pt x="64" y="110"/>
                  </a:lnTo>
                  <a:lnTo>
                    <a:pt x="64" y="113"/>
                  </a:lnTo>
                  <a:lnTo>
                    <a:pt x="61" y="115"/>
                  </a:lnTo>
                  <a:lnTo>
                    <a:pt x="57" y="114"/>
                  </a:lnTo>
                  <a:lnTo>
                    <a:pt x="54" y="112"/>
                  </a:lnTo>
                  <a:lnTo>
                    <a:pt x="50" y="110"/>
                  </a:lnTo>
                  <a:lnTo>
                    <a:pt x="48" y="106"/>
                  </a:lnTo>
                  <a:lnTo>
                    <a:pt x="46" y="103"/>
                  </a:lnTo>
                  <a:lnTo>
                    <a:pt x="45" y="100"/>
                  </a:lnTo>
                  <a:lnTo>
                    <a:pt x="42" y="99"/>
                  </a:lnTo>
                  <a:lnTo>
                    <a:pt x="38" y="100"/>
                  </a:lnTo>
                  <a:lnTo>
                    <a:pt x="31" y="103"/>
                  </a:lnTo>
                  <a:lnTo>
                    <a:pt x="25" y="105"/>
                  </a:lnTo>
                  <a:lnTo>
                    <a:pt x="18" y="107"/>
                  </a:lnTo>
                  <a:lnTo>
                    <a:pt x="11" y="110"/>
                  </a:lnTo>
                  <a:lnTo>
                    <a:pt x="5" y="111"/>
                  </a:lnTo>
                  <a:lnTo>
                    <a:pt x="1" y="114"/>
                  </a:lnTo>
                  <a:lnTo>
                    <a:pt x="0" y="116"/>
                  </a:lnTo>
                  <a:lnTo>
                    <a:pt x="1" y="119"/>
                  </a:lnTo>
                  <a:lnTo>
                    <a:pt x="5" y="121"/>
                  </a:lnTo>
                  <a:lnTo>
                    <a:pt x="10" y="123"/>
                  </a:lnTo>
                  <a:lnTo>
                    <a:pt x="15" y="126"/>
                  </a:lnTo>
                  <a:lnTo>
                    <a:pt x="15" y="129"/>
                  </a:lnTo>
                  <a:lnTo>
                    <a:pt x="12" y="134"/>
                  </a:lnTo>
                  <a:lnTo>
                    <a:pt x="12" y="137"/>
                  </a:lnTo>
                  <a:lnTo>
                    <a:pt x="13" y="141"/>
                  </a:lnTo>
                  <a:lnTo>
                    <a:pt x="16" y="146"/>
                  </a:lnTo>
                  <a:lnTo>
                    <a:pt x="17" y="151"/>
                  </a:lnTo>
                  <a:lnTo>
                    <a:pt x="18" y="154"/>
                  </a:lnTo>
                  <a:lnTo>
                    <a:pt x="20" y="156"/>
                  </a:lnTo>
                  <a:lnTo>
                    <a:pt x="24" y="153"/>
                  </a:lnTo>
                  <a:lnTo>
                    <a:pt x="28" y="151"/>
                  </a:lnTo>
                  <a:lnTo>
                    <a:pt x="33" y="150"/>
                  </a:lnTo>
                  <a:lnTo>
                    <a:pt x="36" y="149"/>
                  </a:lnTo>
                  <a:lnTo>
                    <a:pt x="41" y="150"/>
                  </a:lnTo>
                  <a:lnTo>
                    <a:pt x="47" y="151"/>
                  </a:lnTo>
                  <a:lnTo>
                    <a:pt x="53" y="150"/>
                  </a:lnTo>
                  <a:lnTo>
                    <a:pt x="60" y="150"/>
                  </a:lnTo>
                  <a:lnTo>
                    <a:pt x="64" y="150"/>
                  </a:lnTo>
                  <a:lnTo>
                    <a:pt x="65" y="152"/>
                  </a:lnTo>
                  <a:lnTo>
                    <a:pt x="64" y="156"/>
                  </a:lnTo>
                  <a:lnTo>
                    <a:pt x="63" y="160"/>
                  </a:lnTo>
                  <a:lnTo>
                    <a:pt x="64" y="164"/>
                  </a:lnTo>
                  <a:lnTo>
                    <a:pt x="66" y="167"/>
                  </a:lnTo>
                  <a:lnTo>
                    <a:pt x="65" y="172"/>
                  </a:lnTo>
                  <a:lnTo>
                    <a:pt x="63" y="175"/>
                  </a:lnTo>
                  <a:lnTo>
                    <a:pt x="60" y="176"/>
                  </a:lnTo>
                  <a:lnTo>
                    <a:pt x="55" y="175"/>
                  </a:lnTo>
                  <a:lnTo>
                    <a:pt x="50" y="174"/>
                  </a:lnTo>
                  <a:lnTo>
                    <a:pt x="46" y="173"/>
                  </a:lnTo>
                  <a:lnTo>
                    <a:pt x="45" y="176"/>
                  </a:lnTo>
                  <a:lnTo>
                    <a:pt x="42" y="180"/>
                  </a:lnTo>
                  <a:lnTo>
                    <a:pt x="39" y="181"/>
                  </a:lnTo>
                  <a:lnTo>
                    <a:pt x="34" y="180"/>
                  </a:lnTo>
                  <a:lnTo>
                    <a:pt x="32" y="179"/>
                  </a:lnTo>
                  <a:lnTo>
                    <a:pt x="31" y="178"/>
                  </a:lnTo>
                  <a:lnTo>
                    <a:pt x="28" y="179"/>
                  </a:lnTo>
                  <a:lnTo>
                    <a:pt x="24" y="181"/>
                  </a:lnTo>
                  <a:lnTo>
                    <a:pt x="22" y="184"/>
                  </a:lnTo>
                  <a:lnTo>
                    <a:pt x="22" y="187"/>
                  </a:lnTo>
                  <a:lnTo>
                    <a:pt x="22" y="190"/>
                  </a:lnTo>
                  <a:lnTo>
                    <a:pt x="16" y="195"/>
                  </a:lnTo>
                  <a:lnTo>
                    <a:pt x="9" y="199"/>
                  </a:lnTo>
                  <a:lnTo>
                    <a:pt x="7" y="202"/>
                  </a:lnTo>
                  <a:lnTo>
                    <a:pt x="7" y="204"/>
                  </a:lnTo>
                  <a:lnTo>
                    <a:pt x="5" y="207"/>
                  </a:lnTo>
                  <a:lnTo>
                    <a:pt x="4" y="212"/>
                  </a:lnTo>
                  <a:lnTo>
                    <a:pt x="4" y="217"/>
                  </a:lnTo>
                  <a:lnTo>
                    <a:pt x="5" y="222"/>
                  </a:lnTo>
                  <a:lnTo>
                    <a:pt x="8" y="226"/>
                  </a:lnTo>
                  <a:lnTo>
                    <a:pt x="10" y="229"/>
                  </a:lnTo>
                  <a:lnTo>
                    <a:pt x="11" y="234"/>
                  </a:lnTo>
                  <a:lnTo>
                    <a:pt x="11" y="237"/>
                  </a:lnTo>
                  <a:lnTo>
                    <a:pt x="11" y="239"/>
                  </a:lnTo>
                  <a:lnTo>
                    <a:pt x="15" y="250"/>
                  </a:lnTo>
                  <a:lnTo>
                    <a:pt x="15" y="251"/>
                  </a:lnTo>
                  <a:lnTo>
                    <a:pt x="16" y="255"/>
                  </a:lnTo>
                  <a:lnTo>
                    <a:pt x="18" y="257"/>
                  </a:lnTo>
                  <a:lnTo>
                    <a:pt x="22" y="259"/>
                  </a:lnTo>
                  <a:lnTo>
                    <a:pt x="28" y="260"/>
                  </a:lnTo>
                  <a:lnTo>
                    <a:pt x="35" y="260"/>
                  </a:lnTo>
                  <a:lnTo>
                    <a:pt x="41" y="260"/>
                  </a:lnTo>
                  <a:lnTo>
                    <a:pt x="43" y="260"/>
                  </a:lnTo>
                  <a:lnTo>
                    <a:pt x="43" y="264"/>
                  </a:lnTo>
                  <a:lnTo>
                    <a:pt x="42" y="272"/>
                  </a:lnTo>
                  <a:lnTo>
                    <a:pt x="43" y="280"/>
                  </a:lnTo>
                  <a:lnTo>
                    <a:pt x="45" y="287"/>
                  </a:lnTo>
                  <a:lnTo>
                    <a:pt x="49" y="288"/>
                  </a:lnTo>
                  <a:lnTo>
                    <a:pt x="54" y="287"/>
                  </a:lnTo>
                  <a:lnTo>
                    <a:pt x="60" y="285"/>
                  </a:lnTo>
                  <a:lnTo>
                    <a:pt x="64" y="286"/>
                  </a:lnTo>
                  <a:lnTo>
                    <a:pt x="69" y="290"/>
                  </a:lnTo>
                  <a:lnTo>
                    <a:pt x="73" y="294"/>
                  </a:lnTo>
                  <a:lnTo>
                    <a:pt x="78" y="298"/>
                  </a:lnTo>
                  <a:lnTo>
                    <a:pt x="79" y="300"/>
                  </a:lnTo>
                  <a:lnTo>
                    <a:pt x="79" y="297"/>
                  </a:lnTo>
                  <a:lnTo>
                    <a:pt x="80" y="294"/>
                  </a:lnTo>
                  <a:lnTo>
                    <a:pt x="83" y="290"/>
                  </a:lnTo>
                  <a:lnTo>
                    <a:pt x="86" y="290"/>
                  </a:lnTo>
                  <a:lnTo>
                    <a:pt x="92" y="290"/>
                  </a:lnTo>
                  <a:lnTo>
                    <a:pt x="96" y="289"/>
                  </a:lnTo>
                  <a:lnTo>
                    <a:pt x="100" y="289"/>
                  </a:lnTo>
                  <a:lnTo>
                    <a:pt x="100" y="292"/>
                  </a:lnTo>
                  <a:lnTo>
                    <a:pt x="98" y="297"/>
                  </a:lnTo>
                  <a:lnTo>
                    <a:pt x="96" y="305"/>
                  </a:lnTo>
                  <a:lnTo>
                    <a:pt x="94" y="315"/>
                  </a:lnTo>
                  <a:lnTo>
                    <a:pt x="89" y="323"/>
                  </a:lnTo>
                  <a:lnTo>
                    <a:pt x="84" y="330"/>
                  </a:lnTo>
                  <a:lnTo>
                    <a:pt x="80" y="335"/>
                  </a:lnTo>
                  <a:lnTo>
                    <a:pt x="78" y="340"/>
                  </a:lnTo>
                  <a:lnTo>
                    <a:pt x="75" y="342"/>
                  </a:lnTo>
                  <a:lnTo>
                    <a:pt x="70" y="342"/>
                  </a:lnTo>
                  <a:lnTo>
                    <a:pt x="64" y="342"/>
                  </a:lnTo>
                  <a:lnTo>
                    <a:pt x="58" y="345"/>
                  </a:lnTo>
                  <a:lnTo>
                    <a:pt x="55" y="347"/>
                  </a:lnTo>
                  <a:lnTo>
                    <a:pt x="55" y="350"/>
                  </a:lnTo>
                  <a:lnTo>
                    <a:pt x="57" y="354"/>
                  </a:lnTo>
                  <a:lnTo>
                    <a:pt x="61" y="356"/>
                  </a:lnTo>
                  <a:lnTo>
                    <a:pt x="64" y="356"/>
                  </a:lnTo>
                  <a:lnTo>
                    <a:pt x="68" y="355"/>
                  </a:lnTo>
                  <a:lnTo>
                    <a:pt x="72" y="353"/>
                  </a:lnTo>
                  <a:lnTo>
                    <a:pt x="77" y="349"/>
                  </a:lnTo>
                  <a:lnTo>
                    <a:pt x="84" y="347"/>
                  </a:lnTo>
                  <a:lnTo>
                    <a:pt x="89" y="343"/>
                  </a:lnTo>
                  <a:lnTo>
                    <a:pt x="94" y="339"/>
                  </a:lnTo>
                  <a:lnTo>
                    <a:pt x="98" y="335"/>
                  </a:lnTo>
                  <a:lnTo>
                    <a:pt x="101" y="333"/>
                  </a:lnTo>
                  <a:lnTo>
                    <a:pt x="106" y="333"/>
                  </a:lnTo>
                  <a:lnTo>
                    <a:pt x="109" y="334"/>
                  </a:lnTo>
                  <a:lnTo>
                    <a:pt x="113" y="333"/>
                  </a:lnTo>
                  <a:lnTo>
                    <a:pt x="115" y="330"/>
                  </a:lnTo>
                  <a:lnTo>
                    <a:pt x="116" y="325"/>
                  </a:lnTo>
                  <a:lnTo>
                    <a:pt x="117" y="320"/>
                  </a:lnTo>
                  <a:lnTo>
                    <a:pt x="118" y="318"/>
                  </a:lnTo>
                  <a:lnTo>
                    <a:pt x="121" y="316"/>
                  </a:lnTo>
                  <a:lnTo>
                    <a:pt x="125" y="312"/>
                  </a:lnTo>
                  <a:lnTo>
                    <a:pt x="131" y="309"/>
                  </a:lnTo>
                  <a:lnTo>
                    <a:pt x="136" y="307"/>
                  </a:lnTo>
                  <a:lnTo>
                    <a:pt x="138" y="305"/>
                  </a:lnTo>
                  <a:lnTo>
                    <a:pt x="138" y="304"/>
                  </a:lnTo>
                  <a:lnTo>
                    <a:pt x="137" y="302"/>
                  </a:lnTo>
                  <a:lnTo>
                    <a:pt x="138" y="300"/>
                  </a:lnTo>
                  <a:lnTo>
                    <a:pt x="141" y="297"/>
                  </a:lnTo>
                  <a:lnTo>
                    <a:pt x="145" y="296"/>
                  </a:lnTo>
                  <a:lnTo>
                    <a:pt x="148" y="294"/>
                  </a:lnTo>
                  <a:lnTo>
                    <a:pt x="149" y="290"/>
                  </a:lnTo>
                  <a:lnTo>
                    <a:pt x="148" y="287"/>
                  </a:lnTo>
                  <a:lnTo>
                    <a:pt x="146" y="283"/>
                  </a:lnTo>
                  <a:lnTo>
                    <a:pt x="142" y="281"/>
                  </a:lnTo>
                  <a:lnTo>
                    <a:pt x="142" y="278"/>
                  </a:lnTo>
                  <a:lnTo>
                    <a:pt x="144" y="274"/>
                  </a:lnTo>
                  <a:lnTo>
                    <a:pt x="146" y="271"/>
                  </a:lnTo>
                  <a:lnTo>
                    <a:pt x="148" y="269"/>
                  </a:lnTo>
                  <a:lnTo>
                    <a:pt x="151" y="265"/>
                  </a:lnTo>
                  <a:lnTo>
                    <a:pt x="154" y="258"/>
                  </a:lnTo>
                  <a:lnTo>
                    <a:pt x="159" y="249"/>
                  </a:lnTo>
                  <a:lnTo>
                    <a:pt x="164" y="241"/>
                  </a:lnTo>
                  <a:lnTo>
                    <a:pt x="169" y="235"/>
                  </a:lnTo>
                  <a:lnTo>
                    <a:pt x="175" y="234"/>
                  </a:lnTo>
                  <a:lnTo>
                    <a:pt x="177" y="236"/>
                  </a:lnTo>
                  <a:lnTo>
                    <a:pt x="176" y="240"/>
                  </a:lnTo>
                  <a:lnTo>
                    <a:pt x="174" y="243"/>
                  </a:lnTo>
                  <a:lnTo>
                    <a:pt x="170" y="248"/>
                  </a:lnTo>
                  <a:lnTo>
                    <a:pt x="168" y="254"/>
                  </a:lnTo>
                  <a:lnTo>
                    <a:pt x="167" y="260"/>
                  </a:lnTo>
                  <a:lnTo>
                    <a:pt x="166" y="267"/>
                  </a:lnTo>
                  <a:lnTo>
                    <a:pt x="164" y="270"/>
                  </a:lnTo>
                  <a:lnTo>
                    <a:pt x="163" y="272"/>
                  </a:lnTo>
                  <a:lnTo>
                    <a:pt x="163" y="277"/>
                  </a:lnTo>
                  <a:lnTo>
                    <a:pt x="164" y="280"/>
                  </a:lnTo>
                  <a:lnTo>
                    <a:pt x="168" y="280"/>
                  </a:lnTo>
                  <a:lnTo>
                    <a:pt x="172" y="277"/>
                  </a:lnTo>
                  <a:lnTo>
                    <a:pt x="178" y="273"/>
                  </a:lnTo>
                  <a:lnTo>
                    <a:pt x="183" y="270"/>
                  </a:lnTo>
                  <a:lnTo>
                    <a:pt x="186" y="266"/>
                  </a:lnTo>
                  <a:lnTo>
                    <a:pt x="189" y="264"/>
                  </a:lnTo>
                  <a:lnTo>
                    <a:pt x="189" y="263"/>
                  </a:lnTo>
                  <a:lnTo>
                    <a:pt x="191" y="260"/>
                  </a:lnTo>
                  <a:lnTo>
                    <a:pt x="194" y="260"/>
                  </a:lnTo>
                  <a:lnTo>
                    <a:pt x="199" y="259"/>
                  </a:lnTo>
                  <a:lnTo>
                    <a:pt x="204" y="255"/>
                  </a:lnTo>
                  <a:lnTo>
                    <a:pt x="206" y="251"/>
                  </a:lnTo>
                  <a:lnTo>
                    <a:pt x="207" y="250"/>
                  </a:lnTo>
                  <a:lnTo>
                    <a:pt x="206" y="249"/>
                  </a:lnTo>
                  <a:lnTo>
                    <a:pt x="204" y="245"/>
                  </a:lnTo>
                  <a:lnTo>
                    <a:pt x="204" y="242"/>
                  </a:lnTo>
                  <a:lnTo>
                    <a:pt x="207" y="239"/>
                  </a:lnTo>
                  <a:lnTo>
                    <a:pt x="213" y="237"/>
                  </a:lnTo>
                  <a:lnTo>
                    <a:pt x="219" y="237"/>
                  </a:lnTo>
                  <a:lnTo>
                    <a:pt x="223" y="239"/>
                  </a:lnTo>
                  <a:lnTo>
                    <a:pt x="227" y="240"/>
                  </a:lnTo>
                  <a:lnTo>
                    <a:pt x="230" y="242"/>
                  </a:lnTo>
                  <a:lnTo>
                    <a:pt x="235" y="243"/>
                  </a:lnTo>
                  <a:lnTo>
                    <a:pt x="242" y="245"/>
                  </a:lnTo>
                  <a:lnTo>
                    <a:pt x="250" y="248"/>
                  </a:lnTo>
                  <a:lnTo>
                    <a:pt x="257" y="249"/>
                  </a:lnTo>
                  <a:lnTo>
                    <a:pt x="260" y="249"/>
                  </a:lnTo>
                  <a:lnTo>
                    <a:pt x="262" y="248"/>
                  </a:lnTo>
                  <a:lnTo>
                    <a:pt x="266" y="248"/>
                  </a:lnTo>
                  <a:lnTo>
                    <a:pt x="270" y="248"/>
                  </a:lnTo>
                  <a:lnTo>
                    <a:pt x="275" y="249"/>
                  </a:lnTo>
                  <a:lnTo>
                    <a:pt x="280" y="250"/>
                  </a:lnTo>
                  <a:lnTo>
                    <a:pt x="288" y="250"/>
                  </a:lnTo>
                  <a:lnTo>
                    <a:pt x="296" y="250"/>
                  </a:lnTo>
                  <a:lnTo>
                    <a:pt x="301" y="250"/>
                  </a:lnTo>
                  <a:lnTo>
                    <a:pt x="306" y="251"/>
                  </a:lnTo>
                  <a:lnTo>
                    <a:pt x="311" y="255"/>
                  </a:lnTo>
                  <a:lnTo>
                    <a:pt x="316" y="258"/>
                  </a:lnTo>
                  <a:lnTo>
                    <a:pt x="322" y="259"/>
                  </a:lnTo>
                  <a:lnTo>
                    <a:pt x="327" y="260"/>
                  </a:lnTo>
                  <a:lnTo>
                    <a:pt x="328" y="260"/>
                  </a:lnTo>
                  <a:lnTo>
                    <a:pt x="329" y="262"/>
                  </a:lnTo>
                  <a:lnTo>
                    <a:pt x="330" y="263"/>
                  </a:lnTo>
                  <a:lnTo>
                    <a:pt x="334" y="266"/>
                  </a:lnTo>
                  <a:lnTo>
                    <a:pt x="338" y="269"/>
                  </a:lnTo>
                  <a:lnTo>
                    <a:pt x="344" y="270"/>
                  </a:lnTo>
                  <a:lnTo>
                    <a:pt x="349" y="271"/>
                  </a:lnTo>
                  <a:lnTo>
                    <a:pt x="352" y="271"/>
                  </a:lnTo>
                  <a:lnTo>
                    <a:pt x="354" y="269"/>
                  </a:lnTo>
                  <a:lnTo>
                    <a:pt x="356" y="265"/>
                  </a:lnTo>
                  <a:lnTo>
                    <a:pt x="357" y="262"/>
                  </a:lnTo>
                  <a:lnTo>
                    <a:pt x="359" y="262"/>
                  </a:lnTo>
                  <a:lnTo>
                    <a:pt x="365" y="263"/>
                  </a:lnTo>
                  <a:lnTo>
                    <a:pt x="372" y="265"/>
                  </a:lnTo>
                  <a:lnTo>
                    <a:pt x="377" y="266"/>
                  </a:lnTo>
                  <a:lnTo>
                    <a:pt x="383" y="269"/>
                  </a:lnTo>
                  <a:lnTo>
                    <a:pt x="388" y="273"/>
                  </a:lnTo>
                  <a:lnTo>
                    <a:pt x="392" y="279"/>
                  </a:lnTo>
                  <a:lnTo>
                    <a:pt x="397" y="283"/>
                  </a:lnTo>
                  <a:lnTo>
                    <a:pt x="401" y="286"/>
                  </a:lnTo>
                  <a:lnTo>
                    <a:pt x="402" y="287"/>
                  </a:lnTo>
                  <a:lnTo>
                    <a:pt x="412" y="297"/>
                  </a:lnTo>
                  <a:lnTo>
                    <a:pt x="418" y="303"/>
                  </a:lnTo>
                  <a:lnTo>
                    <a:pt x="419" y="303"/>
                  </a:lnTo>
                  <a:lnTo>
                    <a:pt x="421" y="303"/>
                  </a:lnTo>
                  <a:lnTo>
                    <a:pt x="424" y="304"/>
                  </a:lnTo>
                  <a:lnTo>
                    <a:pt x="427" y="307"/>
                  </a:lnTo>
                  <a:lnTo>
                    <a:pt x="432" y="311"/>
                  </a:lnTo>
                  <a:lnTo>
                    <a:pt x="437" y="317"/>
                  </a:lnTo>
                  <a:lnTo>
                    <a:pt x="441" y="321"/>
                  </a:lnTo>
                  <a:lnTo>
                    <a:pt x="443" y="324"/>
                  </a:lnTo>
                  <a:close/>
                </a:path>
              </a:pathLst>
            </a:custGeom>
            <a:solidFill>
              <a:srgbClr val="FFFFFF">
                <a:lumMod val="85000"/>
              </a:srgbClr>
            </a:solidFill>
            <a:ln w="28575">
              <a:noFill/>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7" name="Freeform 1114">
              <a:extLst>
                <a:ext uri="{FF2B5EF4-FFF2-40B4-BE49-F238E27FC236}">
                  <a16:creationId xmlns:a16="http://schemas.microsoft.com/office/drawing/2014/main" id="{F79F6CE1-A9B3-7AF9-2108-9E7274721676}"/>
                </a:ext>
              </a:extLst>
            </p:cNvPr>
            <p:cNvSpPr>
              <a:spLocks/>
            </p:cNvSpPr>
            <p:nvPr/>
          </p:nvSpPr>
          <p:spPr bwMode="auto">
            <a:xfrm>
              <a:off x="2823121" y="699340"/>
              <a:ext cx="738111" cy="533400"/>
            </a:xfrm>
            <a:custGeom>
              <a:avLst/>
              <a:gdLst>
                <a:gd name="T0" fmla="*/ 26 w 730"/>
                <a:gd name="T1" fmla="*/ 112 h 517"/>
                <a:gd name="T2" fmla="*/ 17 w 730"/>
                <a:gd name="T3" fmla="*/ 255 h 517"/>
                <a:gd name="T4" fmla="*/ 34 w 730"/>
                <a:gd name="T5" fmla="*/ 255 h 517"/>
                <a:gd name="T6" fmla="*/ 24 w 730"/>
                <a:gd name="T7" fmla="*/ 285 h 517"/>
                <a:gd name="T8" fmla="*/ 11 w 730"/>
                <a:gd name="T9" fmla="*/ 268 h 517"/>
                <a:gd name="T10" fmla="*/ 0 w 730"/>
                <a:gd name="T11" fmla="*/ 304 h 517"/>
                <a:gd name="T12" fmla="*/ 51 w 730"/>
                <a:gd name="T13" fmla="*/ 333 h 517"/>
                <a:gd name="T14" fmla="*/ 53 w 730"/>
                <a:gd name="T15" fmla="*/ 346 h 517"/>
                <a:gd name="T16" fmla="*/ 66 w 730"/>
                <a:gd name="T17" fmla="*/ 348 h 517"/>
                <a:gd name="T18" fmla="*/ 133 w 730"/>
                <a:gd name="T19" fmla="*/ 452 h 517"/>
                <a:gd name="T20" fmla="*/ 207 w 730"/>
                <a:gd name="T21" fmla="*/ 449 h 517"/>
                <a:gd name="T22" fmla="*/ 262 w 730"/>
                <a:gd name="T23" fmla="*/ 473 h 517"/>
                <a:gd name="T24" fmla="*/ 289 w 730"/>
                <a:gd name="T25" fmla="*/ 469 h 517"/>
                <a:gd name="T26" fmla="*/ 456 w 730"/>
                <a:gd name="T27" fmla="*/ 473 h 517"/>
                <a:gd name="T28" fmla="*/ 646 w 730"/>
                <a:gd name="T29" fmla="*/ 517 h 517"/>
                <a:gd name="T30" fmla="*/ 650 w 730"/>
                <a:gd name="T31" fmla="*/ 460 h 517"/>
                <a:gd name="T32" fmla="*/ 730 w 730"/>
                <a:gd name="T33" fmla="*/ 129 h 517"/>
                <a:gd name="T34" fmla="*/ 224 w 730"/>
                <a:gd name="T35" fmla="*/ 0 h 517"/>
                <a:gd name="T36" fmla="*/ 228 w 730"/>
                <a:gd name="T37" fmla="*/ 97 h 517"/>
                <a:gd name="T38" fmla="*/ 203 w 730"/>
                <a:gd name="T39" fmla="*/ 177 h 517"/>
                <a:gd name="T40" fmla="*/ 199 w 730"/>
                <a:gd name="T41" fmla="*/ 219 h 517"/>
                <a:gd name="T42" fmla="*/ 146 w 730"/>
                <a:gd name="T43" fmla="*/ 234 h 517"/>
                <a:gd name="T44" fmla="*/ 142 w 730"/>
                <a:gd name="T45" fmla="*/ 213 h 517"/>
                <a:gd name="T46" fmla="*/ 186 w 730"/>
                <a:gd name="T47" fmla="*/ 186 h 517"/>
                <a:gd name="T48" fmla="*/ 182 w 730"/>
                <a:gd name="T49" fmla="*/ 165 h 517"/>
                <a:gd name="T50" fmla="*/ 144 w 730"/>
                <a:gd name="T51" fmla="*/ 169 h 517"/>
                <a:gd name="T52" fmla="*/ 173 w 730"/>
                <a:gd name="T53" fmla="*/ 144 h 517"/>
                <a:gd name="T54" fmla="*/ 194 w 730"/>
                <a:gd name="T55" fmla="*/ 127 h 517"/>
                <a:gd name="T56" fmla="*/ 30 w 730"/>
                <a:gd name="T57" fmla="*/ 25 h 517"/>
                <a:gd name="T58" fmla="*/ 17 w 730"/>
                <a:gd name="T59" fmla="*/ 53 h 517"/>
                <a:gd name="T60" fmla="*/ 26 w 730"/>
                <a:gd name="T61" fmla="*/ 112 h 517"/>
                <a:gd name="T62" fmla="*/ 26 w 730"/>
                <a:gd name="T63" fmla="*/ 11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0" h="517">
                  <a:moveTo>
                    <a:pt x="26" y="112"/>
                  </a:moveTo>
                  <a:lnTo>
                    <a:pt x="17" y="255"/>
                  </a:lnTo>
                  <a:lnTo>
                    <a:pt x="34" y="255"/>
                  </a:lnTo>
                  <a:lnTo>
                    <a:pt x="24" y="285"/>
                  </a:lnTo>
                  <a:lnTo>
                    <a:pt x="11" y="268"/>
                  </a:lnTo>
                  <a:lnTo>
                    <a:pt x="0" y="304"/>
                  </a:lnTo>
                  <a:lnTo>
                    <a:pt x="51" y="333"/>
                  </a:lnTo>
                  <a:lnTo>
                    <a:pt x="53" y="346"/>
                  </a:lnTo>
                  <a:lnTo>
                    <a:pt x="66" y="348"/>
                  </a:lnTo>
                  <a:lnTo>
                    <a:pt x="133" y="452"/>
                  </a:lnTo>
                  <a:lnTo>
                    <a:pt x="207" y="449"/>
                  </a:lnTo>
                  <a:lnTo>
                    <a:pt x="262" y="473"/>
                  </a:lnTo>
                  <a:lnTo>
                    <a:pt x="289" y="469"/>
                  </a:lnTo>
                  <a:lnTo>
                    <a:pt x="456" y="473"/>
                  </a:lnTo>
                  <a:lnTo>
                    <a:pt x="646" y="517"/>
                  </a:lnTo>
                  <a:lnTo>
                    <a:pt x="650" y="460"/>
                  </a:lnTo>
                  <a:lnTo>
                    <a:pt x="730" y="129"/>
                  </a:lnTo>
                  <a:lnTo>
                    <a:pt x="224" y="0"/>
                  </a:lnTo>
                  <a:lnTo>
                    <a:pt x="228" y="97"/>
                  </a:lnTo>
                  <a:lnTo>
                    <a:pt x="203" y="177"/>
                  </a:lnTo>
                  <a:lnTo>
                    <a:pt x="199" y="219"/>
                  </a:lnTo>
                  <a:lnTo>
                    <a:pt x="146" y="234"/>
                  </a:lnTo>
                  <a:lnTo>
                    <a:pt x="142" y="213"/>
                  </a:lnTo>
                  <a:lnTo>
                    <a:pt x="186" y="186"/>
                  </a:lnTo>
                  <a:lnTo>
                    <a:pt x="182" y="165"/>
                  </a:lnTo>
                  <a:lnTo>
                    <a:pt x="144" y="169"/>
                  </a:lnTo>
                  <a:lnTo>
                    <a:pt x="173" y="144"/>
                  </a:lnTo>
                  <a:lnTo>
                    <a:pt x="194" y="127"/>
                  </a:lnTo>
                  <a:lnTo>
                    <a:pt x="30" y="25"/>
                  </a:lnTo>
                  <a:lnTo>
                    <a:pt x="17" y="53"/>
                  </a:lnTo>
                  <a:lnTo>
                    <a:pt x="26" y="112"/>
                  </a:lnTo>
                  <a:lnTo>
                    <a:pt x="26" y="112"/>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8" name="Freeform 1116">
              <a:extLst>
                <a:ext uri="{FF2B5EF4-FFF2-40B4-BE49-F238E27FC236}">
                  <a16:creationId xmlns:a16="http://schemas.microsoft.com/office/drawing/2014/main" id="{6B6BFBCD-DAD4-256E-6E67-0B7EB16225D5}"/>
                </a:ext>
              </a:extLst>
            </p:cNvPr>
            <p:cNvSpPr>
              <a:spLocks/>
            </p:cNvSpPr>
            <p:nvPr/>
          </p:nvSpPr>
          <p:spPr bwMode="auto">
            <a:xfrm>
              <a:off x="3505674" y="1829640"/>
              <a:ext cx="626997" cy="779463"/>
            </a:xfrm>
            <a:custGeom>
              <a:avLst/>
              <a:gdLst>
                <a:gd name="T0" fmla="*/ 135 w 618"/>
                <a:gd name="T1" fmla="*/ 0 h 752"/>
                <a:gd name="T2" fmla="*/ 433 w 618"/>
                <a:gd name="T3" fmla="*/ 55 h 752"/>
                <a:gd name="T4" fmla="*/ 410 w 618"/>
                <a:gd name="T5" fmla="*/ 186 h 752"/>
                <a:gd name="T6" fmla="*/ 618 w 618"/>
                <a:gd name="T7" fmla="*/ 218 h 752"/>
                <a:gd name="T8" fmla="*/ 538 w 618"/>
                <a:gd name="T9" fmla="*/ 752 h 752"/>
                <a:gd name="T10" fmla="*/ 0 w 618"/>
                <a:gd name="T11" fmla="*/ 663 h 752"/>
                <a:gd name="T12" fmla="*/ 135 w 618"/>
                <a:gd name="T13" fmla="*/ 0 h 752"/>
                <a:gd name="T14" fmla="*/ 135 w 618"/>
                <a:gd name="T15" fmla="*/ 0 h 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8" h="752">
                  <a:moveTo>
                    <a:pt x="135" y="0"/>
                  </a:moveTo>
                  <a:lnTo>
                    <a:pt x="433" y="55"/>
                  </a:lnTo>
                  <a:lnTo>
                    <a:pt x="410" y="186"/>
                  </a:lnTo>
                  <a:lnTo>
                    <a:pt x="618" y="218"/>
                  </a:lnTo>
                  <a:lnTo>
                    <a:pt x="538" y="752"/>
                  </a:lnTo>
                  <a:lnTo>
                    <a:pt x="0" y="663"/>
                  </a:lnTo>
                  <a:lnTo>
                    <a:pt x="135" y="0"/>
                  </a:lnTo>
                  <a:lnTo>
                    <a:pt x="135" y="0"/>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9" name="Freeform 1117">
              <a:extLst>
                <a:ext uri="{FF2B5EF4-FFF2-40B4-BE49-F238E27FC236}">
                  <a16:creationId xmlns:a16="http://schemas.microsoft.com/office/drawing/2014/main" id="{85AAB276-57F3-35E5-70E8-13C029951C21}"/>
                </a:ext>
              </a:extLst>
            </p:cNvPr>
            <p:cNvSpPr>
              <a:spLocks/>
            </p:cNvSpPr>
            <p:nvPr/>
          </p:nvSpPr>
          <p:spPr bwMode="auto">
            <a:xfrm>
              <a:off x="2624704" y="1024778"/>
              <a:ext cx="884145" cy="739775"/>
            </a:xfrm>
            <a:custGeom>
              <a:avLst/>
              <a:gdLst>
                <a:gd name="T0" fmla="*/ 0 w 871"/>
                <a:gd name="T1" fmla="*/ 537 h 720"/>
                <a:gd name="T2" fmla="*/ 38 w 871"/>
                <a:gd name="T3" fmla="*/ 355 h 720"/>
                <a:gd name="T4" fmla="*/ 82 w 871"/>
                <a:gd name="T5" fmla="*/ 302 h 720"/>
                <a:gd name="T6" fmla="*/ 188 w 871"/>
                <a:gd name="T7" fmla="*/ 0 h 720"/>
                <a:gd name="T8" fmla="*/ 243 w 871"/>
                <a:gd name="T9" fmla="*/ 15 h 720"/>
                <a:gd name="T10" fmla="*/ 245 w 871"/>
                <a:gd name="T11" fmla="*/ 28 h 720"/>
                <a:gd name="T12" fmla="*/ 258 w 871"/>
                <a:gd name="T13" fmla="*/ 30 h 720"/>
                <a:gd name="T14" fmla="*/ 325 w 871"/>
                <a:gd name="T15" fmla="*/ 134 h 720"/>
                <a:gd name="T16" fmla="*/ 399 w 871"/>
                <a:gd name="T17" fmla="*/ 133 h 720"/>
                <a:gd name="T18" fmla="*/ 454 w 871"/>
                <a:gd name="T19" fmla="*/ 157 h 720"/>
                <a:gd name="T20" fmla="*/ 481 w 871"/>
                <a:gd name="T21" fmla="*/ 152 h 720"/>
                <a:gd name="T22" fmla="*/ 648 w 871"/>
                <a:gd name="T23" fmla="*/ 157 h 720"/>
                <a:gd name="T24" fmla="*/ 838 w 871"/>
                <a:gd name="T25" fmla="*/ 199 h 720"/>
                <a:gd name="T26" fmla="*/ 848 w 871"/>
                <a:gd name="T27" fmla="*/ 224 h 720"/>
                <a:gd name="T28" fmla="*/ 871 w 871"/>
                <a:gd name="T29" fmla="*/ 256 h 720"/>
                <a:gd name="T30" fmla="*/ 806 w 871"/>
                <a:gd name="T31" fmla="*/ 353 h 720"/>
                <a:gd name="T32" fmla="*/ 766 w 871"/>
                <a:gd name="T33" fmla="*/ 389 h 720"/>
                <a:gd name="T34" fmla="*/ 760 w 871"/>
                <a:gd name="T35" fmla="*/ 416 h 720"/>
                <a:gd name="T36" fmla="*/ 783 w 871"/>
                <a:gd name="T37" fmla="*/ 444 h 720"/>
                <a:gd name="T38" fmla="*/ 756 w 871"/>
                <a:gd name="T39" fmla="*/ 503 h 720"/>
                <a:gd name="T40" fmla="*/ 703 w 871"/>
                <a:gd name="T41" fmla="*/ 720 h 720"/>
                <a:gd name="T42" fmla="*/ 410 w 871"/>
                <a:gd name="T43" fmla="*/ 650 h 720"/>
                <a:gd name="T44" fmla="*/ 0 w 871"/>
                <a:gd name="T45" fmla="*/ 537 h 720"/>
                <a:gd name="T46" fmla="*/ 0 w 871"/>
                <a:gd name="T47" fmla="*/ 537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1" h="720">
                  <a:moveTo>
                    <a:pt x="0" y="537"/>
                  </a:moveTo>
                  <a:lnTo>
                    <a:pt x="38" y="355"/>
                  </a:lnTo>
                  <a:lnTo>
                    <a:pt x="82" y="302"/>
                  </a:lnTo>
                  <a:lnTo>
                    <a:pt x="188" y="0"/>
                  </a:lnTo>
                  <a:lnTo>
                    <a:pt x="243" y="15"/>
                  </a:lnTo>
                  <a:lnTo>
                    <a:pt x="245" y="28"/>
                  </a:lnTo>
                  <a:lnTo>
                    <a:pt x="258" y="30"/>
                  </a:lnTo>
                  <a:lnTo>
                    <a:pt x="325" y="134"/>
                  </a:lnTo>
                  <a:lnTo>
                    <a:pt x="399" y="133"/>
                  </a:lnTo>
                  <a:lnTo>
                    <a:pt x="454" y="157"/>
                  </a:lnTo>
                  <a:lnTo>
                    <a:pt x="481" y="152"/>
                  </a:lnTo>
                  <a:lnTo>
                    <a:pt x="648" y="157"/>
                  </a:lnTo>
                  <a:lnTo>
                    <a:pt x="838" y="199"/>
                  </a:lnTo>
                  <a:lnTo>
                    <a:pt x="848" y="224"/>
                  </a:lnTo>
                  <a:lnTo>
                    <a:pt x="871" y="256"/>
                  </a:lnTo>
                  <a:lnTo>
                    <a:pt x="806" y="353"/>
                  </a:lnTo>
                  <a:lnTo>
                    <a:pt x="766" y="389"/>
                  </a:lnTo>
                  <a:lnTo>
                    <a:pt x="760" y="416"/>
                  </a:lnTo>
                  <a:lnTo>
                    <a:pt x="783" y="444"/>
                  </a:lnTo>
                  <a:lnTo>
                    <a:pt x="756" y="503"/>
                  </a:lnTo>
                  <a:lnTo>
                    <a:pt x="703" y="720"/>
                  </a:lnTo>
                  <a:lnTo>
                    <a:pt x="410" y="650"/>
                  </a:lnTo>
                  <a:lnTo>
                    <a:pt x="0" y="537"/>
                  </a:lnTo>
                  <a:lnTo>
                    <a:pt x="0" y="537"/>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0" name="Freeform 1118">
              <a:extLst>
                <a:ext uri="{FF2B5EF4-FFF2-40B4-BE49-F238E27FC236}">
                  <a16:creationId xmlns:a16="http://schemas.microsoft.com/office/drawing/2014/main" id="{C83AA1D4-0E32-9D1A-FC04-AAA2D6B8930C}"/>
                </a:ext>
              </a:extLst>
            </p:cNvPr>
            <p:cNvSpPr>
              <a:spLocks/>
            </p:cNvSpPr>
            <p:nvPr/>
          </p:nvSpPr>
          <p:spPr bwMode="auto">
            <a:xfrm>
              <a:off x="2542163" y="1580403"/>
              <a:ext cx="879383" cy="1482725"/>
            </a:xfrm>
            <a:custGeom>
              <a:avLst/>
              <a:gdLst>
                <a:gd name="T0" fmla="*/ 29 w 865"/>
                <a:gd name="T1" fmla="*/ 293 h 1443"/>
                <a:gd name="T2" fmla="*/ 4 w 865"/>
                <a:gd name="T3" fmla="*/ 405 h 1443"/>
                <a:gd name="T4" fmla="*/ 87 w 865"/>
                <a:gd name="T5" fmla="*/ 586 h 1443"/>
                <a:gd name="T6" fmla="*/ 103 w 865"/>
                <a:gd name="T7" fmla="*/ 574 h 1443"/>
                <a:gd name="T8" fmla="*/ 129 w 865"/>
                <a:gd name="T9" fmla="*/ 650 h 1443"/>
                <a:gd name="T10" fmla="*/ 87 w 865"/>
                <a:gd name="T11" fmla="*/ 597 h 1443"/>
                <a:gd name="T12" fmla="*/ 78 w 865"/>
                <a:gd name="T13" fmla="*/ 681 h 1443"/>
                <a:gd name="T14" fmla="*/ 125 w 865"/>
                <a:gd name="T15" fmla="*/ 732 h 1443"/>
                <a:gd name="T16" fmla="*/ 93 w 865"/>
                <a:gd name="T17" fmla="*/ 803 h 1443"/>
                <a:gd name="T18" fmla="*/ 184 w 865"/>
                <a:gd name="T19" fmla="*/ 994 h 1443"/>
                <a:gd name="T20" fmla="*/ 164 w 865"/>
                <a:gd name="T21" fmla="*/ 1065 h 1443"/>
                <a:gd name="T22" fmla="*/ 283 w 865"/>
                <a:gd name="T23" fmla="*/ 1120 h 1443"/>
                <a:gd name="T24" fmla="*/ 327 w 865"/>
                <a:gd name="T25" fmla="*/ 1177 h 1443"/>
                <a:gd name="T26" fmla="*/ 378 w 865"/>
                <a:gd name="T27" fmla="*/ 1196 h 1443"/>
                <a:gd name="T28" fmla="*/ 378 w 865"/>
                <a:gd name="T29" fmla="*/ 1230 h 1443"/>
                <a:gd name="T30" fmla="*/ 411 w 865"/>
                <a:gd name="T31" fmla="*/ 1238 h 1443"/>
                <a:gd name="T32" fmla="*/ 481 w 865"/>
                <a:gd name="T33" fmla="*/ 1348 h 1443"/>
                <a:gd name="T34" fmla="*/ 481 w 865"/>
                <a:gd name="T35" fmla="*/ 1426 h 1443"/>
                <a:gd name="T36" fmla="*/ 789 w 865"/>
                <a:gd name="T37" fmla="*/ 1443 h 1443"/>
                <a:gd name="T38" fmla="*/ 770 w 865"/>
                <a:gd name="T39" fmla="*/ 1413 h 1443"/>
                <a:gd name="T40" fmla="*/ 779 w 865"/>
                <a:gd name="T41" fmla="*/ 1365 h 1443"/>
                <a:gd name="T42" fmla="*/ 829 w 865"/>
                <a:gd name="T43" fmla="*/ 1287 h 1443"/>
                <a:gd name="T44" fmla="*/ 865 w 865"/>
                <a:gd name="T45" fmla="*/ 1264 h 1443"/>
                <a:gd name="T46" fmla="*/ 844 w 865"/>
                <a:gd name="T47" fmla="*/ 1236 h 1443"/>
                <a:gd name="T48" fmla="*/ 831 w 865"/>
                <a:gd name="T49" fmla="*/ 1160 h 1443"/>
                <a:gd name="T50" fmla="*/ 388 w 865"/>
                <a:gd name="T51" fmla="*/ 497 h 1443"/>
                <a:gd name="T52" fmla="*/ 492 w 865"/>
                <a:gd name="T53" fmla="*/ 113 h 1443"/>
                <a:gd name="T54" fmla="*/ 82 w 865"/>
                <a:gd name="T55" fmla="*/ 0 h 1443"/>
                <a:gd name="T56" fmla="*/ 70 w 865"/>
                <a:gd name="T57" fmla="*/ 23 h 1443"/>
                <a:gd name="T58" fmla="*/ 0 w 865"/>
                <a:gd name="T59" fmla="*/ 192 h 1443"/>
                <a:gd name="T60" fmla="*/ 29 w 865"/>
                <a:gd name="T61" fmla="*/ 293 h 1443"/>
                <a:gd name="T62" fmla="*/ 29 w 865"/>
                <a:gd name="T63" fmla="*/ 293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5" h="1443">
                  <a:moveTo>
                    <a:pt x="29" y="293"/>
                  </a:moveTo>
                  <a:lnTo>
                    <a:pt x="4" y="405"/>
                  </a:lnTo>
                  <a:lnTo>
                    <a:pt x="87" y="586"/>
                  </a:lnTo>
                  <a:lnTo>
                    <a:pt x="103" y="574"/>
                  </a:lnTo>
                  <a:lnTo>
                    <a:pt x="129" y="650"/>
                  </a:lnTo>
                  <a:lnTo>
                    <a:pt x="87" y="597"/>
                  </a:lnTo>
                  <a:lnTo>
                    <a:pt x="78" y="681"/>
                  </a:lnTo>
                  <a:lnTo>
                    <a:pt x="125" y="732"/>
                  </a:lnTo>
                  <a:lnTo>
                    <a:pt x="93" y="803"/>
                  </a:lnTo>
                  <a:lnTo>
                    <a:pt x="184" y="994"/>
                  </a:lnTo>
                  <a:lnTo>
                    <a:pt x="164" y="1065"/>
                  </a:lnTo>
                  <a:lnTo>
                    <a:pt x="283" y="1120"/>
                  </a:lnTo>
                  <a:lnTo>
                    <a:pt x="327" y="1177"/>
                  </a:lnTo>
                  <a:lnTo>
                    <a:pt x="378" y="1196"/>
                  </a:lnTo>
                  <a:lnTo>
                    <a:pt x="378" y="1230"/>
                  </a:lnTo>
                  <a:lnTo>
                    <a:pt x="411" y="1238"/>
                  </a:lnTo>
                  <a:lnTo>
                    <a:pt x="481" y="1348"/>
                  </a:lnTo>
                  <a:lnTo>
                    <a:pt x="481" y="1426"/>
                  </a:lnTo>
                  <a:lnTo>
                    <a:pt x="789" y="1443"/>
                  </a:lnTo>
                  <a:lnTo>
                    <a:pt x="770" y="1413"/>
                  </a:lnTo>
                  <a:lnTo>
                    <a:pt x="779" y="1365"/>
                  </a:lnTo>
                  <a:lnTo>
                    <a:pt x="829" y="1287"/>
                  </a:lnTo>
                  <a:lnTo>
                    <a:pt x="865" y="1264"/>
                  </a:lnTo>
                  <a:lnTo>
                    <a:pt x="844" y="1236"/>
                  </a:lnTo>
                  <a:lnTo>
                    <a:pt x="831" y="1160"/>
                  </a:lnTo>
                  <a:lnTo>
                    <a:pt x="388" y="497"/>
                  </a:lnTo>
                  <a:lnTo>
                    <a:pt x="492" y="113"/>
                  </a:lnTo>
                  <a:lnTo>
                    <a:pt x="82" y="0"/>
                  </a:lnTo>
                  <a:lnTo>
                    <a:pt x="70" y="23"/>
                  </a:lnTo>
                  <a:lnTo>
                    <a:pt x="0" y="192"/>
                  </a:lnTo>
                  <a:lnTo>
                    <a:pt x="29" y="293"/>
                  </a:lnTo>
                  <a:lnTo>
                    <a:pt x="29" y="293"/>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1" name="Freeform 1119">
              <a:extLst>
                <a:ext uri="{FF2B5EF4-FFF2-40B4-BE49-F238E27FC236}">
                  <a16:creationId xmlns:a16="http://schemas.microsoft.com/office/drawing/2014/main" id="{8AF5380C-3DD2-05FC-0DB2-A27BFD799A21}"/>
                </a:ext>
              </a:extLst>
            </p:cNvPr>
            <p:cNvSpPr>
              <a:spLocks/>
            </p:cNvSpPr>
            <p:nvPr/>
          </p:nvSpPr>
          <p:spPr bwMode="auto">
            <a:xfrm>
              <a:off x="2934234" y="1696290"/>
              <a:ext cx="711126" cy="1076325"/>
            </a:xfrm>
            <a:custGeom>
              <a:avLst/>
              <a:gdLst>
                <a:gd name="T0" fmla="*/ 0 w 696"/>
                <a:gd name="T1" fmla="*/ 384 h 1047"/>
                <a:gd name="T2" fmla="*/ 443 w 696"/>
                <a:gd name="T3" fmla="*/ 1047 h 1047"/>
                <a:gd name="T4" fmla="*/ 458 w 696"/>
                <a:gd name="T5" fmla="*/ 904 h 1047"/>
                <a:gd name="T6" fmla="*/ 483 w 696"/>
                <a:gd name="T7" fmla="*/ 897 h 1047"/>
                <a:gd name="T8" fmla="*/ 525 w 696"/>
                <a:gd name="T9" fmla="*/ 921 h 1047"/>
                <a:gd name="T10" fmla="*/ 561 w 696"/>
                <a:gd name="T11" fmla="*/ 796 h 1047"/>
                <a:gd name="T12" fmla="*/ 696 w 696"/>
                <a:gd name="T13" fmla="*/ 133 h 1047"/>
                <a:gd name="T14" fmla="*/ 397 w 696"/>
                <a:gd name="T15" fmla="*/ 70 h 1047"/>
                <a:gd name="T16" fmla="*/ 104 w 696"/>
                <a:gd name="T17" fmla="*/ 0 h 1047"/>
                <a:gd name="T18" fmla="*/ 0 w 696"/>
                <a:gd name="T19" fmla="*/ 384 h 1047"/>
                <a:gd name="T20" fmla="*/ 0 w 696"/>
                <a:gd name="T21" fmla="*/ 38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1047">
                  <a:moveTo>
                    <a:pt x="0" y="384"/>
                  </a:moveTo>
                  <a:lnTo>
                    <a:pt x="443" y="1047"/>
                  </a:lnTo>
                  <a:lnTo>
                    <a:pt x="458" y="904"/>
                  </a:lnTo>
                  <a:lnTo>
                    <a:pt x="483" y="897"/>
                  </a:lnTo>
                  <a:lnTo>
                    <a:pt x="525" y="921"/>
                  </a:lnTo>
                  <a:lnTo>
                    <a:pt x="561" y="796"/>
                  </a:lnTo>
                  <a:lnTo>
                    <a:pt x="696" y="133"/>
                  </a:lnTo>
                  <a:lnTo>
                    <a:pt x="397" y="70"/>
                  </a:lnTo>
                  <a:lnTo>
                    <a:pt x="104" y="0"/>
                  </a:lnTo>
                  <a:lnTo>
                    <a:pt x="0" y="384"/>
                  </a:lnTo>
                  <a:lnTo>
                    <a:pt x="0" y="384"/>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2" name="Freeform 1120">
              <a:extLst>
                <a:ext uri="{FF2B5EF4-FFF2-40B4-BE49-F238E27FC236}">
                  <a16:creationId xmlns:a16="http://schemas.microsoft.com/office/drawing/2014/main" id="{30C631D4-C9C3-30C3-40EF-D797C3AC9A5C}"/>
                </a:ext>
              </a:extLst>
            </p:cNvPr>
            <p:cNvSpPr>
              <a:spLocks/>
            </p:cNvSpPr>
            <p:nvPr/>
          </p:nvSpPr>
          <p:spPr bwMode="auto">
            <a:xfrm>
              <a:off x="3339005" y="829515"/>
              <a:ext cx="663506" cy="1055688"/>
            </a:xfrm>
            <a:custGeom>
              <a:avLst/>
              <a:gdLst>
                <a:gd name="T0" fmla="*/ 0 w 654"/>
                <a:gd name="T1" fmla="*/ 909 h 1027"/>
                <a:gd name="T2" fmla="*/ 53 w 654"/>
                <a:gd name="T3" fmla="*/ 692 h 1027"/>
                <a:gd name="T4" fmla="*/ 80 w 654"/>
                <a:gd name="T5" fmla="*/ 633 h 1027"/>
                <a:gd name="T6" fmla="*/ 57 w 654"/>
                <a:gd name="T7" fmla="*/ 605 h 1027"/>
                <a:gd name="T8" fmla="*/ 63 w 654"/>
                <a:gd name="T9" fmla="*/ 578 h 1027"/>
                <a:gd name="T10" fmla="*/ 103 w 654"/>
                <a:gd name="T11" fmla="*/ 542 h 1027"/>
                <a:gd name="T12" fmla="*/ 168 w 654"/>
                <a:gd name="T13" fmla="*/ 445 h 1027"/>
                <a:gd name="T14" fmla="*/ 145 w 654"/>
                <a:gd name="T15" fmla="*/ 413 h 1027"/>
                <a:gd name="T16" fmla="*/ 135 w 654"/>
                <a:gd name="T17" fmla="*/ 388 h 1027"/>
                <a:gd name="T18" fmla="*/ 139 w 654"/>
                <a:gd name="T19" fmla="*/ 333 h 1027"/>
                <a:gd name="T20" fmla="*/ 219 w 654"/>
                <a:gd name="T21" fmla="*/ 0 h 1027"/>
                <a:gd name="T22" fmla="*/ 304 w 654"/>
                <a:gd name="T23" fmla="*/ 19 h 1027"/>
                <a:gd name="T24" fmla="*/ 276 w 654"/>
                <a:gd name="T25" fmla="*/ 149 h 1027"/>
                <a:gd name="T26" fmla="*/ 295 w 654"/>
                <a:gd name="T27" fmla="*/ 194 h 1027"/>
                <a:gd name="T28" fmla="*/ 297 w 654"/>
                <a:gd name="T29" fmla="*/ 223 h 1027"/>
                <a:gd name="T30" fmla="*/ 287 w 654"/>
                <a:gd name="T31" fmla="*/ 228 h 1027"/>
                <a:gd name="T32" fmla="*/ 320 w 654"/>
                <a:gd name="T33" fmla="*/ 259 h 1027"/>
                <a:gd name="T34" fmla="*/ 354 w 654"/>
                <a:gd name="T35" fmla="*/ 342 h 1027"/>
                <a:gd name="T36" fmla="*/ 365 w 654"/>
                <a:gd name="T37" fmla="*/ 417 h 1027"/>
                <a:gd name="T38" fmla="*/ 371 w 654"/>
                <a:gd name="T39" fmla="*/ 457 h 1027"/>
                <a:gd name="T40" fmla="*/ 346 w 654"/>
                <a:gd name="T41" fmla="*/ 495 h 1027"/>
                <a:gd name="T42" fmla="*/ 363 w 654"/>
                <a:gd name="T43" fmla="*/ 512 h 1027"/>
                <a:gd name="T44" fmla="*/ 409 w 654"/>
                <a:gd name="T45" fmla="*/ 487 h 1027"/>
                <a:gd name="T46" fmla="*/ 439 w 654"/>
                <a:gd name="T47" fmla="*/ 618 h 1027"/>
                <a:gd name="T48" fmla="*/ 460 w 654"/>
                <a:gd name="T49" fmla="*/ 626 h 1027"/>
                <a:gd name="T50" fmla="*/ 464 w 654"/>
                <a:gd name="T51" fmla="*/ 664 h 1027"/>
                <a:gd name="T52" fmla="*/ 523 w 654"/>
                <a:gd name="T53" fmla="*/ 679 h 1027"/>
                <a:gd name="T54" fmla="*/ 616 w 654"/>
                <a:gd name="T55" fmla="*/ 679 h 1027"/>
                <a:gd name="T56" fmla="*/ 654 w 654"/>
                <a:gd name="T57" fmla="*/ 696 h 1027"/>
                <a:gd name="T58" fmla="*/ 599 w 654"/>
                <a:gd name="T59" fmla="*/ 1027 h 1027"/>
                <a:gd name="T60" fmla="*/ 299 w 654"/>
                <a:gd name="T61" fmla="*/ 972 h 1027"/>
                <a:gd name="T62" fmla="*/ 0 w 654"/>
                <a:gd name="T63" fmla="*/ 909 h 1027"/>
                <a:gd name="T64" fmla="*/ 0 w 654"/>
                <a:gd name="T65" fmla="*/ 909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1027">
                  <a:moveTo>
                    <a:pt x="0" y="909"/>
                  </a:moveTo>
                  <a:lnTo>
                    <a:pt x="53" y="692"/>
                  </a:lnTo>
                  <a:lnTo>
                    <a:pt x="80" y="633"/>
                  </a:lnTo>
                  <a:lnTo>
                    <a:pt x="57" y="605"/>
                  </a:lnTo>
                  <a:lnTo>
                    <a:pt x="63" y="578"/>
                  </a:lnTo>
                  <a:lnTo>
                    <a:pt x="103" y="542"/>
                  </a:lnTo>
                  <a:lnTo>
                    <a:pt x="168" y="445"/>
                  </a:lnTo>
                  <a:lnTo>
                    <a:pt x="145" y="413"/>
                  </a:lnTo>
                  <a:lnTo>
                    <a:pt x="135" y="388"/>
                  </a:lnTo>
                  <a:lnTo>
                    <a:pt x="139" y="333"/>
                  </a:lnTo>
                  <a:lnTo>
                    <a:pt x="219" y="0"/>
                  </a:lnTo>
                  <a:lnTo>
                    <a:pt x="304" y="19"/>
                  </a:lnTo>
                  <a:lnTo>
                    <a:pt x="276" y="149"/>
                  </a:lnTo>
                  <a:lnTo>
                    <a:pt x="295" y="194"/>
                  </a:lnTo>
                  <a:lnTo>
                    <a:pt x="297" y="223"/>
                  </a:lnTo>
                  <a:lnTo>
                    <a:pt x="287" y="228"/>
                  </a:lnTo>
                  <a:lnTo>
                    <a:pt x="320" y="259"/>
                  </a:lnTo>
                  <a:lnTo>
                    <a:pt x="354" y="342"/>
                  </a:lnTo>
                  <a:lnTo>
                    <a:pt x="365" y="417"/>
                  </a:lnTo>
                  <a:lnTo>
                    <a:pt x="371" y="457"/>
                  </a:lnTo>
                  <a:lnTo>
                    <a:pt x="346" y="495"/>
                  </a:lnTo>
                  <a:lnTo>
                    <a:pt x="363" y="512"/>
                  </a:lnTo>
                  <a:lnTo>
                    <a:pt x="409" y="487"/>
                  </a:lnTo>
                  <a:lnTo>
                    <a:pt x="439" y="618"/>
                  </a:lnTo>
                  <a:lnTo>
                    <a:pt x="460" y="626"/>
                  </a:lnTo>
                  <a:lnTo>
                    <a:pt x="464" y="664"/>
                  </a:lnTo>
                  <a:lnTo>
                    <a:pt x="523" y="679"/>
                  </a:lnTo>
                  <a:lnTo>
                    <a:pt x="616" y="679"/>
                  </a:lnTo>
                  <a:lnTo>
                    <a:pt x="654" y="696"/>
                  </a:lnTo>
                  <a:lnTo>
                    <a:pt x="599" y="1027"/>
                  </a:lnTo>
                  <a:lnTo>
                    <a:pt x="299" y="972"/>
                  </a:lnTo>
                  <a:lnTo>
                    <a:pt x="0" y="909"/>
                  </a:lnTo>
                  <a:lnTo>
                    <a:pt x="0" y="909"/>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3" name="Freeform 1121">
              <a:extLst>
                <a:ext uri="{FF2B5EF4-FFF2-40B4-BE49-F238E27FC236}">
                  <a16:creationId xmlns:a16="http://schemas.microsoft.com/office/drawing/2014/main" id="{C75EF045-1000-89CD-4AB0-FAFC598BD3BD}"/>
                </a:ext>
              </a:extLst>
            </p:cNvPr>
            <p:cNvSpPr>
              <a:spLocks/>
            </p:cNvSpPr>
            <p:nvPr/>
          </p:nvSpPr>
          <p:spPr bwMode="auto">
            <a:xfrm>
              <a:off x="3618376" y="850153"/>
              <a:ext cx="1138118" cy="712787"/>
            </a:xfrm>
            <a:custGeom>
              <a:avLst/>
              <a:gdLst>
                <a:gd name="T0" fmla="*/ 19 w 1118"/>
                <a:gd name="T1" fmla="*/ 175 h 692"/>
                <a:gd name="T2" fmla="*/ 21 w 1118"/>
                <a:gd name="T3" fmla="*/ 204 h 692"/>
                <a:gd name="T4" fmla="*/ 11 w 1118"/>
                <a:gd name="T5" fmla="*/ 209 h 692"/>
                <a:gd name="T6" fmla="*/ 44 w 1118"/>
                <a:gd name="T7" fmla="*/ 240 h 692"/>
                <a:gd name="T8" fmla="*/ 78 w 1118"/>
                <a:gd name="T9" fmla="*/ 323 h 692"/>
                <a:gd name="T10" fmla="*/ 89 w 1118"/>
                <a:gd name="T11" fmla="*/ 398 h 692"/>
                <a:gd name="T12" fmla="*/ 95 w 1118"/>
                <a:gd name="T13" fmla="*/ 438 h 692"/>
                <a:gd name="T14" fmla="*/ 70 w 1118"/>
                <a:gd name="T15" fmla="*/ 476 h 692"/>
                <a:gd name="T16" fmla="*/ 87 w 1118"/>
                <a:gd name="T17" fmla="*/ 493 h 692"/>
                <a:gd name="T18" fmla="*/ 133 w 1118"/>
                <a:gd name="T19" fmla="*/ 468 h 692"/>
                <a:gd name="T20" fmla="*/ 163 w 1118"/>
                <a:gd name="T21" fmla="*/ 599 h 692"/>
                <a:gd name="T22" fmla="*/ 184 w 1118"/>
                <a:gd name="T23" fmla="*/ 607 h 692"/>
                <a:gd name="T24" fmla="*/ 188 w 1118"/>
                <a:gd name="T25" fmla="*/ 645 h 692"/>
                <a:gd name="T26" fmla="*/ 205 w 1118"/>
                <a:gd name="T27" fmla="*/ 662 h 692"/>
                <a:gd name="T28" fmla="*/ 247 w 1118"/>
                <a:gd name="T29" fmla="*/ 660 h 692"/>
                <a:gd name="T30" fmla="*/ 340 w 1118"/>
                <a:gd name="T31" fmla="*/ 660 h 692"/>
                <a:gd name="T32" fmla="*/ 378 w 1118"/>
                <a:gd name="T33" fmla="*/ 677 h 692"/>
                <a:gd name="T34" fmla="*/ 390 w 1118"/>
                <a:gd name="T35" fmla="*/ 609 h 692"/>
                <a:gd name="T36" fmla="*/ 694 w 1118"/>
                <a:gd name="T37" fmla="*/ 654 h 692"/>
                <a:gd name="T38" fmla="*/ 1068 w 1118"/>
                <a:gd name="T39" fmla="*/ 692 h 692"/>
                <a:gd name="T40" fmla="*/ 1080 w 1118"/>
                <a:gd name="T41" fmla="*/ 567 h 692"/>
                <a:gd name="T42" fmla="*/ 1118 w 1118"/>
                <a:gd name="T43" fmla="*/ 162 h 692"/>
                <a:gd name="T44" fmla="*/ 622 w 1118"/>
                <a:gd name="T45" fmla="*/ 105 h 692"/>
                <a:gd name="T46" fmla="*/ 376 w 1118"/>
                <a:gd name="T47" fmla="*/ 67 h 692"/>
                <a:gd name="T48" fmla="*/ 28 w 1118"/>
                <a:gd name="T49" fmla="*/ 0 h 692"/>
                <a:gd name="T50" fmla="*/ 0 w 1118"/>
                <a:gd name="T51" fmla="*/ 130 h 692"/>
                <a:gd name="T52" fmla="*/ 19 w 1118"/>
                <a:gd name="T53" fmla="*/ 175 h 692"/>
                <a:gd name="T54" fmla="*/ 19 w 1118"/>
                <a:gd name="T55" fmla="*/ 17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8" h="692">
                  <a:moveTo>
                    <a:pt x="19" y="175"/>
                  </a:moveTo>
                  <a:lnTo>
                    <a:pt x="21" y="204"/>
                  </a:lnTo>
                  <a:lnTo>
                    <a:pt x="11" y="209"/>
                  </a:lnTo>
                  <a:lnTo>
                    <a:pt x="44" y="240"/>
                  </a:lnTo>
                  <a:lnTo>
                    <a:pt x="78" y="323"/>
                  </a:lnTo>
                  <a:lnTo>
                    <a:pt x="89" y="398"/>
                  </a:lnTo>
                  <a:lnTo>
                    <a:pt x="95" y="438"/>
                  </a:lnTo>
                  <a:lnTo>
                    <a:pt x="70" y="476"/>
                  </a:lnTo>
                  <a:lnTo>
                    <a:pt x="87" y="493"/>
                  </a:lnTo>
                  <a:lnTo>
                    <a:pt x="133" y="468"/>
                  </a:lnTo>
                  <a:lnTo>
                    <a:pt x="163" y="599"/>
                  </a:lnTo>
                  <a:lnTo>
                    <a:pt x="184" y="607"/>
                  </a:lnTo>
                  <a:lnTo>
                    <a:pt x="188" y="645"/>
                  </a:lnTo>
                  <a:lnTo>
                    <a:pt x="205" y="662"/>
                  </a:lnTo>
                  <a:lnTo>
                    <a:pt x="247" y="660"/>
                  </a:lnTo>
                  <a:lnTo>
                    <a:pt x="340" y="660"/>
                  </a:lnTo>
                  <a:lnTo>
                    <a:pt x="378" y="677"/>
                  </a:lnTo>
                  <a:lnTo>
                    <a:pt x="390" y="609"/>
                  </a:lnTo>
                  <a:lnTo>
                    <a:pt x="694" y="654"/>
                  </a:lnTo>
                  <a:lnTo>
                    <a:pt x="1068" y="692"/>
                  </a:lnTo>
                  <a:lnTo>
                    <a:pt x="1080" y="567"/>
                  </a:lnTo>
                  <a:lnTo>
                    <a:pt x="1118" y="162"/>
                  </a:lnTo>
                  <a:lnTo>
                    <a:pt x="622" y="105"/>
                  </a:lnTo>
                  <a:lnTo>
                    <a:pt x="376" y="67"/>
                  </a:lnTo>
                  <a:lnTo>
                    <a:pt x="28" y="0"/>
                  </a:lnTo>
                  <a:lnTo>
                    <a:pt x="0" y="130"/>
                  </a:lnTo>
                  <a:lnTo>
                    <a:pt x="19" y="175"/>
                  </a:lnTo>
                  <a:lnTo>
                    <a:pt x="19" y="175"/>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4" name="Freeform 1122">
              <a:extLst>
                <a:ext uri="{FF2B5EF4-FFF2-40B4-BE49-F238E27FC236}">
                  <a16:creationId xmlns:a16="http://schemas.microsoft.com/office/drawing/2014/main" id="{22F6E938-B7FD-9B8F-42A1-A6BAA8D0B73F}"/>
                </a:ext>
              </a:extLst>
            </p:cNvPr>
            <p:cNvSpPr>
              <a:spLocks/>
            </p:cNvSpPr>
            <p:nvPr/>
          </p:nvSpPr>
          <p:spPr bwMode="auto">
            <a:xfrm>
              <a:off x="3297734" y="2515440"/>
              <a:ext cx="755571" cy="863600"/>
            </a:xfrm>
            <a:custGeom>
              <a:avLst/>
              <a:gdLst>
                <a:gd name="T0" fmla="*/ 48 w 746"/>
                <a:gd name="T1" fmla="*/ 534 h 840"/>
                <a:gd name="T2" fmla="*/ 29 w 746"/>
                <a:gd name="T3" fmla="*/ 504 h 840"/>
                <a:gd name="T4" fmla="*/ 38 w 746"/>
                <a:gd name="T5" fmla="*/ 456 h 840"/>
                <a:gd name="T6" fmla="*/ 88 w 746"/>
                <a:gd name="T7" fmla="*/ 378 h 840"/>
                <a:gd name="T8" fmla="*/ 124 w 746"/>
                <a:gd name="T9" fmla="*/ 355 h 840"/>
                <a:gd name="T10" fmla="*/ 103 w 746"/>
                <a:gd name="T11" fmla="*/ 327 h 840"/>
                <a:gd name="T12" fmla="*/ 90 w 746"/>
                <a:gd name="T13" fmla="*/ 251 h 840"/>
                <a:gd name="T14" fmla="*/ 105 w 746"/>
                <a:gd name="T15" fmla="*/ 108 h 840"/>
                <a:gd name="T16" fmla="*/ 130 w 746"/>
                <a:gd name="T17" fmla="*/ 101 h 840"/>
                <a:gd name="T18" fmla="*/ 172 w 746"/>
                <a:gd name="T19" fmla="*/ 125 h 840"/>
                <a:gd name="T20" fmla="*/ 208 w 746"/>
                <a:gd name="T21" fmla="*/ 0 h 840"/>
                <a:gd name="T22" fmla="*/ 746 w 746"/>
                <a:gd name="T23" fmla="*/ 89 h 840"/>
                <a:gd name="T24" fmla="*/ 634 w 746"/>
                <a:gd name="T25" fmla="*/ 840 h 840"/>
                <a:gd name="T26" fmla="*/ 468 w 746"/>
                <a:gd name="T27" fmla="*/ 817 h 840"/>
                <a:gd name="T28" fmla="*/ 366 w 746"/>
                <a:gd name="T29" fmla="*/ 789 h 840"/>
                <a:gd name="T30" fmla="*/ 154 w 746"/>
                <a:gd name="T31" fmla="*/ 705 h 840"/>
                <a:gd name="T32" fmla="*/ 0 w 746"/>
                <a:gd name="T33" fmla="*/ 576 h 840"/>
                <a:gd name="T34" fmla="*/ 48 w 746"/>
                <a:gd name="T35" fmla="*/ 534 h 840"/>
                <a:gd name="T36" fmla="*/ 48 w 746"/>
                <a:gd name="T37" fmla="*/ 534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6" h="840">
                  <a:moveTo>
                    <a:pt x="48" y="534"/>
                  </a:moveTo>
                  <a:lnTo>
                    <a:pt x="29" y="504"/>
                  </a:lnTo>
                  <a:lnTo>
                    <a:pt x="38" y="456"/>
                  </a:lnTo>
                  <a:lnTo>
                    <a:pt x="88" y="378"/>
                  </a:lnTo>
                  <a:lnTo>
                    <a:pt x="124" y="355"/>
                  </a:lnTo>
                  <a:lnTo>
                    <a:pt x="103" y="327"/>
                  </a:lnTo>
                  <a:lnTo>
                    <a:pt x="90" y="251"/>
                  </a:lnTo>
                  <a:lnTo>
                    <a:pt x="105" y="108"/>
                  </a:lnTo>
                  <a:lnTo>
                    <a:pt x="130" y="101"/>
                  </a:lnTo>
                  <a:lnTo>
                    <a:pt x="172" y="125"/>
                  </a:lnTo>
                  <a:lnTo>
                    <a:pt x="208" y="0"/>
                  </a:lnTo>
                  <a:lnTo>
                    <a:pt x="746" y="89"/>
                  </a:lnTo>
                  <a:lnTo>
                    <a:pt x="634" y="840"/>
                  </a:lnTo>
                  <a:lnTo>
                    <a:pt x="468" y="817"/>
                  </a:lnTo>
                  <a:lnTo>
                    <a:pt x="366" y="789"/>
                  </a:lnTo>
                  <a:lnTo>
                    <a:pt x="154" y="705"/>
                  </a:lnTo>
                  <a:lnTo>
                    <a:pt x="0" y="576"/>
                  </a:lnTo>
                  <a:lnTo>
                    <a:pt x="48" y="534"/>
                  </a:lnTo>
                  <a:lnTo>
                    <a:pt x="48" y="534"/>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5" name="Freeform 1123">
              <a:extLst>
                <a:ext uri="{FF2B5EF4-FFF2-40B4-BE49-F238E27FC236}">
                  <a16:creationId xmlns:a16="http://schemas.microsoft.com/office/drawing/2014/main" id="{DD76B85E-900D-0C37-59E6-C652AC79F32F}"/>
                </a:ext>
              </a:extLst>
            </p:cNvPr>
            <p:cNvSpPr>
              <a:spLocks/>
            </p:cNvSpPr>
            <p:nvPr/>
          </p:nvSpPr>
          <p:spPr bwMode="auto">
            <a:xfrm>
              <a:off x="3923144" y="1477215"/>
              <a:ext cx="782555" cy="636588"/>
            </a:xfrm>
            <a:custGeom>
              <a:avLst/>
              <a:gdLst>
                <a:gd name="T0" fmla="*/ 0 w 770"/>
                <a:gd name="T1" fmla="*/ 530 h 619"/>
                <a:gd name="T2" fmla="*/ 92 w 770"/>
                <a:gd name="T3" fmla="*/ 0 h 619"/>
                <a:gd name="T4" fmla="*/ 396 w 770"/>
                <a:gd name="T5" fmla="*/ 45 h 619"/>
                <a:gd name="T6" fmla="*/ 770 w 770"/>
                <a:gd name="T7" fmla="*/ 83 h 619"/>
                <a:gd name="T8" fmla="*/ 744 w 770"/>
                <a:gd name="T9" fmla="*/ 351 h 619"/>
                <a:gd name="T10" fmla="*/ 719 w 770"/>
                <a:gd name="T11" fmla="*/ 619 h 619"/>
                <a:gd name="T12" fmla="*/ 208 w 770"/>
                <a:gd name="T13" fmla="*/ 562 h 619"/>
                <a:gd name="T14" fmla="*/ 0 w 770"/>
                <a:gd name="T15" fmla="*/ 530 h 619"/>
                <a:gd name="T16" fmla="*/ 0 w 770"/>
                <a:gd name="T17" fmla="*/ 53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0" h="619">
                  <a:moveTo>
                    <a:pt x="0" y="530"/>
                  </a:moveTo>
                  <a:lnTo>
                    <a:pt x="92" y="0"/>
                  </a:lnTo>
                  <a:lnTo>
                    <a:pt x="396" y="45"/>
                  </a:lnTo>
                  <a:lnTo>
                    <a:pt x="770" y="83"/>
                  </a:lnTo>
                  <a:lnTo>
                    <a:pt x="744" y="351"/>
                  </a:lnTo>
                  <a:lnTo>
                    <a:pt x="719" y="619"/>
                  </a:lnTo>
                  <a:lnTo>
                    <a:pt x="208" y="562"/>
                  </a:lnTo>
                  <a:lnTo>
                    <a:pt x="0" y="530"/>
                  </a:lnTo>
                  <a:lnTo>
                    <a:pt x="0" y="530"/>
                  </a:lnTo>
                  <a:close/>
                </a:path>
              </a:pathLst>
            </a:custGeom>
            <a:solidFill>
              <a:srgbClr val="F2F2F2">
                <a:lumMod val="90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6" name="Freeform 1124">
              <a:extLst>
                <a:ext uri="{FF2B5EF4-FFF2-40B4-BE49-F238E27FC236}">
                  <a16:creationId xmlns:a16="http://schemas.microsoft.com/office/drawing/2014/main" id="{BDC4CBAF-225E-89A5-46B4-A584C243A27B}"/>
                </a:ext>
              </a:extLst>
            </p:cNvPr>
            <p:cNvSpPr>
              <a:spLocks/>
            </p:cNvSpPr>
            <p:nvPr/>
          </p:nvSpPr>
          <p:spPr bwMode="auto">
            <a:xfrm>
              <a:off x="4053305" y="2055065"/>
              <a:ext cx="809540" cy="631825"/>
            </a:xfrm>
            <a:custGeom>
              <a:avLst/>
              <a:gdLst>
                <a:gd name="T0" fmla="*/ 80 w 796"/>
                <a:gd name="T1" fmla="*/ 0 h 612"/>
                <a:gd name="T2" fmla="*/ 591 w 796"/>
                <a:gd name="T3" fmla="*/ 57 h 612"/>
                <a:gd name="T4" fmla="*/ 796 w 796"/>
                <a:gd name="T5" fmla="*/ 74 h 612"/>
                <a:gd name="T6" fmla="*/ 789 w 796"/>
                <a:gd name="T7" fmla="*/ 207 h 612"/>
                <a:gd name="T8" fmla="*/ 760 w 796"/>
                <a:gd name="T9" fmla="*/ 612 h 612"/>
                <a:gd name="T10" fmla="*/ 656 w 796"/>
                <a:gd name="T11" fmla="*/ 605 h 612"/>
                <a:gd name="T12" fmla="*/ 331 w 796"/>
                <a:gd name="T13" fmla="*/ 576 h 612"/>
                <a:gd name="T14" fmla="*/ 0 w 796"/>
                <a:gd name="T15" fmla="*/ 534 h 612"/>
                <a:gd name="T16" fmla="*/ 80 w 796"/>
                <a:gd name="T17" fmla="*/ 0 h 612"/>
                <a:gd name="T18" fmla="*/ 80 w 796"/>
                <a:gd name="T19"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612">
                  <a:moveTo>
                    <a:pt x="80" y="0"/>
                  </a:moveTo>
                  <a:lnTo>
                    <a:pt x="591" y="57"/>
                  </a:lnTo>
                  <a:lnTo>
                    <a:pt x="796" y="74"/>
                  </a:lnTo>
                  <a:lnTo>
                    <a:pt x="789" y="207"/>
                  </a:lnTo>
                  <a:lnTo>
                    <a:pt x="760" y="612"/>
                  </a:lnTo>
                  <a:lnTo>
                    <a:pt x="656" y="605"/>
                  </a:lnTo>
                  <a:lnTo>
                    <a:pt x="331" y="576"/>
                  </a:lnTo>
                  <a:lnTo>
                    <a:pt x="0" y="534"/>
                  </a:lnTo>
                  <a:lnTo>
                    <a:pt x="80" y="0"/>
                  </a:lnTo>
                  <a:lnTo>
                    <a:pt x="80" y="0"/>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7" name="Freeform 1125">
              <a:extLst>
                <a:ext uri="{FF2B5EF4-FFF2-40B4-BE49-F238E27FC236}">
                  <a16:creationId xmlns:a16="http://schemas.microsoft.com/office/drawing/2014/main" id="{0CE88BA2-7A1B-F90C-9279-EA3FCF003EE2}"/>
                </a:ext>
              </a:extLst>
            </p:cNvPr>
            <p:cNvSpPr>
              <a:spLocks/>
            </p:cNvSpPr>
            <p:nvPr/>
          </p:nvSpPr>
          <p:spPr bwMode="auto">
            <a:xfrm>
              <a:off x="3935842" y="2605928"/>
              <a:ext cx="782555" cy="785812"/>
            </a:xfrm>
            <a:custGeom>
              <a:avLst/>
              <a:gdLst>
                <a:gd name="T0" fmla="*/ 97 w 768"/>
                <a:gd name="T1" fmla="*/ 764 h 764"/>
                <a:gd name="T2" fmla="*/ 106 w 768"/>
                <a:gd name="T3" fmla="*/ 707 h 764"/>
                <a:gd name="T4" fmla="*/ 298 w 768"/>
                <a:gd name="T5" fmla="*/ 732 h 764"/>
                <a:gd name="T6" fmla="*/ 290 w 768"/>
                <a:gd name="T7" fmla="*/ 704 h 764"/>
                <a:gd name="T8" fmla="*/ 705 w 768"/>
                <a:gd name="T9" fmla="*/ 742 h 764"/>
                <a:gd name="T10" fmla="*/ 768 w 768"/>
                <a:gd name="T11" fmla="*/ 71 h 764"/>
                <a:gd name="T12" fmla="*/ 443 w 768"/>
                <a:gd name="T13" fmla="*/ 42 h 764"/>
                <a:gd name="T14" fmla="*/ 112 w 768"/>
                <a:gd name="T15" fmla="*/ 0 h 764"/>
                <a:gd name="T16" fmla="*/ 0 w 768"/>
                <a:gd name="T17" fmla="*/ 751 h 764"/>
                <a:gd name="T18" fmla="*/ 97 w 768"/>
                <a:gd name="T19" fmla="*/ 764 h 764"/>
                <a:gd name="T20" fmla="*/ 97 w 768"/>
                <a:gd name="T21"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764">
                  <a:moveTo>
                    <a:pt x="97" y="764"/>
                  </a:moveTo>
                  <a:lnTo>
                    <a:pt x="106" y="707"/>
                  </a:lnTo>
                  <a:lnTo>
                    <a:pt x="298" y="732"/>
                  </a:lnTo>
                  <a:lnTo>
                    <a:pt x="290" y="704"/>
                  </a:lnTo>
                  <a:lnTo>
                    <a:pt x="705" y="742"/>
                  </a:lnTo>
                  <a:lnTo>
                    <a:pt x="768" y="71"/>
                  </a:lnTo>
                  <a:lnTo>
                    <a:pt x="443" y="42"/>
                  </a:lnTo>
                  <a:lnTo>
                    <a:pt x="112" y="0"/>
                  </a:lnTo>
                  <a:lnTo>
                    <a:pt x="0" y="751"/>
                  </a:lnTo>
                  <a:lnTo>
                    <a:pt x="97" y="764"/>
                  </a:lnTo>
                  <a:lnTo>
                    <a:pt x="97" y="764"/>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8" name="Freeform 1126">
              <a:extLst>
                <a:ext uri="{FF2B5EF4-FFF2-40B4-BE49-F238E27FC236}">
                  <a16:creationId xmlns:a16="http://schemas.microsoft.com/office/drawing/2014/main" id="{84834611-4633-A20A-68B4-2BA49CB8CBAB}"/>
                </a:ext>
              </a:extLst>
            </p:cNvPr>
            <p:cNvSpPr>
              <a:spLocks/>
            </p:cNvSpPr>
            <p:nvPr/>
          </p:nvSpPr>
          <p:spPr bwMode="auto">
            <a:xfrm>
              <a:off x="4234261" y="2748803"/>
              <a:ext cx="1547650" cy="1482725"/>
            </a:xfrm>
            <a:custGeom>
              <a:avLst/>
              <a:gdLst>
                <a:gd name="T0" fmla="*/ 0 w 1527"/>
                <a:gd name="T1" fmla="*/ 563 h 1439"/>
                <a:gd name="T2" fmla="*/ 415 w 1527"/>
                <a:gd name="T3" fmla="*/ 601 h 1439"/>
                <a:gd name="T4" fmla="*/ 472 w 1527"/>
                <a:gd name="T5" fmla="*/ 0 h 1439"/>
                <a:gd name="T6" fmla="*/ 803 w 1527"/>
                <a:gd name="T7" fmla="*/ 19 h 1439"/>
                <a:gd name="T8" fmla="*/ 791 w 1527"/>
                <a:gd name="T9" fmla="*/ 277 h 1439"/>
                <a:gd name="T10" fmla="*/ 824 w 1527"/>
                <a:gd name="T11" fmla="*/ 304 h 1439"/>
                <a:gd name="T12" fmla="*/ 854 w 1527"/>
                <a:gd name="T13" fmla="*/ 304 h 1439"/>
                <a:gd name="T14" fmla="*/ 879 w 1527"/>
                <a:gd name="T15" fmla="*/ 329 h 1439"/>
                <a:gd name="T16" fmla="*/ 928 w 1527"/>
                <a:gd name="T17" fmla="*/ 340 h 1439"/>
                <a:gd name="T18" fmla="*/ 1029 w 1527"/>
                <a:gd name="T19" fmla="*/ 384 h 1439"/>
                <a:gd name="T20" fmla="*/ 1046 w 1527"/>
                <a:gd name="T21" fmla="*/ 365 h 1439"/>
                <a:gd name="T22" fmla="*/ 1111 w 1527"/>
                <a:gd name="T23" fmla="*/ 403 h 1439"/>
                <a:gd name="T24" fmla="*/ 1196 w 1527"/>
                <a:gd name="T25" fmla="*/ 401 h 1439"/>
                <a:gd name="T26" fmla="*/ 1255 w 1527"/>
                <a:gd name="T27" fmla="*/ 384 h 1439"/>
                <a:gd name="T28" fmla="*/ 1337 w 1527"/>
                <a:gd name="T29" fmla="*/ 369 h 1439"/>
                <a:gd name="T30" fmla="*/ 1411 w 1527"/>
                <a:gd name="T31" fmla="*/ 409 h 1439"/>
                <a:gd name="T32" fmla="*/ 1423 w 1527"/>
                <a:gd name="T33" fmla="*/ 422 h 1439"/>
                <a:gd name="T34" fmla="*/ 1463 w 1527"/>
                <a:gd name="T35" fmla="*/ 422 h 1439"/>
                <a:gd name="T36" fmla="*/ 1470 w 1527"/>
                <a:gd name="T37" fmla="*/ 635 h 1439"/>
                <a:gd name="T38" fmla="*/ 1527 w 1527"/>
                <a:gd name="T39" fmla="*/ 739 h 1439"/>
                <a:gd name="T40" fmla="*/ 1506 w 1527"/>
                <a:gd name="T41" fmla="*/ 821 h 1439"/>
                <a:gd name="T42" fmla="*/ 1510 w 1527"/>
                <a:gd name="T43" fmla="*/ 889 h 1439"/>
                <a:gd name="T44" fmla="*/ 1485 w 1527"/>
                <a:gd name="T45" fmla="*/ 924 h 1439"/>
                <a:gd name="T46" fmla="*/ 1495 w 1527"/>
                <a:gd name="T47" fmla="*/ 935 h 1439"/>
                <a:gd name="T48" fmla="*/ 1432 w 1527"/>
                <a:gd name="T49" fmla="*/ 954 h 1439"/>
                <a:gd name="T50" fmla="*/ 1383 w 1527"/>
                <a:gd name="T51" fmla="*/ 960 h 1439"/>
                <a:gd name="T52" fmla="*/ 1392 w 1527"/>
                <a:gd name="T53" fmla="*/ 924 h 1439"/>
                <a:gd name="T54" fmla="*/ 1366 w 1527"/>
                <a:gd name="T55" fmla="*/ 945 h 1439"/>
                <a:gd name="T56" fmla="*/ 1367 w 1527"/>
                <a:gd name="T57" fmla="*/ 986 h 1439"/>
                <a:gd name="T58" fmla="*/ 1333 w 1527"/>
                <a:gd name="T59" fmla="*/ 1030 h 1439"/>
                <a:gd name="T60" fmla="*/ 1153 w 1527"/>
                <a:gd name="T61" fmla="*/ 1121 h 1439"/>
                <a:gd name="T62" fmla="*/ 1096 w 1527"/>
                <a:gd name="T63" fmla="*/ 1180 h 1439"/>
                <a:gd name="T64" fmla="*/ 1042 w 1527"/>
                <a:gd name="T65" fmla="*/ 1308 h 1439"/>
                <a:gd name="T66" fmla="*/ 1086 w 1527"/>
                <a:gd name="T67" fmla="*/ 1439 h 1439"/>
                <a:gd name="T68" fmla="*/ 1044 w 1527"/>
                <a:gd name="T69" fmla="*/ 1439 h 1439"/>
                <a:gd name="T70" fmla="*/ 848 w 1527"/>
                <a:gd name="T71" fmla="*/ 1370 h 1439"/>
                <a:gd name="T72" fmla="*/ 827 w 1527"/>
                <a:gd name="T73" fmla="*/ 1313 h 1439"/>
                <a:gd name="T74" fmla="*/ 807 w 1527"/>
                <a:gd name="T75" fmla="*/ 1289 h 1439"/>
                <a:gd name="T76" fmla="*/ 801 w 1527"/>
                <a:gd name="T77" fmla="*/ 1213 h 1439"/>
                <a:gd name="T78" fmla="*/ 763 w 1527"/>
                <a:gd name="T79" fmla="*/ 1186 h 1439"/>
                <a:gd name="T80" fmla="*/ 658 w 1527"/>
                <a:gd name="T81" fmla="*/ 984 h 1439"/>
                <a:gd name="T82" fmla="*/ 607 w 1527"/>
                <a:gd name="T83" fmla="*/ 946 h 1439"/>
                <a:gd name="T84" fmla="*/ 592 w 1527"/>
                <a:gd name="T85" fmla="*/ 914 h 1439"/>
                <a:gd name="T86" fmla="*/ 438 w 1527"/>
                <a:gd name="T87" fmla="*/ 907 h 1439"/>
                <a:gd name="T88" fmla="*/ 356 w 1527"/>
                <a:gd name="T89" fmla="*/ 1002 h 1439"/>
                <a:gd name="T90" fmla="*/ 217 w 1527"/>
                <a:gd name="T91" fmla="*/ 903 h 1439"/>
                <a:gd name="T92" fmla="*/ 175 w 1527"/>
                <a:gd name="T93" fmla="*/ 766 h 1439"/>
                <a:gd name="T94" fmla="*/ 42 w 1527"/>
                <a:gd name="T95" fmla="*/ 639 h 1439"/>
                <a:gd name="T96" fmla="*/ 27 w 1527"/>
                <a:gd name="T97" fmla="*/ 597 h 1439"/>
                <a:gd name="T98" fmla="*/ 8 w 1527"/>
                <a:gd name="T99" fmla="*/ 591 h 1439"/>
                <a:gd name="T100" fmla="*/ 0 w 1527"/>
                <a:gd name="T101" fmla="*/ 563 h 1439"/>
                <a:gd name="T102" fmla="*/ 0 w 1527"/>
                <a:gd name="T103" fmla="*/ 563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7" h="1439">
                  <a:moveTo>
                    <a:pt x="0" y="563"/>
                  </a:moveTo>
                  <a:lnTo>
                    <a:pt x="415" y="601"/>
                  </a:lnTo>
                  <a:lnTo>
                    <a:pt x="472" y="0"/>
                  </a:lnTo>
                  <a:lnTo>
                    <a:pt x="803" y="19"/>
                  </a:lnTo>
                  <a:lnTo>
                    <a:pt x="791" y="277"/>
                  </a:lnTo>
                  <a:lnTo>
                    <a:pt x="824" y="304"/>
                  </a:lnTo>
                  <a:lnTo>
                    <a:pt x="854" y="304"/>
                  </a:lnTo>
                  <a:lnTo>
                    <a:pt x="879" y="329"/>
                  </a:lnTo>
                  <a:lnTo>
                    <a:pt x="928" y="340"/>
                  </a:lnTo>
                  <a:lnTo>
                    <a:pt x="1029" y="384"/>
                  </a:lnTo>
                  <a:lnTo>
                    <a:pt x="1046" y="365"/>
                  </a:lnTo>
                  <a:lnTo>
                    <a:pt x="1111" y="403"/>
                  </a:lnTo>
                  <a:lnTo>
                    <a:pt x="1196" y="401"/>
                  </a:lnTo>
                  <a:lnTo>
                    <a:pt x="1255" y="384"/>
                  </a:lnTo>
                  <a:lnTo>
                    <a:pt x="1337" y="369"/>
                  </a:lnTo>
                  <a:lnTo>
                    <a:pt x="1411" y="409"/>
                  </a:lnTo>
                  <a:lnTo>
                    <a:pt x="1423" y="422"/>
                  </a:lnTo>
                  <a:lnTo>
                    <a:pt x="1463" y="422"/>
                  </a:lnTo>
                  <a:lnTo>
                    <a:pt x="1470" y="635"/>
                  </a:lnTo>
                  <a:lnTo>
                    <a:pt x="1527" y="739"/>
                  </a:lnTo>
                  <a:lnTo>
                    <a:pt x="1506" y="821"/>
                  </a:lnTo>
                  <a:lnTo>
                    <a:pt x="1510" y="889"/>
                  </a:lnTo>
                  <a:lnTo>
                    <a:pt x="1485" y="924"/>
                  </a:lnTo>
                  <a:lnTo>
                    <a:pt x="1495" y="935"/>
                  </a:lnTo>
                  <a:lnTo>
                    <a:pt x="1432" y="954"/>
                  </a:lnTo>
                  <a:lnTo>
                    <a:pt x="1383" y="960"/>
                  </a:lnTo>
                  <a:lnTo>
                    <a:pt x="1392" y="924"/>
                  </a:lnTo>
                  <a:lnTo>
                    <a:pt x="1366" y="945"/>
                  </a:lnTo>
                  <a:lnTo>
                    <a:pt x="1367" y="986"/>
                  </a:lnTo>
                  <a:lnTo>
                    <a:pt x="1333" y="1030"/>
                  </a:lnTo>
                  <a:lnTo>
                    <a:pt x="1153" y="1121"/>
                  </a:lnTo>
                  <a:lnTo>
                    <a:pt x="1096" y="1180"/>
                  </a:lnTo>
                  <a:lnTo>
                    <a:pt x="1042" y="1308"/>
                  </a:lnTo>
                  <a:lnTo>
                    <a:pt x="1086" y="1439"/>
                  </a:lnTo>
                  <a:lnTo>
                    <a:pt x="1044" y="1439"/>
                  </a:lnTo>
                  <a:lnTo>
                    <a:pt x="848" y="1370"/>
                  </a:lnTo>
                  <a:lnTo>
                    <a:pt x="827" y="1313"/>
                  </a:lnTo>
                  <a:lnTo>
                    <a:pt x="807" y="1289"/>
                  </a:lnTo>
                  <a:lnTo>
                    <a:pt x="801" y="1213"/>
                  </a:lnTo>
                  <a:lnTo>
                    <a:pt x="763" y="1186"/>
                  </a:lnTo>
                  <a:lnTo>
                    <a:pt x="658" y="984"/>
                  </a:lnTo>
                  <a:lnTo>
                    <a:pt x="607" y="946"/>
                  </a:lnTo>
                  <a:lnTo>
                    <a:pt x="592" y="914"/>
                  </a:lnTo>
                  <a:lnTo>
                    <a:pt x="438" y="907"/>
                  </a:lnTo>
                  <a:lnTo>
                    <a:pt x="356" y="1002"/>
                  </a:lnTo>
                  <a:lnTo>
                    <a:pt x="217" y="903"/>
                  </a:lnTo>
                  <a:lnTo>
                    <a:pt x="175" y="766"/>
                  </a:lnTo>
                  <a:lnTo>
                    <a:pt x="42" y="639"/>
                  </a:lnTo>
                  <a:lnTo>
                    <a:pt x="27" y="597"/>
                  </a:lnTo>
                  <a:lnTo>
                    <a:pt x="8" y="591"/>
                  </a:lnTo>
                  <a:lnTo>
                    <a:pt x="0" y="563"/>
                  </a:lnTo>
                  <a:lnTo>
                    <a:pt x="0" y="563"/>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9" name="Freeform 1127">
              <a:extLst>
                <a:ext uri="{FF2B5EF4-FFF2-40B4-BE49-F238E27FC236}">
                  <a16:creationId xmlns:a16="http://schemas.microsoft.com/office/drawing/2014/main" id="{3EBBD6B9-3590-878F-FEDA-D78298A13B4D}"/>
                </a:ext>
              </a:extLst>
            </p:cNvPr>
            <p:cNvSpPr>
              <a:spLocks/>
            </p:cNvSpPr>
            <p:nvPr/>
          </p:nvSpPr>
          <p:spPr bwMode="auto">
            <a:xfrm>
              <a:off x="4713636" y="1016840"/>
              <a:ext cx="733348" cy="450850"/>
            </a:xfrm>
            <a:custGeom>
              <a:avLst/>
              <a:gdLst>
                <a:gd name="T0" fmla="*/ 38 w 718"/>
                <a:gd name="T1" fmla="*/ 0 h 441"/>
                <a:gd name="T2" fmla="*/ 663 w 718"/>
                <a:gd name="T3" fmla="*/ 32 h 441"/>
                <a:gd name="T4" fmla="*/ 667 w 718"/>
                <a:gd name="T5" fmla="*/ 142 h 441"/>
                <a:gd name="T6" fmla="*/ 696 w 718"/>
                <a:gd name="T7" fmla="*/ 234 h 441"/>
                <a:gd name="T8" fmla="*/ 699 w 718"/>
                <a:gd name="T9" fmla="*/ 348 h 441"/>
                <a:gd name="T10" fmla="*/ 718 w 718"/>
                <a:gd name="T11" fmla="*/ 441 h 441"/>
                <a:gd name="T12" fmla="*/ 340 w 718"/>
                <a:gd name="T13" fmla="*/ 429 h 441"/>
                <a:gd name="T14" fmla="*/ 0 w 718"/>
                <a:gd name="T15" fmla="*/ 405 h 441"/>
                <a:gd name="T16" fmla="*/ 38 w 718"/>
                <a:gd name="T17" fmla="*/ 0 h 441"/>
                <a:gd name="T18" fmla="*/ 38 w 718"/>
                <a:gd name="T1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8" h="441">
                  <a:moveTo>
                    <a:pt x="38" y="0"/>
                  </a:moveTo>
                  <a:lnTo>
                    <a:pt x="663" y="32"/>
                  </a:lnTo>
                  <a:lnTo>
                    <a:pt x="667" y="142"/>
                  </a:lnTo>
                  <a:lnTo>
                    <a:pt x="696" y="234"/>
                  </a:lnTo>
                  <a:lnTo>
                    <a:pt x="699" y="348"/>
                  </a:lnTo>
                  <a:lnTo>
                    <a:pt x="718" y="441"/>
                  </a:lnTo>
                  <a:lnTo>
                    <a:pt x="340" y="429"/>
                  </a:lnTo>
                  <a:lnTo>
                    <a:pt x="0" y="405"/>
                  </a:lnTo>
                  <a:lnTo>
                    <a:pt x="38" y="0"/>
                  </a:lnTo>
                  <a:lnTo>
                    <a:pt x="38" y="0"/>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0" name="Freeform 1128">
              <a:extLst>
                <a:ext uri="{FF2B5EF4-FFF2-40B4-BE49-F238E27FC236}">
                  <a16:creationId xmlns:a16="http://schemas.microsoft.com/office/drawing/2014/main" id="{D15F945B-5091-33AF-62FB-C637A65DB383}"/>
                </a:ext>
              </a:extLst>
            </p:cNvPr>
            <p:cNvSpPr>
              <a:spLocks/>
            </p:cNvSpPr>
            <p:nvPr/>
          </p:nvSpPr>
          <p:spPr bwMode="auto">
            <a:xfrm>
              <a:off x="4675540" y="1431178"/>
              <a:ext cx="782555" cy="515937"/>
            </a:xfrm>
            <a:custGeom>
              <a:avLst/>
              <a:gdLst>
                <a:gd name="T0" fmla="*/ 38 w 768"/>
                <a:gd name="T1" fmla="*/ 0 h 502"/>
                <a:gd name="T2" fmla="*/ 378 w 768"/>
                <a:gd name="T3" fmla="*/ 24 h 502"/>
                <a:gd name="T4" fmla="*/ 756 w 768"/>
                <a:gd name="T5" fmla="*/ 36 h 502"/>
                <a:gd name="T6" fmla="*/ 732 w 768"/>
                <a:gd name="T7" fmla="*/ 83 h 502"/>
                <a:gd name="T8" fmla="*/ 768 w 768"/>
                <a:gd name="T9" fmla="*/ 118 h 502"/>
                <a:gd name="T10" fmla="*/ 766 w 768"/>
                <a:gd name="T11" fmla="*/ 365 h 502"/>
                <a:gd name="T12" fmla="*/ 751 w 768"/>
                <a:gd name="T13" fmla="*/ 363 h 502"/>
                <a:gd name="T14" fmla="*/ 753 w 768"/>
                <a:gd name="T15" fmla="*/ 395 h 502"/>
                <a:gd name="T16" fmla="*/ 764 w 768"/>
                <a:gd name="T17" fmla="*/ 420 h 502"/>
                <a:gd name="T18" fmla="*/ 756 w 768"/>
                <a:gd name="T19" fmla="*/ 443 h 502"/>
                <a:gd name="T20" fmla="*/ 764 w 768"/>
                <a:gd name="T21" fmla="*/ 502 h 502"/>
                <a:gd name="T22" fmla="*/ 747 w 768"/>
                <a:gd name="T23" fmla="*/ 496 h 502"/>
                <a:gd name="T24" fmla="*/ 728 w 768"/>
                <a:gd name="T25" fmla="*/ 473 h 502"/>
                <a:gd name="T26" fmla="*/ 659 w 768"/>
                <a:gd name="T27" fmla="*/ 450 h 502"/>
                <a:gd name="T28" fmla="*/ 593 w 768"/>
                <a:gd name="T29" fmla="*/ 454 h 502"/>
                <a:gd name="T30" fmla="*/ 555 w 768"/>
                <a:gd name="T31" fmla="*/ 426 h 502"/>
                <a:gd name="T32" fmla="*/ 0 w 768"/>
                <a:gd name="T33" fmla="*/ 393 h 502"/>
                <a:gd name="T34" fmla="*/ 38 w 768"/>
                <a:gd name="T35" fmla="*/ 0 h 502"/>
                <a:gd name="T36" fmla="*/ 38 w 768"/>
                <a:gd name="T37"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8" h="502">
                  <a:moveTo>
                    <a:pt x="38" y="0"/>
                  </a:moveTo>
                  <a:lnTo>
                    <a:pt x="378" y="24"/>
                  </a:lnTo>
                  <a:lnTo>
                    <a:pt x="756" y="36"/>
                  </a:lnTo>
                  <a:lnTo>
                    <a:pt x="732" y="83"/>
                  </a:lnTo>
                  <a:lnTo>
                    <a:pt x="768" y="118"/>
                  </a:lnTo>
                  <a:lnTo>
                    <a:pt x="766" y="365"/>
                  </a:lnTo>
                  <a:lnTo>
                    <a:pt x="751" y="363"/>
                  </a:lnTo>
                  <a:lnTo>
                    <a:pt x="753" y="395"/>
                  </a:lnTo>
                  <a:lnTo>
                    <a:pt x="764" y="420"/>
                  </a:lnTo>
                  <a:lnTo>
                    <a:pt x="756" y="443"/>
                  </a:lnTo>
                  <a:lnTo>
                    <a:pt x="764" y="502"/>
                  </a:lnTo>
                  <a:lnTo>
                    <a:pt x="747" y="496"/>
                  </a:lnTo>
                  <a:lnTo>
                    <a:pt x="728" y="473"/>
                  </a:lnTo>
                  <a:lnTo>
                    <a:pt x="659" y="450"/>
                  </a:lnTo>
                  <a:lnTo>
                    <a:pt x="593" y="454"/>
                  </a:lnTo>
                  <a:lnTo>
                    <a:pt x="555" y="426"/>
                  </a:lnTo>
                  <a:lnTo>
                    <a:pt x="0" y="393"/>
                  </a:lnTo>
                  <a:lnTo>
                    <a:pt x="38" y="0"/>
                  </a:lnTo>
                  <a:lnTo>
                    <a:pt x="38" y="0"/>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1" name="Freeform 1129">
              <a:extLst>
                <a:ext uri="{FF2B5EF4-FFF2-40B4-BE49-F238E27FC236}">
                  <a16:creationId xmlns:a16="http://schemas.microsoft.com/office/drawing/2014/main" id="{40FE2E1C-38C2-1CC1-C897-4CBBF50F9724}"/>
                </a:ext>
              </a:extLst>
            </p:cNvPr>
            <p:cNvSpPr>
              <a:spLocks/>
            </p:cNvSpPr>
            <p:nvPr/>
          </p:nvSpPr>
          <p:spPr bwMode="auto">
            <a:xfrm>
              <a:off x="4653317" y="1835990"/>
              <a:ext cx="914304" cy="455613"/>
            </a:xfrm>
            <a:custGeom>
              <a:avLst/>
              <a:gdLst>
                <a:gd name="T0" fmla="*/ 25 w 901"/>
                <a:gd name="T1" fmla="*/ 0 h 439"/>
                <a:gd name="T2" fmla="*/ 580 w 901"/>
                <a:gd name="T3" fmla="*/ 33 h 439"/>
                <a:gd name="T4" fmla="*/ 618 w 901"/>
                <a:gd name="T5" fmla="*/ 61 h 439"/>
                <a:gd name="T6" fmla="*/ 684 w 901"/>
                <a:gd name="T7" fmla="*/ 57 h 439"/>
                <a:gd name="T8" fmla="*/ 753 w 901"/>
                <a:gd name="T9" fmla="*/ 80 h 439"/>
                <a:gd name="T10" fmla="*/ 772 w 901"/>
                <a:gd name="T11" fmla="*/ 103 h 439"/>
                <a:gd name="T12" fmla="*/ 789 w 901"/>
                <a:gd name="T13" fmla="*/ 109 h 439"/>
                <a:gd name="T14" fmla="*/ 819 w 901"/>
                <a:gd name="T15" fmla="*/ 192 h 439"/>
                <a:gd name="T16" fmla="*/ 819 w 901"/>
                <a:gd name="T17" fmla="*/ 217 h 439"/>
                <a:gd name="T18" fmla="*/ 840 w 901"/>
                <a:gd name="T19" fmla="*/ 257 h 439"/>
                <a:gd name="T20" fmla="*/ 850 w 901"/>
                <a:gd name="T21" fmla="*/ 320 h 439"/>
                <a:gd name="T22" fmla="*/ 844 w 901"/>
                <a:gd name="T23" fmla="*/ 339 h 439"/>
                <a:gd name="T24" fmla="*/ 857 w 901"/>
                <a:gd name="T25" fmla="*/ 359 h 439"/>
                <a:gd name="T26" fmla="*/ 901 w 901"/>
                <a:gd name="T27" fmla="*/ 439 h 439"/>
                <a:gd name="T28" fmla="*/ 500 w 901"/>
                <a:gd name="T29" fmla="*/ 435 h 439"/>
                <a:gd name="T30" fmla="*/ 198 w 901"/>
                <a:gd name="T31" fmla="*/ 418 h 439"/>
                <a:gd name="T32" fmla="*/ 205 w 901"/>
                <a:gd name="T33" fmla="*/ 285 h 439"/>
                <a:gd name="T34" fmla="*/ 0 w 901"/>
                <a:gd name="T35" fmla="*/ 268 h 439"/>
                <a:gd name="T36" fmla="*/ 25 w 901"/>
                <a:gd name="T37" fmla="*/ 0 h 439"/>
                <a:gd name="T38" fmla="*/ 25 w 901"/>
                <a:gd name="T39"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1" h="439">
                  <a:moveTo>
                    <a:pt x="25" y="0"/>
                  </a:moveTo>
                  <a:lnTo>
                    <a:pt x="580" y="33"/>
                  </a:lnTo>
                  <a:lnTo>
                    <a:pt x="618" y="61"/>
                  </a:lnTo>
                  <a:lnTo>
                    <a:pt x="684" y="57"/>
                  </a:lnTo>
                  <a:lnTo>
                    <a:pt x="753" y="80"/>
                  </a:lnTo>
                  <a:lnTo>
                    <a:pt x="772" y="103"/>
                  </a:lnTo>
                  <a:lnTo>
                    <a:pt x="789" y="109"/>
                  </a:lnTo>
                  <a:lnTo>
                    <a:pt x="819" y="192"/>
                  </a:lnTo>
                  <a:lnTo>
                    <a:pt x="819" y="217"/>
                  </a:lnTo>
                  <a:lnTo>
                    <a:pt x="840" y="257"/>
                  </a:lnTo>
                  <a:lnTo>
                    <a:pt x="850" y="320"/>
                  </a:lnTo>
                  <a:lnTo>
                    <a:pt x="844" y="339"/>
                  </a:lnTo>
                  <a:lnTo>
                    <a:pt x="857" y="359"/>
                  </a:lnTo>
                  <a:lnTo>
                    <a:pt x="901" y="439"/>
                  </a:lnTo>
                  <a:lnTo>
                    <a:pt x="500" y="435"/>
                  </a:lnTo>
                  <a:lnTo>
                    <a:pt x="198" y="418"/>
                  </a:lnTo>
                  <a:lnTo>
                    <a:pt x="205" y="285"/>
                  </a:lnTo>
                  <a:lnTo>
                    <a:pt x="0" y="268"/>
                  </a:lnTo>
                  <a:lnTo>
                    <a:pt x="25" y="0"/>
                  </a:lnTo>
                  <a:lnTo>
                    <a:pt x="25" y="0"/>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2" name="Freeform 1130">
              <a:extLst>
                <a:ext uri="{FF2B5EF4-FFF2-40B4-BE49-F238E27FC236}">
                  <a16:creationId xmlns:a16="http://schemas.microsoft.com/office/drawing/2014/main" id="{957A8F7D-D75A-2FBD-4701-1B51D2BE96E2}"/>
                </a:ext>
              </a:extLst>
            </p:cNvPr>
            <p:cNvSpPr>
              <a:spLocks/>
            </p:cNvSpPr>
            <p:nvPr/>
          </p:nvSpPr>
          <p:spPr bwMode="auto">
            <a:xfrm>
              <a:off x="4827924" y="2270965"/>
              <a:ext cx="822239" cy="436563"/>
            </a:xfrm>
            <a:custGeom>
              <a:avLst/>
              <a:gdLst>
                <a:gd name="T0" fmla="*/ 29 w 812"/>
                <a:gd name="T1" fmla="*/ 0 h 426"/>
                <a:gd name="T2" fmla="*/ 331 w 812"/>
                <a:gd name="T3" fmla="*/ 17 h 426"/>
                <a:gd name="T4" fmla="*/ 732 w 812"/>
                <a:gd name="T5" fmla="*/ 21 h 426"/>
                <a:gd name="T6" fmla="*/ 755 w 812"/>
                <a:gd name="T7" fmla="*/ 40 h 426"/>
                <a:gd name="T8" fmla="*/ 766 w 812"/>
                <a:gd name="T9" fmla="*/ 36 h 426"/>
                <a:gd name="T10" fmla="*/ 782 w 812"/>
                <a:gd name="T11" fmla="*/ 57 h 426"/>
                <a:gd name="T12" fmla="*/ 768 w 812"/>
                <a:gd name="T13" fmla="*/ 57 h 426"/>
                <a:gd name="T14" fmla="*/ 755 w 812"/>
                <a:gd name="T15" fmla="*/ 86 h 426"/>
                <a:gd name="T16" fmla="*/ 787 w 812"/>
                <a:gd name="T17" fmla="*/ 132 h 426"/>
                <a:gd name="T18" fmla="*/ 812 w 812"/>
                <a:gd name="T19" fmla="*/ 137 h 426"/>
                <a:gd name="T20" fmla="*/ 808 w 812"/>
                <a:gd name="T21" fmla="*/ 424 h 426"/>
                <a:gd name="T22" fmla="*/ 464 w 812"/>
                <a:gd name="T23" fmla="*/ 426 h 426"/>
                <a:gd name="T24" fmla="*/ 0 w 812"/>
                <a:gd name="T25" fmla="*/ 405 h 426"/>
                <a:gd name="T26" fmla="*/ 29 w 812"/>
                <a:gd name="T27" fmla="*/ 0 h 426"/>
                <a:gd name="T28" fmla="*/ 29 w 812"/>
                <a:gd name="T2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2" h="426">
                  <a:moveTo>
                    <a:pt x="29" y="0"/>
                  </a:moveTo>
                  <a:lnTo>
                    <a:pt x="331" y="17"/>
                  </a:lnTo>
                  <a:lnTo>
                    <a:pt x="732" y="21"/>
                  </a:lnTo>
                  <a:lnTo>
                    <a:pt x="755" y="40"/>
                  </a:lnTo>
                  <a:lnTo>
                    <a:pt x="766" y="36"/>
                  </a:lnTo>
                  <a:lnTo>
                    <a:pt x="782" y="57"/>
                  </a:lnTo>
                  <a:lnTo>
                    <a:pt x="768" y="57"/>
                  </a:lnTo>
                  <a:lnTo>
                    <a:pt x="755" y="86"/>
                  </a:lnTo>
                  <a:lnTo>
                    <a:pt x="787" y="132"/>
                  </a:lnTo>
                  <a:lnTo>
                    <a:pt x="812" y="137"/>
                  </a:lnTo>
                  <a:lnTo>
                    <a:pt x="808" y="424"/>
                  </a:lnTo>
                  <a:lnTo>
                    <a:pt x="464" y="426"/>
                  </a:lnTo>
                  <a:lnTo>
                    <a:pt x="0" y="405"/>
                  </a:lnTo>
                  <a:lnTo>
                    <a:pt x="29" y="0"/>
                  </a:lnTo>
                  <a:lnTo>
                    <a:pt x="29" y="0"/>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3" name="Freeform 1131">
              <a:extLst>
                <a:ext uri="{FF2B5EF4-FFF2-40B4-BE49-F238E27FC236}">
                  <a16:creationId xmlns:a16="http://schemas.microsoft.com/office/drawing/2014/main" id="{25632770-7BFE-CF88-74E0-A588A320AD80}"/>
                </a:ext>
              </a:extLst>
            </p:cNvPr>
            <p:cNvSpPr>
              <a:spLocks/>
            </p:cNvSpPr>
            <p:nvPr/>
          </p:nvSpPr>
          <p:spPr bwMode="auto">
            <a:xfrm>
              <a:off x="4710461" y="2680540"/>
              <a:ext cx="958750" cy="490538"/>
            </a:xfrm>
            <a:custGeom>
              <a:avLst/>
              <a:gdLst>
                <a:gd name="T0" fmla="*/ 6 w 943"/>
                <a:gd name="T1" fmla="*/ 0 h 479"/>
                <a:gd name="T2" fmla="*/ 110 w 943"/>
                <a:gd name="T3" fmla="*/ 7 h 479"/>
                <a:gd name="T4" fmla="*/ 574 w 943"/>
                <a:gd name="T5" fmla="*/ 28 h 479"/>
                <a:gd name="T6" fmla="*/ 918 w 943"/>
                <a:gd name="T7" fmla="*/ 26 h 479"/>
                <a:gd name="T8" fmla="*/ 922 w 943"/>
                <a:gd name="T9" fmla="*/ 97 h 479"/>
                <a:gd name="T10" fmla="*/ 943 w 943"/>
                <a:gd name="T11" fmla="*/ 247 h 479"/>
                <a:gd name="T12" fmla="*/ 939 w 943"/>
                <a:gd name="T13" fmla="*/ 479 h 479"/>
                <a:gd name="T14" fmla="*/ 865 w 943"/>
                <a:gd name="T15" fmla="*/ 439 h 479"/>
                <a:gd name="T16" fmla="*/ 783 w 943"/>
                <a:gd name="T17" fmla="*/ 454 h 479"/>
                <a:gd name="T18" fmla="*/ 724 w 943"/>
                <a:gd name="T19" fmla="*/ 471 h 479"/>
                <a:gd name="T20" fmla="*/ 639 w 943"/>
                <a:gd name="T21" fmla="*/ 473 h 479"/>
                <a:gd name="T22" fmla="*/ 574 w 943"/>
                <a:gd name="T23" fmla="*/ 435 h 479"/>
                <a:gd name="T24" fmla="*/ 557 w 943"/>
                <a:gd name="T25" fmla="*/ 454 h 479"/>
                <a:gd name="T26" fmla="*/ 456 w 943"/>
                <a:gd name="T27" fmla="*/ 410 h 479"/>
                <a:gd name="T28" fmla="*/ 407 w 943"/>
                <a:gd name="T29" fmla="*/ 399 h 479"/>
                <a:gd name="T30" fmla="*/ 382 w 943"/>
                <a:gd name="T31" fmla="*/ 376 h 479"/>
                <a:gd name="T32" fmla="*/ 352 w 943"/>
                <a:gd name="T33" fmla="*/ 374 h 479"/>
                <a:gd name="T34" fmla="*/ 319 w 943"/>
                <a:gd name="T35" fmla="*/ 347 h 479"/>
                <a:gd name="T36" fmla="*/ 331 w 943"/>
                <a:gd name="T37" fmla="*/ 89 h 479"/>
                <a:gd name="T38" fmla="*/ 0 w 943"/>
                <a:gd name="T39" fmla="*/ 70 h 479"/>
                <a:gd name="T40" fmla="*/ 6 w 943"/>
                <a:gd name="T41" fmla="*/ 0 h 479"/>
                <a:gd name="T42" fmla="*/ 6 w 943"/>
                <a:gd name="T4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3" h="479">
                  <a:moveTo>
                    <a:pt x="6" y="0"/>
                  </a:moveTo>
                  <a:lnTo>
                    <a:pt x="110" y="7"/>
                  </a:lnTo>
                  <a:lnTo>
                    <a:pt x="574" y="28"/>
                  </a:lnTo>
                  <a:lnTo>
                    <a:pt x="918" y="26"/>
                  </a:lnTo>
                  <a:lnTo>
                    <a:pt x="922" y="97"/>
                  </a:lnTo>
                  <a:lnTo>
                    <a:pt x="943" y="247"/>
                  </a:lnTo>
                  <a:lnTo>
                    <a:pt x="939" y="479"/>
                  </a:lnTo>
                  <a:lnTo>
                    <a:pt x="865" y="439"/>
                  </a:lnTo>
                  <a:lnTo>
                    <a:pt x="783" y="454"/>
                  </a:lnTo>
                  <a:lnTo>
                    <a:pt x="724" y="471"/>
                  </a:lnTo>
                  <a:lnTo>
                    <a:pt x="639" y="473"/>
                  </a:lnTo>
                  <a:lnTo>
                    <a:pt x="574" y="435"/>
                  </a:lnTo>
                  <a:lnTo>
                    <a:pt x="557" y="454"/>
                  </a:lnTo>
                  <a:lnTo>
                    <a:pt x="456" y="410"/>
                  </a:lnTo>
                  <a:lnTo>
                    <a:pt x="407" y="399"/>
                  </a:lnTo>
                  <a:lnTo>
                    <a:pt x="382" y="376"/>
                  </a:lnTo>
                  <a:lnTo>
                    <a:pt x="352" y="374"/>
                  </a:lnTo>
                  <a:lnTo>
                    <a:pt x="319" y="347"/>
                  </a:lnTo>
                  <a:lnTo>
                    <a:pt x="331" y="89"/>
                  </a:lnTo>
                  <a:lnTo>
                    <a:pt x="0" y="70"/>
                  </a:lnTo>
                  <a:lnTo>
                    <a:pt x="6" y="0"/>
                  </a:lnTo>
                  <a:lnTo>
                    <a:pt x="6" y="0"/>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4" name="Freeform 1132">
              <a:extLst>
                <a:ext uri="{FF2B5EF4-FFF2-40B4-BE49-F238E27FC236}">
                  <a16:creationId xmlns:a16="http://schemas.microsoft.com/office/drawing/2014/main" id="{1FC1B294-0C10-4D65-FF2C-4A7FEFE57DE9}"/>
                </a:ext>
              </a:extLst>
            </p:cNvPr>
            <p:cNvSpPr>
              <a:spLocks/>
            </p:cNvSpPr>
            <p:nvPr/>
          </p:nvSpPr>
          <p:spPr bwMode="auto">
            <a:xfrm>
              <a:off x="5389840" y="1013665"/>
              <a:ext cx="725411" cy="798513"/>
            </a:xfrm>
            <a:custGeom>
              <a:avLst/>
              <a:gdLst>
                <a:gd name="T0" fmla="*/ 4 w 711"/>
                <a:gd name="T1" fmla="*/ 146 h 774"/>
                <a:gd name="T2" fmla="*/ 33 w 711"/>
                <a:gd name="T3" fmla="*/ 238 h 774"/>
                <a:gd name="T4" fmla="*/ 36 w 711"/>
                <a:gd name="T5" fmla="*/ 352 h 774"/>
                <a:gd name="T6" fmla="*/ 55 w 711"/>
                <a:gd name="T7" fmla="*/ 445 h 774"/>
                <a:gd name="T8" fmla="*/ 31 w 711"/>
                <a:gd name="T9" fmla="*/ 492 h 774"/>
                <a:gd name="T10" fmla="*/ 67 w 711"/>
                <a:gd name="T11" fmla="*/ 527 h 774"/>
                <a:gd name="T12" fmla="*/ 65 w 711"/>
                <a:gd name="T13" fmla="*/ 774 h 774"/>
                <a:gd name="T14" fmla="*/ 584 w 711"/>
                <a:gd name="T15" fmla="*/ 764 h 774"/>
                <a:gd name="T16" fmla="*/ 576 w 711"/>
                <a:gd name="T17" fmla="*/ 715 h 774"/>
                <a:gd name="T18" fmla="*/ 519 w 711"/>
                <a:gd name="T19" fmla="*/ 673 h 774"/>
                <a:gd name="T20" fmla="*/ 493 w 711"/>
                <a:gd name="T21" fmla="*/ 643 h 774"/>
                <a:gd name="T22" fmla="*/ 422 w 711"/>
                <a:gd name="T23" fmla="*/ 599 h 774"/>
                <a:gd name="T24" fmla="*/ 424 w 711"/>
                <a:gd name="T25" fmla="*/ 529 h 774"/>
                <a:gd name="T26" fmla="*/ 409 w 711"/>
                <a:gd name="T27" fmla="*/ 481 h 774"/>
                <a:gd name="T28" fmla="*/ 466 w 711"/>
                <a:gd name="T29" fmla="*/ 413 h 774"/>
                <a:gd name="T30" fmla="*/ 462 w 711"/>
                <a:gd name="T31" fmla="*/ 344 h 774"/>
                <a:gd name="T32" fmla="*/ 557 w 711"/>
                <a:gd name="T33" fmla="*/ 274 h 774"/>
                <a:gd name="T34" fmla="*/ 580 w 711"/>
                <a:gd name="T35" fmla="*/ 234 h 774"/>
                <a:gd name="T36" fmla="*/ 711 w 711"/>
                <a:gd name="T37" fmla="*/ 165 h 774"/>
                <a:gd name="T38" fmla="*/ 652 w 711"/>
                <a:gd name="T39" fmla="*/ 141 h 774"/>
                <a:gd name="T40" fmla="*/ 601 w 711"/>
                <a:gd name="T41" fmla="*/ 146 h 774"/>
                <a:gd name="T42" fmla="*/ 590 w 711"/>
                <a:gd name="T43" fmla="*/ 127 h 774"/>
                <a:gd name="T44" fmla="*/ 495 w 711"/>
                <a:gd name="T45" fmla="*/ 126 h 774"/>
                <a:gd name="T46" fmla="*/ 432 w 711"/>
                <a:gd name="T47" fmla="*/ 107 h 774"/>
                <a:gd name="T48" fmla="*/ 301 w 711"/>
                <a:gd name="T49" fmla="*/ 93 h 774"/>
                <a:gd name="T50" fmla="*/ 282 w 711"/>
                <a:gd name="T51" fmla="*/ 70 h 774"/>
                <a:gd name="T52" fmla="*/ 228 w 711"/>
                <a:gd name="T53" fmla="*/ 50 h 774"/>
                <a:gd name="T54" fmla="*/ 219 w 711"/>
                <a:gd name="T55" fmla="*/ 0 h 774"/>
                <a:gd name="T56" fmla="*/ 187 w 711"/>
                <a:gd name="T57" fmla="*/ 0 h 774"/>
                <a:gd name="T58" fmla="*/ 187 w 711"/>
                <a:gd name="T59" fmla="*/ 36 h 774"/>
                <a:gd name="T60" fmla="*/ 0 w 711"/>
                <a:gd name="T61" fmla="*/ 36 h 774"/>
                <a:gd name="T62" fmla="*/ 4 w 711"/>
                <a:gd name="T63" fmla="*/ 146 h 774"/>
                <a:gd name="T64" fmla="*/ 4 w 711"/>
                <a:gd name="T65" fmla="*/ 146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11" h="774">
                  <a:moveTo>
                    <a:pt x="4" y="146"/>
                  </a:moveTo>
                  <a:lnTo>
                    <a:pt x="33" y="238"/>
                  </a:lnTo>
                  <a:lnTo>
                    <a:pt x="36" y="352"/>
                  </a:lnTo>
                  <a:lnTo>
                    <a:pt x="55" y="445"/>
                  </a:lnTo>
                  <a:lnTo>
                    <a:pt x="31" y="492"/>
                  </a:lnTo>
                  <a:lnTo>
                    <a:pt x="67" y="527"/>
                  </a:lnTo>
                  <a:lnTo>
                    <a:pt x="65" y="774"/>
                  </a:lnTo>
                  <a:lnTo>
                    <a:pt x="584" y="764"/>
                  </a:lnTo>
                  <a:lnTo>
                    <a:pt x="576" y="715"/>
                  </a:lnTo>
                  <a:lnTo>
                    <a:pt x="519" y="673"/>
                  </a:lnTo>
                  <a:lnTo>
                    <a:pt x="493" y="643"/>
                  </a:lnTo>
                  <a:lnTo>
                    <a:pt x="422" y="599"/>
                  </a:lnTo>
                  <a:lnTo>
                    <a:pt x="424" y="529"/>
                  </a:lnTo>
                  <a:lnTo>
                    <a:pt x="409" y="481"/>
                  </a:lnTo>
                  <a:lnTo>
                    <a:pt x="466" y="413"/>
                  </a:lnTo>
                  <a:lnTo>
                    <a:pt x="462" y="344"/>
                  </a:lnTo>
                  <a:lnTo>
                    <a:pt x="557" y="274"/>
                  </a:lnTo>
                  <a:lnTo>
                    <a:pt x="580" y="234"/>
                  </a:lnTo>
                  <a:lnTo>
                    <a:pt x="711" y="165"/>
                  </a:lnTo>
                  <a:lnTo>
                    <a:pt x="652" y="141"/>
                  </a:lnTo>
                  <a:lnTo>
                    <a:pt x="601" y="146"/>
                  </a:lnTo>
                  <a:lnTo>
                    <a:pt x="590" y="127"/>
                  </a:lnTo>
                  <a:lnTo>
                    <a:pt x="495" y="126"/>
                  </a:lnTo>
                  <a:lnTo>
                    <a:pt x="432" y="107"/>
                  </a:lnTo>
                  <a:lnTo>
                    <a:pt x="301" y="93"/>
                  </a:lnTo>
                  <a:lnTo>
                    <a:pt x="282" y="70"/>
                  </a:lnTo>
                  <a:lnTo>
                    <a:pt x="228" y="50"/>
                  </a:lnTo>
                  <a:lnTo>
                    <a:pt x="219" y="0"/>
                  </a:lnTo>
                  <a:lnTo>
                    <a:pt x="187" y="0"/>
                  </a:lnTo>
                  <a:lnTo>
                    <a:pt x="187" y="36"/>
                  </a:lnTo>
                  <a:lnTo>
                    <a:pt x="0" y="36"/>
                  </a:lnTo>
                  <a:lnTo>
                    <a:pt x="4" y="146"/>
                  </a:lnTo>
                  <a:lnTo>
                    <a:pt x="4" y="146"/>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5" name="Freeform 1133">
              <a:extLst>
                <a:ext uri="{FF2B5EF4-FFF2-40B4-BE49-F238E27FC236}">
                  <a16:creationId xmlns:a16="http://schemas.microsoft.com/office/drawing/2014/main" id="{05BD3A80-ED5C-AD65-EBAF-3E9342932D09}"/>
                </a:ext>
              </a:extLst>
            </p:cNvPr>
            <p:cNvSpPr>
              <a:spLocks/>
            </p:cNvSpPr>
            <p:nvPr/>
          </p:nvSpPr>
          <p:spPr bwMode="auto">
            <a:xfrm>
              <a:off x="5443811" y="1799478"/>
              <a:ext cx="660331" cy="431800"/>
            </a:xfrm>
            <a:custGeom>
              <a:avLst/>
              <a:gdLst>
                <a:gd name="T0" fmla="*/ 2 w 652"/>
                <a:gd name="T1" fmla="*/ 40 h 420"/>
                <a:gd name="T2" fmla="*/ 13 w 652"/>
                <a:gd name="T3" fmla="*/ 65 h 420"/>
                <a:gd name="T4" fmla="*/ 5 w 652"/>
                <a:gd name="T5" fmla="*/ 88 h 420"/>
                <a:gd name="T6" fmla="*/ 13 w 652"/>
                <a:gd name="T7" fmla="*/ 147 h 420"/>
                <a:gd name="T8" fmla="*/ 43 w 652"/>
                <a:gd name="T9" fmla="*/ 230 h 420"/>
                <a:gd name="T10" fmla="*/ 43 w 652"/>
                <a:gd name="T11" fmla="*/ 255 h 420"/>
                <a:gd name="T12" fmla="*/ 64 w 652"/>
                <a:gd name="T13" fmla="*/ 295 h 420"/>
                <a:gd name="T14" fmla="*/ 74 w 652"/>
                <a:gd name="T15" fmla="*/ 358 h 420"/>
                <a:gd name="T16" fmla="*/ 68 w 652"/>
                <a:gd name="T17" fmla="*/ 377 h 420"/>
                <a:gd name="T18" fmla="*/ 81 w 652"/>
                <a:gd name="T19" fmla="*/ 397 h 420"/>
                <a:gd name="T20" fmla="*/ 504 w 652"/>
                <a:gd name="T21" fmla="*/ 388 h 420"/>
                <a:gd name="T22" fmla="*/ 534 w 652"/>
                <a:gd name="T23" fmla="*/ 420 h 420"/>
                <a:gd name="T24" fmla="*/ 578 w 652"/>
                <a:gd name="T25" fmla="*/ 325 h 420"/>
                <a:gd name="T26" fmla="*/ 564 w 652"/>
                <a:gd name="T27" fmla="*/ 289 h 420"/>
                <a:gd name="T28" fmla="*/ 639 w 652"/>
                <a:gd name="T29" fmla="*/ 232 h 420"/>
                <a:gd name="T30" fmla="*/ 652 w 652"/>
                <a:gd name="T31" fmla="*/ 190 h 420"/>
                <a:gd name="T32" fmla="*/ 599 w 652"/>
                <a:gd name="T33" fmla="*/ 129 h 420"/>
                <a:gd name="T34" fmla="*/ 545 w 652"/>
                <a:gd name="T35" fmla="*/ 67 h 420"/>
                <a:gd name="T36" fmla="*/ 534 w 652"/>
                <a:gd name="T37" fmla="*/ 0 h 420"/>
                <a:gd name="T38" fmla="*/ 15 w 652"/>
                <a:gd name="T39" fmla="*/ 10 h 420"/>
                <a:gd name="T40" fmla="*/ 0 w 652"/>
                <a:gd name="T41" fmla="*/ 8 h 420"/>
                <a:gd name="T42" fmla="*/ 2 w 652"/>
                <a:gd name="T43" fmla="*/ 40 h 420"/>
                <a:gd name="T44" fmla="*/ 2 w 652"/>
                <a:gd name="T45" fmla="*/ 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2" h="420">
                  <a:moveTo>
                    <a:pt x="2" y="40"/>
                  </a:moveTo>
                  <a:lnTo>
                    <a:pt x="13" y="65"/>
                  </a:lnTo>
                  <a:lnTo>
                    <a:pt x="5" y="88"/>
                  </a:lnTo>
                  <a:lnTo>
                    <a:pt x="13" y="147"/>
                  </a:lnTo>
                  <a:lnTo>
                    <a:pt x="43" y="230"/>
                  </a:lnTo>
                  <a:lnTo>
                    <a:pt x="43" y="255"/>
                  </a:lnTo>
                  <a:lnTo>
                    <a:pt x="64" y="295"/>
                  </a:lnTo>
                  <a:lnTo>
                    <a:pt x="74" y="358"/>
                  </a:lnTo>
                  <a:lnTo>
                    <a:pt x="68" y="377"/>
                  </a:lnTo>
                  <a:lnTo>
                    <a:pt x="81" y="397"/>
                  </a:lnTo>
                  <a:lnTo>
                    <a:pt x="504" y="388"/>
                  </a:lnTo>
                  <a:lnTo>
                    <a:pt x="534" y="420"/>
                  </a:lnTo>
                  <a:lnTo>
                    <a:pt x="578" y="325"/>
                  </a:lnTo>
                  <a:lnTo>
                    <a:pt x="564" y="289"/>
                  </a:lnTo>
                  <a:lnTo>
                    <a:pt x="639" y="232"/>
                  </a:lnTo>
                  <a:lnTo>
                    <a:pt x="652" y="190"/>
                  </a:lnTo>
                  <a:lnTo>
                    <a:pt x="599" y="129"/>
                  </a:lnTo>
                  <a:lnTo>
                    <a:pt x="545" y="67"/>
                  </a:lnTo>
                  <a:lnTo>
                    <a:pt x="534" y="0"/>
                  </a:lnTo>
                  <a:lnTo>
                    <a:pt x="15" y="10"/>
                  </a:lnTo>
                  <a:lnTo>
                    <a:pt x="0" y="8"/>
                  </a:lnTo>
                  <a:lnTo>
                    <a:pt x="2" y="40"/>
                  </a:lnTo>
                  <a:lnTo>
                    <a:pt x="2" y="40"/>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6" name="Freeform 1134">
              <a:extLst>
                <a:ext uri="{FF2B5EF4-FFF2-40B4-BE49-F238E27FC236}">
                  <a16:creationId xmlns:a16="http://schemas.microsoft.com/office/drawing/2014/main" id="{F919BED9-15E4-23CA-6A54-B228537B8093}"/>
                </a:ext>
              </a:extLst>
            </p:cNvPr>
            <p:cNvSpPr>
              <a:spLocks/>
            </p:cNvSpPr>
            <p:nvPr/>
          </p:nvSpPr>
          <p:spPr bwMode="auto">
            <a:xfrm>
              <a:off x="5520423" y="2198893"/>
              <a:ext cx="738110" cy="636587"/>
            </a:xfrm>
            <a:custGeom>
              <a:avLst/>
              <a:gdLst>
                <a:gd name="T0" fmla="*/ 44 w 727"/>
                <a:gd name="T1" fmla="*/ 89 h 616"/>
                <a:gd name="T2" fmla="*/ 67 w 727"/>
                <a:gd name="T3" fmla="*/ 108 h 616"/>
                <a:gd name="T4" fmla="*/ 78 w 727"/>
                <a:gd name="T5" fmla="*/ 104 h 616"/>
                <a:gd name="T6" fmla="*/ 94 w 727"/>
                <a:gd name="T7" fmla="*/ 125 h 616"/>
                <a:gd name="T8" fmla="*/ 80 w 727"/>
                <a:gd name="T9" fmla="*/ 125 h 616"/>
                <a:gd name="T10" fmla="*/ 67 w 727"/>
                <a:gd name="T11" fmla="*/ 154 h 616"/>
                <a:gd name="T12" fmla="*/ 99 w 727"/>
                <a:gd name="T13" fmla="*/ 200 h 616"/>
                <a:gd name="T14" fmla="*/ 124 w 727"/>
                <a:gd name="T15" fmla="*/ 205 h 616"/>
                <a:gd name="T16" fmla="*/ 120 w 727"/>
                <a:gd name="T17" fmla="*/ 492 h 616"/>
                <a:gd name="T18" fmla="*/ 124 w 727"/>
                <a:gd name="T19" fmla="*/ 563 h 616"/>
                <a:gd name="T20" fmla="*/ 607 w 727"/>
                <a:gd name="T21" fmla="*/ 547 h 616"/>
                <a:gd name="T22" fmla="*/ 613 w 727"/>
                <a:gd name="T23" fmla="*/ 589 h 616"/>
                <a:gd name="T24" fmla="*/ 592 w 727"/>
                <a:gd name="T25" fmla="*/ 616 h 616"/>
                <a:gd name="T26" fmla="*/ 666 w 727"/>
                <a:gd name="T27" fmla="*/ 612 h 616"/>
                <a:gd name="T28" fmla="*/ 679 w 727"/>
                <a:gd name="T29" fmla="*/ 589 h 616"/>
                <a:gd name="T30" fmla="*/ 679 w 727"/>
                <a:gd name="T31" fmla="*/ 563 h 616"/>
                <a:gd name="T32" fmla="*/ 698 w 727"/>
                <a:gd name="T33" fmla="*/ 544 h 616"/>
                <a:gd name="T34" fmla="*/ 702 w 727"/>
                <a:gd name="T35" fmla="*/ 523 h 616"/>
                <a:gd name="T36" fmla="*/ 721 w 727"/>
                <a:gd name="T37" fmla="*/ 521 h 616"/>
                <a:gd name="T38" fmla="*/ 727 w 727"/>
                <a:gd name="T39" fmla="*/ 479 h 616"/>
                <a:gd name="T40" fmla="*/ 700 w 727"/>
                <a:gd name="T41" fmla="*/ 473 h 616"/>
                <a:gd name="T42" fmla="*/ 683 w 727"/>
                <a:gd name="T43" fmla="*/ 443 h 616"/>
                <a:gd name="T44" fmla="*/ 656 w 727"/>
                <a:gd name="T45" fmla="*/ 369 h 616"/>
                <a:gd name="T46" fmla="*/ 626 w 727"/>
                <a:gd name="T47" fmla="*/ 359 h 616"/>
                <a:gd name="T48" fmla="*/ 592 w 727"/>
                <a:gd name="T49" fmla="*/ 331 h 616"/>
                <a:gd name="T50" fmla="*/ 578 w 727"/>
                <a:gd name="T51" fmla="*/ 293 h 616"/>
                <a:gd name="T52" fmla="*/ 599 w 727"/>
                <a:gd name="T53" fmla="*/ 234 h 616"/>
                <a:gd name="T54" fmla="*/ 582 w 727"/>
                <a:gd name="T55" fmla="*/ 222 h 616"/>
                <a:gd name="T56" fmla="*/ 540 w 727"/>
                <a:gd name="T57" fmla="*/ 222 h 616"/>
                <a:gd name="T58" fmla="*/ 531 w 727"/>
                <a:gd name="T59" fmla="*/ 186 h 616"/>
                <a:gd name="T60" fmla="*/ 462 w 727"/>
                <a:gd name="T61" fmla="*/ 114 h 616"/>
                <a:gd name="T62" fmla="*/ 445 w 727"/>
                <a:gd name="T63" fmla="*/ 55 h 616"/>
                <a:gd name="T64" fmla="*/ 453 w 727"/>
                <a:gd name="T65" fmla="*/ 32 h 616"/>
                <a:gd name="T66" fmla="*/ 423 w 727"/>
                <a:gd name="T67" fmla="*/ 0 h 616"/>
                <a:gd name="T68" fmla="*/ 0 w 727"/>
                <a:gd name="T69" fmla="*/ 9 h 616"/>
                <a:gd name="T70" fmla="*/ 44 w 727"/>
                <a:gd name="T71" fmla="*/ 89 h 616"/>
                <a:gd name="T72" fmla="*/ 44 w 727"/>
                <a:gd name="T73" fmla="*/ 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7" h="616">
                  <a:moveTo>
                    <a:pt x="44" y="89"/>
                  </a:moveTo>
                  <a:lnTo>
                    <a:pt x="67" y="108"/>
                  </a:lnTo>
                  <a:lnTo>
                    <a:pt x="78" y="104"/>
                  </a:lnTo>
                  <a:lnTo>
                    <a:pt x="94" y="125"/>
                  </a:lnTo>
                  <a:lnTo>
                    <a:pt x="80" y="125"/>
                  </a:lnTo>
                  <a:lnTo>
                    <a:pt x="67" y="154"/>
                  </a:lnTo>
                  <a:lnTo>
                    <a:pt x="99" y="200"/>
                  </a:lnTo>
                  <a:lnTo>
                    <a:pt x="124" y="205"/>
                  </a:lnTo>
                  <a:lnTo>
                    <a:pt x="120" y="492"/>
                  </a:lnTo>
                  <a:lnTo>
                    <a:pt x="124" y="563"/>
                  </a:lnTo>
                  <a:lnTo>
                    <a:pt x="607" y="547"/>
                  </a:lnTo>
                  <a:lnTo>
                    <a:pt x="613" y="589"/>
                  </a:lnTo>
                  <a:lnTo>
                    <a:pt x="592" y="616"/>
                  </a:lnTo>
                  <a:lnTo>
                    <a:pt x="666" y="612"/>
                  </a:lnTo>
                  <a:lnTo>
                    <a:pt x="679" y="589"/>
                  </a:lnTo>
                  <a:lnTo>
                    <a:pt x="679" y="563"/>
                  </a:lnTo>
                  <a:lnTo>
                    <a:pt x="698" y="544"/>
                  </a:lnTo>
                  <a:lnTo>
                    <a:pt x="702" y="523"/>
                  </a:lnTo>
                  <a:lnTo>
                    <a:pt x="721" y="521"/>
                  </a:lnTo>
                  <a:lnTo>
                    <a:pt x="727" y="479"/>
                  </a:lnTo>
                  <a:lnTo>
                    <a:pt x="700" y="473"/>
                  </a:lnTo>
                  <a:lnTo>
                    <a:pt x="683" y="443"/>
                  </a:lnTo>
                  <a:lnTo>
                    <a:pt x="656" y="369"/>
                  </a:lnTo>
                  <a:lnTo>
                    <a:pt x="626" y="359"/>
                  </a:lnTo>
                  <a:lnTo>
                    <a:pt x="592" y="331"/>
                  </a:lnTo>
                  <a:lnTo>
                    <a:pt x="578" y="293"/>
                  </a:lnTo>
                  <a:lnTo>
                    <a:pt x="599" y="234"/>
                  </a:lnTo>
                  <a:lnTo>
                    <a:pt x="582" y="222"/>
                  </a:lnTo>
                  <a:lnTo>
                    <a:pt x="540" y="222"/>
                  </a:lnTo>
                  <a:lnTo>
                    <a:pt x="531" y="186"/>
                  </a:lnTo>
                  <a:lnTo>
                    <a:pt x="462" y="114"/>
                  </a:lnTo>
                  <a:lnTo>
                    <a:pt x="445" y="55"/>
                  </a:lnTo>
                  <a:lnTo>
                    <a:pt x="453" y="32"/>
                  </a:lnTo>
                  <a:lnTo>
                    <a:pt x="423" y="0"/>
                  </a:lnTo>
                  <a:lnTo>
                    <a:pt x="0" y="9"/>
                  </a:lnTo>
                  <a:lnTo>
                    <a:pt x="44" y="89"/>
                  </a:lnTo>
                  <a:lnTo>
                    <a:pt x="44" y="89"/>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7" name="Freeform 1135">
              <a:extLst>
                <a:ext uri="{FF2B5EF4-FFF2-40B4-BE49-F238E27FC236}">
                  <a16:creationId xmlns:a16="http://schemas.microsoft.com/office/drawing/2014/main" id="{69D5BCD9-6211-223C-6505-7EBD9581E54F}"/>
                </a:ext>
              </a:extLst>
            </p:cNvPr>
            <p:cNvSpPr>
              <a:spLocks/>
            </p:cNvSpPr>
            <p:nvPr/>
          </p:nvSpPr>
          <p:spPr bwMode="auto">
            <a:xfrm>
              <a:off x="5650164" y="2764678"/>
              <a:ext cx="558742" cy="495300"/>
            </a:xfrm>
            <a:custGeom>
              <a:avLst/>
              <a:gdLst>
                <a:gd name="T0" fmla="*/ 21 w 551"/>
                <a:gd name="T1" fmla="*/ 166 h 481"/>
                <a:gd name="T2" fmla="*/ 17 w 551"/>
                <a:gd name="T3" fmla="*/ 398 h 481"/>
                <a:gd name="T4" fmla="*/ 29 w 551"/>
                <a:gd name="T5" fmla="*/ 411 h 481"/>
                <a:gd name="T6" fmla="*/ 69 w 551"/>
                <a:gd name="T7" fmla="*/ 411 h 481"/>
                <a:gd name="T8" fmla="*/ 70 w 551"/>
                <a:gd name="T9" fmla="*/ 481 h 481"/>
                <a:gd name="T10" fmla="*/ 397 w 551"/>
                <a:gd name="T11" fmla="*/ 477 h 481"/>
                <a:gd name="T12" fmla="*/ 392 w 551"/>
                <a:gd name="T13" fmla="*/ 405 h 481"/>
                <a:gd name="T14" fmla="*/ 418 w 551"/>
                <a:gd name="T15" fmla="*/ 325 h 481"/>
                <a:gd name="T16" fmla="*/ 460 w 551"/>
                <a:gd name="T17" fmla="*/ 270 h 481"/>
                <a:gd name="T18" fmla="*/ 456 w 551"/>
                <a:gd name="T19" fmla="*/ 255 h 481"/>
                <a:gd name="T20" fmla="*/ 487 w 551"/>
                <a:gd name="T21" fmla="*/ 204 h 481"/>
                <a:gd name="T22" fmla="*/ 504 w 551"/>
                <a:gd name="T23" fmla="*/ 149 h 481"/>
                <a:gd name="T24" fmla="*/ 498 w 551"/>
                <a:gd name="T25" fmla="*/ 145 h 481"/>
                <a:gd name="T26" fmla="*/ 525 w 551"/>
                <a:gd name="T27" fmla="*/ 124 h 481"/>
                <a:gd name="T28" fmla="*/ 551 w 551"/>
                <a:gd name="T29" fmla="*/ 76 h 481"/>
                <a:gd name="T30" fmla="*/ 542 w 551"/>
                <a:gd name="T31" fmla="*/ 65 h 481"/>
                <a:gd name="T32" fmla="*/ 468 w 551"/>
                <a:gd name="T33" fmla="*/ 69 h 481"/>
                <a:gd name="T34" fmla="*/ 489 w 551"/>
                <a:gd name="T35" fmla="*/ 42 h 481"/>
                <a:gd name="T36" fmla="*/ 483 w 551"/>
                <a:gd name="T37" fmla="*/ 0 h 481"/>
                <a:gd name="T38" fmla="*/ 0 w 551"/>
                <a:gd name="T39" fmla="*/ 16 h 481"/>
                <a:gd name="T40" fmla="*/ 21 w 551"/>
                <a:gd name="T41" fmla="*/ 166 h 481"/>
                <a:gd name="T42" fmla="*/ 21 w 551"/>
                <a:gd name="T43" fmla="*/ 16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1" h="481">
                  <a:moveTo>
                    <a:pt x="21" y="166"/>
                  </a:moveTo>
                  <a:lnTo>
                    <a:pt x="17" y="398"/>
                  </a:lnTo>
                  <a:lnTo>
                    <a:pt x="29" y="411"/>
                  </a:lnTo>
                  <a:lnTo>
                    <a:pt x="69" y="411"/>
                  </a:lnTo>
                  <a:lnTo>
                    <a:pt x="70" y="481"/>
                  </a:lnTo>
                  <a:lnTo>
                    <a:pt x="397" y="477"/>
                  </a:lnTo>
                  <a:lnTo>
                    <a:pt x="392" y="405"/>
                  </a:lnTo>
                  <a:lnTo>
                    <a:pt x="418" y="325"/>
                  </a:lnTo>
                  <a:lnTo>
                    <a:pt x="460" y="270"/>
                  </a:lnTo>
                  <a:lnTo>
                    <a:pt x="456" y="255"/>
                  </a:lnTo>
                  <a:lnTo>
                    <a:pt x="487" y="204"/>
                  </a:lnTo>
                  <a:lnTo>
                    <a:pt x="504" y="149"/>
                  </a:lnTo>
                  <a:lnTo>
                    <a:pt x="498" y="145"/>
                  </a:lnTo>
                  <a:lnTo>
                    <a:pt x="525" y="124"/>
                  </a:lnTo>
                  <a:lnTo>
                    <a:pt x="551" y="76"/>
                  </a:lnTo>
                  <a:lnTo>
                    <a:pt x="542" y="65"/>
                  </a:lnTo>
                  <a:lnTo>
                    <a:pt x="468" y="69"/>
                  </a:lnTo>
                  <a:lnTo>
                    <a:pt x="489" y="42"/>
                  </a:lnTo>
                  <a:lnTo>
                    <a:pt x="483" y="0"/>
                  </a:lnTo>
                  <a:lnTo>
                    <a:pt x="0" y="16"/>
                  </a:lnTo>
                  <a:lnTo>
                    <a:pt x="21" y="166"/>
                  </a:lnTo>
                  <a:lnTo>
                    <a:pt x="21" y="166"/>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8" name="Freeform 1136">
              <a:extLst>
                <a:ext uri="{FF2B5EF4-FFF2-40B4-BE49-F238E27FC236}">
                  <a16:creationId xmlns:a16="http://schemas.microsoft.com/office/drawing/2014/main" id="{55210C02-6FF9-E1CF-8977-3FA368A60B3C}"/>
                </a:ext>
              </a:extLst>
            </p:cNvPr>
            <p:cNvSpPr>
              <a:spLocks/>
            </p:cNvSpPr>
            <p:nvPr/>
          </p:nvSpPr>
          <p:spPr bwMode="auto">
            <a:xfrm>
              <a:off x="5723182" y="3255215"/>
              <a:ext cx="634934" cy="544513"/>
            </a:xfrm>
            <a:custGeom>
              <a:avLst/>
              <a:gdLst>
                <a:gd name="T0" fmla="*/ 0 w 624"/>
                <a:gd name="T1" fmla="*/ 4 h 529"/>
                <a:gd name="T2" fmla="*/ 6 w 624"/>
                <a:gd name="T3" fmla="*/ 147 h 529"/>
                <a:gd name="T4" fmla="*/ 63 w 624"/>
                <a:gd name="T5" fmla="*/ 251 h 529"/>
                <a:gd name="T6" fmla="*/ 42 w 624"/>
                <a:gd name="T7" fmla="*/ 333 h 529"/>
                <a:gd name="T8" fmla="*/ 46 w 624"/>
                <a:gd name="T9" fmla="*/ 401 h 529"/>
                <a:gd name="T10" fmla="*/ 21 w 624"/>
                <a:gd name="T11" fmla="*/ 436 h 529"/>
                <a:gd name="T12" fmla="*/ 31 w 624"/>
                <a:gd name="T13" fmla="*/ 447 h 529"/>
                <a:gd name="T14" fmla="*/ 114 w 624"/>
                <a:gd name="T15" fmla="*/ 438 h 529"/>
                <a:gd name="T16" fmla="*/ 217 w 624"/>
                <a:gd name="T17" fmla="*/ 464 h 529"/>
                <a:gd name="T18" fmla="*/ 251 w 624"/>
                <a:gd name="T19" fmla="*/ 438 h 529"/>
                <a:gd name="T20" fmla="*/ 352 w 624"/>
                <a:gd name="T21" fmla="*/ 479 h 529"/>
                <a:gd name="T22" fmla="*/ 360 w 624"/>
                <a:gd name="T23" fmla="*/ 502 h 529"/>
                <a:gd name="T24" fmla="*/ 398 w 624"/>
                <a:gd name="T25" fmla="*/ 519 h 529"/>
                <a:gd name="T26" fmla="*/ 419 w 624"/>
                <a:gd name="T27" fmla="*/ 498 h 529"/>
                <a:gd name="T28" fmla="*/ 466 w 624"/>
                <a:gd name="T29" fmla="*/ 517 h 529"/>
                <a:gd name="T30" fmla="*/ 497 w 624"/>
                <a:gd name="T31" fmla="*/ 502 h 529"/>
                <a:gd name="T32" fmla="*/ 491 w 624"/>
                <a:gd name="T33" fmla="*/ 472 h 529"/>
                <a:gd name="T34" fmla="*/ 573 w 624"/>
                <a:gd name="T35" fmla="*/ 498 h 529"/>
                <a:gd name="T36" fmla="*/ 569 w 624"/>
                <a:gd name="T37" fmla="*/ 529 h 529"/>
                <a:gd name="T38" fmla="*/ 624 w 624"/>
                <a:gd name="T39" fmla="*/ 491 h 529"/>
                <a:gd name="T40" fmla="*/ 575 w 624"/>
                <a:gd name="T41" fmla="*/ 485 h 529"/>
                <a:gd name="T42" fmla="*/ 538 w 624"/>
                <a:gd name="T43" fmla="*/ 445 h 529"/>
                <a:gd name="T44" fmla="*/ 584 w 624"/>
                <a:gd name="T45" fmla="*/ 396 h 529"/>
                <a:gd name="T46" fmla="*/ 584 w 624"/>
                <a:gd name="T47" fmla="*/ 367 h 529"/>
                <a:gd name="T48" fmla="*/ 533 w 624"/>
                <a:gd name="T49" fmla="*/ 409 h 529"/>
                <a:gd name="T50" fmla="*/ 508 w 624"/>
                <a:gd name="T51" fmla="*/ 396 h 529"/>
                <a:gd name="T52" fmla="*/ 529 w 624"/>
                <a:gd name="T53" fmla="*/ 373 h 529"/>
                <a:gd name="T54" fmla="*/ 472 w 624"/>
                <a:gd name="T55" fmla="*/ 390 h 529"/>
                <a:gd name="T56" fmla="*/ 436 w 624"/>
                <a:gd name="T57" fmla="*/ 375 h 529"/>
                <a:gd name="T58" fmla="*/ 445 w 624"/>
                <a:gd name="T59" fmla="*/ 350 h 529"/>
                <a:gd name="T60" fmla="*/ 542 w 624"/>
                <a:gd name="T61" fmla="*/ 367 h 529"/>
                <a:gd name="T62" fmla="*/ 504 w 624"/>
                <a:gd name="T63" fmla="*/ 305 h 529"/>
                <a:gd name="T64" fmla="*/ 510 w 624"/>
                <a:gd name="T65" fmla="*/ 259 h 529"/>
                <a:gd name="T66" fmla="*/ 289 w 624"/>
                <a:gd name="T67" fmla="*/ 268 h 529"/>
                <a:gd name="T68" fmla="*/ 316 w 624"/>
                <a:gd name="T69" fmla="*/ 170 h 529"/>
                <a:gd name="T70" fmla="*/ 354 w 624"/>
                <a:gd name="T71" fmla="*/ 120 h 529"/>
                <a:gd name="T72" fmla="*/ 343 w 624"/>
                <a:gd name="T73" fmla="*/ 107 h 529"/>
                <a:gd name="T74" fmla="*/ 327 w 624"/>
                <a:gd name="T75" fmla="*/ 0 h 529"/>
                <a:gd name="T76" fmla="*/ 0 w 624"/>
                <a:gd name="T77" fmla="*/ 4 h 529"/>
                <a:gd name="T78" fmla="*/ 0 w 624"/>
                <a:gd name="T79" fmla="*/ 4 h 529"/>
                <a:gd name="T80" fmla="*/ 0 w 624"/>
                <a:gd name="T81" fmla="*/ 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24" h="529">
                  <a:moveTo>
                    <a:pt x="0" y="4"/>
                  </a:moveTo>
                  <a:lnTo>
                    <a:pt x="6" y="147"/>
                  </a:lnTo>
                  <a:lnTo>
                    <a:pt x="63" y="251"/>
                  </a:lnTo>
                  <a:lnTo>
                    <a:pt x="42" y="333"/>
                  </a:lnTo>
                  <a:lnTo>
                    <a:pt x="46" y="401"/>
                  </a:lnTo>
                  <a:lnTo>
                    <a:pt x="21" y="436"/>
                  </a:lnTo>
                  <a:lnTo>
                    <a:pt x="31" y="447"/>
                  </a:lnTo>
                  <a:lnTo>
                    <a:pt x="114" y="438"/>
                  </a:lnTo>
                  <a:lnTo>
                    <a:pt x="217" y="464"/>
                  </a:lnTo>
                  <a:lnTo>
                    <a:pt x="251" y="438"/>
                  </a:lnTo>
                  <a:lnTo>
                    <a:pt x="352" y="479"/>
                  </a:lnTo>
                  <a:lnTo>
                    <a:pt x="360" y="502"/>
                  </a:lnTo>
                  <a:lnTo>
                    <a:pt x="398" y="519"/>
                  </a:lnTo>
                  <a:lnTo>
                    <a:pt x="419" y="498"/>
                  </a:lnTo>
                  <a:lnTo>
                    <a:pt x="466" y="517"/>
                  </a:lnTo>
                  <a:lnTo>
                    <a:pt x="497" y="502"/>
                  </a:lnTo>
                  <a:lnTo>
                    <a:pt x="491" y="472"/>
                  </a:lnTo>
                  <a:lnTo>
                    <a:pt x="573" y="498"/>
                  </a:lnTo>
                  <a:lnTo>
                    <a:pt x="569" y="529"/>
                  </a:lnTo>
                  <a:lnTo>
                    <a:pt x="624" y="491"/>
                  </a:lnTo>
                  <a:lnTo>
                    <a:pt x="575" y="485"/>
                  </a:lnTo>
                  <a:lnTo>
                    <a:pt x="538" y="445"/>
                  </a:lnTo>
                  <a:lnTo>
                    <a:pt x="584" y="396"/>
                  </a:lnTo>
                  <a:lnTo>
                    <a:pt x="584" y="367"/>
                  </a:lnTo>
                  <a:lnTo>
                    <a:pt x="533" y="409"/>
                  </a:lnTo>
                  <a:lnTo>
                    <a:pt x="508" y="396"/>
                  </a:lnTo>
                  <a:lnTo>
                    <a:pt x="529" y="373"/>
                  </a:lnTo>
                  <a:lnTo>
                    <a:pt x="472" y="390"/>
                  </a:lnTo>
                  <a:lnTo>
                    <a:pt x="436" y="375"/>
                  </a:lnTo>
                  <a:lnTo>
                    <a:pt x="445" y="350"/>
                  </a:lnTo>
                  <a:lnTo>
                    <a:pt x="542" y="367"/>
                  </a:lnTo>
                  <a:lnTo>
                    <a:pt x="504" y="305"/>
                  </a:lnTo>
                  <a:lnTo>
                    <a:pt x="510" y="259"/>
                  </a:lnTo>
                  <a:lnTo>
                    <a:pt x="289" y="268"/>
                  </a:lnTo>
                  <a:lnTo>
                    <a:pt x="316" y="170"/>
                  </a:lnTo>
                  <a:lnTo>
                    <a:pt x="354" y="120"/>
                  </a:lnTo>
                  <a:lnTo>
                    <a:pt x="343" y="107"/>
                  </a:lnTo>
                  <a:lnTo>
                    <a:pt x="327" y="0"/>
                  </a:lnTo>
                  <a:lnTo>
                    <a:pt x="0" y="4"/>
                  </a:lnTo>
                  <a:lnTo>
                    <a:pt x="0" y="4"/>
                  </a:lnTo>
                  <a:lnTo>
                    <a:pt x="0" y="4"/>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9" name="Freeform 1137">
              <a:extLst>
                <a:ext uri="{FF2B5EF4-FFF2-40B4-BE49-F238E27FC236}">
                  <a16:creationId xmlns:a16="http://schemas.microsoft.com/office/drawing/2014/main" id="{0BFDFDF4-75AF-2E6F-3330-60AC29A0A0CD}"/>
                </a:ext>
              </a:extLst>
            </p:cNvPr>
            <p:cNvSpPr>
              <a:spLocks/>
            </p:cNvSpPr>
            <p:nvPr/>
          </p:nvSpPr>
          <p:spPr bwMode="auto">
            <a:xfrm>
              <a:off x="6043823" y="1234328"/>
              <a:ext cx="631759" cy="317500"/>
            </a:xfrm>
            <a:custGeom>
              <a:avLst/>
              <a:gdLst>
                <a:gd name="T0" fmla="*/ 224 w 622"/>
                <a:gd name="T1" fmla="*/ 203 h 310"/>
                <a:gd name="T2" fmla="*/ 232 w 622"/>
                <a:gd name="T3" fmla="*/ 222 h 310"/>
                <a:gd name="T4" fmla="*/ 253 w 622"/>
                <a:gd name="T5" fmla="*/ 228 h 310"/>
                <a:gd name="T6" fmla="*/ 283 w 622"/>
                <a:gd name="T7" fmla="*/ 310 h 310"/>
                <a:gd name="T8" fmla="*/ 338 w 622"/>
                <a:gd name="T9" fmla="*/ 197 h 310"/>
                <a:gd name="T10" fmla="*/ 367 w 622"/>
                <a:gd name="T11" fmla="*/ 201 h 310"/>
                <a:gd name="T12" fmla="*/ 403 w 622"/>
                <a:gd name="T13" fmla="*/ 184 h 310"/>
                <a:gd name="T14" fmla="*/ 462 w 622"/>
                <a:gd name="T15" fmla="*/ 184 h 310"/>
                <a:gd name="T16" fmla="*/ 483 w 622"/>
                <a:gd name="T17" fmla="*/ 158 h 310"/>
                <a:gd name="T18" fmla="*/ 599 w 622"/>
                <a:gd name="T19" fmla="*/ 161 h 310"/>
                <a:gd name="T20" fmla="*/ 622 w 622"/>
                <a:gd name="T21" fmla="*/ 144 h 310"/>
                <a:gd name="T22" fmla="*/ 584 w 622"/>
                <a:gd name="T23" fmla="*/ 101 h 310"/>
                <a:gd name="T24" fmla="*/ 513 w 622"/>
                <a:gd name="T25" fmla="*/ 102 h 310"/>
                <a:gd name="T26" fmla="*/ 456 w 622"/>
                <a:gd name="T27" fmla="*/ 95 h 310"/>
                <a:gd name="T28" fmla="*/ 384 w 622"/>
                <a:gd name="T29" fmla="*/ 95 h 310"/>
                <a:gd name="T30" fmla="*/ 359 w 622"/>
                <a:gd name="T31" fmla="*/ 131 h 310"/>
                <a:gd name="T32" fmla="*/ 323 w 622"/>
                <a:gd name="T33" fmla="*/ 110 h 310"/>
                <a:gd name="T34" fmla="*/ 285 w 622"/>
                <a:gd name="T35" fmla="*/ 114 h 310"/>
                <a:gd name="T36" fmla="*/ 272 w 622"/>
                <a:gd name="T37" fmla="*/ 76 h 310"/>
                <a:gd name="T38" fmla="*/ 190 w 622"/>
                <a:gd name="T39" fmla="*/ 70 h 310"/>
                <a:gd name="T40" fmla="*/ 181 w 622"/>
                <a:gd name="T41" fmla="*/ 57 h 310"/>
                <a:gd name="T42" fmla="*/ 217 w 622"/>
                <a:gd name="T43" fmla="*/ 17 h 310"/>
                <a:gd name="T44" fmla="*/ 247 w 622"/>
                <a:gd name="T45" fmla="*/ 15 h 310"/>
                <a:gd name="T46" fmla="*/ 217 w 622"/>
                <a:gd name="T47" fmla="*/ 0 h 310"/>
                <a:gd name="T48" fmla="*/ 171 w 622"/>
                <a:gd name="T49" fmla="*/ 11 h 310"/>
                <a:gd name="T50" fmla="*/ 95 w 622"/>
                <a:gd name="T51" fmla="*/ 87 h 310"/>
                <a:gd name="T52" fmla="*/ 57 w 622"/>
                <a:gd name="T53" fmla="*/ 95 h 310"/>
                <a:gd name="T54" fmla="*/ 0 w 622"/>
                <a:gd name="T55" fmla="*/ 133 h 310"/>
                <a:gd name="T56" fmla="*/ 224 w 622"/>
                <a:gd name="T57" fmla="*/ 203 h 310"/>
                <a:gd name="T58" fmla="*/ 224 w 622"/>
                <a:gd name="T59" fmla="*/ 20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2" h="310">
                  <a:moveTo>
                    <a:pt x="224" y="203"/>
                  </a:moveTo>
                  <a:lnTo>
                    <a:pt x="232" y="222"/>
                  </a:lnTo>
                  <a:lnTo>
                    <a:pt x="253" y="228"/>
                  </a:lnTo>
                  <a:lnTo>
                    <a:pt x="283" y="310"/>
                  </a:lnTo>
                  <a:lnTo>
                    <a:pt x="338" y="197"/>
                  </a:lnTo>
                  <a:lnTo>
                    <a:pt x="367" y="201"/>
                  </a:lnTo>
                  <a:lnTo>
                    <a:pt x="403" y="184"/>
                  </a:lnTo>
                  <a:lnTo>
                    <a:pt x="462" y="184"/>
                  </a:lnTo>
                  <a:lnTo>
                    <a:pt x="483" y="158"/>
                  </a:lnTo>
                  <a:lnTo>
                    <a:pt x="599" y="161"/>
                  </a:lnTo>
                  <a:lnTo>
                    <a:pt x="622" y="144"/>
                  </a:lnTo>
                  <a:lnTo>
                    <a:pt x="584" y="101"/>
                  </a:lnTo>
                  <a:lnTo>
                    <a:pt x="513" y="102"/>
                  </a:lnTo>
                  <a:lnTo>
                    <a:pt x="456" y="95"/>
                  </a:lnTo>
                  <a:lnTo>
                    <a:pt x="384" y="95"/>
                  </a:lnTo>
                  <a:lnTo>
                    <a:pt x="359" y="131"/>
                  </a:lnTo>
                  <a:lnTo>
                    <a:pt x="323" y="110"/>
                  </a:lnTo>
                  <a:lnTo>
                    <a:pt x="285" y="114"/>
                  </a:lnTo>
                  <a:lnTo>
                    <a:pt x="272" y="76"/>
                  </a:lnTo>
                  <a:lnTo>
                    <a:pt x="190" y="70"/>
                  </a:lnTo>
                  <a:lnTo>
                    <a:pt x="181" y="57"/>
                  </a:lnTo>
                  <a:lnTo>
                    <a:pt x="217" y="17"/>
                  </a:lnTo>
                  <a:lnTo>
                    <a:pt x="247" y="15"/>
                  </a:lnTo>
                  <a:lnTo>
                    <a:pt x="217" y="0"/>
                  </a:lnTo>
                  <a:lnTo>
                    <a:pt x="171" y="11"/>
                  </a:lnTo>
                  <a:lnTo>
                    <a:pt x="95" y="87"/>
                  </a:lnTo>
                  <a:lnTo>
                    <a:pt x="57" y="95"/>
                  </a:lnTo>
                  <a:lnTo>
                    <a:pt x="0" y="133"/>
                  </a:lnTo>
                  <a:lnTo>
                    <a:pt x="224" y="203"/>
                  </a:lnTo>
                  <a:lnTo>
                    <a:pt x="224" y="203"/>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0" name="Freeform 1138">
              <a:extLst>
                <a:ext uri="{FF2B5EF4-FFF2-40B4-BE49-F238E27FC236}">
                  <a16:creationId xmlns:a16="http://schemas.microsoft.com/office/drawing/2014/main" id="{DBCDBF4F-5059-3EE8-06D9-447751641B8D}"/>
                </a:ext>
              </a:extLst>
            </p:cNvPr>
            <p:cNvSpPr>
              <a:spLocks/>
            </p:cNvSpPr>
            <p:nvPr/>
          </p:nvSpPr>
          <p:spPr bwMode="auto">
            <a:xfrm>
              <a:off x="6450181" y="1431178"/>
              <a:ext cx="426992" cy="577850"/>
            </a:xfrm>
            <a:custGeom>
              <a:avLst/>
              <a:gdLst>
                <a:gd name="T0" fmla="*/ 48 w 422"/>
                <a:gd name="T1" fmla="*/ 464 h 559"/>
                <a:gd name="T2" fmla="*/ 42 w 422"/>
                <a:gd name="T3" fmla="*/ 370 h 559"/>
                <a:gd name="T4" fmla="*/ 6 w 422"/>
                <a:gd name="T5" fmla="*/ 302 h 559"/>
                <a:gd name="T6" fmla="*/ 21 w 422"/>
                <a:gd name="T7" fmla="*/ 159 h 559"/>
                <a:gd name="T8" fmla="*/ 82 w 422"/>
                <a:gd name="T9" fmla="*/ 85 h 559"/>
                <a:gd name="T10" fmla="*/ 78 w 422"/>
                <a:gd name="T11" fmla="*/ 140 h 559"/>
                <a:gd name="T12" fmla="*/ 97 w 422"/>
                <a:gd name="T13" fmla="*/ 129 h 559"/>
                <a:gd name="T14" fmla="*/ 97 w 422"/>
                <a:gd name="T15" fmla="*/ 83 h 559"/>
                <a:gd name="T16" fmla="*/ 120 w 422"/>
                <a:gd name="T17" fmla="*/ 57 h 559"/>
                <a:gd name="T18" fmla="*/ 127 w 422"/>
                <a:gd name="T19" fmla="*/ 7 h 559"/>
                <a:gd name="T20" fmla="*/ 148 w 422"/>
                <a:gd name="T21" fmla="*/ 0 h 559"/>
                <a:gd name="T22" fmla="*/ 276 w 422"/>
                <a:gd name="T23" fmla="*/ 43 h 559"/>
                <a:gd name="T24" fmla="*/ 287 w 422"/>
                <a:gd name="T25" fmla="*/ 80 h 559"/>
                <a:gd name="T26" fmla="*/ 304 w 422"/>
                <a:gd name="T27" fmla="*/ 114 h 559"/>
                <a:gd name="T28" fmla="*/ 308 w 422"/>
                <a:gd name="T29" fmla="*/ 175 h 559"/>
                <a:gd name="T30" fmla="*/ 264 w 422"/>
                <a:gd name="T31" fmla="*/ 228 h 559"/>
                <a:gd name="T32" fmla="*/ 262 w 422"/>
                <a:gd name="T33" fmla="*/ 268 h 559"/>
                <a:gd name="T34" fmla="*/ 287 w 422"/>
                <a:gd name="T35" fmla="*/ 281 h 559"/>
                <a:gd name="T36" fmla="*/ 321 w 422"/>
                <a:gd name="T37" fmla="*/ 226 h 559"/>
                <a:gd name="T38" fmla="*/ 356 w 422"/>
                <a:gd name="T39" fmla="*/ 207 h 559"/>
                <a:gd name="T40" fmla="*/ 378 w 422"/>
                <a:gd name="T41" fmla="*/ 218 h 559"/>
                <a:gd name="T42" fmla="*/ 422 w 422"/>
                <a:gd name="T43" fmla="*/ 342 h 559"/>
                <a:gd name="T44" fmla="*/ 392 w 422"/>
                <a:gd name="T45" fmla="*/ 395 h 559"/>
                <a:gd name="T46" fmla="*/ 384 w 422"/>
                <a:gd name="T47" fmla="*/ 433 h 559"/>
                <a:gd name="T48" fmla="*/ 367 w 422"/>
                <a:gd name="T49" fmla="*/ 445 h 559"/>
                <a:gd name="T50" fmla="*/ 367 w 422"/>
                <a:gd name="T51" fmla="*/ 479 h 559"/>
                <a:gd name="T52" fmla="*/ 344 w 422"/>
                <a:gd name="T53" fmla="*/ 524 h 559"/>
                <a:gd name="T54" fmla="*/ 205 w 422"/>
                <a:gd name="T55" fmla="*/ 543 h 559"/>
                <a:gd name="T56" fmla="*/ 202 w 422"/>
                <a:gd name="T57" fmla="*/ 536 h 559"/>
                <a:gd name="T58" fmla="*/ 0 w 422"/>
                <a:gd name="T59" fmla="*/ 559 h 559"/>
                <a:gd name="T60" fmla="*/ 48 w 422"/>
                <a:gd name="T61" fmla="*/ 464 h 559"/>
                <a:gd name="T62" fmla="*/ 48 w 422"/>
                <a:gd name="T63" fmla="*/ 464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2" h="559">
                  <a:moveTo>
                    <a:pt x="48" y="464"/>
                  </a:moveTo>
                  <a:lnTo>
                    <a:pt x="42" y="370"/>
                  </a:lnTo>
                  <a:lnTo>
                    <a:pt x="6" y="302"/>
                  </a:lnTo>
                  <a:lnTo>
                    <a:pt x="21" y="159"/>
                  </a:lnTo>
                  <a:lnTo>
                    <a:pt x="82" y="85"/>
                  </a:lnTo>
                  <a:lnTo>
                    <a:pt x="78" y="140"/>
                  </a:lnTo>
                  <a:lnTo>
                    <a:pt x="97" y="129"/>
                  </a:lnTo>
                  <a:lnTo>
                    <a:pt x="97" y="83"/>
                  </a:lnTo>
                  <a:lnTo>
                    <a:pt x="120" y="57"/>
                  </a:lnTo>
                  <a:lnTo>
                    <a:pt x="127" y="7"/>
                  </a:lnTo>
                  <a:lnTo>
                    <a:pt x="148" y="0"/>
                  </a:lnTo>
                  <a:lnTo>
                    <a:pt x="276" y="43"/>
                  </a:lnTo>
                  <a:lnTo>
                    <a:pt x="287" y="80"/>
                  </a:lnTo>
                  <a:lnTo>
                    <a:pt x="304" y="114"/>
                  </a:lnTo>
                  <a:lnTo>
                    <a:pt x="308" y="175"/>
                  </a:lnTo>
                  <a:lnTo>
                    <a:pt x="264" y="228"/>
                  </a:lnTo>
                  <a:lnTo>
                    <a:pt x="262" y="268"/>
                  </a:lnTo>
                  <a:lnTo>
                    <a:pt x="287" y="281"/>
                  </a:lnTo>
                  <a:lnTo>
                    <a:pt x="321" y="226"/>
                  </a:lnTo>
                  <a:lnTo>
                    <a:pt x="356" y="207"/>
                  </a:lnTo>
                  <a:lnTo>
                    <a:pt x="378" y="218"/>
                  </a:lnTo>
                  <a:lnTo>
                    <a:pt x="422" y="342"/>
                  </a:lnTo>
                  <a:lnTo>
                    <a:pt x="392" y="395"/>
                  </a:lnTo>
                  <a:lnTo>
                    <a:pt x="384" y="433"/>
                  </a:lnTo>
                  <a:lnTo>
                    <a:pt x="367" y="445"/>
                  </a:lnTo>
                  <a:lnTo>
                    <a:pt x="367" y="479"/>
                  </a:lnTo>
                  <a:lnTo>
                    <a:pt x="344" y="524"/>
                  </a:lnTo>
                  <a:lnTo>
                    <a:pt x="205" y="543"/>
                  </a:lnTo>
                  <a:lnTo>
                    <a:pt x="202" y="536"/>
                  </a:lnTo>
                  <a:lnTo>
                    <a:pt x="0" y="559"/>
                  </a:lnTo>
                  <a:lnTo>
                    <a:pt x="48" y="464"/>
                  </a:lnTo>
                  <a:lnTo>
                    <a:pt x="48" y="464"/>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1" name="Freeform 1139">
              <a:extLst>
                <a:ext uri="{FF2B5EF4-FFF2-40B4-BE49-F238E27FC236}">
                  <a16:creationId xmlns:a16="http://schemas.microsoft.com/office/drawing/2014/main" id="{7A430676-B77C-3A2A-A9F0-7081369F83E9}"/>
                </a:ext>
              </a:extLst>
            </p:cNvPr>
            <p:cNvSpPr>
              <a:spLocks/>
            </p:cNvSpPr>
            <p:nvPr/>
          </p:nvSpPr>
          <p:spPr bwMode="auto">
            <a:xfrm>
              <a:off x="5804135" y="1323228"/>
              <a:ext cx="590488" cy="609600"/>
            </a:xfrm>
            <a:custGeom>
              <a:avLst/>
              <a:gdLst>
                <a:gd name="T0" fmla="*/ 15 w 578"/>
                <a:gd name="T1" fmla="*/ 227 h 591"/>
                <a:gd name="T2" fmla="*/ 13 w 578"/>
                <a:gd name="T3" fmla="*/ 297 h 591"/>
                <a:gd name="T4" fmla="*/ 84 w 578"/>
                <a:gd name="T5" fmla="*/ 341 h 591"/>
                <a:gd name="T6" fmla="*/ 110 w 578"/>
                <a:gd name="T7" fmla="*/ 371 h 591"/>
                <a:gd name="T8" fmla="*/ 167 w 578"/>
                <a:gd name="T9" fmla="*/ 413 h 591"/>
                <a:gd name="T10" fmla="*/ 175 w 578"/>
                <a:gd name="T11" fmla="*/ 462 h 591"/>
                <a:gd name="T12" fmla="*/ 186 w 578"/>
                <a:gd name="T13" fmla="*/ 529 h 591"/>
                <a:gd name="T14" fmla="*/ 240 w 578"/>
                <a:gd name="T15" fmla="*/ 591 h 591"/>
                <a:gd name="T16" fmla="*/ 527 w 578"/>
                <a:gd name="T17" fmla="*/ 574 h 591"/>
                <a:gd name="T18" fmla="*/ 511 w 578"/>
                <a:gd name="T19" fmla="*/ 483 h 591"/>
                <a:gd name="T20" fmla="*/ 536 w 578"/>
                <a:gd name="T21" fmla="*/ 344 h 591"/>
                <a:gd name="T22" fmla="*/ 536 w 578"/>
                <a:gd name="T23" fmla="*/ 306 h 591"/>
                <a:gd name="T24" fmla="*/ 578 w 578"/>
                <a:gd name="T25" fmla="*/ 198 h 591"/>
                <a:gd name="T26" fmla="*/ 567 w 578"/>
                <a:gd name="T27" fmla="*/ 194 h 591"/>
                <a:gd name="T28" fmla="*/ 540 w 578"/>
                <a:gd name="T29" fmla="*/ 257 h 591"/>
                <a:gd name="T30" fmla="*/ 517 w 578"/>
                <a:gd name="T31" fmla="*/ 261 h 591"/>
                <a:gd name="T32" fmla="*/ 508 w 578"/>
                <a:gd name="T33" fmla="*/ 287 h 591"/>
                <a:gd name="T34" fmla="*/ 483 w 578"/>
                <a:gd name="T35" fmla="*/ 304 h 591"/>
                <a:gd name="T36" fmla="*/ 500 w 578"/>
                <a:gd name="T37" fmla="*/ 247 h 591"/>
                <a:gd name="T38" fmla="*/ 517 w 578"/>
                <a:gd name="T39" fmla="*/ 225 h 591"/>
                <a:gd name="T40" fmla="*/ 487 w 578"/>
                <a:gd name="T41" fmla="*/ 143 h 591"/>
                <a:gd name="T42" fmla="*/ 466 w 578"/>
                <a:gd name="T43" fmla="*/ 137 h 591"/>
                <a:gd name="T44" fmla="*/ 458 w 578"/>
                <a:gd name="T45" fmla="*/ 118 h 591"/>
                <a:gd name="T46" fmla="*/ 234 w 578"/>
                <a:gd name="T47" fmla="*/ 48 h 591"/>
                <a:gd name="T48" fmla="*/ 205 w 578"/>
                <a:gd name="T49" fmla="*/ 35 h 591"/>
                <a:gd name="T50" fmla="*/ 190 w 578"/>
                <a:gd name="T51" fmla="*/ 48 h 591"/>
                <a:gd name="T52" fmla="*/ 184 w 578"/>
                <a:gd name="T53" fmla="*/ 44 h 591"/>
                <a:gd name="T54" fmla="*/ 192 w 578"/>
                <a:gd name="T55" fmla="*/ 19 h 591"/>
                <a:gd name="T56" fmla="*/ 198 w 578"/>
                <a:gd name="T57" fmla="*/ 4 h 591"/>
                <a:gd name="T58" fmla="*/ 190 w 578"/>
                <a:gd name="T59" fmla="*/ 0 h 591"/>
                <a:gd name="T60" fmla="*/ 99 w 578"/>
                <a:gd name="T61" fmla="*/ 38 h 591"/>
                <a:gd name="T62" fmla="*/ 89 w 578"/>
                <a:gd name="T63" fmla="*/ 40 h 591"/>
                <a:gd name="T64" fmla="*/ 70 w 578"/>
                <a:gd name="T65" fmla="*/ 31 h 591"/>
                <a:gd name="T66" fmla="*/ 53 w 578"/>
                <a:gd name="T67" fmla="*/ 42 h 591"/>
                <a:gd name="T68" fmla="*/ 57 w 578"/>
                <a:gd name="T69" fmla="*/ 111 h 591"/>
                <a:gd name="T70" fmla="*/ 0 w 578"/>
                <a:gd name="T71" fmla="*/ 179 h 591"/>
                <a:gd name="T72" fmla="*/ 15 w 578"/>
                <a:gd name="T73" fmla="*/ 227 h 591"/>
                <a:gd name="T74" fmla="*/ 15 w 578"/>
                <a:gd name="T75" fmla="*/ 22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8" h="591">
                  <a:moveTo>
                    <a:pt x="15" y="227"/>
                  </a:moveTo>
                  <a:lnTo>
                    <a:pt x="13" y="297"/>
                  </a:lnTo>
                  <a:lnTo>
                    <a:pt x="84" y="341"/>
                  </a:lnTo>
                  <a:lnTo>
                    <a:pt x="110" y="371"/>
                  </a:lnTo>
                  <a:lnTo>
                    <a:pt x="167" y="413"/>
                  </a:lnTo>
                  <a:lnTo>
                    <a:pt x="175" y="462"/>
                  </a:lnTo>
                  <a:lnTo>
                    <a:pt x="186" y="529"/>
                  </a:lnTo>
                  <a:lnTo>
                    <a:pt x="240" y="591"/>
                  </a:lnTo>
                  <a:lnTo>
                    <a:pt x="527" y="574"/>
                  </a:lnTo>
                  <a:lnTo>
                    <a:pt x="511" y="483"/>
                  </a:lnTo>
                  <a:lnTo>
                    <a:pt x="536" y="344"/>
                  </a:lnTo>
                  <a:lnTo>
                    <a:pt x="536" y="306"/>
                  </a:lnTo>
                  <a:lnTo>
                    <a:pt x="578" y="198"/>
                  </a:lnTo>
                  <a:lnTo>
                    <a:pt x="567" y="194"/>
                  </a:lnTo>
                  <a:lnTo>
                    <a:pt x="540" y="257"/>
                  </a:lnTo>
                  <a:lnTo>
                    <a:pt x="517" y="261"/>
                  </a:lnTo>
                  <a:lnTo>
                    <a:pt x="508" y="287"/>
                  </a:lnTo>
                  <a:lnTo>
                    <a:pt x="483" y="304"/>
                  </a:lnTo>
                  <a:lnTo>
                    <a:pt x="500" y="247"/>
                  </a:lnTo>
                  <a:lnTo>
                    <a:pt x="517" y="225"/>
                  </a:lnTo>
                  <a:lnTo>
                    <a:pt x="487" y="143"/>
                  </a:lnTo>
                  <a:lnTo>
                    <a:pt x="466" y="137"/>
                  </a:lnTo>
                  <a:lnTo>
                    <a:pt x="458" y="118"/>
                  </a:lnTo>
                  <a:lnTo>
                    <a:pt x="234" y="48"/>
                  </a:lnTo>
                  <a:lnTo>
                    <a:pt x="205" y="35"/>
                  </a:lnTo>
                  <a:lnTo>
                    <a:pt x="190" y="48"/>
                  </a:lnTo>
                  <a:lnTo>
                    <a:pt x="184" y="44"/>
                  </a:lnTo>
                  <a:lnTo>
                    <a:pt x="192" y="19"/>
                  </a:lnTo>
                  <a:lnTo>
                    <a:pt x="198" y="4"/>
                  </a:lnTo>
                  <a:lnTo>
                    <a:pt x="190" y="0"/>
                  </a:lnTo>
                  <a:lnTo>
                    <a:pt x="99" y="38"/>
                  </a:lnTo>
                  <a:lnTo>
                    <a:pt x="89" y="40"/>
                  </a:lnTo>
                  <a:lnTo>
                    <a:pt x="70" y="31"/>
                  </a:lnTo>
                  <a:lnTo>
                    <a:pt x="53" y="42"/>
                  </a:lnTo>
                  <a:lnTo>
                    <a:pt x="57" y="111"/>
                  </a:lnTo>
                  <a:lnTo>
                    <a:pt x="0" y="179"/>
                  </a:lnTo>
                  <a:lnTo>
                    <a:pt x="15" y="227"/>
                  </a:lnTo>
                  <a:lnTo>
                    <a:pt x="15" y="22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2" name="Freeform 1140">
              <a:extLst>
                <a:ext uri="{FF2B5EF4-FFF2-40B4-BE49-F238E27FC236}">
                  <a16:creationId xmlns:a16="http://schemas.microsoft.com/office/drawing/2014/main" id="{F3177E43-2BD3-E453-700E-826D6050D23A}"/>
                </a:ext>
              </a:extLst>
            </p:cNvPr>
            <p:cNvSpPr>
              <a:spLocks/>
            </p:cNvSpPr>
            <p:nvPr/>
          </p:nvSpPr>
          <p:spPr bwMode="auto">
            <a:xfrm>
              <a:off x="5975567" y="1913778"/>
              <a:ext cx="438104" cy="779462"/>
            </a:xfrm>
            <a:custGeom>
              <a:avLst/>
              <a:gdLst>
                <a:gd name="T0" fmla="*/ 8 w 430"/>
                <a:gd name="T1" fmla="*/ 308 h 753"/>
                <a:gd name="T2" fmla="*/ 52 w 430"/>
                <a:gd name="T3" fmla="*/ 213 h 753"/>
                <a:gd name="T4" fmla="*/ 38 w 430"/>
                <a:gd name="T5" fmla="*/ 177 h 753"/>
                <a:gd name="T6" fmla="*/ 113 w 430"/>
                <a:gd name="T7" fmla="*/ 120 h 753"/>
                <a:gd name="T8" fmla="*/ 126 w 430"/>
                <a:gd name="T9" fmla="*/ 78 h 753"/>
                <a:gd name="T10" fmla="*/ 73 w 430"/>
                <a:gd name="T11" fmla="*/ 17 h 753"/>
                <a:gd name="T12" fmla="*/ 360 w 430"/>
                <a:gd name="T13" fmla="*/ 0 h 753"/>
                <a:gd name="T14" fmla="*/ 367 w 430"/>
                <a:gd name="T15" fmla="*/ 44 h 753"/>
                <a:gd name="T16" fmla="*/ 396 w 430"/>
                <a:gd name="T17" fmla="*/ 101 h 753"/>
                <a:gd name="T18" fmla="*/ 421 w 430"/>
                <a:gd name="T19" fmla="*/ 388 h 753"/>
                <a:gd name="T20" fmla="*/ 415 w 430"/>
                <a:gd name="T21" fmla="*/ 447 h 753"/>
                <a:gd name="T22" fmla="*/ 430 w 430"/>
                <a:gd name="T23" fmla="*/ 481 h 753"/>
                <a:gd name="T24" fmla="*/ 413 w 430"/>
                <a:gd name="T25" fmla="*/ 546 h 753"/>
                <a:gd name="T26" fmla="*/ 390 w 430"/>
                <a:gd name="T27" fmla="*/ 574 h 753"/>
                <a:gd name="T28" fmla="*/ 379 w 430"/>
                <a:gd name="T29" fmla="*/ 622 h 753"/>
                <a:gd name="T30" fmla="*/ 392 w 430"/>
                <a:gd name="T31" fmla="*/ 637 h 753"/>
                <a:gd name="T32" fmla="*/ 381 w 430"/>
                <a:gd name="T33" fmla="*/ 664 h 753"/>
                <a:gd name="T34" fmla="*/ 386 w 430"/>
                <a:gd name="T35" fmla="*/ 673 h 753"/>
                <a:gd name="T36" fmla="*/ 352 w 430"/>
                <a:gd name="T37" fmla="*/ 686 h 753"/>
                <a:gd name="T38" fmla="*/ 344 w 430"/>
                <a:gd name="T39" fmla="*/ 734 h 753"/>
                <a:gd name="T40" fmla="*/ 295 w 430"/>
                <a:gd name="T41" fmla="*/ 719 h 753"/>
                <a:gd name="T42" fmla="*/ 270 w 430"/>
                <a:gd name="T43" fmla="*/ 753 h 753"/>
                <a:gd name="T44" fmla="*/ 255 w 430"/>
                <a:gd name="T45" fmla="*/ 749 h 753"/>
                <a:gd name="T46" fmla="*/ 238 w 430"/>
                <a:gd name="T47" fmla="*/ 719 h 753"/>
                <a:gd name="T48" fmla="*/ 211 w 430"/>
                <a:gd name="T49" fmla="*/ 645 h 753"/>
                <a:gd name="T50" fmla="*/ 147 w 430"/>
                <a:gd name="T51" fmla="*/ 607 h 753"/>
                <a:gd name="T52" fmla="*/ 133 w 430"/>
                <a:gd name="T53" fmla="*/ 569 h 753"/>
                <a:gd name="T54" fmla="*/ 154 w 430"/>
                <a:gd name="T55" fmla="*/ 510 h 753"/>
                <a:gd name="T56" fmla="*/ 137 w 430"/>
                <a:gd name="T57" fmla="*/ 498 h 753"/>
                <a:gd name="T58" fmla="*/ 95 w 430"/>
                <a:gd name="T59" fmla="*/ 498 h 753"/>
                <a:gd name="T60" fmla="*/ 86 w 430"/>
                <a:gd name="T61" fmla="*/ 462 h 753"/>
                <a:gd name="T62" fmla="*/ 17 w 430"/>
                <a:gd name="T63" fmla="*/ 390 h 753"/>
                <a:gd name="T64" fmla="*/ 0 w 430"/>
                <a:gd name="T65" fmla="*/ 331 h 753"/>
                <a:gd name="T66" fmla="*/ 8 w 430"/>
                <a:gd name="T67" fmla="*/ 308 h 753"/>
                <a:gd name="T68" fmla="*/ 8 w 430"/>
                <a:gd name="T69" fmla="*/ 308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 h="753">
                  <a:moveTo>
                    <a:pt x="8" y="308"/>
                  </a:moveTo>
                  <a:lnTo>
                    <a:pt x="52" y="213"/>
                  </a:lnTo>
                  <a:lnTo>
                    <a:pt x="38" y="177"/>
                  </a:lnTo>
                  <a:lnTo>
                    <a:pt x="113" y="120"/>
                  </a:lnTo>
                  <a:lnTo>
                    <a:pt x="126" y="78"/>
                  </a:lnTo>
                  <a:lnTo>
                    <a:pt x="73" y="17"/>
                  </a:lnTo>
                  <a:lnTo>
                    <a:pt x="360" y="0"/>
                  </a:lnTo>
                  <a:lnTo>
                    <a:pt x="367" y="44"/>
                  </a:lnTo>
                  <a:lnTo>
                    <a:pt x="396" y="101"/>
                  </a:lnTo>
                  <a:lnTo>
                    <a:pt x="421" y="388"/>
                  </a:lnTo>
                  <a:lnTo>
                    <a:pt x="415" y="447"/>
                  </a:lnTo>
                  <a:lnTo>
                    <a:pt x="430" y="481"/>
                  </a:lnTo>
                  <a:lnTo>
                    <a:pt x="413" y="546"/>
                  </a:lnTo>
                  <a:lnTo>
                    <a:pt x="390" y="574"/>
                  </a:lnTo>
                  <a:lnTo>
                    <a:pt x="379" y="622"/>
                  </a:lnTo>
                  <a:lnTo>
                    <a:pt x="392" y="637"/>
                  </a:lnTo>
                  <a:lnTo>
                    <a:pt x="381" y="664"/>
                  </a:lnTo>
                  <a:lnTo>
                    <a:pt x="386" y="673"/>
                  </a:lnTo>
                  <a:lnTo>
                    <a:pt x="352" y="686"/>
                  </a:lnTo>
                  <a:lnTo>
                    <a:pt x="344" y="734"/>
                  </a:lnTo>
                  <a:lnTo>
                    <a:pt x="295" y="719"/>
                  </a:lnTo>
                  <a:lnTo>
                    <a:pt x="270" y="753"/>
                  </a:lnTo>
                  <a:lnTo>
                    <a:pt x="255" y="749"/>
                  </a:lnTo>
                  <a:lnTo>
                    <a:pt x="238" y="719"/>
                  </a:lnTo>
                  <a:lnTo>
                    <a:pt x="211" y="645"/>
                  </a:lnTo>
                  <a:lnTo>
                    <a:pt x="147" y="607"/>
                  </a:lnTo>
                  <a:lnTo>
                    <a:pt x="133" y="569"/>
                  </a:lnTo>
                  <a:lnTo>
                    <a:pt x="154" y="510"/>
                  </a:lnTo>
                  <a:lnTo>
                    <a:pt x="137" y="498"/>
                  </a:lnTo>
                  <a:lnTo>
                    <a:pt x="95" y="498"/>
                  </a:lnTo>
                  <a:lnTo>
                    <a:pt x="86" y="462"/>
                  </a:lnTo>
                  <a:lnTo>
                    <a:pt x="17" y="390"/>
                  </a:lnTo>
                  <a:lnTo>
                    <a:pt x="0" y="331"/>
                  </a:lnTo>
                  <a:lnTo>
                    <a:pt x="8" y="308"/>
                  </a:lnTo>
                  <a:lnTo>
                    <a:pt x="8" y="308"/>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3" name="Freeform 1141">
              <a:extLst>
                <a:ext uri="{FF2B5EF4-FFF2-40B4-BE49-F238E27FC236}">
                  <a16:creationId xmlns:a16="http://schemas.microsoft.com/office/drawing/2014/main" id="{4EFDE48D-81CD-1D93-B100-A56256097FC8}"/>
                </a:ext>
              </a:extLst>
            </p:cNvPr>
            <p:cNvSpPr>
              <a:spLocks/>
            </p:cNvSpPr>
            <p:nvPr/>
          </p:nvSpPr>
          <p:spPr bwMode="auto">
            <a:xfrm>
              <a:off x="6361290" y="1982040"/>
              <a:ext cx="342864" cy="587375"/>
            </a:xfrm>
            <a:custGeom>
              <a:avLst/>
              <a:gdLst>
                <a:gd name="T0" fmla="*/ 11 w 338"/>
                <a:gd name="T1" fmla="*/ 566 h 566"/>
                <a:gd name="T2" fmla="*/ 21 w 338"/>
                <a:gd name="T3" fmla="*/ 549 h 566"/>
                <a:gd name="T4" fmla="*/ 85 w 338"/>
                <a:gd name="T5" fmla="*/ 545 h 566"/>
                <a:gd name="T6" fmla="*/ 138 w 338"/>
                <a:gd name="T7" fmla="*/ 528 h 566"/>
                <a:gd name="T8" fmla="*/ 192 w 338"/>
                <a:gd name="T9" fmla="*/ 496 h 566"/>
                <a:gd name="T10" fmla="*/ 235 w 338"/>
                <a:gd name="T11" fmla="*/ 494 h 566"/>
                <a:gd name="T12" fmla="*/ 285 w 338"/>
                <a:gd name="T13" fmla="*/ 412 h 566"/>
                <a:gd name="T14" fmla="*/ 300 w 338"/>
                <a:gd name="T15" fmla="*/ 418 h 566"/>
                <a:gd name="T16" fmla="*/ 338 w 338"/>
                <a:gd name="T17" fmla="*/ 389 h 566"/>
                <a:gd name="T18" fmla="*/ 329 w 338"/>
                <a:gd name="T19" fmla="*/ 368 h 566"/>
                <a:gd name="T20" fmla="*/ 332 w 338"/>
                <a:gd name="T21" fmla="*/ 357 h 566"/>
                <a:gd name="T22" fmla="*/ 294 w 338"/>
                <a:gd name="T23" fmla="*/ 7 h 566"/>
                <a:gd name="T24" fmla="*/ 291 w 338"/>
                <a:gd name="T25" fmla="*/ 0 h 566"/>
                <a:gd name="T26" fmla="*/ 89 w 338"/>
                <a:gd name="T27" fmla="*/ 23 h 566"/>
                <a:gd name="T28" fmla="*/ 51 w 338"/>
                <a:gd name="T29" fmla="*/ 42 h 566"/>
                <a:gd name="T30" fmla="*/ 17 w 338"/>
                <a:gd name="T31" fmla="*/ 32 h 566"/>
                <a:gd name="T32" fmla="*/ 42 w 338"/>
                <a:gd name="T33" fmla="*/ 319 h 566"/>
                <a:gd name="T34" fmla="*/ 36 w 338"/>
                <a:gd name="T35" fmla="*/ 378 h 566"/>
                <a:gd name="T36" fmla="*/ 51 w 338"/>
                <a:gd name="T37" fmla="*/ 412 h 566"/>
                <a:gd name="T38" fmla="*/ 34 w 338"/>
                <a:gd name="T39" fmla="*/ 477 h 566"/>
                <a:gd name="T40" fmla="*/ 11 w 338"/>
                <a:gd name="T41" fmla="*/ 505 h 566"/>
                <a:gd name="T42" fmla="*/ 0 w 338"/>
                <a:gd name="T43" fmla="*/ 553 h 566"/>
                <a:gd name="T44" fmla="*/ 11 w 338"/>
                <a:gd name="T45" fmla="*/ 566 h 566"/>
                <a:gd name="T46" fmla="*/ 11 w 338"/>
                <a:gd name="T47" fmla="*/ 5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8" h="566">
                  <a:moveTo>
                    <a:pt x="11" y="566"/>
                  </a:moveTo>
                  <a:lnTo>
                    <a:pt x="21" y="549"/>
                  </a:lnTo>
                  <a:lnTo>
                    <a:pt x="85" y="545"/>
                  </a:lnTo>
                  <a:lnTo>
                    <a:pt x="138" y="528"/>
                  </a:lnTo>
                  <a:lnTo>
                    <a:pt x="192" y="496"/>
                  </a:lnTo>
                  <a:lnTo>
                    <a:pt x="235" y="494"/>
                  </a:lnTo>
                  <a:lnTo>
                    <a:pt x="285" y="412"/>
                  </a:lnTo>
                  <a:lnTo>
                    <a:pt x="300" y="418"/>
                  </a:lnTo>
                  <a:lnTo>
                    <a:pt x="338" y="389"/>
                  </a:lnTo>
                  <a:lnTo>
                    <a:pt x="329" y="368"/>
                  </a:lnTo>
                  <a:lnTo>
                    <a:pt x="332" y="357"/>
                  </a:lnTo>
                  <a:lnTo>
                    <a:pt x="294" y="7"/>
                  </a:lnTo>
                  <a:lnTo>
                    <a:pt x="291" y="0"/>
                  </a:lnTo>
                  <a:lnTo>
                    <a:pt x="89" y="23"/>
                  </a:lnTo>
                  <a:lnTo>
                    <a:pt x="51" y="42"/>
                  </a:lnTo>
                  <a:lnTo>
                    <a:pt x="17" y="32"/>
                  </a:lnTo>
                  <a:lnTo>
                    <a:pt x="42" y="319"/>
                  </a:lnTo>
                  <a:lnTo>
                    <a:pt x="36" y="378"/>
                  </a:lnTo>
                  <a:lnTo>
                    <a:pt x="51" y="412"/>
                  </a:lnTo>
                  <a:lnTo>
                    <a:pt x="34" y="477"/>
                  </a:lnTo>
                  <a:lnTo>
                    <a:pt x="11" y="505"/>
                  </a:lnTo>
                  <a:lnTo>
                    <a:pt x="0" y="553"/>
                  </a:lnTo>
                  <a:lnTo>
                    <a:pt x="11" y="566"/>
                  </a:lnTo>
                  <a:lnTo>
                    <a:pt x="11" y="566"/>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4" name="Freeform 1142">
              <a:extLst>
                <a:ext uri="{FF2B5EF4-FFF2-40B4-BE49-F238E27FC236}">
                  <a16:creationId xmlns:a16="http://schemas.microsoft.com/office/drawing/2014/main" id="{ACA9A6DD-BCEB-01A2-2562-BF24C2F30282}"/>
                </a:ext>
              </a:extLst>
            </p:cNvPr>
            <p:cNvSpPr>
              <a:spLocks/>
            </p:cNvSpPr>
            <p:nvPr/>
          </p:nvSpPr>
          <p:spPr bwMode="auto">
            <a:xfrm>
              <a:off x="6236207" y="2345578"/>
              <a:ext cx="804778" cy="409575"/>
            </a:xfrm>
            <a:custGeom>
              <a:avLst/>
              <a:gdLst>
                <a:gd name="T0" fmla="*/ 4 w 791"/>
                <a:gd name="T1" fmla="*/ 375 h 396"/>
                <a:gd name="T2" fmla="*/ 23 w 791"/>
                <a:gd name="T3" fmla="*/ 373 h 396"/>
                <a:gd name="T4" fmla="*/ 29 w 791"/>
                <a:gd name="T5" fmla="*/ 331 h 396"/>
                <a:gd name="T6" fmla="*/ 17 w 791"/>
                <a:gd name="T7" fmla="*/ 329 h 396"/>
                <a:gd name="T8" fmla="*/ 42 w 791"/>
                <a:gd name="T9" fmla="*/ 295 h 396"/>
                <a:gd name="T10" fmla="*/ 91 w 791"/>
                <a:gd name="T11" fmla="*/ 310 h 396"/>
                <a:gd name="T12" fmla="*/ 99 w 791"/>
                <a:gd name="T13" fmla="*/ 262 h 396"/>
                <a:gd name="T14" fmla="*/ 133 w 791"/>
                <a:gd name="T15" fmla="*/ 249 h 396"/>
                <a:gd name="T16" fmla="*/ 128 w 791"/>
                <a:gd name="T17" fmla="*/ 240 h 396"/>
                <a:gd name="T18" fmla="*/ 147 w 791"/>
                <a:gd name="T19" fmla="*/ 194 h 396"/>
                <a:gd name="T20" fmla="*/ 211 w 791"/>
                <a:gd name="T21" fmla="*/ 190 h 396"/>
                <a:gd name="T22" fmla="*/ 264 w 791"/>
                <a:gd name="T23" fmla="*/ 173 h 396"/>
                <a:gd name="T24" fmla="*/ 299 w 791"/>
                <a:gd name="T25" fmla="*/ 150 h 396"/>
                <a:gd name="T26" fmla="*/ 318 w 791"/>
                <a:gd name="T27" fmla="*/ 141 h 396"/>
                <a:gd name="T28" fmla="*/ 361 w 791"/>
                <a:gd name="T29" fmla="*/ 139 h 396"/>
                <a:gd name="T30" fmla="*/ 411 w 791"/>
                <a:gd name="T31" fmla="*/ 57 h 396"/>
                <a:gd name="T32" fmla="*/ 426 w 791"/>
                <a:gd name="T33" fmla="*/ 63 h 396"/>
                <a:gd name="T34" fmla="*/ 464 w 791"/>
                <a:gd name="T35" fmla="*/ 34 h 396"/>
                <a:gd name="T36" fmla="*/ 455 w 791"/>
                <a:gd name="T37" fmla="*/ 13 h 396"/>
                <a:gd name="T38" fmla="*/ 458 w 791"/>
                <a:gd name="T39" fmla="*/ 2 h 396"/>
                <a:gd name="T40" fmla="*/ 493 w 791"/>
                <a:gd name="T41" fmla="*/ 0 h 396"/>
                <a:gd name="T42" fmla="*/ 515 w 791"/>
                <a:gd name="T43" fmla="*/ 8 h 396"/>
                <a:gd name="T44" fmla="*/ 584 w 791"/>
                <a:gd name="T45" fmla="*/ 48 h 396"/>
                <a:gd name="T46" fmla="*/ 633 w 791"/>
                <a:gd name="T47" fmla="*/ 46 h 396"/>
                <a:gd name="T48" fmla="*/ 656 w 791"/>
                <a:gd name="T49" fmla="*/ 31 h 396"/>
                <a:gd name="T50" fmla="*/ 711 w 791"/>
                <a:gd name="T51" fmla="*/ 65 h 396"/>
                <a:gd name="T52" fmla="*/ 728 w 791"/>
                <a:gd name="T53" fmla="*/ 129 h 396"/>
                <a:gd name="T54" fmla="*/ 791 w 791"/>
                <a:gd name="T55" fmla="*/ 175 h 396"/>
                <a:gd name="T56" fmla="*/ 761 w 791"/>
                <a:gd name="T57" fmla="*/ 211 h 396"/>
                <a:gd name="T58" fmla="*/ 707 w 791"/>
                <a:gd name="T59" fmla="*/ 262 h 396"/>
                <a:gd name="T60" fmla="*/ 706 w 791"/>
                <a:gd name="T61" fmla="*/ 274 h 396"/>
                <a:gd name="T62" fmla="*/ 628 w 791"/>
                <a:gd name="T63" fmla="*/ 323 h 396"/>
                <a:gd name="T64" fmla="*/ 190 w 791"/>
                <a:gd name="T65" fmla="*/ 365 h 396"/>
                <a:gd name="T66" fmla="*/ 143 w 791"/>
                <a:gd name="T67" fmla="*/ 361 h 396"/>
                <a:gd name="T68" fmla="*/ 145 w 791"/>
                <a:gd name="T69" fmla="*/ 384 h 396"/>
                <a:gd name="T70" fmla="*/ 0 w 791"/>
                <a:gd name="T71" fmla="*/ 396 h 396"/>
                <a:gd name="T72" fmla="*/ 4 w 791"/>
                <a:gd name="T73" fmla="*/ 375 h 396"/>
                <a:gd name="T74" fmla="*/ 4 w 791"/>
                <a:gd name="T75" fmla="*/ 37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1" h="396">
                  <a:moveTo>
                    <a:pt x="4" y="375"/>
                  </a:moveTo>
                  <a:lnTo>
                    <a:pt x="23" y="373"/>
                  </a:lnTo>
                  <a:lnTo>
                    <a:pt x="29" y="331"/>
                  </a:lnTo>
                  <a:lnTo>
                    <a:pt x="17" y="329"/>
                  </a:lnTo>
                  <a:lnTo>
                    <a:pt x="42" y="295"/>
                  </a:lnTo>
                  <a:lnTo>
                    <a:pt x="91" y="310"/>
                  </a:lnTo>
                  <a:lnTo>
                    <a:pt x="99" y="262"/>
                  </a:lnTo>
                  <a:lnTo>
                    <a:pt x="133" y="249"/>
                  </a:lnTo>
                  <a:lnTo>
                    <a:pt x="128" y="240"/>
                  </a:lnTo>
                  <a:lnTo>
                    <a:pt x="147" y="194"/>
                  </a:lnTo>
                  <a:lnTo>
                    <a:pt x="211" y="190"/>
                  </a:lnTo>
                  <a:lnTo>
                    <a:pt x="264" y="173"/>
                  </a:lnTo>
                  <a:lnTo>
                    <a:pt x="299" y="150"/>
                  </a:lnTo>
                  <a:lnTo>
                    <a:pt x="318" y="141"/>
                  </a:lnTo>
                  <a:lnTo>
                    <a:pt x="361" y="139"/>
                  </a:lnTo>
                  <a:lnTo>
                    <a:pt x="411" y="57"/>
                  </a:lnTo>
                  <a:lnTo>
                    <a:pt x="426" y="63"/>
                  </a:lnTo>
                  <a:lnTo>
                    <a:pt x="464" y="34"/>
                  </a:lnTo>
                  <a:lnTo>
                    <a:pt x="455" y="13"/>
                  </a:lnTo>
                  <a:lnTo>
                    <a:pt x="458" y="2"/>
                  </a:lnTo>
                  <a:lnTo>
                    <a:pt x="493" y="0"/>
                  </a:lnTo>
                  <a:lnTo>
                    <a:pt x="515" y="8"/>
                  </a:lnTo>
                  <a:lnTo>
                    <a:pt x="584" y="48"/>
                  </a:lnTo>
                  <a:lnTo>
                    <a:pt x="633" y="46"/>
                  </a:lnTo>
                  <a:lnTo>
                    <a:pt x="656" y="31"/>
                  </a:lnTo>
                  <a:lnTo>
                    <a:pt x="711" y="65"/>
                  </a:lnTo>
                  <a:lnTo>
                    <a:pt x="728" y="129"/>
                  </a:lnTo>
                  <a:lnTo>
                    <a:pt x="791" y="175"/>
                  </a:lnTo>
                  <a:lnTo>
                    <a:pt x="761" y="211"/>
                  </a:lnTo>
                  <a:lnTo>
                    <a:pt x="707" y="262"/>
                  </a:lnTo>
                  <a:lnTo>
                    <a:pt x="706" y="274"/>
                  </a:lnTo>
                  <a:lnTo>
                    <a:pt x="628" y="323"/>
                  </a:lnTo>
                  <a:lnTo>
                    <a:pt x="190" y="365"/>
                  </a:lnTo>
                  <a:lnTo>
                    <a:pt x="143" y="361"/>
                  </a:lnTo>
                  <a:lnTo>
                    <a:pt x="145" y="384"/>
                  </a:lnTo>
                  <a:lnTo>
                    <a:pt x="0" y="396"/>
                  </a:lnTo>
                  <a:lnTo>
                    <a:pt x="4" y="375"/>
                  </a:lnTo>
                  <a:lnTo>
                    <a:pt x="4" y="375"/>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5" name="Freeform 1143">
              <a:extLst>
                <a:ext uri="{FF2B5EF4-FFF2-40B4-BE49-F238E27FC236}">
                  <a16:creationId xmlns:a16="http://schemas.microsoft.com/office/drawing/2014/main" id="{0BA1D3B3-1583-7DA1-A6E4-0330F486C3BF}"/>
                </a:ext>
              </a:extLst>
            </p:cNvPr>
            <p:cNvSpPr>
              <a:spLocks/>
            </p:cNvSpPr>
            <p:nvPr/>
          </p:nvSpPr>
          <p:spPr bwMode="auto">
            <a:xfrm>
              <a:off x="6145412" y="2653553"/>
              <a:ext cx="946051" cy="317500"/>
            </a:xfrm>
            <a:custGeom>
              <a:avLst/>
              <a:gdLst>
                <a:gd name="T0" fmla="*/ 17 w 931"/>
                <a:gd name="T1" fmla="*/ 253 h 308"/>
                <a:gd name="T2" fmla="*/ 11 w 931"/>
                <a:gd name="T3" fmla="*/ 249 h 308"/>
                <a:gd name="T4" fmla="*/ 38 w 931"/>
                <a:gd name="T5" fmla="*/ 228 h 308"/>
                <a:gd name="T6" fmla="*/ 64 w 931"/>
                <a:gd name="T7" fmla="*/ 180 h 308"/>
                <a:gd name="T8" fmla="*/ 55 w 931"/>
                <a:gd name="T9" fmla="*/ 169 h 308"/>
                <a:gd name="T10" fmla="*/ 68 w 931"/>
                <a:gd name="T11" fmla="*/ 146 h 308"/>
                <a:gd name="T12" fmla="*/ 68 w 931"/>
                <a:gd name="T13" fmla="*/ 120 h 308"/>
                <a:gd name="T14" fmla="*/ 87 w 931"/>
                <a:gd name="T15" fmla="*/ 101 h 308"/>
                <a:gd name="T16" fmla="*/ 232 w 931"/>
                <a:gd name="T17" fmla="*/ 89 h 308"/>
                <a:gd name="T18" fmla="*/ 230 w 931"/>
                <a:gd name="T19" fmla="*/ 66 h 308"/>
                <a:gd name="T20" fmla="*/ 277 w 931"/>
                <a:gd name="T21" fmla="*/ 70 h 308"/>
                <a:gd name="T22" fmla="*/ 715 w 931"/>
                <a:gd name="T23" fmla="*/ 28 h 308"/>
                <a:gd name="T24" fmla="*/ 931 w 931"/>
                <a:gd name="T25" fmla="*/ 0 h 308"/>
                <a:gd name="T26" fmla="*/ 893 w 931"/>
                <a:gd name="T27" fmla="*/ 74 h 308"/>
                <a:gd name="T28" fmla="*/ 834 w 931"/>
                <a:gd name="T29" fmla="*/ 87 h 308"/>
                <a:gd name="T30" fmla="*/ 806 w 931"/>
                <a:gd name="T31" fmla="*/ 125 h 308"/>
                <a:gd name="T32" fmla="*/ 699 w 931"/>
                <a:gd name="T33" fmla="*/ 186 h 308"/>
                <a:gd name="T34" fmla="*/ 694 w 931"/>
                <a:gd name="T35" fmla="*/ 209 h 308"/>
                <a:gd name="T36" fmla="*/ 667 w 931"/>
                <a:gd name="T37" fmla="*/ 222 h 308"/>
                <a:gd name="T38" fmla="*/ 667 w 931"/>
                <a:gd name="T39" fmla="*/ 253 h 308"/>
                <a:gd name="T40" fmla="*/ 523 w 931"/>
                <a:gd name="T41" fmla="*/ 270 h 308"/>
                <a:gd name="T42" fmla="*/ 234 w 931"/>
                <a:gd name="T43" fmla="*/ 294 h 308"/>
                <a:gd name="T44" fmla="*/ 0 w 931"/>
                <a:gd name="T45" fmla="*/ 308 h 308"/>
                <a:gd name="T46" fmla="*/ 17 w 931"/>
                <a:gd name="T47" fmla="*/ 253 h 308"/>
                <a:gd name="T48" fmla="*/ 17 w 931"/>
                <a:gd name="T49" fmla="*/ 25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1" h="308">
                  <a:moveTo>
                    <a:pt x="17" y="253"/>
                  </a:moveTo>
                  <a:lnTo>
                    <a:pt x="11" y="249"/>
                  </a:lnTo>
                  <a:lnTo>
                    <a:pt x="38" y="228"/>
                  </a:lnTo>
                  <a:lnTo>
                    <a:pt x="64" y="180"/>
                  </a:lnTo>
                  <a:lnTo>
                    <a:pt x="55" y="169"/>
                  </a:lnTo>
                  <a:lnTo>
                    <a:pt x="68" y="146"/>
                  </a:lnTo>
                  <a:lnTo>
                    <a:pt x="68" y="120"/>
                  </a:lnTo>
                  <a:lnTo>
                    <a:pt x="87" y="101"/>
                  </a:lnTo>
                  <a:lnTo>
                    <a:pt x="232" y="89"/>
                  </a:lnTo>
                  <a:lnTo>
                    <a:pt x="230" y="66"/>
                  </a:lnTo>
                  <a:lnTo>
                    <a:pt x="277" y="70"/>
                  </a:lnTo>
                  <a:lnTo>
                    <a:pt x="715" y="28"/>
                  </a:lnTo>
                  <a:lnTo>
                    <a:pt x="931" y="0"/>
                  </a:lnTo>
                  <a:lnTo>
                    <a:pt x="893" y="74"/>
                  </a:lnTo>
                  <a:lnTo>
                    <a:pt x="834" y="87"/>
                  </a:lnTo>
                  <a:lnTo>
                    <a:pt x="806" y="125"/>
                  </a:lnTo>
                  <a:lnTo>
                    <a:pt x="699" y="186"/>
                  </a:lnTo>
                  <a:lnTo>
                    <a:pt x="694" y="209"/>
                  </a:lnTo>
                  <a:lnTo>
                    <a:pt x="667" y="222"/>
                  </a:lnTo>
                  <a:lnTo>
                    <a:pt x="667" y="253"/>
                  </a:lnTo>
                  <a:lnTo>
                    <a:pt x="523" y="270"/>
                  </a:lnTo>
                  <a:lnTo>
                    <a:pt x="234" y="294"/>
                  </a:lnTo>
                  <a:lnTo>
                    <a:pt x="0" y="308"/>
                  </a:lnTo>
                  <a:lnTo>
                    <a:pt x="17" y="253"/>
                  </a:lnTo>
                  <a:lnTo>
                    <a:pt x="17" y="253"/>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6" name="Freeform 1144">
              <a:extLst>
                <a:ext uri="{FF2B5EF4-FFF2-40B4-BE49-F238E27FC236}">
                  <a16:creationId xmlns:a16="http://schemas.microsoft.com/office/drawing/2014/main" id="{74DCDB28-D359-E03C-A2CB-24FD19FC072E}"/>
                </a:ext>
              </a:extLst>
            </p:cNvPr>
            <p:cNvSpPr>
              <a:spLocks/>
            </p:cNvSpPr>
            <p:nvPr/>
          </p:nvSpPr>
          <p:spPr bwMode="auto">
            <a:xfrm>
              <a:off x="6013663" y="2958353"/>
              <a:ext cx="396834" cy="673100"/>
            </a:xfrm>
            <a:custGeom>
              <a:avLst/>
              <a:gdLst>
                <a:gd name="T0" fmla="*/ 27 w 388"/>
                <a:gd name="T1" fmla="*/ 457 h 654"/>
                <a:gd name="T2" fmla="*/ 65 w 388"/>
                <a:gd name="T3" fmla="*/ 407 h 654"/>
                <a:gd name="T4" fmla="*/ 54 w 388"/>
                <a:gd name="T5" fmla="*/ 394 h 654"/>
                <a:gd name="T6" fmla="*/ 38 w 388"/>
                <a:gd name="T7" fmla="*/ 287 h 654"/>
                <a:gd name="T8" fmla="*/ 33 w 388"/>
                <a:gd name="T9" fmla="*/ 215 h 654"/>
                <a:gd name="T10" fmla="*/ 59 w 388"/>
                <a:gd name="T11" fmla="*/ 135 h 654"/>
                <a:gd name="T12" fmla="*/ 101 w 388"/>
                <a:gd name="T13" fmla="*/ 80 h 654"/>
                <a:gd name="T14" fmla="*/ 97 w 388"/>
                <a:gd name="T15" fmla="*/ 65 h 654"/>
                <a:gd name="T16" fmla="*/ 128 w 388"/>
                <a:gd name="T17" fmla="*/ 14 h 654"/>
                <a:gd name="T18" fmla="*/ 362 w 388"/>
                <a:gd name="T19" fmla="*/ 0 h 654"/>
                <a:gd name="T20" fmla="*/ 373 w 388"/>
                <a:gd name="T21" fmla="*/ 12 h 654"/>
                <a:gd name="T22" fmla="*/ 362 w 388"/>
                <a:gd name="T23" fmla="*/ 419 h 654"/>
                <a:gd name="T24" fmla="*/ 388 w 388"/>
                <a:gd name="T25" fmla="*/ 614 h 654"/>
                <a:gd name="T26" fmla="*/ 379 w 388"/>
                <a:gd name="T27" fmla="*/ 624 h 654"/>
                <a:gd name="T28" fmla="*/ 329 w 388"/>
                <a:gd name="T29" fmla="*/ 612 h 654"/>
                <a:gd name="T30" fmla="*/ 253 w 388"/>
                <a:gd name="T31" fmla="*/ 654 h 654"/>
                <a:gd name="T32" fmla="*/ 215 w 388"/>
                <a:gd name="T33" fmla="*/ 592 h 654"/>
                <a:gd name="T34" fmla="*/ 221 w 388"/>
                <a:gd name="T35" fmla="*/ 546 h 654"/>
                <a:gd name="T36" fmla="*/ 0 w 388"/>
                <a:gd name="T37" fmla="*/ 555 h 654"/>
                <a:gd name="T38" fmla="*/ 27 w 388"/>
                <a:gd name="T39" fmla="*/ 457 h 654"/>
                <a:gd name="T40" fmla="*/ 27 w 388"/>
                <a:gd name="T41" fmla="*/ 457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54">
                  <a:moveTo>
                    <a:pt x="27" y="457"/>
                  </a:moveTo>
                  <a:lnTo>
                    <a:pt x="65" y="407"/>
                  </a:lnTo>
                  <a:lnTo>
                    <a:pt x="54" y="394"/>
                  </a:lnTo>
                  <a:lnTo>
                    <a:pt x="38" y="287"/>
                  </a:lnTo>
                  <a:lnTo>
                    <a:pt x="33" y="215"/>
                  </a:lnTo>
                  <a:lnTo>
                    <a:pt x="59" y="135"/>
                  </a:lnTo>
                  <a:lnTo>
                    <a:pt x="101" y="80"/>
                  </a:lnTo>
                  <a:lnTo>
                    <a:pt x="97" y="65"/>
                  </a:lnTo>
                  <a:lnTo>
                    <a:pt x="128" y="14"/>
                  </a:lnTo>
                  <a:lnTo>
                    <a:pt x="362" y="0"/>
                  </a:lnTo>
                  <a:lnTo>
                    <a:pt x="373" y="12"/>
                  </a:lnTo>
                  <a:lnTo>
                    <a:pt x="362" y="419"/>
                  </a:lnTo>
                  <a:lnTo>
                    <a:pt x="388" y="614"/>
                  </a:lnTo>
                  <a:lnTo>
                    <a:pt x="379" y="624"/>
                  </a:lnTo>
                  <a:lnTo>
                    <a:pt x="329" y="612"/>
                  </a:lnTo>
                  <a:lnTo>
                    <a:pt x="253" y="654"/>
                  </a:lnTo>
                  <a:lnTo>
                    <a:pt x="215" y="592"/>
                  </a:lnTo>
                  <a:lnTo>
                    <a:pt x="221" y="546"/>
                  </a:lnTo>
                  <a:lnTo>
                    <a:pt x="0" y="555"/>
                  </a:lnTo>
                  <a:lnTo>
                    <a:pt x="27" y="457"/>
                  </a:lnTo>
                  <a:lnTo>
                    <a:pt x="27" y="45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37" name="Freeform 1145">
              <a:extLst>
                <a:ext uri="{FF2B5EF4-FFF2-40B4-BE49-F238E27FC236}">
                  <a16:creationId xmlns:a16="http://schemas.microsoft.com/office/drawing/2014/main" id="{EAA5B9C8-DD79-0264-CAB3-EE44F7EF1BE4}"/>
                </a:ext>
              </a:extLst>
            </p:cNvPr>
            <p:cNvSpPr>
              <a:spLocks/>
            </p:cNvSpPr>
            <p:nvPr/>
          </p:nvSpPr>
          <p:spPr bwMode="auto">
            <a:xfrm>
              <a:off x="6383513" y="2931365"/>
              <a:ext cx="419056" cy="677863"/>
            </a:xfrm>
            <a:custGeom>
              <a:avLst/>
              <a:gdLst>
                <a:gd name="T0" fmla="*/ 11 w 416"/>
                <a:gd name="T1" fmla="*/ 36 h 659"/>
                <a:gd name="T2" fmla="*/ 0 w 416"/>
                <a:gd name="T3" fmla="*/ 443 h 659"/>
                <a:gd name="T4" fmla="*/ 26 w 416"/>
                <a:gd name="T5" fmla="*/ 638 h 659"/>
                <a:gd name="T6" fmla="*/ 55 w 416"/>
                <a:gd name="T7" fmla="*/ 646 h 659"/>
                <a:gd name="T8" fmla="*/ 81 w 416"/>
                <a:gd name="T9" fmla="*/ 631 h 659"/>
                <a:gd name="T10" fmla="*/ 97 w 416"/>
                <a:gd name="T11" fmla="*/ 646 h 659"/>
                <a:gd name="T12" fmla="*/ 74 w 416"/>
                <a:gd name="T13" fmla="*/ 659 h 659"/>
                <a:gd name="T14" fmla="*/ 131 w 416"/>
                <a:gd name="T15" fmla="*/ 644 h 659"/>
                <a:gd name="T16" fmla="*/ 142 w 416"/>
                <a:gd name="T17" fmla="*/ 627 h 659"/>
                <a:gd name="T18" fmla="*/ 135 w 416"/>
                <a:gd name="T19" fmla="*/ 616 h 659"/>
                <a:gd name="T20" fmla="*/ 138 w 416"/>
                <a:gd name="T21" fmla="*/ 598 h 659"/>
                <a:gd name="T22" fmla="*/ 112 w 416"/>
                <a:gd name="T23" fmla="*/ 574 h 659"/>
                <a:gd name="T24" fmla="*/ 112 w 416"/>
                <a:gd name="T25" fmla="*/ 553 h 659"/>
                <a:gd name="T26" fmla="*/ 416 w 416"/>
                <a:gd name="T27" fmla="*/ 526 h 659"/>
                <a:gd name="T28" fmla="*/ 391 w 416"/>
                <a:gd name="T29" fmla="*/ 422 h 659"/>
                <a:gd name="T30" fmla="*/ 406 w 416"/>
                <a:gd name="T31" fmla="*/ 359 h 659"/>
                <a:gd name="T32" fmla="*/ 368 w 416"/>
                <a:gd name="T33" fmla="*/ 277 h 659"/>
                <a:gd name="T34" fmla="*/ 289 w 416"/>
                <a:gd name="T35" fmla="*/ 0 h 659"/>
                <a:gd name="T36" fmla="*/ 0 w 416"/>
                <a:gd name="T37" fmla="*/ 24 h 659"/>
                <a:gd name="T38" fmla="*/ 11 w 416"/>
                <a:gd name="T39" fmla="*/ 36 h 659"/>
                <a:gd name="T40" fmla="*/ 11 w 416"/>
                <a:gd name="T41" fmla="*/ 3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59">
                  <a:moveTo>
                    <a:pt x="11" y="36"/>
                  </a:moveTo>
                  <a:lnTo>
                    <a:pt x="0" y="443"/>
                  </a:lnTo>
                  <a:lnTo>
                    <a:pt x="26" y="638"/>
                  </a:lnTo>
                  <a:lnTo>
                    <a:pt x="55" y="646"/>
                  </a:lnTo>
                  <a:lnTo>
                    <a:pt x="81" y="631"/>
                  </a:lnTo>
                  <a:lnTo>
                    <a:pt x="97" y="646"/>
                  </a:lnTo>
                  <a:lnTo>
                    <a:pt x="74" y="659"/>
                  </a:lnTo>
                  <a:lnTo>
                    <a:pt x="131" y="644"/>
                  </a:lnTo>
                  <a:lnTo>
                    <a:pt x="142" y="627"/>
                  </a:lnTo>
                  <a:lnTo>
                    <a:pt x="135" y="616"/>
                  </a:lnTo>
                  <a:lnTo>
                    <a:pt x="138" y="598"/>
                  </a:lnTo>
                  <a:lnTo>
                    <a:pt x="112" y="574"/>
                  </a:lnTo>
                  <a:lnTo>
                    <a:pt x="112" y="553"/>
                  </a:lnTo>
                  <a:lnTo>
                    <a:pt x="416" y="526"/>
                  </a:lnTo>
                  <a:lnTo>
                    <a:pt x="391" y="422"/>
                  </a:lnTo>
                  <a:lnTo>
                    <a:pt x="406" y="359"/>
                  </a:lnTo>
                  <a:lnTo>
                    <a:pt x="368" y="277"/>
                  </a:lnTo>
                  <a:lnTo>
                    <a:pt x="289" y="0"/>
                  </a:lnTo>
                  <a:lnTo>
                    <a:pt x="0" y="24"/>
                  </a:lnTo>
                  <a:lnTo>
                    <a:pt x="11" y="36"/>
                  </a:lnTo>
                  <a:lnTo>
                    <a:pt x="11" y="36"/>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38" name="Freeform 1146">
              <a:extLst>
                <a:ext uri="{FF2B5EF4-FFF2-40B4-BE49-F238E27FC236}">
                  <a16:creationId xmlns:a16="http://schemas.microsoft.com/office/drawing/2014/main" id="{40A8CC48-8042-396C-F863-CC206FACA717}"/>
                </a:ext>
              </a:extLst>
            </p:cNvPr>
            <p:cNvSpPr>
              <a:spLocks/>
            </p:cNvSpPr>
            <p:nvPr/>
          </p:nvSpPr>
          <p:spPr bwMode="auto">
            <a:xfrm>
              <a:off x="6677963" y="2899615"/>
              <a:ext cx="596838" cy="619125"/>
            </a:xfrm>
            <a:custGeom>
              <a:avLst/>
              <a:gdLst>
                <a:gd name="T0" fmla="*/ 79 w 587"/>
                <a:gd name="T1" fmla="*/ 312 h 603"/>
                <a:gd name="T2" fmla="*/ 117 w 587"/>
                <a:gd name="T3" fmla="*/ 394 h 603"/>
                <a:gd name="T4" fmla="*/ 102 w 587"/>
                <a:gd name="T5" fmla="*/ 457 h 603"/>
                <a:gd name="T6" fmla="*/ 127 w 587"/>
                <a:gd name="T7" fmla="*/ 561 h 603"/>
                <a:gd name="T8" fmla="*/ 150 w 587"/>
                <a:gd name="T9" fmla="*/ 595 h 603"/>
                <a:gd name="T10" fmla="*/ 464 w 587"/>
                <a:gd name="T11" fmla="*/ 578 h 603"/>
                <a:gd name="T12" fmla="*/ 467 w 587"/>
                <a:gd name="T13" fmla="*/ 599 h 603"/>
                <a:gd name="T14" fmla="*/ 486 w 587"/>
                <a:gd name="T15" fmla="*/ 603 h 603"/>
                <a:gd name="T16" fmla="*/ 479 w 587"/>
                <a:gd name="T17" fmla="*/ 552 h 603"/>
                <a:gd name="T18" fmla="*/ 492 w 587"/>
                <a:gd name="T19" fmla="*/ 538 h 603"/>
                <a:gd name="T20" fmla="*/ 538 w 587"/>
                <a:gd name="T21" fmla="*/ 548 h 603"/>
                <a:gd name="T22" fmla="*/ 545 w 587"/>
                <a:gd name="T23" fmla="*/ 512 h 603"/>
                <a:gd name="T24" fmla="*/ 540 w 587"/>
                <a:gd name="T25" fmla="*/ 464 h 603"/>
                <a:gd name="T26" fmla="*/ 559 w 587"/>
                <a:gd name="T27" fmla="*/ 451 h 603"/>
                <a:gd name="T28" fmla="*/ 587 w 587"/>
                <a:gd name="T29" fmla="*/ 360 h 603"/>
                <a:gd name="T30" fmla="*/ 568 w 587"/>
                <a:gd name="T31" fmla="*/ 356 h 603"/>
                <a:gd name="T32" fmla="*/ 492 w 587"/>
                <a:gd name="T33" fmla="*/ 238 h 603"/>
                <a:gd name="T34" fmla="*/ 327 w 587"/>
                <a:gd name="T35" fmla="*/ 90 h 603"/>
                <a:gd name="T36" fmla="*/ 254 w 587"/>
                <a:gd name="T37" fmla="*/ 44 h 603"/>
                <a:gd name="T38" fmla="*/ 279 w 587"/>
                <a:gd name="T39" fmla="*/ 0 h 603"/>
                <a:gd name="T40" fmla="*/ 144 w 587"/>
                <a:gd name="T41" fmla="*/ 18 h 603"/>
                <a:gd name="T42" fmla="*/ 0 w 587"/>
                <a:gd name="T43" fmla="*/ 35 h 603"/>
                <a:gd name="T44" fmla="*/ 79 w 587"/>
                <a:gd name="T45" fmla="*/ 312 h 603"/>
                <a:gd name="T46" fmla="*/ 79 w 587"/>
                <a:gd name="T47" fmla="*/ 312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7" h="603">
                  <a:moveTo>
                    <a:pt x="79" y="312"/>
                  </a:moveTo>
                  <a:lnTo>
                    <a:pt x="117" y="394"/>
                  </a:lnTo>
                  <a:lnTo>
                    <a:pt x="102" y="457"/>
                  </a:lnTo>
                  <a:lnTo>
                    <a:pt x="127" y="561"/>
                  </a:lnTo>
                  <a:lnTo>
                    <a:pt x="150" y="595"/>
                  </a:lnTo>
                  <a:lnTo>
                    <a:pt x="464" y="578"/>
                  </a:lnTo>
                  <a:lnTo>
                    <a:pt x="467" y="599"/>
                  </a:lnTo>
                  <a:lnTo>
                    <a:pt x="486" y="603"/>
                  </a:lnTo>
                  <a:lnTo>
                    <a:pt x="479" y="552"/>
                  </a:lnTo>
                  <a:lnTo>
                    <a:pt x="492" y="538"/>
                  </a:lnTo>
                  <a:lnTo>
                    <a:pt x="538" y="548"/>
                  </a:lnTo>
                  <a:lnTo>
                    <a:pt x="545" y="512"/>
                  </a:lnTo>
                  <a:lnTo>
                    <a:pt x="540" y="464"/>
                  </a:lnTo>
                  <a:lnTo>
                    <a:pt x="559" y="451"/>
                  </a:lnTo>
                  <a:lnTo>
                    <a:pt x="587" y="360"/>
                  </a:lnTo>
                  <a:lnTo>
                    <a:pt x="568" y="356"/>
                  </a:lnTo>
                  <a:lnTo>
                    <a:pt x="492" y="238"/>
                  </a:lnTo>
                  <a:lnTo>
                    <a:pt x="327" y="90"/>
                  </a:lnTo>
                  <a:lnTo>
                    <a:pt x="254" y="44"/>
                  </a:lnTo>
                  <a:lnTo>
                    <a:pt x="279" y="0"/>
                  </a:lnTo>
                  <a:lnTo>
                    <a:pt x="144" y="18"/>
                  </a:lnTo>
                  <a:lnTo>
                    <a:pt x="0" y="35"/>
                  </a:lnTo>
                  <a:lnTo>
                    <a:pt x="79" y="312"/>
                  </a:lnTo>
                  <a:lnTo>
                    <a:pt x="79" y="312"/>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9" name="Freeform 1147">
              <a:extLst>
                <a:ext uri="{FF2B5EF4-FFF2-40B4-BE49-F238E27FC236}">
                  <a16:creationId xmlns:a16="http://schemas.microsoft.com/office/drawing/2014/main" id="{1A814EAB-38D1-E0BC-68AE-48D449AD43C4}"/>
                </a:ext>
              </a:extLst>
            </p:cNvPr>
            <p:cNvSpPr>
              <a:spLocks/>
            </p:cNvSpPr>
            <p:nvPr/>
          </p:nvSpPr>
          <p:spPr bwMode="auto">
            <a:xfrm>
              <a:off x="6497801" y="3450478"/>
              <a:ext cx="1004782" cy="754062"/>
            </a:xfrm>
            <a:custGeom>
              <a:avLst/>
              <a:gdLst>
                <a:gd name="T0" fmla="*/ 0 w 990"/>
                <a:gd name="T1" fmla="*/ 71 h 732"/>
                <a:gd name="T2" fmla="*/ 26 w 990"/>
                <a:gd name="T3" fmla="*/ 95 h 732"/>
                <a:gd name="T4" fmla="*/ 23 w 990"/>
                <a:gd name="T5" fmla="*/ 113 h 732"/>
                <a:gd name="T6" fmla="*/ 30 w 990"/>
                <a:gd name="T7" fmla="*/ 124 h 732"/>
                <a:gd name="T8" fmla="*/ 19 w 990"/>
                <a:gd name="T9" fmla="*/ 141 h 732"/>
                <a:gd name="T10" fmla="*/ 135 w 990"/>
                <a:gd name="T11" fmla="*/ 101 h 732"/>
                <a:gd name="T12" fmla="*/ 283 w 990"/>
                <a:gd name="T13" fmla="*/ 194 h 732"/>
                <a:gd name="T14" fmla="*/ 405 w 990"/>
                <a:gd name="T15" fmla="*/ 130 h 732"/>
                <a:gd name="T16" fmla="*/ 475 w 990"/>
                <a:gd name="T17" fmla="*/ 145 h 732"/>
                <a:gd name="T18" fmla="*/ 564 w 990"/>
                <a:gd name="T19" fmla="*/ 232 h 732"/>
                <a:gd name="T20" fmla="*/ 597 w 990"/>
                <a:gd name="T21" fmla="*/ 232 h 732"/>
                <a:gd name="T22" fmla="*/ 625 w 990"/>
                <a:gd name="T23" fmla="*/ 293 h 732"/>
                <a:gd name="T24" fmla="*/ 618 w 990"/>
                <a:gd name="T25" fmla="*/ 409 h 732"/>
                <a:gd name="T26" fmla="*/ 639 w 990"/>
                <a:gd name="T27" fmla="*/ 422 h 732"/>
                <a:gd name="T28" fmla="*/ 642 w 990"/>
                <a:gd name="T29" fmla="*/ 401 h 732"/>
                <a:gd name="T30" fmla="*/ 671 w 990"/>
                <a:gd name="T31" fmla="*/ 401 h 732"/>
                <a:gd name="T32" fmla="*/ 642 w 990"/>
                <a:gd name="T33" fmla="*/ 457 h 732"/>
                <a:gd name="T34" fmla="*/ 718 w 990"/>
                <a:gd name="T35" fmla="*/ 533 h 732"/>
                <a:gd name="T36" fmla="*/ 730 w 990"/>
                <a:gd name="T37" fmla="*/ 512 h 732"/>
                <a:gd name="T38" fmla="*/ 736 w 990"/>
                <a:gd name="T39" fmla="*/ 565 h 732"/>
                <a:gd name="T40" fmla="*/ 760 w 990"/>
                <a:gd name="T41" fmla="*/ 576 h 732"/>
                <a:gd name="T42" fmla="*/ 787 w 990"/>
                <a:gd name="T43" fmla="*/ 641 h 732"/>
                <a:gd name="T44" fmla="*/ 814 w 990"/>
                <a:gd name="T45" fmla="*/ 641 h 732"/>
                <a:gd name="T46" fmla="*/ 871 w 990"/>
                <a:gd name="T47" fmla="*/ 702 h 732"/>
                <a:gd name="T48" fmla="*/ 903 w 990"/>
                <a:gd name="T49" fmla="*/ 706 h 732"/>
                <a:gd name="T50" fmla="*/ 903 w 990"/>
                <a:gd name="T51" fmla="*/ 715 h 732"/>
                <a:gd name="T52" fmla="*/ 880 w 990"/>
                <a:gd name="T53" fmla="*/ 732 h 732"/>
                <a:gd name="T54" fmla="*/ 931 w 990"/>
                <a:gd name="T55" fmla="*/ 725 h 732"/>
                <a:gd name="T56" fmla="*/ 964 w 990"/>
                <a:gd name="T57" fmla="*/ 711 h 732"/>
                <a:gd name="T58" fmla="*/ 981 w 990"/>
                <a:gd name="T59" fmla="*/ 626 h 732"/>
                <a:gd name="T60" fmla="*/ 990 w 990"/>
                <a:gd name="T61" fmla="*/ 630 h 732"/>
                <a:gd name="T62" fmla="*/ 983 w 990"/>
                <a:gd name="T63" fmla="*/ 512 h 732"/>
                <a:gd name="T64" fmla="*/ 969 w 990"/>
                <a:gd name="T65" fmla="*/ 477 h 732"/>
                <a:gd name="T66" fmla="*/ 863 w 990"/>
                <a:gd name="T67" fmla="*/ 306 h 732"/>
                <a:gd name="T68" fmla="*/ 779 w 990"/>
                <a:gd name="T69" fmla="*/ 145 h 732"/>
                <a:gd name="T70" fmla="*/ 728 w 990"/>
                <a:gd name="T71" fmla="*/ 12 h 732"/>
                <a:gd name="T72" fmla="*/ 715 w 990"/>
                <a:gd name="T73" fmla="*/ 10 h 732"/>
                <a:gd name="T74" fmla="*/ 669 w 990"/>
                <a:gd name="T75" fmla="*/ 0 h 732"/>
                <a:gd name="T76" fmla="*/ 656 w 990"/>
                <a:gd name="T77" fmla="*/ 14 h 732"/>
                <a:gd name="T78" fmla="*/ 663 w 990"/>
                <a:gd name="T79" fmla="*/ 65 h 732"/>
                <a:gd name="T80" fmla="*/ 644 w 990"/>
                <a:gd name="T81" fmla="*/ 61 h 732"/>
                <a:gd name="T82" fmla="*/ 641 w 990"/>
                <a:gd name="T83" fmla="*/ 40 h 732"/>
                <a:gd name="T84" fmla="*/ 327 w 990"/>
                <a:gd name="T85" fmla="*/ 57 h 732"/>
                <a:gd name="T86" fmla="*/ 304 w 990"/>
                <a:gd name="T87" fmla="*/ 23 h 732"/>
                <a:gd name="T88" fmla="*/ 0 w 990"/>
                <a:gd name="T89" fmla="*/ 50 h 732"/>
                <a:gd name="T90" fmla="*/ 0 w 990"/>
                <a:gd name="T91" fmla="*/ 71 h 732"/>
                <a:gd name="T92" fmla="*/ 0 w 990"/>
                <a:gd name="T93" fmla="*/ 71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0" h="732">
                  <a:moveTo>
                    <a:pt x="0" y="71"/>
                  </a:moveTo>
                  <a:lnTo>
                    <a:pt x="26" y="95"/>
                  </a:lnTo>
                  <a:lnTo>
                    <a:pt x="23" y="113"/>
                  </a:lnTo>
                  <a:lnTo>
                    <a:pt x="30" y="124"/>
                  </a:lnTo>
                  <a:lnTo>
                    <a:pt x="19" y="141"/>
                  </a:lnTo>
                  <a:lnTo>
                    <a:pt x="135" y="101"/>
                  </a:lnTo>
                  <a:lnTo>
                    <a:pt x="283" y="194"/>
                  </a:lnTo>
                  <a:lnTo>
                    <a:pt x="405" y="130"/>
                  </a:lnTo>
                  <a:lnTo>
                    <a:pt x="475" y="145"/>
                  </a:lnTo>
                  <a:lnTo>
                    <a:pt x="564" y="232"/>
                  </a:lnTo>
                  <a:lnTo>
                    <a:pt x="597" y="232"/>
                  </a:lnTo>
                  <a:lnTo>
                    <a:pt x="625" y="293"/>
                  </a:lnTo>
                  <a:lnTo>
                    <a:pt x="618" y="409"/>
                  </a:lnTo>
                  <a:lnTo>
                    <a:pt x="639" y="422"/>
                  </a:lnTo>
                  <a:lnTo>
                    <a:pt x="642" y="401"/>
                  </a:lnTo>
                  <a:lnTo>
                    <a:pt x="671" y="401"/>
                  </a:lnTo>
                  <a:lnTo>
                    <a:pt x="642" y="457"/>
                  </a:lnTo>
                  <a:lnTo>
                    <a:pt x="718" y="533"/>
                  </a:lnTo>
                  <a:lnTo>
                    <a:pt x="730" y="512"/>
                  </a:lnTo>
                  <a:lnTo>
                    <a:pt x="736" y="565"/>
                  </a:lnTo>
                  <a:lnTo>
                    <a:pt x="760" y="576"/>
                  </a:lnTo>
                  <a:lnTo>
                    <a:pt x="787" y="641"/>
                  </a:lnTo>
                  <a:lnTo>
                    <a:pt x="814" y="641"/>
                  </a:lnTo>
                  <a:lnTo>
                    <a:pt x="871" y="702"/>
                  </a:lnTo>
                  <a:lnTo>
                    <a:pt x="903" y="706"/>
                  </a:lnTo>
                  <a:lnTo>
                    <a:pt x="903" y="715"/>
                  </a:lnTo>
                  <a:lnTo>
                    <a:pt x="880" y="732"/>
                  </a:lnTo>
                  <a:lnTo>
                    <a:pt x="931" y="725"/>
                  </a:lnTo>
                  <a:lnTo>
                    <a:pt x="964" y="711"/>
                  </a:lnTo>
                  <a:lnTo>
                    <a:pt x="981" y="626"/>
                  </a:lnTo>
                  <a:lnTo>
                    <a:pt x="990" y="630"/>
                  </a:lnTo>
                  <a:lnTo>
                    <a:pt x="983" y="512"/>
                  </a:lnTo>
                  <a:lnTo>
                    <a:pt x="969" y="477"/>
                  </a:lnTo>
                  <a:lnTo>
                    <a:pt x="863" y="306"/>
                  </a:lnTo>
                  <a:lnTo>
                    <a:pt x="779" y="145"/>
                  </a:lnTo>
                  <a:lnTo>
                    <a:pt x="728" y="12"/>
                  </a:lnTo>
                  <a:lnTo>
                    <a:pt x="715" y="10"/>
                  </a:lnTo>
                  <a:lnTo>
                    <a:pt x="669" y="0"/>
                  </a:lnTo>
                  <a:lnTo>
                    <a:pt x="656" y="14"/>
                  </a:lnTo>
                  <a:lnTo>
                    <a:pt x="663" y="65"/>
                  </a:lnTo>
                  <a:lnTo>
                    <a:pt x="644" y="61"/>
                  </a:lnTo>
                  <a:lnTo>
                    <a:pt x="641" y="40"/>
                  </a:lnTo>
                  <a:lnTo>
                    <a:pt x="327" y="57"/>
                  </a:lnTo>
                  <a:lnTo>
                    <a:pt x="304" y="23"/>
                  </a:lnTo>
                  <a:lnTo>
                    <a:pt x="0" y="50"/>
                  </a:lnTo>
                  <a:lnTo>
                    <a:pt x="0" y="71"/>
                  </a:lnTo>
                  <a:lnTo>
                    <a:pt x="0" y="71"/>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0" name="Freeform 1151">
              <a:extLst>
                <a:ext uri="{FF2B5EF4-FFF2-40B4-BE49-F238E27FC236}">
                  <a16:creationId xmlns:a16="http://schemas.microsoft.com/office/drawing/2014/main" id="{E47A5ABE-17AA-8C66-F003-08961CD0820F}"/>
                </a:ext>
              </a:extLst>
            </p:cNvPr>
            <p:cNvSpPr>
              <a:spLocks/>
            </p:cNvSpPr>
            <p:nvPr/>
          </p:nvSpPr>
          <p:spPr bwMode="auto">
            <a:xfrm>
              <a:off x="6659709" y="1897903"/>
              <a:ext cx="465088" cy="517525"/>
            </a:xfrm>
            <a:custGeom>
              <a:avLst/>
              <a:gdLst>
                <a:gd name="T0" fmla="*/ 0 w 459"/>
                <a:gd name="T1" fmla="*/ 91 h 504"/>
                <a:gd name="T2" fmla="*/ 38 w 459"/>
                <a:gd name="T3" fmla="*/ 441 h 504"/>
                <a:gd name="T4" fmla="*/ 95 w 459"/>
                <a:gd name="T5" fmla="*/ 447 h 504"/>
                <a:gd name="T6" fmla="*/ 164 w 459"/>
                <a:gd name="T7" fmla="*/ 487 h 504"/>
                <a:gd name="T8" fmla="*/ 213 w 459"/>
                <a:gd name="T9" fmla="*/ 485 h 504"/>
                <a:gd name="T10" fmla="*/ 236 w 459"/>
                <a:gd name="T11" fmla="*/ 470 h 504"/>
                <a:gd name="T12" fmla="*/ 291 w 459"/>
                <a:gd name="T13" fmla="*/ 504 h 504"/>
                <a:gd name="T14" fmla="*/ 324 w 459"/>
                <a:gd name="T15" fmla="*/ 475 h 504"/>
                <a:gd name="T16" fmla="*/ 331 w 459"/>
                <a:gd name="T17" fmla="*/ 420 h 504"/>
                <a:gd name="T18" fmla="*/ 352 w 459"/>
                <a:gd name="T19" fmla="*/ 432 h 504"/>
                <a:gd name="T20" fmla="*/ 364 w 459"/>
                <a:gd name="T21" fmla="*/ 386 h 504"/>
                <a:gd name="T22" fmla="*/ 440 w 459"/>
                <a:gd name="T23" fmla="*/ 319 h 504"/>
                <a:gd name="T24" fmla="*/ 453 w 459"/>
                <a:gd name="T25" fmla="*/ 211 h 504"/>
                <a:gd name="T26" fmla="*/ 443 w 459"/>
                <a:gd name="T27" fmla="*/ 188 h 504"/>
                <a:gd name="T28" fmla="*/ 459 w 459"/>
                <a:gd name="T29" fmla="*/ 177 h 504"/>
                <a:gd name="T30" fmla="*/ 430 w 459"/>
                <a:gd name="T31" fmla="*/ 0 h 504"/>
                <a:gd name="T32" fmla="*/ 352 w 459"/>
                <a:gd name="T33" fmla="*/ 40 h 504"/>
                <a:gd name="T34" fmla="*/ 312 w 459"/>
                <a:gd name="T35" fmla="*/ 82 h 504"/>
                <a:gd name="T36" fmla="*/ 284 w 459"/>
                <a:gd name="T37" fmla="*/ 84 h 504"/>
                <a:gd name="T38" fmla="*/ 240 w 459"/>
                <a:gd name="T39" fmla="*/ 107 h 504"/>
                <a:gd name="T40" fmla="*/ 139 w 459"/>
                <a:gd name="T41" fmla="*/ 72 h 504"/>
                <a:gd name="T42" fmla="*/ 0 w 459"/>
                <a:gd name="T43" fmla="*/ 91 h 504"/>
                <a:gd name="T44" fmla="*/ 0 w 459"/>
                <a:gd name="T45" fmla="*/ 9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9" h="504">
                  <a:moveTo>
                    <a:pt x="0" y="91"/>
                  </a:moveTo>
                  <a:lnTo>
                    <a:pt x="38" y="441"/>
                  </a:lnTo>
                  <a:lnTo>
                    <a:pt x="95" y="447"/>
                  </a:lnTo>
                  <a:lnTo>
                    <a:pt x="164" y="487"/>
                  </a:lnTo>
                  <a:lnTo>
                    <a:pt x="213" y="485"/>
                  </a:lnTo>
                  <a:lnTo>
                    <a:pt x="236" y="470"/>
                  </a:lnTo>
                  <a:lnTo>
                    <a:pt x="291" y="504"/>
                  </a:lnTo>
                  <a:lnTo>
                    <a:pt x="324" y="475"/>
                  </a:lnTo>
                  <a:lnTo>
                    <a:pt x="331" y="420"/>
                  </a:lnTo>
                  <a:lnTo>
                    <a:pt x="352" y="432"/>
                  </a:lnTo>
                  <a:lnTo>
                    <a:pt x="364" y="386"/>
                  </a:lnTo>
                  <a:lnTo>
                    <a:pt x="440" y="319"/>
                  </a:lnTo>
                  <a:lnTo>
                    <a:pt x="453" y="211"/>
                  </a:lnTo>
                  <a:lnTo>
                    <a:pt x="443" y="188"/>
                  </a:lnTo>
                  <a:lnTo>
                    <a:pt x="459" y="177"/>
                  </a:lnTo>
                  <a:lnTo>
                    <a:pt x="430" y="0"/>
                  </a:lnTo>
                  <a:lnTo>
                    <a:pt x="352" y="40"/>
                  </a:lnTo>
                  <a:lnTo>
                    <a:pt x="312" y="82"/>
                  </a:lnTo>
                  <a:lnTo>
                    <a:pt x="284" y="84"/>
                  </a:lnTo>
                  <a:lnTo>
                    <a:pt x="240" y="107"/>
                  </a:lnTo>
                  <a:lnTo>
                    <a:pt x="139" y="72"/>
                  </a:lnTo>
                  <a:lnTo>
                    <a:pt x="0" y="91"/>
                  </a:lnTo>
                  <a:lnTo>
                    <a:pt x="0" y="91"/>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1" name="Freeform 1152">
              <a:extLst>
                <a:ext uri="{FF2B5EF4-FFF2-40B4-BE49-F238E27FC236}">
                  <a16:creationId xmlns:a16="http://schemas.microsoft.com/office/drawing/2014/main" id="{092430ED-1159-9EE4-EC78-1619C5641907}"/>
                </a:ext>
              </a:extLst>
            </p:cNvPr>
            <p:cNvSpPr>
              <a:spLocks/>
            </p:cNvSpPr>
            <p:nvPr/>
          </p:nvSpPr>
          <p:spPr bwMode="auto">
            <a:xfrm>
              <a:off x="6954953" y="2082053"/>
              <a:ext cx="495248" cy="485775"/>
            </a:xfrm>
            <a:custGeom>
              <a:avLst/>
              <a:gdLst>
                <a:gd name="T0" fmla="*/ 0 w 489"/>
                <a:gd name="T1" fmla="*/ 327 h 473"/>
                <a:gd name="T2" fmla="*/ 17 w 489"/>
                <a:gd name="T3" fmla="*/ 391 h 473"/>
                <a:gd name="T4" fmla="*/ 80 w 489"/>
                <a:gd name="T5" fmla="*/ 437 h 473"/>
                <a:gd name="T6" fmla="*/ 111 w 489"/>
                <a:gd name="T7" fmla="*/ 473 h 473"/>
                <a:gd name="T8" fmla="*/ 204 w 489"/>
                <a:gd name="T9" fmla="*/ 435 h 473"/>
                <a:gd name="T10" fmla="*/ 246 w 489"/>
                <a:gd name="T11" fmla="*/ 429 h 473"/>
                <a:gd name="T12" fmla="*/ 268 w 489"/>
                <a:gd name="T13" fmla="*/ 401 h 473"/>
                <a:gd name="T14" fmla="*/ 304 w 489"/>
                <a:gd name="T15" fmla="*/ 258 h 473"/>
                <a:gd name="T16" fmla="*/ 344 w 489"/>
                <a:gd name="T17" fmla="*/ 275 h 473"/>
                <a:gd name="T18" fmla="*/ 420 w 489"/>
                <a:gd name="T19" fmla="*/ 122 h 473"/>
                <a:gd name="T20" fmla="*/ 479 w 489"/>
                <a:gd name="T21" fmla="*/ 154 h 473"/>
                <a:gd name="T22" fmla="*/ 489 w 489"/>
                <a:gd name="T23" fmla="*/ 127 h 473"/>
                <a:gd name="T24" fmla="*/ 447 w 489"/>
                <a:gd name="T25" fmla="*/ 93 h 473"/>
                <a:gd name="T26" fmla="*/ 415 w 489"/>
                <a:gd name="T27" fmla="*/ 97 h 473"/>
                <a:gd name="T28" fmla="*/ 403 w 489"/>
                <a:gd name="T29" fmla="*/ 114 h 473"/>
                <a:gd name="T30" fmla="*/ 344 w 489"/>
                <a:gd name="T31" fmla="*/ 131 h 473"/>
                <a:gd name="T32" fmla="*/ 306 w 489"/>
                <a:gd name="T33" fmla="*/ 173 h 473"/>
                <a:gd name="T34" fmla="*/ 295 w 489"/>
                <a:gd name="T35" fmla="*/ 106 h 473"/>
                <a:gd name="T36" fmla="*/ 189 w 489"/>
                <a:gd name="T37" fmla="*/ 123 h 473"/>
                <a:gd name="T38" fmla="*/ 168 w 489"/>
                <a:gd name="T39" fmla="*/ 0 h 473"/>
                <a:gd name="T40" fmla="*/ 152 w 489"/>
                <a:gd name="T41" fmla="*/ 11 h 473"/>
                <a:gd name="T42" fmla="*/ 162 w 489"/>
                <a:gd name="T43" fmla="*/ 34 h 473"/>
                <a:gd name="T44" fmla="*/ 149 w 489"/>
                <a:gd name="T45" fmla="*/ 142 h 473"/>
                <a:gd name="T46" fmla="*/ 73 w 489"/>
                <a:gd name="T47" fmla="*/ 209 h 473"/>
                <a:gd name="T48" fmla="*/ 61 w 489"/>
                <a:gd name="T49" fmla="*/ 255 h 473"/>
                <a:gd name="T50" fmla="*/ 40 w 489"/>
                <a:gd name="T51" fmla="*/ 243 h 473"/>
                <a:gd name="T52" fmla="*/ 33 w 489"/>
                <a:gd name="T53" fmla="*/ 298 h 473"/>
                <a:gd name="T54" fmla="*/ 0 w 489"/>
                <a:gd name="T55" fmla="*/ 327 h 473"/>
                <a:gd name="T56" fmla="*/ 0 w 489"/>
                <a:gd name="T57" fmla="*/ 327 h 473"/>
                <a:gd name="T58" fmla="*/ 0 w 489"/>
                <a:gd name="T59" fmla="*/ 3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9" h="473">
                  <a:moveTo>
                    <a:pt x="0" y="327"/>
                  </a:moveTo>
                  <a:lnTo>
                    <a:pt x="17" y="391"/>
                  </a:lnTo>
                  <a:lnTo>
                    <a:pt x="80" y="437"/>
                  </a:lnTo>
                  <a:lnTo>
                    <a:pt x="111" y="473"/>
                  </a:lnTo>
                  <a:lnTo>
                    <a:pt x="204" y="435"/>
                  </a:lnTo>
                  <a:lnTo>
                    <a:pt x="246" y="429"/>
                  </a:lnTo>
                  <a:lnTo>
                    <a:pt x="268" y="401"/>
                  </a:lnTo>
                  <a:lnTo>
                    <a:pt x="304" y="258"/>
                  </a:lnTo>
                  <a:lnTo>
                    <a:pt x="344" y="275"/>
                  </a:lnTo>
                  <a:lnTo>
                    <a:pt x="420" y="122"/>
                  </a:lnTo>
                  <a:lnTo>
                    <a:pt x="479" y="154"/>
                  </a:lnTo>
                  <a:lnTo>
                    <a:pt x="489" y="127"/>
                  </a:lnTo>
                  <a:lnTo>
                    <a:pt x="447" y="93"/>
                  </a:lnTo>
                  <a:lnTo>
                    <a:pt x="415" y="97"/>
                  </a:lnTo>
                  <a:lnTo>
                    <a:pt x="403" y="114"/>
                  </a:lnTo>
                  <a:lnTo>
                    <a:pt x="344" y="131"/>
                  </a:lnTo>
                  <a:lnTo>
                    <a:pt x="306" y="173"/>
                  </a:lnTo>
                  <a:lnTo>
                    <a:pt x="295" y="106"/>
                  </a:lnTo>
                  <a:lnTo>
                    <a:pt x="189" y="123"/>
                  </a:lnTo>
                  <a:lnTo>
                    <a:pt x="168" y="0"/>
                  </a:lnTo>
                  <a:lnTo>
                    <a:pt x="152" y="11"/>
                  </a:lnTo>
                  <a:lnTo>
                    <a:pt x="162" y="34"/>
                  </a:lnTo>
                  <a:lnTo>
                    <a:pt x="149" y="142"/>
                  </a:lnTo>
                  <a:lnTo>
                    <a:pt x="73" y="209"/>
                  </a:lnTo>
                  <a:lnTo>
                    <a:pt x="61" y="255"/>
                  </a:lnTo>
                  <a:lnTo>
                    <a:pt x="40" y="243"/>
                  </a:lnTo>
                  <a:lnTo>
                    <a:pt x="33" y="298"/>
                  </a:lnTo>
                  <a:lnTo>
                    <a:pt x="0" y="327"/>
                  </a:lnTo>
                  <a:lnTo>
                    <a:pt x="0" y="327"/>
                  </a:lnTo>
                  <a:lnTo>
                    <a:pt x="0" y="327"/>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2" name="Freeform 1153">
              <a:extLst>
                <a:ext uri="{FF2B5EF4-FFF2-40B4-BE49-F238E27FC236}">
                  <a16:creationId xmlns:a16="http://schemas.microsoft.com/office/drawing/2014/main" id="{C8A4400B-4637-8D42-B800-C29B3F4FBBA4}"/>
                </a:ext>
              </a:extLst>
            </p:cNvPr>
            <p:cNvSpPr>
              <a:spLocks/>
            </p:cNvSpPr>
            <p:nvPr/>
          </p:nvSpPr>
          <p:spPr bwMode="auto">
            <a:xfrm>
              <a:off x="7253372" y="2116978"/>
              <a:ext cx="506359" cy="244475"/>
            </a:xfrm>
            <a:custGeom>
              <a:avLst/>
              <a:gdLst>
                <a:gd name="T0" fmla="*/ 0 w 496"/>
                <a:gd name="T1" fmla="*/ 72 h 240"/>
                <a:gd name="T2" fmla="*/ 11 w 496"/>
                <a:gd name="T3" fmla="*/ 139 h 240"/>
                <a:gd name="T4" fmla="*/ 49 w 496"/>
                <a:gd name="T5" fmla="*/ 97 h 240"/>
                <a:gd name="T6" fmla="*/ 108 w 496"/>
                <a:gd name="T7" fmla="*/ 80 h 240"/>
                <a:gd name="T8" fmla="*/ 120 w 496"/>
                <a:gd name="T9" fmla="*/ 63 h 240"/>
                <a:gd name="T10" fmla="*/ 152 w 496"/>
                <a:gd name="T11" fmla="*/ 59 h 240"/>
                <a:gd name="T12" fmla="*/ 194 w 496"/>
                <a:gd name="T13" fmla="*/ 93 h 240"/>
                <a:gd name="T14" fmla="*/ 222 w 496"/>
                <a:gd name="T15" fmla="*/ 101 h 240"/>
                <a:gd name="T16" fmla="*/ 276 w 496"/>
                <a:gd name="T17" fmla="*/ 148 h 240"/>
                <a:gd name="T18" fmla="*/ 257 w 496"/>
                <a:gd name="T19" fmla="*/ 194 h 240"/>
                <a:gd name="T20" fmla="*/ 264 w 496"/>
                <a:gd name="T21" fmla="*/ 215 h 240"/>
                <a:gd name="T22" fmla="*/ 287 w 496"/>
                <a:gd name="T23" fmla="*/ 205 h 240"/>
                <a:gd name="T24" fmla="*/ 308 w 496"/>
                <a:gd name="T25" fmla="*/ 205 h 240"/>
                <a:gd name="T26" fmla="*/ 319 w 496"/>
                <a:gd name="T27" fmla="*/ 221 h 240"/>
                <a:gd name="T28" fmla="*/ 344 w 496"/>
                <a:gd name="T29" fmla="*/ 221 h 240"/>
                <a:gd name="T30" fmla="*/ 354 w 496"/>
                <a:gd name="T31" fmla="*/ 215 h 240"/>
                <a:gd name="T32" fmla="*/ 338 w 496"/>
                <a:gd name="T33" fmla="*/ 173 h 240"/>
                <a:gd name="T34" fmla="*/ 335 w 496"/>
                <a:gd name="T35" fmla="*/ 97 h 240"/>
                <a:gd name="T36" fmla="*/ 316 w 496"/>
                <a:gd name="T37" fmla="*/ 86 h 240"/>
                <a:gd name="T38" fmla="*/ 354 w 496"/>
                <a:gd name="T39" fmla="*/ 51 h 240"/>
                <a:gd name="T40" fmla="*/ 356 w 496"/>
                <a:gd name="T41" fmla="*/ 29 h 240"/>
                <a:gd name="T42" fmla="*/ 380 w 496"/>
                <a:gd name="T43" fmla="*/ 31 h 240"/>
                <a:gd name="T44" fmla="*/ 350 w 496"/>
                <a:gd name="T45" fmla="*/ 78 h 240"/>
                <a:gd name="T46" fmla="*/ 367 w 496"/>
                <a:gd name="T47" fmla="*/ 135 h 240"/>
                <a:gd name="T48" fmla="*/ 375 w 496"/>
                <a:gd name="T49" fmla="*/ 150 h 240"/>
                <a:gd name="T50" fmla="*/ 386 w 496"/>
                <a:gd name="T51" fmla="*/ 158 h 240"/>
                <a:gd name="T52" fmla="*/ 363 w 496"/>
                <a:gd name="T53" fmla="*/ 156 h 240"/>
                <a:gd name="T54" fmla="*/ 371 w 496"/>
                <a:gd name="T55" fmla="*/ 192 h 240"/>
                <a:gd name="T56" fmla="*/ 411 w 496"/>
                <a:gd name="T57" fmla="*/ 215 h 240"/>
                <a:gd name="T58" fmla="*/ 420 w 496"/>
                <a:gd name="T59" fmla="*/ 221 h 240"/>
                <a:gd name="T60" fmla="*/ 432 w 496"/>
                <a:gd name="T61" fmla="*/ 221 h 240"/>
                <a:gd name="T62" fmla="*/ 426 w 496"/>
                <a:gd name="T63" fmla="*/ 240 h 240"/>
                <a:gd name="T64" fmla="*/ 475 w 496"/>
                <a:gd name="T65" fmla="*/ 215 h 240"/>
                <a:gd name="T66" fmla="*/ 485 w 496"/>
                <a:gd name="T67" fmla="*/ 184 h 240"/>
                <a:gd name="T68" fmla="*/ 496 w 496"/>
                <a:gd name="T69" fmla="*/ 152 h 240"/>
                <a:gd name="T70" fmla="*/ 426 w 496"/>
                <a:gd name="T71" fmla="*/ 167 h 240"/>
                <a:gd name="T72" fmla="*/ 380 w 496"/>
                <a:gd name="T73" fmla="*/ 0 h 240"/>
                <a:gd name="T74" fmla="*/ 0 w 496"/>
                <a:gd name="T75" fmla="*/ 72 h 240"/>
                <a:gd name="T76" fmla="*/ 0 w 496"/>
                <a:gd name="T77" fmla="*/ 72 h 240"/>
                <a:gd name="T78" fmla="*/ 0 w 496"/>
                <a:gd name="T79"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6" h="240">
                  <a:moveTo>
                    <a:pt x="0" y="72"/>
                  </a:moveTo>
                  <a:lnTo>
                    <a:pt x="11" y="139"/>
                  </a:lnTo>
                  <a:lnTo>
                    <a:pt x="49" y="97"/>
                  </a:lnTo>
                  <a:lnTo>
                    <a:pt x="108" y="80"/>
                  </a:lnTo>
                  <a:lnTo>
                    <a:pt x="120" y="63"/>
                  </a:lnTo>
                  <a:lnTo>
                    <a:pt x="152" y="59"/>
                  </a:lnTo>
                  <a:lnTo>
                    <a:pt x="194" y="93"/>
                  </a:lnTo>
                  <a:lnTo>
                    <a:pt x="222" y="101"/>
                  </a:lnTo>
                  <a:lnTo>
                    <a:pt x="276" y="148"/>
                  </a:lnTo>
                  <a:lnTo>
                    <a:pt x="257" y="194"/>
                  </a:lnTo>
                  <a:lnTo>
                    <a:pt x="264" y="215"/>
                  </a:lnTo>
                  <a:lnTo>
                    <a:pt x="287" y="205"/>
                  </a:lnTo>
                  <a:lnTo>
                    <a:pt x="308" y="205"/>
                  </a:lnTo>
                  <a:lnTo>
                    <a:pt x="319" y="221"/>
                  </a:lnTo>
                  <a:lnTo>
                    <a:pt x="344" y="221"/>
                  </a:lnTo>
                  <a:lnTo>
                    <a:pt x="354" y="215"/>
                  </a:lnTo>
                  <a:lnTo>
                    <a:pt x="338" y="173"/>
                  </a:lnTo>
                  <a:lnTo>
                    <a:pt x="335" y="97"/>
                  </a:lnTo>
                  <a:lnTo>
                    <a:pt x="316" y="86"/>
                  </a:lnTo>
                  <a:lnTo>
                    <a:pt x="354" y="51"/>
                  </a:lnTo>
                  <a:lnTo>
                    <a:pt x="356" y="29"/>
                  </a:lnTo>
                  <a:lnTo>
                    <a:pt x="380" y="31"/>
                  </a:lnTo>
                  <a:lnTo>
                    <a:pt x="350" y="78"/>
                  </a:lnTo>
                  <a:lnTo>
                    <a:pt x="367" y="135"/>
                  </a:lnTo>
                  <a:lnTo>
                    <a:pt x="375" y="150"/>
                  </a:lnTo>
                  <a:lnTo>
                    <a:pt x="386" y="158"/>
                  </a:lnTo>
                  <a:lnTo>
                    <a:pt x="363" y="156"/>
                  </a:lnTo>
                  <a:lnTo>
                    <a:pt x="371" y="192"/>
                  </a:lnTo>
                  <a:lnTo>
                    <a:pt x="411" y="215"/>
                  </a:lnTo>
                  <a:lnTo>
                    <a:pt x="420" y="221"/>
                  </a:lnTo>
                  <a:lnTo>
                    <a:pt x="432" y="221"/>
                  </a:lnTo>
                  <a:lnTo>
                    <a:pt x="426" y="240"/>
                  </a:lnTo>
                  <a:lnTo>
                    <a:pt x="475" y="215"/>
                  </a:lnTo>
                  <a:lnTo>
                    <a:pt x="485" y="184"/>
                  </a:lnTo>
                  <a:lnTo>
                    <a:pt x="496" y="152"/>
                  </a:lnTo>
                  <a:lnTo>
                    <a:pt x="426" y="167"/>
                  </a:lnTo>
                  <a:lnTo>
                    <a:pt x="380" y="0"/>
                  </a:lnTo>
                  <a:lnTo>
                    <a:pt x="0" y="72"/>
                  </a:lnTo>
                  <a:lnTo>
                    <a:pt x="0" y="72"/>
                  </a:lnTo>
                  <a:lnTo>
                    <a:pt x="0" y="72"/>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3" name="Freeform 1154">
              <a:extLst>
                <a:ext uri="{FF2B5EF4-FFF2-40B4-BE49-F238E27FC236}">
                  <a16:creationId xmlns:a16="http://schemas.microsoft.com/office/drawing/2014/main" id="{5F701FC5-10EC-74B9-F85F-50A9DD1B4B2E}"/>
                </a:ext>
              </a:extLst>
            </p:cNvPr>
            <p:cNvSpPr>
              <a:spLocks/>
            </p:cNvSpPr>
            <p:nvPr/>
          </p:nvSpPr>
          <p:spPr bwMode="auto">
            <a:xfrm>
              <a:off x="6870824" y="2209053"/>
              <a:ext cx="857160" cy="476250"/>
            </a:xfrm>
            <a:custGeom>
              <a:avLst/>
              <a:gdLst>
                <a:gd name="T0" fmla="*/ 78 w 844"/>
                <a:gd name="T1" fmla="*/ 414 h 463"/>
                <a:gd name="T2" fmla="*/ 79 w 844"/>
                <a:gd name="T3" fmla="*/ 402 h 463"/>
                <a:gd name="T4" fmla="*/ 133 w 844"/>
                <a:gd name="T5" fmla="*/ 351 h 463"/>
                <a:gd name="T6" fmla="*/ 163 w 844"/>
                <a:gd name="T7" fmla="*/ 315 h 463"/>
                <a:gd name="T8" fmla="*/ 194 w 844"/>
                <a:gd name="T9" fmla="*/ 351 h 463"/>
                <a:gd name="T10" fmla="*/ 287 w 844"/>
                <a:gd name="T11" fmla="*/ 313 h 463"/>
                <a:gd name="T12" fmla="*/ 329 w 844"/>
                <a:gd name="T13" fmla="*/ 307 h 463"/>
                <a:gd name="T14" fmla="*/ 351 w 844"/>
                <a:gd name="T15" fmla="*/ 279 h 463"/>
                <a:gd name="T16" fmla="*/ 387 w 844"/>
                <a:gd name="T17" fmla="*/ 136 h 463"/>
                <a:gd name="T18" fmla="*/ 427 w 844"/>
                <a:gd name="T19" fmla="*/ 153 h 463"/>
                <a:gd name="T20" fmla="*/ 503 w 844"/>
                <a:gd name="T21" fmla="*/ 0 h 463"/>
                <a:gd name="T22" fmla="*/ 562 w 844"/>
                <a:gd name="T23" fmla="*/ 32 h 463"/>
                <a:gd name="T24" fmla="*/ 572 w 844"/>
                <a:gd name="T25" fmla="*/ 5 h 463"/>
                <a:gd name="T26" fmla="*/ 600 w 844"/>
                <a:gd name="T27" fmla="*/ 13 h 463"/>
                <a:gd name="T28" fmla="*/ 654 w 844"/>
                <a:gd name="T29" fmla="*/ 60 h 463"/>
                <a:gd name="T30" fmla="*/ 635 w 844"/>
                <a:gd name="T31" fmla="*/ 106 h 463"/>
                <a:gd name="T32" fmla="*/ 642 w 844"/>
                <a:gd name="T33" fmla="*/ 127 h 463"/>
                <a:gd name="T34" fmla="*/ 665 w 844"/>
                <a:gd name="T35" fmla="*/ 117 h 463"/>
                <a:gd name="T36" fmla="*/ 682 w 844"/>
                <a:gd name="T37" fmla="*/ 138 h 463"/>
                <a:gd name="T38" fmla="*/ 764 w 844"/>
                <a:gd name="T39" fmla="*/ 165 h 463"/>
                <a:gd name="T40" fmla="*/ 688 w 844"/>
                <a:gd name="T41" fmla="*/ 161 h 463"/>
                <a:gd name="T42" fmla="*/ 768 w 844"/>
                <a:gd name="T43" fmla="*/ 231 h 463"/>
                <a:gd name="T44" fmla="*/ 718 w 844"/>
                <a:gd name="T45" fmla="*/ 224 h 463"/>
                <a:gd name="T46" fmla="*/ 819 w 844"/>
                <a:gd name="T47" fmla="*/ 288 h 463"/>
                <a:gd name="T48" fmla="*/ 844 w 844"/>
                <a:gd name="T49" fmla="*/ 332 h 463"/>
                <a:gd name="T50" fmla="*/ 827 w 844"/>
                <a:gd name="T51" fmla="*/ 326 h 463"/>
                <a:gd name="T52" fmla="*/ 823 w 844"/>
                <a:gd name="T53" fmla="*/ 338 h 463"/>
                <a:gd name="T54" fmla="*/ 492 w 844"/>
                <a:gd name="T55" fmla="*/ 401 h 463"/>
                <a:gd name="T56" fmla="*/ 216 w 844"/>
                <a:gd name="T57" fmla="*/ 435 h 463"/>
                <a:gd name="T58" fmla="*/ 0 w 844"/>
                <a:gd name="T59" fmla="*/ 463 h 463"/>
                <a:gd name="T60" fmla="*/ 78 w 844"/>
                <a:gd name="T61" fmla="*/ 414 h 463"/>
                <a:gd name="T62" fmla="*/ 78 w 844"/>
                <a:gd name="T63" fmla="*/ 414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4" h="463">
                  <a:moveTo>
                    <a:pt x="78" y="414"/>
                  </a:moveTo>
                  <a:lnTo>
                    <a:pt x="79" y="402"/>
                  </a:lnTo>
                  <a:lnTo>
                    <a:pt x="133" y="351"/>
                  </a:lnTo>
                  <a:lnTo>
                    <a:pt x="163" y="315"/>
                  </a:lnTo>
                  <a:lnTo>
                    <a:pt x="194" y="351"/>
                  </a:lnTo>
                  <a:lnTo>
                    <a:pt x="287" y="313"/>
                  </a:lnTo>
                  <a:lnTo>
                    <a:pt x="329" y="307"/>
                  </a:lnTo>
                  <a:lnTo>
                    <a:pt x="351" y="279"/>
                  </a:lnTo>
                  <a:lnTo>
                    <a:pt x="387" y="136"/>
                  </a:lnTo>
                  <a:lnTo>
                    <a:pt x="427" y="153"/>
                  </a:lnTo>
                  <a:lnTo>
                    <a:pt x="503" y="0"/>
                  </a:lnTo>
                  <a:lnTo>
                    <a:pt x="562" y="32"/>
                  </a:lnTo>
                  <a:lnTo>
                    <a:pt x="572" y="5"/>
                  </a:lnTo>
                  <a:lnTo>
                    <a:pt x="600" y="13"/>
                  </a:lnTo>
                  <a:lnTo>
                    <a:pt x="654" y="60"/>
                  </a:lnTo>
                  <a:lnTo>
                    <a:pt x="635" y="106"/>
                  </a:lnTo>
                  <a:lnTo>
                    <a:pt x="642" y="127"/>
                  </a:lnTo>
                  <a:lnTo>
                    <a:pt x="665" y="117"/>
                  </a:lnTo>
                  <a:lnTo>
                    <a:pt x="682" y="138"/>
                  </a:lnTo>
                  <a:lnTo>
                    <a:pt x="764" y="165"/>
                  </a:lnTo>
                  <a:lnTo>
                    <a:pt x="688" y="161"/>
                  </a:lnTo>
                  <a:lnTo>
                    <a:pt x="768" y="231"/>
                  </a:lnTo>
                  <a:lnTo>
                    <a:pt x="718" y="224"/>
                  </a:lnTo>
                  <a:lnTo>
                    <a:pt x="819" y="288"/>
                  </a:lnTo>
                  <a:lnTo>
                    <a:pt x="844" y="332"/>
                  </a:lnTo>
                  <a:lnTo>
                    <a:pt x="827" y="326"/>
                  </a:lnTo>
                  <a:lnTo>
                    <a:pt x="823" y="338"/>
                  </a:lnTo>
                  <a:lnTo>
                    <a:pt x="492" y="401"/>
                  </a:lnTo>
                  <a:lnTo>
                    <a:pt x="216" y="435"/>
                  </a:lnTo>
                  <a:lnTo>
                    <a:pt x="0" y="463"/>
                  </a:lnTo>
                  <a:lnTo>
                    <a:pt x="78" y="414"/>
                  </a:lnTo>
                  <a:lnTo>
                    <a:pt x="78" y="414"/>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4" name="Freeform 1156">
              <a:extLst>
                <a:ext uri="{FF2B5EF4-FFF2-40B4-BE49-F238E27FC236}">
                  <a16:creationId xmlns:a16="http://schemas.microsoft.com/office/drawing/2014/main" id="{54F6E929-7C37-3BEC-E984-A354CF0D57AC}"/>
                </a:ext>
              </a:extLst>
            </p:cNvPr>
            <p:cNvSpPr>
              <a:spLocks/>
            </p:cNvSpPr>
            <p:nvPr/>
          </p:nvSpPr>
          <p:spPr bwMode="auto">
            <a:xfrm>
              <a:off x="6823204" y="2553540"/>
              <a:ext cx="944464" cy="422275"/>
            </a:xfrm>
            <a:custGeom>
              <a:avLst/>
              <a:gdLst>
                <a:gd name="T0" fmla="*/ 0 w 932"/>
                <a:gd name="T1" fmla="*/ 350 h 407"/>
                <a:gd name="T2" fmla="*/ 135 w 932"/>
                <a:gd name="T3" fmla="*/ 332 h 407"/>
                <a:gd name="T4" fmla="*/ 213 w 932"/>
                <a:gd name="T5" fmla="*/ 294 h 407"/>
                <a:gd name="T6" fmla="*/ 361 w 932"/>
                <a:gd name="T7" fmla="*/ 279 h 407"/>
                <a:gd name="T8" fmla="*/ 422 w 932"/>
                <a:gd name="T9" fmla="*/ 317 h 407"/>
                <a:gd name="T10" fmla="*/ 519 w 932"/>
                <a:gd name="T11" fmla="*/ 304 h 407"/>
                <a:gd name="T12" fmla="*/ 666 w 932"/>
                <a:gd name="T13" fmla="*/ 407 h 407"/>
                <a:gd name="T14" fmla="*/ 723 w 932"/>
                <a:gd name="T15" fmla="*/ 393 h 407"/>
                <a:gd name="T16" fmla="*/ 804 w 932"/>
                <a:gd name="T17" fmla="*/ 275 h 407"/>
                <a:gd name="T18" fmla="*/ 871 w 932"/>
                <a:gd name="T19" fmla="*/ 251 h 407"/>
                <a:gd name="T20" fmla="*/ 892 w 932"/>
                <a:gd name="T21" fmla="*/ 217 h 407"/>
                <a:gd name="T22" fmla="*/ 820 w 932"/>
                <a:gd name="T23" fmla="*/ 230 h 407"/>
                <a:gd name="T24" fmla="*/ 801 w 932"/>
                <a:gd name="T25" fmla="*/ 205 h 407"/>
                <a:gd name="T26" fmla="*/ 844 w 932"/>
                <a:gd name="T27" fmla="*/ 194 h 407"/>
                <a:gd name="T28" fmla="*/ 844 w 932"/>
                <a:gd name="T29" fmla="*/ 179 h 407"/>
                <a:gd name="T30" fmla="*/ 795 w 932"/>
                <a:gd name="T31" fmla="*/ 161 h 407"/>
                <a:gd name="T32" fmla="*/ 858 w 932"/>
                <a:gd name="T33" fmla="*/ 139 h 407"/>
                <a:gd name="T34" fmla="*/ 854 w 932"/>
                <a:gd name="T35" fmla="*/ 163 h 407"/>
                <a:gd name="T36" fmla="*/ 894 w 932"/>
                <a:gd name="T37" fmla="*/ 163 h 407"/>
                <a:gd name="T38" fmla="*/ 916 w 932"/>
                <a:gd name="T39" fmla="*/ 122 h 407"/>
                <a:gd name="T40" fmla="*/ 932 w 932"/>
                <a:gd name="T41" fmla="*/ 120 h 407"/>
                <a:gd name="T42" fmla="*/ 922 w 932"/>
                <a:gd name="T43" fmla="*/ 82 h 407"/>
                <a:gd name="T44" fmla="*/ 894 w 932"/>
                <a:gd name="T45" fmla="*/ 120 h 407"/>
                <a:gd name="T46" fmla="*/ 865 w 932"/>
                <a:gd name="T47" fmla="*/ 36 h 407"/>
                <a:gd name="T48" fmla="*/ 884 w 932"/>
                <a:gd name="T49" fmla="*/ 32 h 407"/>
                <a:gd name="T50" fmla="*/ 911 w 932"/>
                <a:gd name="T51" fmla="*/ 55 h 407"/>
                <a:gd name="T52" fmla="*/ 892 w 932"/>
                <a:gd name="T53" fmla="*/ 17 h 407"/>
                <a:gd name="T54" fmla="*/ 871 w 932"/>
                <a:gd name="T55" fmla="*/ 0 h 407"/>
                <a:gd name="T56" fmla="*/ 540 w 932"/>
                <a:gd name="T57" fmla="*/ 63 h 407"/>
                <a:gd name="T58" fmla="*/ 264 w 932"/>
                <a:gd name="T59" fmla="*/ 97 h 407"/>
                <a:gd name="T60" fmla="*/ 226 w 932"/>
                <a:gd name="T61" fmla="*/ 171 h 407"/>
                <a:gd name="T62" fmla="*/ 167 w 932"/>
                <a:gd name="T63" fmla="*/ 184 h 407"/>
                <a:gd name="T64" fmla="*/ 139 w 932"/>
                <a:gd name="T65" fmla="*/ 222 h 407"/>
                <a:gd name="T66" fmla="*/ 32 w 932"/>
                <a:gd name="T67" fmla="*/ 283 h 407"/>
                <a:gd name="T68" fmla="*/ 27 w 932"/>
                <a:gd name="T69" fmla="*/ 306 h 407"/>
                <a:gd name="T70" fmla="*/ 0 w 932"/>
                <a:gd name="T71" fmla="*/ 319 h 407"/>
                <a:gd name="T72" fmla="*/ 0 w 932"/>
                <a:gd name="T73" fmla="*/ 350 h 407"/>
                <a:gd name="T74" fmla="*/ 0 w 932"/>
                <a:gd name="T75" fmla="*/ 35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2" h="407">
                  <a:moveTo>
                    <a:pt x="0" y="350"/>
                  </a:moveTo>
                  <a:lnTo>
                    <a:pt x="135" y="332"/>
                  </a:lnTo>
                  <a:lnTo>
                    <a:pt x="213" y="294"/>
                  </a:lnTo>
                  <a:lnTo>
                    <a:pt x="361" y="279"/>
                  </a:lnTo>
                  <a:lnTo>
                    <a:pt x="422" y="317"/>
                  </a:lnTo>
                  <a:lnTo>
                    <a:pt x="519" y="304"/>
                  </a:lnTo>
                  <a:lnTo>
                    <a:pt x="666" y="407"/>
                  </a:lnTo>
                  <a:lnTo>
                    <a:pt x="723" y="393"/>
                  </a:lnTo>
                  <a:lnTo>
                    <a:pt x="804" y="275"/>
                  </a:lnTo>
                  <a:lnTo>
                    <a:pt x="871" y="251"/>
                  </a:lnTo>
                  <a:lnTo>
                    <a:pt x="892" y="217"/>
                  </a:lnTo>
                  <a:lnTo>
                    <a:pt x="820" y="230"/>
                  </a:lnTo>
                  <a:lnTo>
                    <a:pt x="801" y="205"/>
                  </a:lnTo>
                  <a:lnTo>
                    <a:pt x="844" y="194"/>
                  </a:lnTo>
                  <a:lnTo>
                    <a:pt x="844" y="179"/>
                  </a:lnTo>
                  <a:lnTo>
                    <a:pt x="795" y="161"/>
                  </a:lnTo>
                  <a:lnTo>
                    <a:pt x="858" y="139"/>
                  </a:lnTo>
                  <a:lnTo>
                    <a:pt x="854" y="163"/>
                  </a:lnTo>
                  <a:lnTo>
                    <a:pt x="894" y="163"/>
                  </a:lnTo>
                  <a:lnTo>
                    <a:pt x="916" y="122"/>
                  </a:lnTo>
                  <a:lnTo>
                    <a:pt x="932" y="120"/>
                  </a:lnTo>
                  <a:lnTo>
                    <a:pt x="922" y="82"/>
                  </a:lnTo>
                  <a:lnTo>
                    <a:pt x="894" y="120"/>
                  </a:lnTo>
                  <a:lnTo>
                    <a:pt x="865" y="36"/>
                  </a:lnTo>
                  <a:lnTo>
                    <a:pt x="884" y="32"/>
                  </a:lnTo>
                  <a:lnTo>
                    <a:pt x="911" y="55"/>
                  </a:lnTo>
                  <a:lnTo>
                    <a:pt x="892" y="17"/>
                  </a:lnTo>
                  <a:lnTo>
                    <a:pt x="871" y="0"/>
                  </a:lnTo>
                  <a:lnTo>
                    <a:pt x="540" y="63"/>
                  </a:lnTo>
                  <a:lnTo>
                    <a:pt x="264" y="97"/>
                  </a:lnTo>
                  <a:lnTo>
                    <a:pt x="226" y="171"/>
                  </a:lnTo>
                  <a:lnTo>
                    <a:pt x="167" y="184"/>
                  </a:lnTo>
                  <a:lnTo>
                    <a:pt x="139" y="222"/>
                  </a:lnTo>
                  <a:lnTo>
                    <a:pt x="32" y="283"/>
                  </a:lnTo>
                  <a:lnTo>
                    <a:pt x="27" y="306"/>
                  </a:lnTo>
                  <a:lnTo>
                    <a:pt x="0" y="319"/>
                  </a:lnTo>
                  <a:lnTo>
                    <a:pt x="0" y="350"/>
                  </a:lnTo>
                  <a:lnTo>
                    <a:pt x="0" y="350"/>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5" name="Freeform 1157">
              <a:extLst>
                <a:ext uri="{FF2B5EF4-FFF2-40B4-BE49-F238E27FC236}">
                  <a16:creationId xmlns:a16="http://schemas.microsoft.com/office/drawing/2014/main" id="{958CA23C-AA04-A0F2-D107-AA27CDE1282C}"/>
                </a:ext>
              </a:extLst>
            </p:cNvPr>
            <p:cNvSpPr>
              <a:spLocks/>
            </p:cNvSpPr>
            <p:nvPr/>
          </p:nvSpPr>
          <p:spPr bwMode="auto">
            <a:xfrm>
              <a:off x="6934317" y="2836115"/>
              <a:ext cx="563504" cy="422275"/>
            </a:xfrm>
            <a:custGeom>
              <a:avLst/>
              <a:gdLst>
                <a:gd name="T0" fmla="*/ 25 w 556"/>
                <a:gd name="T1" fmla="*/ 53 h 413"/>
                <a:gd name="T2" fmla="*/ 103 w 556"/>
                <a:gd name="T3" fmla="*/ 15 h 413"/>
                <a:gd name="T4" fmla="*/ 251 w 556"/>
                <a:gd name="T5" fmla="*/ 0 h 413"/>
                <a:gd name="T6" fmla="*/ 312 w 556"/>
                <a:gd name="T7" fmla="*/ 38 h 413"/>
                <a:gd name="T8" fmla="*/ 409 w 556"/>
                <a:gd name="T9" fmla="*/ 25 h 413"/>
                <a:gd name="T10" fmla="*/ 556 w 556"/>
                <a:gd name="T11" fmla="*/ 128 h 413"/>
                <a:gd name="T12" fmla="*/ 491 w 556"/>
                <a:gd name="T13" fmla="*/ 206 h 413"/>
                <a:gd name="T14" fmla="*/ 495 w 556"/>
                <a:gd name="T15" fmla="*/ 240 h 413"/>
                <a:gd name="T16" fmla="*/ 384 w 556"/>
                <a:gd name="T17" fmla="*/ 340 h 413"/>
                <a:gd name="T18" fmla="*/ 365 w 556"/>
                <a:gd name="T19" fmla="*/ 344 h 413"/>
                <a:gd name="T20" fmla="*/ 358 w 556"/>
                <a:gd name="T21" fmla="*/ 375 h 413"/>
                <a:gd name="T22" fmla="*/ 333 w 556"/>
                <a:gd name="T23" fmla="*/ 358 h 413"/>
                <a:gd name="T24" fmla="*/ 354 w 556"/>
                <a:gd name="T25" fmla="*/ 386 h 413"/>
                <a:gd name="T26" fmla="*/ 333 w 556"/>
                <a:gd name="T27" fmla="*/ 413 h 413"/>
                <a:gd name="T28" fmla="*/ 314 w 556"/>
                <a:gd name="T29" fmla="*/ 409 h 413"/>
                <a:gd name="T30" fmla="*/ 238 w 556"/>
                <a:gd name="T31" fmla="*/ 291 h 413"/>
                <a:gd name="T32" fmla="*/ 73 w 556"/>
                <a:gd name="T33" fmla="*/ 143 h 413"/>
                <a:gd name="T34" fmla="*/ 0 w 556"/>
                <a:gd name="T35" fmla="*/ 97 h 413"/>
                <a:gd name="T36" fmla="*/ 25 w 556"/>
                <a:gd name="T37" fmla="*/ 53 h 413"/>
                <a:gd name="T38" fmla="*/ 25 w 556"/>
                <a:gd name="T39" fmla="*/ 5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6" h="413">
                  <a:moveTo>
                    <a:pt x="25" y="53"/>
                  </a:moveTo>
                  <a:lnTo>
                    <a:pt x="103" y="15"/>
                  </a:lnTo>
                  <a:lnTo>
                    <a:pt x="251" y="0"/>
                  </a:lnTo>
                  <a:lnTo>
                    <a:pt x="312" y="38"/>
                  </a:lnTo>
                  <a:lnTo>
                    <a:pt x="409" y="25"/>
                  </a:lnTo>
                  <a:lnTo>
                    <a:pt x="556" y="128"/>
                  </a:lnTo>
                  <a:lnTo>
                    <a:pt x="491" y="206"/>
                  </a:lnTo>
                  <a:lnTo>
                    <a:pt x="495" y="240"/>
                  </a:lnTo>
                  <a:lnTo>
                    <a:pt x="384" y="340"/>
                  </a:lnTo>
                  <a:lnTo>
                    <a:pt x="365" y="344"/>
                  </a:lnTo>
                  <a:lnTo>
                    <a:pt x="358" y="375"/>
                  </a:lnTo>
                  <a:lnTo>
                    <a:pt x="333" y="358"/>
                  </a:lnTo>
                  <a:lnTo>
                    <a:pt x="354" y="386"/>
                  </a:lnTo>
                  <a:lnTo>
                    <a:pt x="333" y="413"/>
                  </a:lnTo>
                  <a:lnTo>
                    <a:pt x="314" y="409"/>
                  </a:lnTo>
                  <a:lnTo>
                    <a:pt x="238" y="291"/>
                  </a:lnTo>
                  <a:lnTo>
                    <a:pt x="73" y="143"/>
                  </a:lnTo>
                  <a:lnTo>
                    <a:pt x="0" y="97"/>
                  </a:lnTo>
                  <a:lnTo>
                    <a:pt x="25" y="53"/>
                  </a:lnTo>
                  <a:lnTo>
                    <a:pt x="25" y="53"/>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46" name="Freeform 1159">
              <a:extLst>
                <a:ext uri="{FF2B5EF4-FFF2-40B4-BE49-F238E27FC236}">
                  <a16:creationId xmlns:a16="http://schemas.microsoft.com/office/drawing/2014/main" id="{BFC4F65B-D4D0-BB5A-BD1C-E1EE98518728}"/>
                </a:ext>
              </a:extLst>
            </p:cNvPr>
            <p:cNvSpPr>
              <a:spLocks/>
            </p:cNvSpPr>
            <p:nvPr/>
          </p:nvSpPr>
          <p:spPr bwMode="auto">
            <a:xfrm>
              <a:off x="7096225" y="1799478"/>
              <a:ext cx="642871" cy="409575"/>
            </a:xfrm>
            <a:custGeom>
              <a:avLst/>
              <a:gdLst>
                <a:gd name="T0" fmla="*/ 50 w 635"/>
                <a:gd name="T1" fmla="*/ 397 h 397"/>
                <a:gd name="T2" fmla="*/ 156 w 635"/>
                <a:gd name="T3" fmla="*/ 380 h 397"/>
                <a:gd name="T4" fmla="*/ 536 w 635"/>
                <a:gd name="T5" fmla="*/ 308 h 397"/>
                <a:gd name="T6" fmla="*/ 553 w 635"/>
                <a:gd name="T7" fmla="*/ 291 h 397"/>
                <a:gd name="T8" fmla="*/ 574 w 635"/>
                <a:gd name="T9" fmla="*/ 291 h 397"/>
                <a:gd name="T10" fmla="*/ 599 w 635"/>
                <a:gd name="T11" fmla="*/ 274 h 397"/>
                <a:gd name="T12" fmla="*/ 635 w 635"/>
                <a:gd name="T13" fmla="*/ 228 h 397"/>
                <a:gd name="T14" fmla="*/ 572 w 635"/>
                <a:gd name="T15" fmla="*/ 179 h 397"/>
                <a:gd name="T16" fmla="*/ 570 w 635"/>
                <a:gd name="T17" fmla="*/ 133 h 397"/>
                <a:gd name="T18" fmla="*/ 599 w 635"/>
                <a:gd name="T19" fmla="*/ 69 h 397"/>
                <a:gd name="T20" fmla="*/ 557 w 635"/>
                <a:gd name="T21" fmla="*/ 48 h 397"/>
                <a:gd name="T22" fmla="*/ 512 w 635"/>
                <a:gd name="T23" fmla="*/ 0 h 397"/>
                <a:gd name="T24" fmla="*/ 89 w 635"/>
                <a:gd name="T25" fmla="*/ 78 h 397"/>
                <a:gd name="T26" fmla="*/ 69 w 635"/>
                <a:gd name="T27" fmla="*/ 48 h 397"/>
                <a:gd name="T28" fmla="*/ 0 w 635"/>
                <a:gd name="T29" fmla="*/ 97 h 397"/>
                <a:gd name="T30" fmla="*/ 50 w 635"/>
                <a:gd name="T31" fmla="*/ 397 h 397"/>
                <a:gd name="T32" fmla="*/ 50 w 635"/>
                <a:gd name="T33"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397">
                  <a:moveTo>
                    <a:pt x="50" y="397"/>
                  </a:moveTo>
                  <a:lnTo>
                    <a:pt x="156" y="380"/>
                  </a:lnTo>
                  <a:lnTo>
                    <a:pt x="536" y="308"/>
                  </a:lnTo>
                  <a:lnTo>
                    <a:pt x="553" y="291"/>
                  </a:lnTo>
                  <a:lnTo>
                    <a:pt x="574" y="291"/>
                  </a:lnTo>
                  <a:lnTo>
                    <a:pt x="599" y="274"/>
                  </a:lnTo>
                  <a:lnTo>
                    <a:pt x="635" y="228"/>
                  </a:lnTo>
                  <a:lnTo>
                    <a:pt x="572" y="179"/>
                  </a:lnTo>
                  <a:lnTo>
                    <a:pt x="570" y="133"/>
                  </a:lnTo>
                  <a:lnTo>
                    <a:pt x="599" y="69"/>
                  </a:lnTo>
                  <a:lnTo>
                    <a:pt x="557" y="48"/>
                  </a:lnTo>
                  <a:lnTo>
                    <a:pt x="512" y="0"/>
                  </a:lnTo>
                  <a:lnTo>
                    <a:pt x="89" y="78"/>
                  </a:lnTo>
                  <a:lnTo>
                    <a:pt x="69" y="48"/>
                  </a:lnTo>
                  <a:lnTo>
                    <a:pt x="0" y="97"/>
                  </a:lnTo>
                  <a:lnTo>
                    <a:pt x="50" y="397"/>
                  </a:lnTo>
                  <a:lnTo>
                    <a:pt x="50" y="39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7" name="Freeform 1160">
              <a:extLst>
                <a:ext uri="{FF2B5EF4-FFF2-40B4-BE49-F238E27FC236}">
                  <a16:creationId xmlns:a16="http://schemas.microsoft.com/office/drawing/2014/main" id="{20A8E88E-61EE-E6D0-A9B2-F6CEDB3B6FAD}"/>
                </a:ext>
              </a:extLst>
            </p:cNvPr>
            <p:cNvSpPr>
              <a:spLocks/>
            </p:cNvSpPr>
            <p:nvPr/>
          </p:nvSpPr>
          <p:spPr bwMode="auto">
            <a:xfrm>
              <a:off x="7672428" y="1867740"/>
              <a:ext cx="139685" cy="336550"/>
            </a:xfrm>
            <a:custGeom>
              <a:avLst/>
              <a:gdLst>
                <a:gd name="T0" fmla="*/ 7 w 137"/>
                <a:gd name="T1" fmla="*/ 222 h 325"/>
                <a:gd name="T2" fmla="*/ 32 w 137"/>
                <a:gd name="T3" fmla="*/ 205 h 325"/>
                <a:gd name="T4" fmla="*/ 68 w 137"/>
                <a:gd name="T5" fmla="*/ 159 h 325"/>
                <a:gd name="T6" fmla="*/ 5 w 137"/>
                <a:gd name="T7" fmla="*/ 110 h 325"/>
                <a:gd name="T8" fmla="*/ 3 w 137"/>
                <a:gd name="T9" fmla="*/ 64 h 325"/>
                <a:gd name="T10" fmla="*/ 32 w 137"/>
                <a:gd name="T11" fmla="*/ 0 h 325"/>
                <a:gd name="T12" fmla="*/ 125 w 137"/>
                <a:gd name="T13" fmla="*/ 32 h 325"/>
                <a:gd name="T14" fmla="*/ 127 w 137"/>
                <a:gd name="T15" fmla="*/ 43 h 325"/>
                <a:gd name="T16" fmla="*/ 116 w 137"/>
                <a:gd name="T17" fmla="*/ 79 h 325"/>
                <a:gd name="T18" fmla="*/ 106 w 137"/>
                <a:gd name="T19" fmla="*/ 87 h 325"/>
                <a:gd name="T20" fmla="*/ 104 w 137"/>
                <a:gd name="T21" fmla="*/ 106 h 325"/>
                <a:gd name="T22" fmla="*/ 114 w 137"/>
                <a:gd name="T23" fmla="*/ 112 h 325"/>
                <a:gd name="T24" fmla="*/ 137 w 137"/>
                <a:gd name="T25" fmla="*/ 106 h 325"/>
                <a:gd name="T26" fmla="*/ 137 w 137"/>
                <a:gd name="T27" fmla="*/ 161 h 325"/>
                <a:gd name="T28" fmla="*/ 137 w 137"/>
                <a:gd name="T29" fmla="*/ 195 h 325"/>
                <a:gd name="T30" fmla="*/ 137 w 137"/>
                <a:gd name="T31" fmla="*/ 214 h 325"/>
                <a:gd name="T32" fmla="*/ 129 w 137"/>
                <a:gd name="T33" fmla="*/ 232 h 325"/>
                <a:gd name="T34" fmla="*/ 119 w 137"/>
                <a:gd name="T35" fmla="*/ 233 h 325"/>
                <a:gd name="T36" fmla="*/ 123 w 137"/>
                <a:gd name="T37" fmla="*/ 249 h 325"/>
                <a:gd name="T38" fmla="*/ 89 w 137"/>
                <a:gd name="T39" fmla="*/ 325 h 325"/>
                <a:gd name="T40" fmla="*/ 81 w 137"/>
                <a:gd name="T41" fmla="*/ 325 h 325"/>
                <a:gd name="T42" fmla="*/ 78 w 137"/>
                <a:gd name="T43" fmla="*/ 296 h 325"/>
                <a:gd name="T44" fmla="*/ 55 w 137"/>
                <a:gd name="T45" fmla="*/ 296 h 325"/>
                <a:gd name="T46" fmla="*/ 7 w 137"/>
                <a:gd name="T47" fmla="*/ 266 h 325"/>
                <a:gd name="T48" fmla="*/ 0 w 137"/>
                <a:gd name="T49" fmla="*/ 241 h 325"/>
                <a:gd name="T50" fmla="*/ 7 w 137"/>
                <a:gd name="T51" fmla="*/ 222 h 325"/>
                <a:gd name="T52" fmla="*/ 7 w 137"/>
                <a:gd name="T53" fmla="*/ 2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325">
                  <a:moveTo>
                    <a:pt x="7" y="222"/>
                  </a:moveTo>
                  <a:lnTo>
                    <a:pt x="32" y="205"/>
                  </a:lnTo>
                  <a:lnTo>
                    <a:pt x="68" y="159"/>
                  </a:lnTo>
                  <a:lnTo>
                    <a:pt x="5" y="110"/>
                  </a:lnTo>
                  <a:lnTo>
                    <a:pt x="3" y="64"/>
                  </a:lnTo>
                  <a:lnTo>
                    <a:pt x="32" y="0"/>
                  </a:lnTo>
                  <a:lnTo>
                    <a:pt x="125" y="32"/>
                  </a:lnTo>
                  <a:lnTo>
                    <a:pt x="127" y="43"/>
                  </a:lnTo>
                  <a:lnTo>
                    <a:pt x="116" y="79"/>
                  </a:lnTo>
                  <a:lnTo>
                    <a:pt x="106" y="87"/>
                  </a:lnTo>
                  <a:lnTo>
                    <a:pt x="104" y="106"/>
                  </a:lnTo>
                  <a:lnTo>
                    <a:pt x="114" y="112"/>
                  </a:lnTo>
                  <a:lnTo>
                    <a:pt x="137" y="106"/>
                  </a:lnTo>
                  <a:lnTo>
                    <a:pt x="137" y="161"/>
                  </a:lnTo>
                  <a:lnTo>
                    <a:pt x="137" y="195"/>
                  </a:lnTo>
                  <a:lnTo>
                    <a:pt x="137" y="214"/>
                  </a:lnTo>
                  <a:lnTo>
                    <a:pt x="129" y="232"/>
                  </a:lnTo>
                  <a:lnTo>
                    <a:pt x="119" y="233"/>
                  </a:lnTo>
                  <a:lnTo>
                    <a:pt x="123" y="249"/>
                  </a:lnTo>
                  <a:lnTo>
                    <a:pt x="89" y="325"/>
                  </a:lnTo>
                  <a:lnTo>
                    <a:pt x="81" y="325"/>
                  </a:lnTo>
                  <a:lnTo>
                    <a:pt x="78" y="296"/>
                  </a:lnTo>
                  <a:lnTo>
                    <a:pt x="55" y="296"/>
                  </a:lnTo>
                  <a:lnTo>
                    <a:pt x="7" y="266"/>
                  </a:lnTo>
                  <a:lnTo>
                    <a:pt x="0" y="241"/>
                  </a:lnTo>
                  <a:lnTo>
                    <a:pt x="7" y="222"/>
                  </a:lnTo>
                  <a:lnTo>
                    <a:pt x="7" y="222"/>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8" name="Freeform 1161">
              <a:extLst>
                <a:ext uri="{FF2B5EF4-FFF2-40B4-BE49-F238E27FC236}">
                  <a16:creationId xmlns:a16="http://schemas.microsoft.com/office/drawing/2014/main" id="{879D0D2D-3343-79C1-834E-0629E6D9CF94}"/>
                </a:ext>
              </a:extLst>
            </p:cNvPr>
            <p:cNvSpPr>
              <a:spLocks/>
            </p:cNvSpPr>
            <p:nvPr/>
          </p:nvSpPr>
          <p:spPr bwMode="auto">
            <a:xfrm>
              <a:off x="7166068" y="1345453"/>
              <a:ext cx="658744" cy="584200"/>
            </a:xfrm>
            <a:custGeom>
              <a:avLst/>
              <a:gdLst>
                <a:gd name="T0" fmla="*/ 20 w 648"/>
                <a:gd name="T1" fmla="*/ 517 h 565"/>
                <a:gd name="T2" fmla="*/ 443 w 648"/>
                <a:gd name="T3" fmla="*/ 439 h 565"/>
                <a:gd name="T4" fmla="*/ 488 w 648"/>
                <a:gd name="T5" fmla="*/ 487 h 565"/>
                <a:gd name="T6" fmla="*/ 530 w 648"/>
                <a:gd name="T7" fmla="*/ 508 h 565"/>
                <a:gd name="T8" fmla="*/ 623 w 648"/>
                <a:gd name="T9" fmla="*/ 540 h 565"/>
                <a:gd name="T10" fmla="*/ 631 w 648"/>
                <a:gd name="T11" fmla="*/ 565 h 565"/>
                <a:gd name="T12" fmla="*/ 646 w 648"/>
                <a:gd name="T13" fmla="*/ 530 h 565"/>
                <a:gd name="T14" fmla="*/ 648 w 648"/>
                <a:gd name="T15" fmla="*/ 483 h 565"/>
                <a:gd name="T16" fmla="*/ 631 w 648"/>
                <a:gd name="T17" fmla="*/ 392 h 565"/>
                <a:gd name="T18" fmla="*/ 631 w 648"/>
                <a:gd name="T19" fmla="*/ 297 h 565"/>
                <a:gd name="T20" fmla="*/ 585 w 648"/>
                <a:gd name="T21" fmla="*/ 158 h 565"/>
                <a:gd name="T22" fmla="*/ 577 w 648"/>
                <a:gd name="T23" fmla="*/ 97 h 565"/>
                <a:gd name="T24" fmla="*/ 549 w 648"/>
                <a:gd name="T25" fmla="*/ 0 h 565"/>
                <a:gd name="T26" fmla="*/ 412 w 648"/>
                <a:gd name="T27" fmla="*/ 32 h 565"/>
                <a:gd name="T28" fmla="*/ 336 w 648"/>
                <a:gd name="T29" fmla="*/ 112 h 565"/>
                <a:gd name="T30" fmla="*/ 332 w 648"/>
                <a:gd name="T31" fmla="*/ 133 h 565"/>
                <a:gd name="T32" fmla="*/ 289 w 648"/>
                <a:gd name="T33" fmla="*/ 181 h 565"/>
                <a:gd name="T34" fmla="*/ 300 w 648"/>
                <a:gd name="T35" fmla="*/ 198 h 565"/>
                <a:gd name="T36" fmla="*/ 309 w 648"/>
                <a:gd name="T37" fmla="*/ 211 h 565"/>
                <a:gd name="T38" fmla="*/ 302 w 648"/>
                <a:gd name="T39" fmla="*/ 215 h 565"/>
                <a:gd name="T40" fmla="*/ 315 w 648"/>
                <a:gd name="T41" fmla="*/ 234 h 565"/>
                <a:gd name="T42" fmla="*/ 317 w 648"/>
                <a:gd name="T43" fmla="*/ 251 h 565"/>
                <a:gd name="T44" fmla="*/ 275 w 648"/>
                <a:gd name="T45" fmla="*/ 291 h 565"/>
                <a:gd name="T46" fmla="*/ 212 w 648"/>
                <a:gd name="T47" fmla="*/ 308 h 565"/>
                <a:gd name="T48" fmla="*/ 197 w 648"/>
                <a:gd name="T49" fmla="*/ 319 h 565"/>
                <a:gd name="T50" fmla="*/ 174 w 648"/>
                <a:gd name="T51" fmla="*/ 310 h 565"/>
                <a:gd name="T52" fmla="*/ 104 w 648"/>
                <a:gd name="T53" fmla="*/ 318 h 565"/>
                <a:gd name="T54" fmla="*/ 53 w 648"/>
                <a:gd name="T55" fmla="*/ 338 h 565"/>
                <a:gd name="T56" fmla="*/ 53 w 648"/>
                <a:gd name="T57" fmla="*/ 365 h 565"/>
                <a:gd name="T58" fmla="*/ 62 w 648"/>
                <a:gd name="T59" fmla="*/ 382 h 565"/>
                <a:gd name="T60" fmla="*/ 70 w 648"/>
                <a:gd name="T61" fmla="*/ 382 h 565"/>
                <a:gd name="T62" fmla="*/ 77 w 648"/>
                <a:gd name="T63" fmla="*/ 403 h 565"/>
                <a:gd name="T64" fmla="*/ 64 w 648"/>
                <a:gd name="T65" fmla="*/ 414 h 565"/>
                <a:gd name="T66" fmla="*/ 58 w 648"/>
                <a:gd name="T67" fmla="*/ 433 h 565"/>
                <a:gd name="T68" fmla="*/ 0 w 648"/>
                <a:gd name="T69" fmla="*/ 487 h 565"/>
                <a:gd name="T70" fmla="*/ 20 w 648"/>
                <a:gd name="T71" fmla="*/ 517 h 565"/>
                <a:gd name="T72" fmla="*/ 20 w 648"/>
                <a:gd name="T73" fmla="*/ 517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8" h="565">
                  <a:moveTo>
                    <a:pt x="20" y="517"/>
                  </a:moveTo>
                  <a:lnTo>
                    <a:pt x="443" y="439"/>
                  </a:lnTo>
                  <a:lnTo>
                    <a:pt x="488" y="487"/>
                  </a:lnTo>
                  <a:lnTo>
                    <a:pt x="530" y="508"/>
                  </a:lnTo>
                  <a:lnTo>
                    <a:pt x="623" y="540"/>
                  </a:lnTo>
                  <a:lnTo>
                    <a:pt x="631" y="565"/>
                  </a:lnTo>
                  <a:lnTo>
                    <a:pt x="646" y="530"/>
                  </a:lnTo>
                  <a:lnTo>
                    <a:pt x="648" y="483"/>
                  </a:lnTo>
                  <a:lnTo>
                    <a:pt x="631" y="392"/>
                  </a:lnTo>
                  <a:lnTo>
                    <a:pt x="631" y="297"/>
                  </a:lnTo>
                  <a:lnTo>
                    <a:pt x="585" y="158"/>
                  </a:lnTo>
                  <a:lnTo>
                    <a:pt x="577" y="97"/>
                  </a:lnTo>
                  <a:lnTo>
                    <a:pt x="549" y="0"/>
                  </a:lnTo>
                  <a:lnTo>
                    <a:pt x="412" y="32"/>
                  </a:lnTo>
                  <a:lnTo>
                    <a:pt x="336" y="112"/>
                  </a:lnTo>
                  <a:lnTo>
                    <a:pt x="332" y="133"/>
                  </a:lnTo>
                  <a:lnTo>
                    <a:pt x="289" y="181"/>
                  </a:lnTo>
                  <a:lnTo>
                    <a:pt x="300" y="198"/>
                  </a:lnTo>
                  <a:lnTo>
                    <a:pt x="309" y="211"/>
                  </a:lnTo>
                  <a:lnTo>
                    <a:pt x="302" y="215"/>
                  </a:lnTo>
                  <a:lnTo>
                    <a:pt x="315" y="234"/>
                  </a:lnTo>
                  <a:lnTo>
                    <a:pt x="317" y="251"/>
                  </a:lnTo>
                  <a:lnTo>
                    <a:pt x="275" y="291"/>
                  </a:lnTo>
                  <a:lnTo>
                    <a:pt x="212" y="308"/>
                  </a:lnTo>
                  <a:lnTo>
                    <a:pt x="197" y="319"/>
                  </a:lnTo>
                  <a:lnTo>
                    <a:pt x="174" y="310"/>
                  </a:lnTo>
                  <a:lnTo>
                    <a:pt x="104" y="318"/>
                  </a:lnTo>
                  <a:lnTo>
                    <a:pt x="53" y="338"/>
                  </a:lnTo>
                  <a:lnTo>
                    <a:pt x="53" y="365"/>
                  </a:lnTo>
                  <a:lnTo>
                    <a:pt x="62" y="382"/>
                  </a:lnTo>
                  <a:lnTo>
                    <a:pt x="70" y="382"/>
                  </a:lnTo>
                  <a:lnTo>
                    <a:pt x="77" y="403"/>
                  </a:lnTo>
                  <a:lnTo>
                    <a:pt x="64" y="414"/>
                  </a:lnTo>
                  <a:lnTo>
                    <a:pt x="58" y="433"/>
                  </a:lnTo>
                  <a:lnTo>
                    <a:pt x="0" y="487"/>
                  </a:lnTo>
                  <a:lnTo>
                    <a:pt x="20" y="517"/>
                  </a:lnTo>
                  <a:lnTo>
                    <a:pt x="20" y="517"/>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9" name="Freeform 1163">
              <a:extLst>
                <a:ext uri="{FF2B5EF4-FFF2-40B4-BE49-F238E27FC236}">
                  <a16:creationId xmlns:a16="http://schemas.microsoft.com/office/drawing/2014/main" id="{E6C8F0A6-2A83-B396-9957-1D420C8A856B}"/>
                </a:ext>
              </a:extLst>
            </p:cNvPr>
            <p:cNvSpPr>
              <a:spLocks/>
            </p:cNvSpPr>
            <p:nvPr/>
          </p:nvSpPr>
          <p:spPr bwMode="auto">
            <a:xfrm>
              <a:off x="7796240" y="1840753"/>
              <a:ext cx="203179" cy="123825"/>
            </a:xfrm>
            <a:custGeom>
              <a:avLst/>
              <a:gdLst>
                <a:gd name="T0" fmla="*/ 15 w 202"/>
                <a:gd name="T1" fmla="*/ 116 h 116"/>
                <a:gd name="T2" fmla="*/ 86 w 202"/>
                <a:gd name="T3" fmla="*/ 76 h 116"/>
                <a:gd name="T4" fmla="*/ 135 w 202"/>
                <a:gd name="T5" fmla="*/ 53 h 116"/>
                <a:gd name="T6" fmla="*/ 84 w 202"/>
                <a:gd name="T7" fmla="*/ 89 h 116"/>
                <a:gd name="T8" fmla="*/ 88 w 202"/>
                <a:gd name="T9" fmla="*/ 91 h 116"/>
                <a:gd name="T10" fmla="*/ 164 w 202"/>
                <a:gd name="T11" fmla="*/ 40 h 116"/>
                <a:gd name="T12" fmla="*/ 202 w 202"/>
                <a:gd name="T13" fmla="*/ 6 h 116"/>
                <a:gd name="T14" fmla="*/ 198 w 202"/>
                <a:gd name="T15" fmla="*/ 0 h 116"/>
                <a:gd name="T16" fmla="*/ 164 w 202"/>
                <a:gd name="T17" fmla="*/ 19 h 116"/>
                <a:gd name="T18" fmla="*/ 160 w 202"/>
                <a:gd name="T19" fmla="*/ 17 h 116"/>
                <a:gd name="T20" fmla="*/ 143 w 202"/>
                <a:gd name="T21" fmla="*/ 40 h 116"/>
                <a:gd name="T22" fmla="*/ 133 w 202"/>
                <a:gd name="T23" fmla="*/ 40 h 116"/>
                <a:gd name="T24" fmla="*/ 158 w 202"/>
                <a:gd name="T25" fmla="*/ 0 h 116"/>
                <a:gd name="T26" fmla="*/ 131 w 202"/>
                <a:gd name="T27" fmla="*/ 30 h 116"/>
                <a:gd name="T28" fmla="*/ 40 w 202"/>
                <a:gd name="T29" fmla="*/ 61 h 116"/>
                <a:gd name="T30" fmla="*/ 23 w 202"/>
                <a:gd name="T31" fmla="*/ 84 h 116"/>
                <a:gd name="T32" fmla="*/ 10 w 202"/>
                <a:gd name="T33" fmla="*/ 87 h 116"/>
                <a:gd name="T34" fmla="*/ 0 w 202"/>
                <a:gd name="T35" fmla="*/ 105 h 116"/>
                <a:gd name="T36" fmla="*/ 15 w 202"/>
                <a:gd name="T37" fmla="*/ 116 h 116"/>
                <a:gd name="T38" fmla="*/ 15 w 202"/>
                <a:gd name="T3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2" h="116">
                  <a:moveTo>
                    <a:pt x="15" y="116"/>
                  </a:moveTo>
                  <a:lnTo>
                    <a:pt x="86" y="76"/>
                  </a:lnTo>
                  <a:lnTo>
                    <a:pt x="135" y="53"/>
                  </a:lnTo>
                  <a:lnTo>
                    <a:pt x="84" y="89"/>
                  </a:lnTo>
                  <a:lnTo>
                    <a:pt x="88" y="91"/>
                  </a:lnTo>
                  <a:lnTo>
                    <a:pt x="164" y="40"/>
                  </a:lnTo>
                  <a:lnTo>
                    <a:pt x="202" y="6"/>
                  </a:lnTo>
                  <a:lnTo>
                    <a:pt x="198" y="0"/>
                  </a:lnTo>
                  <a:lnTo>
                    <a:pt x="164" y="19"/>
                  </a:lnTo>
                  <a:lnTo>
                    <a:pt x="160" y="17"/>
                  </a:lnTo>
                  <a:lnTo>
                    <a:pt x="143" y="40"/>
                  </a:lnTo>
                  <a:lnTo>
                    <a:pt x="133" y="40"/>
                  </a:lnTo>
                  <a:lnTo>
                    <a:pt x="158" y="0"/>
                  </a:lnTo>
                  <a:lnTo>
                    <a:pt x="131" y="30"/>
                  </a:lnTo>
                  <a:lnTo>
                    <a:pt x="40" y="61"/>
                  </a:lnTo>
                  <a:lnTo>
                    <a:pt x="23" y="84"/>
                  </a:lnTo>
                  <a:lnTo>
                    <a:pt x="10" y="87"/>
                  </a:lnTo>
                  <a:lnTo>
                    <a:pt x="0" y="105"/>
                  </a:lnTo>
                  <a:lnTo>
                    <a:pt x="15" y="116"/>
                  </a:lnTo>
                  <a:lnTo>
                    <a:pt x="15" y="116"/>
                  </a:lnTo>
                  <a:close/>
                </a:path>
              </a:pathLst>
            </a:custGeom>
            <a:solidFill>
              <a:srgbClr val="D9D9D9"/>
            </a:solidFill>
            <a:ln w="9525">
              <a:solidFill>
                <a:srgbClr val="FFFFFF"/>
              </a:solidFill>
              <a:round/>
              <a:headEnd/>
              <a:tailEnd/>
            </a:ln>
            <a:effectLst/>
          </p:spPr>
          <p:txBody>
            <a:bodyPr>
              <a:noAutofit/>
            </a:bodyPr>
            <a:lstStyle/>
            <a:p>
              <a:pPr defTabSz="914400"/>
              <a:endParaRPr lang="en-US" sz="1600" kern="0">
                <a:solidFill>
                  <a:srgbClr val="000000"/>
                </a:solidFill>
                <a:ea typeface="Verdana" panose="020B0604030504040204" pitchFamily="34" charset="0"/>
                <a:cs typeface="Tahoma" panose="020B0604030504040204" pitchFamily="34" charset="0"/>
              </a:endParaRPr>
            </a:p>
          </p:txBody>
        </p:sp>
        <p:sp>
          <p:nvSpPr>
            <p:cNvPr id="50" name="Freeform 1164">
              <a:extLst>
                <a:ext uri="{FF2B5EF4-FFF2-40B4-BE49-F238E27FC236}">
                  <a16:creationId xmlns:a16="http://schemas.microsoft.com/office/drawing/2014/main" id="{09C78766-F717-4383-7284-E20D7DA53A83}"/>
                </a:ext>
              </a:extLst>
            </p:cNvPr>
            <p:cNvSpPr>
              <a:spLocks/>
            </p:cNvSpPr>
            <p:nvPr/>
          </p:nvSpPr>
          <p:spPr bwMode="auto">
            <a:xfrm>
              <a:off x="7807351" y="1715340"/>
              <a:ext cx="188893" cy="177800"/>
            </a:xfrm>
            <a:custGeom>
              <a:avLst/>
              <a:gdLst>
                <a:gd name="T0" fmla="*/ 17 w 188"/>
                <a:gd name="T1" fmla="*/ 127 h 174"/>
                <a:gd name="T2" fmla="*/ 15 w 188"/>
                <a:gd name="T3" fmla="*/ 174 h 174"/>
                <a:gd name="T4" fmla="*/ 30 w 188"/>
                <a:gd name="T5" fmla="*/ 171 h 174"/>
                <a:gd name="T6" fmla="*/ 66 w 188"/>
                <a:gd name="T7" fmla="*/ 144 h 174"/>
                <a:gd name="T8" fmla="*/ 78 w 188"/>
                <a:gd name="T9" fmla="*/ 121 h 174"/>
                <a:gd name="T10" fmla="*/ 85 w 188"/>
                <a:gd name="T11" fmla="*/ 127 h 174"/>
                <a:gd name="T12" fmla="*/ 135 w 188"/>
                <a:gd name="T13" fmla="*/ 114 h 174"/>
                <a:gd name="T14" fmla="*/ 137 w 188"/>
                <a:gd name="T15" fmla="*/ 104 h 174"/>
                <a:gd name="T16" fmla="*/ 144 w 188"/>
                <a:gd name="T17" fmla="*/ 108 h 174"/>
                <a:gd name="T18" fmla="*/ 154 w 188"/>
                <a:gd name="T19" fmla="*/ 100 h 174"/>
                <a:gd name="T20" fmla="*/ 169 w 188"/>
                <a:gd name="T21" fmla="*/ 98 h 174"/>
                <a:gd name="T22" fmla="*/ 188 w 188"/>
                <a:gd name="T23" fmla="*/ 89 h 174"/>
                <a:gd name="T24" fmla="*/ 169 w 188"/>
                <a:gd name="T25" fmla="*/ 0 h 174"/>
                <a:gd name="T26" fmla="*/ 0 w 188"/>
                <a:gd name="T27" fmla="*/ 36 h 174"/>
                <a:gd name="T28" fmla="*/ 17 w 188"/>
                <a:gd name="T29" fmla="*/ 127 h 174"/>
                <a:gd name="T30" fmla="*/ 17 w 188"/>
                <a:gd name="T31"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74">
                  <a:moveTo>
                    <a:pt x="17" y="127"/>
                  </a:moveTo>
                  <a:lnTo>
                    <a:pt x="15" y="174"/>
                  </a:lnTo>
                  <a:lnTo>
                    <a:pt x="30" y="171"/>
                  </a:lnTo>
                  <a:lnTo>
                    <a:pt x="66" y="144"/>
                  </a:lnTo>
                  <a:lnTo>
                    <a:pt x="78" y="121"/>
                  </a:lnTo>
                  <a:lnTo>
                    <a:pt x="85" y="127"/>
                  </a:lnTo>
                  <a:lnTo>
                    <a:pt x="135" y="114"/>
                  </a:lnTo>
                  <a:lnTo>
                    <a:pt x="137" y="104"/>
                  </a:lnTo>
                  <a:lnTo>
                    <a:pt x="144" y="108"/>
                  </a:lnTo>
                  <a:lnTo>
                    <a:pt x="154" y="100"/>
                  </a:lnTo>
                  <a:lnTo>
                    <a:pt x="169" y="98"/>
                  </a:lnTo>
                  <a:lnTo>
                    <a:pt x="188" y="89"/>
                  </a:lnTo>
                  <a:lnTo>
                    <a:pt x="169" y="0"/>
                  </a:lnTo>
                  <a:lnTo>
                    <a:pt x="0" y="36"/>
                  </a:lnTo>
                  <a:lnTo>
                    <a:pt x="17" y="127"/>
                  </a:lnTo>
                  <a:lnTo>
                    <a:pt x="17" y="127"/>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1" name="Freeform 1165">
              <a:extLst>
                <a:ext uri="{FF2B5EF4-FFF2-40B4-BE49-F238E27FC236}">
                  <a16:creationId xmlns:a16="http://schemas.microsoft.com/office/drawing/2014/main" id="{FCFF8F50-C773-D69C-F8F3-A313DEADF135}"/>
                </a:ext>
              </a:extLst>
            </p:cNvPr>
            <p:cNvSpPr>
              <a:spLocks/>
            </p:cNvSpPr>
            <p:nvPr/>
          </p:nvSpPr>
          <p:spPr bwMode="auto">
            <a:xfrm>
              <a:off x="7978783" y="1702640"/>
              <a:ext cx="87304" cy="103188"/>
            </a:xfrm>
            <a:custGeom>
              <a:avLst/>
              <a:gdLst>
                <a:gd name="T0" fmla="*/ 19 w 85"/>
                <a:gd name="T1" fmla="*/ 99 h 99"/>
                <a:gd name="T2" fmla="*/ 55 w 85"/>
                <a:gd name="T3" fmla="*/ 86 h 99"/>
                <a:gd name="T4" fmla="*/ 55 w 85"/>
                <a:gd name="T5" fmla="*/ 46 h 99"/>
                <a:gd name="T6" fmla="*/ 65 w 85"/>
                <a:gd name="T7" fmla="*/ 55 h 99"/>
                <a:gd name="T8" fmla="*/ 66 w 85"/>
                <a:gd name="T9" fmla="*/ 74 h 99"/>
                <a:gd name="T10" fmla="*/ 74 w 85"/>
                <a:gd name="T11" fmla="*/ 74 h 99"/>
                <a:gd name="T12" fmla="*/ 85 w 85"/>
                <a:gd name="T13" fmla="*/ 55 h 99"/>
                <a:gd name="T14" fmla="*/ 74 w 85"/>
                <a:gd name="T15" fmla="*/ 34 h 99"/>
                <a:gd name="T16" fmla="*/ 55 w 85"/>
                <a:gd name="T17" fmla="*/ 30 h 99"/>
                <a:gd name="T18" fmla="*/ 42 w 85"/>
                <a:gd name="T19" fmla="*/ 4 h 99"/>
                <a:gd name="T20" fmla="*/ 30 w 85"/>
                <a:gd name="T21" fmla="*/ 0 h 99"/>
                <a:gd name="T22" fmla="*/ 0 w 85"/>
                <a:gd name="T23" fmla="*/ 10 h 99"/>
                <a:gd name="T24" fmla="*/ 19 w 85"/>
                <a:gd name="T25" fmla="*/ 99 h 99"/>
                <a:gd name="T26" fmla="*/ 19 w 85"/>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9">
                  <a:moveTo>
                    <a:pt x="19" y="99"/>
                  </a:moveTo>
                  <a:lnTo>
                    <a:pt x="55" y="86"/>
                  </a:lnTo>
                  <a:lnTo>
                    <a:pt x="55" y="46"/>
                  </a:lnTo>
                  <a:lnTo>
                    <a:pt x="65" y="55"/>
                  </a:lnTo>
                  <a:lnTo>
                    <a:pt x="66" y="74"/>
                  </a:lnTo>
                  <a:lnTo>
                    <a:pt x="74" y="74"/>
                  </a:lnTo>
                  <a:lnTo>
                    <a:pt x="85" y="55"/>
                  </a:lnTo>
                  <a:lnTo>
                    <a:pt x="74" y="34"/>
                  </a:lnTo>
                  <a:lnTo>
                    <a:pt x="55" y="30"/>
                  </a:lnTo>
                  <a:lnTo>
                    <a:pt x="42" y="4"/>
                  </a:lnTo>
                  <a:lnTo>
                    <a:pt x="30" y="0"/>
                  </a:lnTo>
                  <a:lnTo>
                    <a:pt x="0" y="10"/>
                  </a:lnTo>
                  <a:lnTo>
                    <a:pt x="19" y="99"/>
                  </a:lnTo>
                  <a:lnTo>
                    <a:pt x="19" y="99"/>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2" name="Freeform 1166">
              <a:extLst>
                <a:ext uri="{FF2B5EF4-FFF2-40B4-BE49-F238E27FC236}">
                  <a16:creationId xmlns:a16="http://schemas.microsoft.com/office/drawing/2014/main" id="{86ECD9EA-80B8-9DAD-E3E1-DDC571E1B656}"/>
                </a:ext>
              </a:extLst>
            </p:cNvPr>
            <p:cNvSpPr>
              <a:spLocks/>
            </p:cNvSpPr>
            <p:nvPr/>
          </p:nvSpPr>
          <p:spPr bwMode="auto">
            <a:xfrm>
              <a:off x="7814194" y="1580403"/>
              <a:ext cx="373023" cy="184150"/>
            </a:xfrm>
            <a:custGeom>
              <a:avLst/>
              <a:gdLst>
                <a:gd name="T0" fmla="*/ 0 w 365"/>
                <a:gd name="T1" fmla="*/ 169 h 180"/>
                <a:gd name="T2" fmla="*/ 169 w 365"/>
                <a:gd name="T3" fmla="*/ 133 h 180"/>
                <a:gd name="T4" fmla="*/ 199 w 365"/>
                <a:gd name="T5" fmla="*/ 123 h 180"/>
                <a:gd name="T6" fmla="*/ 211 w 365"/>
                <a:gd name="T7" fmla="*/ 127 h 180"/>
                <a:gd name="T8" fmla="*/ 224 w 365"/>
                <a:gd name="T9" fmla="*/ 153 h 180"/>
                <a:gd name="T10" fmla="*/ 243 w 365"/>
                <a:gd name="T11" fmla="*/ 157 h 180"/>
                <a:gd name="T12" fmla="*/ 254 w 365"/>
                <a:gd name="T13" fmla="*/ 178 h 180"/>
                <a:gd name="T14" fmla="*/ 266 w 365"/>
                <a:gd name="T15" fmla="*/ 180 h 180"/>
                <a:gd name="T16" fmla="*/ 279 w 365"/>
                <a:gd name="T17" fmla="*/ 159 h 180"/>
                <a:gd name="T18" fmla="*/ 285 w 365"/>
                <a:gd name="T19" fmla="*/ 142 h 180"/>
                <a:gd name="T20" fmla="*/ 298 w 365"/>
                <a:gd name="T21" fmla="*/ 165 h 180"/>
                <a:gd name="T22" fmla="*/ 365 w 365"/>
                <a:gd name="T23" fmla="*/ 144 h 180"/>
                <a:gd name="T24" fmla="*/ 361 w 365"/>
                <a:gd name="T25" fmla="*/ 119 h 180"/>
                <a:gd name="T26" fmla="*/ 342 w 365"/>
                <a:gd name="T27" fmla="*/ 87 h 180"/>
                <a:gd name="T28" fmla="*/ 332 w 365"/>
                <a:gd name="T29" fmla="*/ 83 h 180"/>
                <a:gd name="T30" fmla="*/ 321 w 365"/>
                <a:gd name="T31" fmla="*/ 85 h 180"/>
                <a:gd name="T32" fmla="*/ 323 w 365"/>
                <a:gd name="T33" fmla="*/ 91 h 180"/>
                <a:gd name="T34" fmla="*/ 338 w 365"/>
                <a:gd name="T35" fmla="*/ 93 h 180"/>
                <a:gd name="T36" fmla="*/ 344 w 365"/>
                <a:gd name="T37" fmla="*/ 123 h 180"/>
                <a:gd name="T38" fmla="*/ 317 w 365"/>
                <a:gd name="T39" fmla="*/ 134 h 180"/>
                <a:gd name="T40" fmla="*/ 279 w 365"/>
                <a:gd name="T41" fmla="*/ 110 h 180"/>
                <a:gd name="T42" fmla="*/ 266 w 365"/>
                <a:gd name="T43" fmla="*/ 83 h 180"/>
                <a:gd name="T44" fmla="*/ 249 w 365"/>
                <a:gd name="T45" fmla="*/ 76 h 180"/>
                <a:gd name="T46" fmla="*/ 249 w 365"/>
                <a:gd name="T47" fmla="*/ 83 h 180"/>
                <a:gd name="T48" fmla="*/ 232 w 365"/>
                <a:gd name="T49" fmla="*/ 68 h 180"/>
                <a:gd name="T50" fmla="*/ 245 w 365"/>
                <a:gd name="T51" fmla="*/ 49 h 180"/>
                <a:gd name="T52" fmla="*/ 256 w 365"/>
                <a:gd name="T53" fmla="*/ 32 h 180"/>
                <a:gd name="T54" fmla="*/ 235 w 365"/>
                <a:gd name="T55" fmla="*/ 0 h 180"/>
                <a:gd name="T56" fmla="*/ 199 w 365"/>
                <a:gd name="T57" fmla="*/ 26 h 180"/>
                <a:gd name="T58" fmla="*/ 78 w 365"/>
                <a:gd name="T59" fmla="*/ 57 h 180"/>
                <a:gd name="T60" fmla="*/ 0 w 365"/>
                <a:gd name="T61" fmla="*/ 74 h 180"/>
                <a:gd name="T62" fmla="*/ 0 w 365"/>
                <a:gd name="T63" fmla="*/ 169 h 180"/>
                <a:gd name="T64" fmla="*/ 0 w 365"/>
                <a:gd name="T65" fmla="*/ 1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5" h="180">
                  <a:moveTo>
                    <a:pt x="0" y="169"/>
                  </a:moveTo>
                  <a:lnTo>
                    <a:pt x="169" y="133"/>
                  </a:lnTo>
                  <a:lnTo>
                    <a:pt x="199" y="123"/>
                  </a:lnTo>
                  <a:lnTo>
                    <a:pt x="211" y="127"/>
                  </a:lnTo>
                  <a:lnTo>
                    <a:pt x="224" y="153"/>
                  </a:lnTo>
                  <a:lnTo>
                    <a:pt x="243" y="157"/>
                  </a:lnTo>
                  <a:lnTo>
                    <a:pt x="254" y="178"/>
                  </a:lnTo>
                  <a:lnTo>
                    <a:pt x="266" y="180"/>
                  </a:lnTo>
                  <a:lnTo>
                    <a:pt x="279" y="159"/>
                  </a:lnTo>
                  <a:lnTo>
                    <a:pt x="285" y="142"/>
                  </a:lnTo>
                  <a:lnTo>
                    <a:pt x="298" y="165"/>
                  </a:lnTo>
                  <a:lnTo>
                    <a:pt x="365" y="144"/>
                  </a:lnTo>
                  <a:lnTo>
                    <a:pt x="361" y="119"/>
                  </a:lnTo>
                  <a:lnTo>
                    <a:pt x="342" y="87"/>
                  </a:lnTo>
                  <a:lnTo>
                    <a:pt x="332" y="83"/>
                  </a:lnTo>
                  <a:lnTo>
                    <a:pt x="321" y="85"/>
                  </a:lnTo>
                  <a:lnTo>
                    <a:pt x="323" y="91"/>
                  </a:lnTo>
                  <a:lnTo>
                    <a:pt x="338" y="93"/>
                  </a:lnTo>
                  <a:lnTo>
                    <a:pt x="344" y="123"/>
                  </a:lnTo>
                  <a:lnTo>
                    <a:pt x="317" y="134"/>
                  </a:lnTo>
                  <a:lnTo>
                    <a:pt x="279" y="110"/>
                  </a:lnTo>
                  <a:lnTo>
                    <a:pt x="266" y="83"/>
                  </a:lnTo>
                  <a:lnTo>
                    <a:pt x="249" y="76"/>
                  </a:lnTo>
                  <a:lnTo>
                    <a:pt x="249" y="83"/>
                  </a:lnTo>
                  <a:lnTo>
                    <a:pt x="232" y="68"/>
                  </a:lnTo>
                  <a:lnTo>
                    <a:pt x="245" y="49"/>
                  </a:lnTo>
                  <a:lnTo>
                    <a:pt x="256" y="32"/>
                  </a:lnTo>
                  <a:lnTo>
                    <a:pt x="235" y="0"/>
                  </a:lnTo>
                  <a:lnTo>
                    <a:pt x="199" y="26"/>
                  </a:lnTo>
                  <a:lnTo>
                    <a:pt x="78" y="57"/>
                  </a:lnTo>
                  <a:lnTo>
                    <a:pt x="0" y="74"/>
                  </a:lnTo>
                  <a:lnTo>
                    <a:pt x="0" y="169"/>
                  </a:lnTo>
                  <a:lnTo>
                    <a:pt x="0" y="169"/>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3" name="Freeform 1169">
              <a:extLst>
                <a:ext uri="{FF2B5EF4-FFF2-40B4-BE49-F238E27FC236}">
                  <a16:creationId xmlns:a16="http://schemas.microsoft.com/office/drawing/2014/main" id="{35153F9E-3511-7194-4236-96A0B4EAC62B}"/>
                </a:ext>
              </a:extLst>
            </p:cNvPr>
            <p:cNvSpPr>
              <a:spLocks/>
            </p:cNvSpPr>
            <p:nvPr/>
          </p:nvSpPr>
          <p:spPr bwMode="auto">
            <a:xfrm>
              <a:off x="7720048" y="1304178"/>
              <a:ext cx="180956" cy="349250"/>
            </a:xfrm>
            <a:custGeom>
              <a:avLst/>
              <a:gdLst>
                <a:gd name="T0" fmla="*/ 28 w 177"/>
                <a:gd name="T1" fmla="*/ 139 h 339"/>
                <a:gd name="T2" fmla="*/ 36 w 177"/>
                <a:gd name="T3" fmla="*/ 200 h 339"/>
                <a:gd name="T4" fmla="*/ 82 w 177"/>
                <a:gd name="T5" fmla="*/ 339 h 339"/>
                <a:gd name="T6" fmla="*/ 160 w 177"/>
                <a:gd name="T7" fmla="*/ 322 h 339"/>
                <a:gd name="T8" fmla="*/ 154 w 177"/>
                <a:gd name="T9" fmla="*/ 124 h 339"/>
                <a:gd name="T10" fmla="*/ 175 w 177"/>
                <a:gd name="T11" fmla="*/ 86 h 339"/>
                <a:gd name="T12" fmla="*/ 177 w 177"/>
                <a:gd name="T13" fmla="*/ 0 h 339"/>
                <a:gd name="T14" fmla="*/ 0 w 177"/>
                <a:gd name="T15" fmla="*/ 42 h 339"/>
                <a:gd name="T16" fmla="*/ 28 w 177"/>
                <a:gd name="T17" fmla="*/ 139 h 339"/>
                <a:gd name="T18" fmla="*/ 28 w 177"/>
                <a:gd name="T19" fmla="*/ 1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339">
                  <a:moveTo>
                    <a:pt x="28" y="139"/>
                  </a:moveTo>
                  <a:lnTo>
                    <a:pt x="36" y="200"/>
                  </a:lnTo>
                  <a:lnTo>
                    <a:pt x="82" y="339"/>
                  </a:lnTo>
                  <a:lnTo>
                    <a:pt x="160" y="322"/>
                  </a:lnTo>
                  <a:lnTo>
                    <a:pt x="154" y="124"/>
                  </a:lnTo>
                  <a:lnTo>
                    <a:pt x="175" y="86"/>
                  </a:lnTo>
                  <a:lnTo>
                    <a:pt x="177" y="0"/>
                  </a:lnTo>
                  <a:lnTo>
                    <a:pt x="0" y="42"/>
                  </a:lnTo>
                  <a:lnTo>
                    <a:pt x="28" y="139"/>
                  </a:lnTo>
                  <a:lnTo>
                    <a:pt x="28" y="139"/>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4" name="Freeform 1170">
              <a:extLst>
                <a:ext uri="{FF2B5EF4-FFF2-40B4-BE49-F238E27FC236}">
                  <a16:creationId xmlns:a16="http://schemas.microsoft.com/office/drawing/2014/main" id="{BDE430A1-A441-F523-84F3-24BC4B9A1CDD}"/>
                </a:ext>
              </a:extLst>
            </p:cNvPr>
            <p:cNvSpPr>
              <a:spLocks/>
            </p:cNvSpPr>
            <p:nvPr/>
          </p:nvSpPr>
          <p:spPr bwMode="auto">
            <a:xfrm>
              <a:off x="7878781" y="1254965"/>
              <a:ext cx="166670" cy="379413"/>
            </a:xfrm>
            <a:custGeom>
              <a:avLst/>
              <a:gdLst>
                <a:gd name="T0" fmla="*/ 0 w 163"/>
                <a:gd name="T1" fmla="*/ 173 h 371"/>
                <a:gd name="T2" fmla="*/ 21 w 163"/>
                <a:gd name="T3" fmla="*/ 135 h 371"/>
                <a:gd name="T4" fmla="*/ 23 w 163"/>
                <a:gd name="T5" fmla="*/ 49 h 371"/>
                <a:gd name="T6" fmla="*/ 21 w 163"/>
                <a:gd name="T7" fmla="*/ 17 h 371"/>
                <a:gd name="T8" fmla="*/ 53 w 163"/>
                <a:gd name="T9" fmla="*/ 0 h 371"/>
                <a:gd name="T10" fmla="*/ 127 w 163"/>
                <a:gd name="T11" fmla="*/ 232 h 371"/>
                <a:gd name="T12" fmla="*/ 163 w 163"/>
                <a:gd name="T13" fmla="*/ 281 h 371"/>
                <a:gd name="T14" fmla="*/ 163 w 163"/>
                <a:gd name="T15" fmla="*/ 314 h 371"/>
                <a:gd name="T16" fmla="*/ 127 w 163"/>
                <a:gd name="T17" fmla="*/ 340 h 371"/>
                <a:gd name="T18" fmla="*/ 6 w 163"/>
                <a:gd name="T19" fmla="*/ 371 h 371"/>
                <a:gd name="T20" fmla="*/ 0 w 163"/>
                <a:gd name="T21" fmla="*/ 173 h 371"/>
                <a:gd name="T22" fmla="*/ 0 w 163"/>
                <a:gd name="T23" fmla="*/ 17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371">
                  <a:moveTo>
                    <a:pt x="0" y="173"/>
                  </a:moveTo>
                  <a:lnTo>
                    <a:pt x="21" y="135"/>
                  </a:lnTo>
                  <a:lnTo>
                    <a:pt x="23" y="49"/>
                  </a:lnTo>
                  <a:lnTo>
                    <a:pt x="21" y="17"/>
                  </a:lnTo>
                  <a:lnTo>
                    <a:pt x="53" y="0"/>
                  </a:lnTo>
                  <a:lnTo>
                    <a:pt x="127" y="232"/>
                  </a:lnTo>
                  <a:lnTo>
                    <a:pt x="163" y="281"/>
                  </a:lnTo>
                  <a:lnTo>
                    <a:pt x="163" y="314"/>
                  </a:lnTo>
                  <a:lnTo>
                    <a:pt x="127" y="340"/>
                  </a:lnTo>
                  <a:lnTo>
                    <a:pt x="6" y="371"/>
                  </a:lnTo>
                  <a:lnTo>
                    <a:pt x="0" y="173"/>
                  </a:lnTo>
                  <a:lnTo>
                    <a:pt x="0" y="173"/>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5" name="Freeform 1171">
              <a:extLst>
                <a:ext uri="{FF2B5EF4-FFF2-40B4-BE49-F238E27FC236}">
                  <a16:creationId xmlns:a16="http://schemas.microsoft.com/office/drawing/2014/main" id="{DA0E972E-2974-7ABA-C026-6559857C2D43}"/>
                </a:ext>
              </a:extLst>
            </p:cNvPr>
            <p:cNvSpPr>
              <a:spLocks/>
            </p:cNvSpPr>
            <p:nvPr/>
          </p:nvSpPr>
          <p:spPr bwMode="auto">
            <a:xfrm>
              <a:off x="7931163" y="913653"/>
              <a:ext cx="409532" cy="628650"/>
            </a:xfrm>
            <a:custGeom>
              <a:avLst/>
              <a:gdLst>
                <a:gd name="T0" fmla="*/ 0 w 399"/>
                <a:gd name="T1" fmla="*/ 329 h 610"/>
                <a:gd name="T2" fmla="*/ 23 w 399"/>
                <a:gd name="T3" fmla="*/ 331 h 610"/>
                <a:gd name="T4" fmla="*/ 25 w 399"/>
                <a:gd name="T5" fmla="*/ 291 h 610"/>
                <a:gd name="T6" fmla="*/ 53 w 399"/>
                <a:gd name="T7" fmla="*/ 236 h 610"/>
                <a:gd name="T8" fmla="*/ 40 w 399"/>
                <a:gd name="T9" fmla="*/ 196 h 610"/>
                <a:gd name="T10" fmla="*/ 97 w 399"/>
                <a:gd name="T11" fmla="*/ 4 h 610"/>
                <a:gd name="T12" fmla="*/ 110 w 399"/>
                <a:gd name="T13" fmla="*/ 4 h 610"/>
                <a:gd name="T14" fmla="*/ 114 w 399"/>
                <a:gd name="T15" fmla="*/ 29 h 610"/>
                <a:gd name="T16" fmla="*/ 171 w 399"/>
                <a:gd name="T17" fmla="*/ 8 h 610"/>
                <a:gd name="T18" fmla="*/ 173 w 399"/>
                <a:gd name="T19" fmla="*/ 0 h 610"/>
                <a:gd name="T20" fmla="*/ 219 w 399"/>
                <a:gd name="T21" fmla="*/ 10 h 610"/>
                <a:gd name="T22" fmla="*/ 293 w 399"/>
                <a:gd name="T23" fmla="*/ 198 h 610"/>
                <a:gd name="T24" fmla="*/ 327 w 399"/>
                <a:gd name="T25" fmla="*/ 200 h 610"/>
                <a:gd name="T26" fmla="*/ 390 w 399"/>
                <a:gd name="T27" fmla="*/ 270 h 610"/>
                <a:gd name="T28" fmla="*/ 380 w 399"/>
                <a:gd name="T29" fmla="*/ 283 h 610"/>
                <a:gd name="T30" fmla="*/ 399 w 399"/>
                <a:gd name="T31" fmla="*/ 283 h 610"/>
                <a:gd name="T32" fmla="*/ 386 w 399"/>
                <a:gd name="T33" fmla="*/ 318 h 610"/>
                <a:gd name="T34" fmla="*/ 356 w 399"/>
                <a:gd name="T35" fmla="*/ 340 h 610"/>
                <a:gd name="T36" fmla="*/ 322 w 399"/>
                <a:gd name="T37" fmla="*/ 357 h 610"/>
                <a:gd name="T38" fmla="*/ 318 w 399"/>
                <a:gd name="T39" fmla="*/ 380 h 610"/>
                <a:gd name="T40" fmla="*/ 299 w 399"/>
                <a:gd name="T41" fmla="*/ 359 h 610"/>
                <a:gd name="T42" fmla="*/ 268 w 399"/>
                <a:gd name="T43" fmla="*/ 384 h 610"/>
                <a:gd name="T44" fmla="*/ 253 w 399"/>
                <a:gd name="T45" fmla="*/ 384 h 610"/>
                <a:gd name="T46" fmla="*/ 240 w 399"/>
                <a:gd name="T47" fmla="*/ 369 h 610"/>
                <a:gd name="T48" fmla="*/ 232 w 399"/>
                <a:gd name="T49" fmla="*/ 443 h 610"/>
                <a:gd name="T50" fmla="*/ 204 w 399"/>
                <a:gd name="T51" fmla="*/ 454 h 610"/>
                <a:gd name="T52" fmla="*/ 190 w 399"/>
                <a:gd name="T53" fmla="*/ 483 h 610"/>
                <a:gd name="T54" fmla="*/ 173 w 399"/>
                <a:gd name="T55" fmla="*/ 483 h 610"/>
                <a:gd name="T56" fmla="*/ 133 w 399"/>
                <a:gd name="T57" fmla="*/ 527 h 610"/>
                <a:gd name="T58" fmla="*/ 131 w 399"/>
                <a:gd name="T59" fmla="*/ 561 h 610"/>
                <a:gd name="T60" fmla="*/ 122 w 399"/>
                <a:gd name="T61" fmla="*/ 574 h 610"/>
                <a:gd name="T62" fmla="*/ 110 w 399"/>
                <a:gd name="T63" fmla="*/ 610 h 610"/>
                <a:gd name="T64" fmla="*/ 74 w 399"/>
                <a:gd name="T65" fmla="*/ 561 h 610"/>
                <a:gd name="T66" fmla="*/ 0 w 399"/>
                <a:gd name="T67" fmla="*/ 329 h 610"/>
                <a:gd name="T68" fmla="*/ 0 w 399"/>
                <a:gd name="T69" fmla="*/ 32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9" h="610">
                  <a:moveTo>
                    <a:pt x="0" y="329"/>
                  </a:moveTo>
                  <a:lnTo>
                    <a:pt x="23" y="331"/>
                  </a:lnTo>
                  <a:lnTo>
                    <a:pt x="25" y="291"/>
                  </a:lnTo>
                  <a:lnTo>
                    <a:pt x="53" y="236"/>
                  </a:lnTo>
                  <a:lnTo>
                    <a:pt x="40" y="196"/>
                  </a:lnTo>
                  <a:lnTo>
                    <a:pt x="97" y="4"/>
                  </a:lnTo>
                  <a:lnTo>
                    <a:pt x="110" y="4"/>
                  </a:lnTo>
                  <a:lnTo>
                    <a:pt x="114" y="29"/>
                  </a:lnTo>
                  <a:lnTo>
                    <a:pt x="171" y="8"/>
                  </a:lnTo>
                  <a:lnTo>
                    <a:pt x="173" y="0"/>
                  </a:lnTo>
                  <a:lnTo>
                    <a:pt x="219" y="10"/>
                  </a:lnTo>
                  <a:lnTo>
                    <a:pt x="293" y="198"/>
                  </a:lnTo>
                  <a:lnTo>
                    <a:pt x="327" y="200"/>
                  </a:lnTo>
                  <a:lnTo>
                    <a:pt x="390" y="270"/>
                  </a:lnTo>
                  <a:lnTo>
                    <a:pt x="380" y="283"/>
                  </a:lnTo>
                  <a:lnTo>
                    <a:pt x="399" y="283"/>
                  </a:lnTo>
                  <a:lnTo>
                    <a:pt x="386" y="318"/>
                  </a:lnTo>
                  <a:lnTo>
                    <a:pt x="356" y="340"/>
                  </a:lnTo>
                  <a:lnTo>
                    <a:pt x="322" y="357"/>
                  </a:lnTo>
                  <a:lnTo>
                    <a:pt x="318" y="380"/>
                  </a:lnTo>
                  <a:lnTo>
                    <a:pt x="299" y="359"/>
                  </a:lnTo>
                  <a:lnTo>
                    <a:pt x="268" y="384"/>
                  </a:lnTo>
                  <a:lnTo>
                    <a:pt x="253" y="384"/>
                  </a:lnTo>
                  <a:lnTo>
                    <a:pt x="240" y="369"/>
                  </a:lnTo>
                  <a:lnTo>
                    <a:pt x="232" y="443"/>
                  </a:lnTo>
                  <a:lnTo>
                    <a:pt x="204" y="454"/>
                  </a:lnTo>
                  <a:lnTo>
                    <a:pt x="190" y="483"/>
                  </a:lnTo>
                  <a:lnTo>
                    <a:pt x="173" y="483"/>
                  </a:lnTo>
                  <a:lnTo>
                    <a:pt x="133" y="527"/>
                  </a:lnTo>
                  <a:lnTo>
                    <a:pt x="131" y="561"/>
                  </a:lnTo>
                  <a:lnTo>
                    <a:pt x="122" y="574"/>
                  </a:lnTo>
                  <a:lnTo>
                    <a:pt x="110" y="610"/>
                  </a:lnTo>
                  <a:lnTo>
                    <a:pt x="74" y="561"/>
                  </a:lnTo>
                  <a:lnTo>
                    <a:pt x="0" y="329"/>
                  </a:lnTo>
                  <a:lnTo>
                    <a:pt x="0" y="329"/>
                  </a:lnTo>
                  <a:close/>
                </a:path>
              </a:pathLst>
            </a:custGeom>
            <a:solidFill>
              <a:srgbClr val="EC1300"/>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6" name="Freeform 58">
              <a:extLst>
                <a:ext uri="{FF2B5EF4-FFF2-40B4-BE49-F238E27FC236}">
                  <a16:creationId xmlns:a16="http://schemas.microsoft.com/office/drawing/2014/main" id="{630FD969-A3BB-C28B-E5AD-821CD0910075}"/>
                </a:ext>
              </a:extLst>
            </p:cNvPr>
            <p:cNvSpPr>
              <a:spLocks/>
            </p:cNvSpPr>
            <p:nvPr/>
          </p:nvSpPr>
          <p:spPr bwMode="auto">
            <a:xfrm>
              <a:off x="7639093" y="2094753"/>
              <a:ext cx="114288" cy="192087"/>
            </a:xfrm>
            <a:custGeom>
              <a:avLst/>
              <a:gdLst>
                <a:gd name="T0" fmla="*/ 0 w 64"/>
                <a:gd name="T1" fmla="*/ 2147483646 h 107"/>
                <a:gd name="T2" fmla="*/ 2147483646 w 64"/>
                <a:gd name="T3" fmla="*/ 2147483646 h 107"/>
                <a:gd name="T4" fmla="*/ 2147483646 w 64"/>
                <a:gd name="T5" fmla="*/ 2147483646 h 107"/>
                <a:gd name="T6" fmla="*/ 2147483646 w 64"/>
                <a:gd name="T7" fmla="*/ 2147483646 h 107"/>
                <a:gd name="T8" fmla="*/ 2147483646 w 64"/>
                <a:gd name="T9" fmla="*/ 0 h 107"/>
                <a:gd name="T10" fmla="*/ 2147483646 w 64"/>
                <a:gd name="T11" fmla="*/ 0 h 107"/>
                <a:gd name="T12" fmla="*/ 2147483646 w 64"/>
                <a:gd name="T13" fmla="*/ 2147483646 h 107"/>
                <a:gd name="T14" fmla="*/ 2147483646 w 64"/>
                <a:gd name="T15" fmla="*/ 2147483646 h 107"/>
                <a:gd name="T16" fmla="*/ 2147483646 w 64"/>
                <a:gd name="T17" fmla="*/ 2147483646 h 107"/>
                <a:gd name="T18" fmla="*/ 2147483646 w 64"/>
                <a:gd name="T19" fmla="*/ 2147483646 h 107"/>
                <a:gd name="T20" fmla="*/ 2147483646 w 64"/>
                <a:gd name="T21" fmla="*/ 2147483646 h 107"/>
                <a:gd name="T22" fmla="*/ 2147483646 w 64"/>
                <a:gd name="T23" fmla="*/ 2147483646 h 107"/>
                <a:gd name="T24" fmla="*/ 2147483646 w 64"/>
                <a:gd name="T25" fmla="*/ 2147483646 h 107"/>
                <a:gd name="T26" fmla="*/ 2147483646 w 64"/>
                <a:gd name="T27" fmla="*/ 2147483646 h 107"/>
                <a:gd name="T28" fmla="*/ 2147483646 w 64"/>
                <a:gd name="T29" fmla="*/ 2147483646 h 107"/>
                <a:gd name="T30" fmla="*/ 2147483646 w 64"/>
                <a:gd name="T31" fmla="*/ 2147483646 h 107"/>
                <a:gd name="T32" fmla="*/ 2147483646 w 64"/>
                <a:gd name="T33" fmla="*/ 2147483646 h 107"/>
                <a:gd name="T34" fmla="*/ 2147483646 w 64"/>
                <a:gd name="T35" fmla="*/ 2147483646 h 107"/>
                <a:gd name="T36" fmla="*/ 2147483646 w 64"/>
                <a:gd name="T37" fmla="*/ 2147483646 h 107"/>
                <a:gd name="T38" fmla="*/ 2147483646 w 64"/>
                <a:gd name="T39" fmla="*/ 2147483646 h 107"/>
                <a:gd name="T40" fmla="*/ 2147483646 w 64"/>
                <a:gd name="T41" fmla="*/ 2147483646 h 107"/>
                <a:gd name="T42" fmla="*/ 2147483646 w 64"/>
                <a:gd name="T43" fmla="*/ 2147483646 h 107"/>
                <a:gd name="T44" fmla="*/ 2147483646 w 64"/>
                <a:gd name="T45" fmla="*/ 2147483646 h 107"/>
                <a:gd name="T46" fmla="*/ 2147483646 w 64"/>
                <a:gd name="T47" fmla="*/ 2147483646 h 107"/>
                <a:gd name="T48" fmla="*/ 2147483646 w 64"/>
                <a:gd name="T49" fmla="*/ 2147483646 h 107"/>
                <a:gd name="T50" fmla="*/ 2147483646 w 64"/>
                <a:gd name="T51" fmla="*/ 2147483646 h 107"/>
                <a:gd name="T52" fmla="*/ 2147483646 w 64"/>
                <a:gd name="T53" fmla="*/ 2147483646 h 107"/>
                <a:gd name="T54" fmla="*/ 2147483646 w 64"/>
                <a:gd name="T55" fmla="*/ 2147483646 h 107"/>
                <a:gd name="T56" fmla="*/ 2147483646 w 64"/>
                <a:gd name="T57" fmla="*/ 2147483646 h 107"/>
                <a:gd name="T58" fmla="*/ 2147483646 w 64"/>
                <a:gd name="T59" fmla="*/ 2147483646 h 107"/>
                <a:gd name="T60" fmla="*/ 2147483646 w 64"/>
                <a:gd name="T61" fmla="*/ 2147483646 h 107"/>
                <a:gd name="T62" fmla="*/ 2147483646 w 64"/>
                <a:gd name="T63" fmla="*/ 2147483646 h 107"/>
                <a:gd name="T64" fmla="*/ 2147483646 w 64"/>
                <a:gd name="T65" fmla="*/ 2147483646 h 107"/>
                <a:gd name="T66" fmla="*/ 2147483646 w 64"/>
                <a:gd name="T67" fmla="*/ 2147483646 h 107"/>
                <a:gd name="T68" fmla="*/ 2147483646 w 64"/>
                <a:gd name="T69" fmla="*/ 2147483646 h 107"/>
                <a:gd name="T70" fmla="*/ 2147483646 w 64"/>
                <a:gd name="T71" fmla="*/ 2147483646 h 107"/>
                <a:gd name="T72" fmla="*/ 0 w 64"/>
                <a:gd name="T73" fmla="*/ 2147483646 h 1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4" h="107">
                  <a:moveTo>
                    <a:pt x="0" y="14"/>
                  </a:moveTo>
                  <a:lnTo>
                    <a:pt x="1" y="9"/>
                  </a:lnTo>
                  <a:lnTo>
                    <a:pt x="4" y="4"/>
                  </a:lnTo>
                  <a:lnTo>
                    <a:pt x="9" y="2"/>
                  </a:lnTo>
                  <a:lnTo>
                    <a:pt x="12" y="0"/>
                  </a:lnTo>
                  <a:lnTo>
                    <a:pt x="16" y="0"/>
                  </a:lnTo>
                  <a:lnTo>
                    <a:pt x="19" y="3"/>
                  </a:lnTo>
                  <a:lnTo>
                    <a:pt x="16" y="4"/>
                  </a:lnTo>
                  <a:lnTo>
                    <a:pt x="16" y="9"/>
                  </a:lnTo>
                  <a:lnTo>
                    <a:pt x="14" y="14"/>
                  </a:lnTo>
                  <a:lnTo>
                    <a:pt x="11" y="18"/>
                  </a:lnTo>
                  <a:lnTo>
                    <a:pt x="15" y="23"/>
                  </a:lnTo>
                  <a:lnTo>
                    <a:pt x="15" y="27"/>
                  </a:lnTo>
                  <a:lnTo>
                    <a:pt x="17" y="32"/>
                  </a:lnTo>
                  <a:lnTo>
                    <a:pt x="21" y="37"/>
                  </a:lnTo>
                  <a:lnTo>
                    <a:pt x="26" y="41"/>
                  </a:lnTo>
                  <a:lnTo>
                    <a:pt x="30" y="44"/>
                  </a:lnTo>
                  <a:lnTo>
                    <a:pt x="30" y="51"/>
                  </a:lnTo>
                  <a:lnTo>
                    <a:pt x="33" y="58"/>
                  </a:lnTo>
                  <a:lnTo>
                    <a:pt x="39" y="62"/>
                  </a:lnTo>
                  <a:lnTo>
                    <a:pt x="40" y="67"/>
                  </a:lnTo>
                  <a:lnTo>
                    <a:pt x="49" y="75"/>
                  </a:lnTo>
                  <a:lnTo>
                    <a:pt x="55" y="73"/>
                  </a:lnTo>
                  <a:lnTo>
                    <a:pt x="56" y="76"/>
                  </a:lnTo>
                  <a:lnTo>
                    <a:pt x="55" y="81"/>
                  </a:lnTo>
                  <a:lnTo>
                    <a:pt x="55" y="86"/>
                  </a:lnTo>
                  <a:lnTo>
                    <a:pt x="56" y="86"/>
                  </a:lnTo>
                  <a:lnTo>
                    <a:pt x="53" y="91"/>
                  </a:lnTo>
                  <a:lnTo>
                    <a:pt x="55" y="90"/>
                  </a:lnTo>
                  <a:lnTo>
                    <a:pt x="60" y="88"/>
                  </a:lnTo>
                  <a:lnTo>
                    <a:pt x="64" y="99"/>
                  </a:lnTo>
                  <a:lnTo>
                    <a:pt x="63" y="99"/>
                  </a:lnTo>
                  <a:lnTo>
                    <a:pt x="60" y="100"/>
                  </a:lnTo>
                  <a:lnTo>
                    <a:pt x="26" y="107"/>
                  </a:lnTo>
                  <a:lnTo>
                    <a:pt x="24" y="102"/>
                  </a:lnTo>
                  <a:lnTo>
                    <a:pt x="15" y="68"/>
                  </a:lnTo>
                  <a:lnTo>
                    <a:pt x="0" y="14"/>
                  </a:lnTo>
                </a:path>
              </a:pathLst>
            </a:custGeom>
            <a:solidFill>
              <a:srgbClr val="D9D9D9"/>
            </a:solidFill>
            <a:ln w="4763">
              <a:solidFill>
                <a:srgbClr val="FFFFFF"/>
              </a:solidFill>
              <a:prstDash val="solid"/>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endParaRPr>
            </a:p>
          </p:txBody>
        </p:sp>
        <p:sp>
          <p:nvSpPr>
            <p:cNvPr id="57" name="Freeform 8">
              <a:extLst>
                <a:ext uri="{FF2B5EF4-FFF2-40B4-BE49-F238E27FC236}">
                  <a16:creationId xmlns:a16="http://schemas.microsoft.com/office/drawing/2014/main" id="{311EB345-6B60-90E9-9547-CF0F5A3AC799}"/>
                </a:ext>
              </a:extLst>
            </p:cNvPr>
            <p:cNvSpPr>
              <a:spLocks/>
            </p:cNvSpPr>
            <p:nvPr/>
          </p:nvSpPr>
          <p:spPr bwMode="auto">
            <a:xfrm>
              <a:off x="3664408" y="3569540"/>
              <a:ext cx="47620" cy="68263"/>
            </a:xfrm>
            <a:custGeom>
              <a:avLst/>
              <a:gdLst>
                <a:gd name="T0" fmla="*/ 0 w 44"/>
                <a:gd name="T1" fmla="*/ 64 h 64"/>
                <a:gd name="T2" fmla="*/ 0 w 44"/>
                <a:gd name="T3" fmla="*/ 45 h 64"/>
                <a:gd name="T4" fmla="*/ 25 w 44"/>
                <a:gd name="T5" fmla="*/ 0 h 64"/>
                <a:gd name="T6" fmla="*/ 44 w 44"/>
                <a:gd name="T7" fmla="*/ 13 h 64"/>
                <a:gd name="T8" fmla="*/ 23 w 44"/>
                <a:gd name="T9" fmla="*/ 64 h 64"/>
                <a:gd name="T10" fmla="*/ 0 w 44"/>
                <a:gd name="T11" fmla="*/ 64 h 64"/>
                <a:gd name="T12" fmla="*/ 0 60000 65536"/>
                <a:gd name="T13" fmla="*/ 0 60000 65536"/>
                <a:gd name="T14" fmla="*/ 0 60000 65536"/>
                <a:gd name="T15" fmla="*/ 0 60000 65536"/>
                <a:gd name="T16" fmla="*/ 0 60000 65536"/>
                <a:gd name="T17" fmla="*/ 0 60000 65536"/>
                <a:gd name="T18" fmla="*/ 0 w 44"/>
                <a:gd name="T19" fmla="*/ 0 h 64"/>
                <a:gd name="T20" fmla="*/ 44 w 44"/>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44" h="64">
                  <a:moveTo>
                    <a:pt x="0" y="64"/>
                  </a:moveTo>
                  <a:lnTo>
                    <a:pt x="0" y="45"/>
                  </a:lnTo>
                  <a:lnTo>
                    <a:pt x="25" y="0"/>
                  </a:lnTo>
                  <a:lnTo>
                    <a:pt x="44" y="13"/>
                  </a:lnTo>
                  <a:lnTo>
                    <a:pt x="23" y="64"/>
                  </a:lnTo>
                  <a:lnTo>
                    <a:pt x="0" y="64"/>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8" name="Freeform 9">
              <a:extLst>
                <a:ext uri="{FF2B5EF4-FFF2-40B4-BE49-F238E27FC236}">
                  <a16:creationId xmlns:a16="http://schemas.microsoft.com/office/drawing/2014/main" id="{CCAB00F7-D2D0-B513-6BFA-D59D73B914AA}"/>
                </a:ext>
              </a:extLst>
            </p:cNvPr>
            <p:cNvSpPr>
              <a:spLocks/>
            </p:cNvSpPr>
            <p:nvPr/>
          </p:nvSpPr>
          <p:spPr bwMode="auto">
            <a:xfrm>
              <a:off x="3732664" y="3509215"/>
              <a:ext cx="88891" cy="87313"/>
            </a:xfrm>
            <a:custGeom>
              <a:avLst/>
              <a:gdLst>
                <a:gd name="T0" fmla="*/ 18 w 83"/>
                <a:gd name="T1" fmla="*/ 9 h 81"/>
                <a:gd name="T2" fmla="*/ 0 w 83"/>
                <a:gd name="T3" fmla="*/ 48 h 81"/>
                <a:gd name="T4" fmla="*/ 32 w 83"/>
                <a:gd name="T5" fmla="*/ 74 h 81"/>
                <a:gd name="T6" fmla="*/ 69 w 83"/>
                <a:gd name="T7" fmla="*/ 81 h 81"/>
                <a:gd name="T8" fmla="*/ 83 w 83"/>
                <a:gd name="T9" fmla="*/ 49 h 81"/>
                <a:gd name="T10" fmla="*/ 74 w 83"/>
                <a:gd name="T11" fmla="*/ 0 h 81"/>
                <a:gd name="T12" fmla="*/ 18 w 83"/>
                <a:gd name="T13" fmla="*/ 9 h 81"/>
                <a:gd name="T14" fmla="*/ 0 60000 65536"/>
                <a:gd name="T15" fmla="*/ 0 60000 65536"/>
                <a:gd name="T16" fmla="*/ 0 60000 65536"/>
                <a:gd name="T17" fmla="*/ 0 60000 65536"/>
                <a:gd name="T18" fmla="*/ 0 60000 65536"/>
                <a:gd name="T19" fmla="*/ 0 60000 65536"/>
                <a:gd name="T20" fmla="*/ 0 60000 65536"/>
                <a:gd name="T21" fmla="*/ 0 w 83"/>
                <a:gd name="T22" fmla="*/ 0 h 81"/>
                <a:gd name="T23" fmla="*/ 83 w 83"/>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81">
                  <a:moveTo>
                    <a:pt x="18" y="9"/>
                  </a:moveTo>
                  <a:lnTo>
                    <a:pt x="0" y="48"/>
                  </a:lnTo>
                  <a:lnTo>
                    <a:pt x="32" y="74"/>
                  </a:lnTo>
                  <a:lnTo>
                    <a:pt x="69" y="81"/>
                  </a:lnTo>
                  <a:lnTo>
                    <a:pt x="83" y="49"/>
                  </a:lnTo>
                  <a:lnTo>
                    <a:pt x="74" y="0"/>
                  </a:lnTo>
                  <a:lnTo>
                    <a:pt x="18" y="9"/>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9" name="Freeform 10">
              <a:extLst>
                <a:ext uri="{FF2B5EF4-FFF2-40B4-BE49-F238E27FC236}">
                  <a16:creationId xmlns:a16="http://schemas.microsoft.com/office/drawing/2014/main" id="{92937963-B396-F573-5537-14A57B36D06B}"/>
                </a:ext>
              </a:extLst>
            </p:cNvPr>
            <p:cNvSpPr>
              <a:spLocks/>
            </p:cNvSpPr>
            <p:nvPr/>
          </p:nvSpPr>
          <p:spPr bwMode="auto">
            <a:xfrm>
              <a:off x="3815205" y="3569540"/>
              <a:ext cx="131748" cy="98425"/>
            </a:xfrm>
            <a:custGeom>
              <a:avLst/>
              <a:gdLst>
                <a:gd name="T0" fmla="*/ 0 w 123"/>
                <a:gd name="T1" fmla="*/ 32 h 91"/>
                <a:gd name="T2" fmla="*/ 84 w 123"/>
                <a:gd name="T3" fmla="*/ 0 h 91"/>
                <a:gd name="T4" fmla="*/ 100 w 123"/>
                <a:gd name="T5" fmla="*/ 39 h 91"/>
                <a:gd name="T6" fmla="*/ 116 w 123"/>
                <a:gd name="T7" fmla="*/ 48 h 91"/>
                <a:gd name="T8" fmla="*/ 123 w 123"/>
                <a:gd name="T9" fmla="*/ 80 h 91"/>
                <a:gd name="T10" fmla="*/ 81 w 123"/>
                <a:gd name="T11" fmla="*/ 85 h 91"/>
                <a:gd name="T12" fmla="*/ 51 w 123"/>
                <a:gd name="T13" fmla="*/ 91 h 91"/>
                <a:gd name="T14" fmla="*/ 0 w 123"/>
                <a:gd name="T15" fmla="*/ 32 h 91"/>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91"/>
                <a:gd name="T26" fmla="*/ 123 w 123"/>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91">
                  <a:moveTo>
                    <a:pt x="0" y="32"/>
                  </a:moveTo>
                  <a:lnTo>
                    <a:pt x="84" y="0"/>
                  </a:lnTo>
                  <a:lnTo>
                    <a:pt x="100" y="39"/>
                  </a:lnTo>
                  <a:lnTo>
                    <a:pt x="116" y="48"/>
                  </a:lnTo>
                  <a:lnTo>
                    <a:pt x="123" y="80"/>
                  </a:lnTo>
                  <a:lnTo>
                    <a:pt x="81" y="85"/>
                  </a:lnTo>
                  <a:lnTo>
                    <a:pt x="51" y="91"/>
                  </a:lnTo>
                  <a:lnTo>
                    <a:pt x="0" y="32"/>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0" name="Freeform 11">
              <a:extLst>
                <a:ext uri="{FF2B5EF4-FFF2-40B4-BE49-F238E27FC236}">
                  <a16:creationId xmlns:a16="http://schemas.microsoft.com/office/drawing/2014/main" id="{68AC9264-E23D-29D7-65AA-F96B68106737}"/>
                </a:ext>
              </a:extLst>
            </p:cNvPr>
            <p:cNvSpPr>
              <a:spLocks/>
            </p:cNvSpPr>
            <p:nvPr/>
          </p:nvSpPr>
          <p:spPr bwMode="auto">
            <a:xfrm>
              <a:off x="3951716" y="3644153"/>
              <a:ext cx="104764" cy="52387"/>
            </a:xfrm>
            <a:custGeom>
              <a:avLst/>
              <a:gdLst>
                <a:gd name="T0" fmla="*/ 15 w 98"/>
                <a:gd name="T1" fmla="*/ 2 h 48"/>
                <a:gd name="T2" fmla="*/ 0 w 98"/>
                <a:gd name="T3" fmla="*/ 45 h 48"/>
                <a:gd name="T4" fmla="*/ 26 w 98"/>
                <a:gd name="T5" fmla="*/ 48 h 48"/>
                <a:gd name="T6" fmla="*/ 42 w 98"/>
                <a:gd name="T7" fmla="*/ 38 h 48"/>
                <a:gd name="T8" fmla="*/ 72 w 98"/>
                <a:gd name="T9" fmla="*/ 39 h 48"/>
                <a:gd name="T10" fmla="*/ 98 w 98"/>
                <a:gd name="T11" fmla="*/ 20 h 48"/>
                <a:gd name="T12" fmla="*/ 81 w 98"/>
                <a:gd name="T13" fmla="*/ 13 h 48"/>
                <a:gd name="T14" fmla="*/ 68 w 98"/>
                <a:gd name="T15" fmla="*/ 0 h 48"/>
                <a:gd name="T16" fmla="*/ 15 w 98"/>
                <a:gd name="T17" fmla="*/ 2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8"/>
                <a:gd name="T29" fmla="*/ 98 w 9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8">
                  <a:moveTo>
                    <a:pt x="15" y="2"/>
                  </a:moveTo>
                  <a:lnTo>
                    <a:pt x="0" y="45"/>
                  </a:lnTo>
                  <a:lnTo>
                    <a:pt x="26" y="48"/>
                  </a:lnTo>
                  <a:lnTo>
                    <a:pt x="42" y="38"/>
                  </a:lnTo>
                  <a:lnTo>
                    <a:pt x="72" y="39"/>
                  </a:lnTo>
                  <a:lnTo>
                    <a:pt x="98" y="20"/>
                  </a:lnTo>
                  <a:lnTo>
                    <a:pt x="81" y="13"/>
                  </a:lnTo>
                  <a:lnTo>
                    <a:pt x="68" y="0"/>
                  </a:lnTo>
                  <a:lnTo>
                    <a:pt x="15" y="2"/>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1" name="Freeform 12">
              <a:extLst>
                <a:ext uri="{FF2B5EF4-FFF2-40B4-BE49-F238E27FC236}">
                  <a16:creationId xmlns:a16="http://schemas.microsoft.com/office/drawing/2014/main" id="{F28AB09F-7133-B71F-FB2A-EE39156F6AFC}"/>
                </a:ext>
              </a:extLst>
            </p:cNvPr>
            <p:cNvSpPr>
              <a:spLocks/>
            </p:cNvSpPr>
            <p:nvPr/>
          </p:nvSpPr>
          <p:spPr bwMode="auto">
            <a:xfrm>
              <a:off x="3981875" y="3717178"/>
              <a:ext cx="42859" cy="38100"/>
            </a:xfrm>
            <a:custGeom>
              <a:avLst/>
              <a:gdLst>
                <a:gd name="T0" fmla="*/ 35 w 40"/>
                <a:gd name="T1" fmla="*/ 0 h 35"/>
                <a:gd name="T2" fmla="*/ 0 w 40"/>
                <a:gd name="T3" fmla="*/ 3 h 35"/>
                <a:gd name="T4" fmla="*/ 6 w 40"/>
                <a:gd name="T5" fmla="*/ 35 h 35"/>
                <a:gd name="T6" fmla="*/ 40 w 40"/>
                <a:gd name="T7" fmla="*/ 27 h 35"/>
                <a:gd name="T8" fmla="*/ 35 w 40"/>
                <a:gd name="T9" fmla="*/ 0 h 35"/>
                <a:gd name="T10" fmla="*/ 0 60000 65536"/>
                <a:gd name="T11" fmla="*/ 0 60000 65536"/>
                <a:gd name="T12" fmla="*/ 0 60000 65536"/>
                <a:gd name="T13" fmla="*/ 0 60000 65536"/>
                <a:gd name="T14" fmla="*/ 0 60000 65536"/>
                <a:gd name="T15" fmla="*/ 0 w 40"/>
                <a:gd name="T16" fmla="*/ 0 h 35"/>
                <a:gd name="T17" fmla="*/ 40 w 40"/>
                <a:gd name="T18" fmla="*/ 35 h 35"/>
              </a:gdLst>
              <a:ahLst/>
              <a:cxnLst>
                <a:cxn ang="T10">
                  <a:pos x="T0" y="T1"/>
                </a:cxn>
                <a:cxn ang="T11">
                  <a:pos x="T2" y="T3"/>
                </a:cxn>
                <a:cxn ang="T12">
                  <a:pos x="T4" y="T5"/>
                </a:cxn>
                <a:cxn ang="T13">
                  <a:pos x="T6" y="T7"/>
                </a:cxn>
                <a:cxn ang="T14">
                  <a:pos x="T8" y="T9"/>
                </a:cxn>
              </a:cxnLst>
              <a:rect l="T15" t="T16" r="T17" b="T18"/>
              <a:pathLst>
                <a:path w="40" h="35">
                  <a:moveTo>
                    <a:pt x="35" y="0"/>
                  </a:moveTo>
                  <a:lnTo>
                    <a:pt x="0" y="3"/>
                  </a:lnTo>
                  <a:lnTo>
                    <a:pt x="6" y="35"/>
                  </a:lnTo>
                  <a:lnTo>
                    <a:pt x="40" y="27"/>
                  </a:lnTo>
                  <a:lnTo>
                    <a:pt x="35" y="0"/>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2" name="Freeform 13">
              <a:extLst>
                <a:ext uri="{FF2B5EF4-FFF2-40B4-BE49-F238E27FC236}">
                  <a16:creationId xmlns:a16="http://schemas.microsoft.com/office/drawing/2014/main" id="{F51B3CFE-3B4E-8B16-7A7A-D6C78DED1A6E}"/>
                </a:ext>
              </a:extLst>
            </p:cNvPr>
            <p:cNvSpPr>
              <a:spLocks/>
            </p:cNvSpPr>
            <p:nvPr/>
          </p:nvSpPr>
          <p:spPr bwMode="auto">
            <a:xfrm>
              <a:off x="4029495" y="3758453"/>
              <a:ext cx="28572" cy="36512"/>
            </a:xfrm>
            <a:custGeom>
              <a:avLst/>
              <a:gdLst>
                <a:gd name="T0" fmla="*/ 0 w 27"/>
                <a:gd name="T1" fmla="*/ 13 h 34"/>
                <a:gd name="T2" fmla="*/ 27 w 27"/>
                <a:gd name="T3" fmla="*/ 0 h 34"/>
                <a:gd name="T4" fmla="*/ 27 w 27"/>
                <a:gd name="T5" fmla="*/ 30 h 34"/>
                <a:gd name="T6" fmla="*/ 9 w 27"/>
                <a:gd name="T7" fmla="*/ 34 h 34"/>
                <a:gd name="T8" fmla="*/ 0 w 27"/>
                <a:gd name="T9" fmla="*/ 13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13"/>
                  </a:moveTo>
                  <a:lnTo>
                    <a:pt x="27" y="0"/>
                  </a:lnTo>
                  <a:lnTo>
                    <a:pt x="27" y="30"/>
                  </a:lnTo>
                  <a:lnTo>
                    <a:pt x="9" y="34"/>
                  </a:lnTo>
                  <a:lnTo>
                    <a:pt x="0" y="13"/>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3" name="Freeform 14">
              <a:extLst>
                <a:ext uri="{FF2B5EF4-FFF2-40B4-BE49-F238E27FC236}">
                  <a16:creationId xmlns:a16="http://schemas.microsoft.com/office/drawing/2014/main" id="{506857FB-020B-86AA-0EEB-FF5B365F91A3}"/>
                </a:ext>
              </a:extLst>
            </p:cNvPr>
            <p:cNvSpPr>
              <a:spLocks/>
            </p:cNvSpPr>
            <p:nvPr/>
          </p:nvSpPr>
          <p:spPr bwMode="auto">
            <a:xfrm>
              <a:off x="4102512" y="3775915"/>
              <a:ext cx="177781" cy="212725"/>
            </a:xfrm>
            <a:custGeom>
              <a:avLst/>
              <a:gdLst>
                <a:gd name="T0" fmla="*/ 28 w 167"/>
                <a:gd name="T1" fmla="*/ 0 h 197"/>
                <a:gd name="T2" fmla="*/ 0 w 167"/>
                <a:gd name="T3" fmla="*/ 75 h 197"/>
                <a:gd name="T4" fmla="*/ 20 w 167"/>
                <a:gd name="T5" fmla="*/ 112 h 197"/>
                <a:gd name="T6" fmla="*/ 20 w 167"/>
                <a:gd name="T7" fmla="*/ 179 h 197"/>
                <a:gd name="T8" fmla="*/ 60 w 167"/>
                <a:gd name="T9" fmla="*/ 197 h 197"/>
                <a:gd name="T10" fmla="*/ 78 w 167"/>
                <a:gd name="T11" fmla="*/ 158 h 197"/>
                <a:gd name="T12" fmla="*/ 129 w 167"/>
                <a:gd name="T13" fmla="*/ 149 h 197"/>
                <a:gd name="T14" fmla="*/ 167 w 167"/>
                <a:gd name="T15" fmla="*/ 106 h 197"/>
                <a:gd name="T16" fmla="*/ 127 w 167"/>
                <a:gd name="T17" fmla="*/ 39 h 197"/>
                <a:gd name="T18" fmla="*/ 28 w 167"/>
                <a:gd name="T19" fmla="*/ 0 h 1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7"/>
                <a:gd name="T31" fmla="*/ 0 h 197"/>
                <a:gd name="T32" fmla="*/ 167 w 167"/>
                <a:gd name="T33" fmla="*/ 197 h 1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7" h="197">
                  <a:moveTo>
                    <a:pt x="28" y="0"/>
                  </a:moveTo>
                  <a:lnTo>
                    <a:pt x="0" y="75"/>
                  </a:lnTo>
                  <a:lnTo>
                    <a:pt x="20" y="112"/>
                  </a:lnTo>
                  <a:lnTo>
                    <a:pt x="20" y="179"/>
                  </a:lnTo>
                  <a:lnTo>
                    <a:pt x="60" y="197"/>
                  </a:lnTo>
                  <a:lnTo>
                    <a:pt x="78" y="158"/>
                  </a:lnTo>
                  <a:lnTo>
                    <a:pt x="129" y="149"/>
                  </a:lnTo>
                  <a:lnTo>
                    <a:pt x="167" y="106"/>
                  </a:lnTo>
                  <a:lnTo>
                    <a:pt x="127" y="39"/>
                  </a:lnTo>
                  <a:lnTo>
                    <a:pt x="28" y="0"/>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4" name="Freeform 15">
              <a:extLst>
                <a:ext uri="{FF2B5EF4-FFF2-40B4-BE49-F238E27FC236}">
                  <a16:creationId xmlns:a16="http://schemas.microsoft.com/office/drawing/2014/main" id="{6C19A547-3E70-DC03-C17B-F2133936C07B}"/>
                </a:ext>
              </a:extLst>
            </p:cNvPr>
            <p:cNvSpPr>
              <a:spLocks/>
            </p:cNvSpPr>
            <p:nvPr/>
          </p:nvSpPr>
          <p:spPr bwMode="auto">
            <a:xfrm>
              <a:off x="4039019" y="3675903"/>
              <a:ext cx="98415" cy="84137"/>
            </a:xfrm>
            <a:custGeom>
              <a:avLst/>
              <a:gdLst>
                <a:gd name="T0" fmla="*/ 19 w 92"/>
                <a:gd name="T1" fmla="*/ 0 h 77"/>
                <a:gd name="T2" fmla="*/ 0 w 92"/>
                <a:gd name="T3" fmla="*/ 23 h 77"/>
                <a:gd name="T4" fmla="*/ 8 w 92"/>
                <a:gd name="T5" fmla="*/ 41 h 77"/>
                <a:gd name="T6" fmla="*/ 25 w 92"/>
                <a:gd name="T7" fmla="*/ 47 h 77"/>
                <a:gd name="T8" fmla="*/ 43 w 92"/>
                <a:gd name="T9" fmla="*/ 77 h 77"/>
                <a:gd name="T10" fmla="*/ 91 w 92"/>
                <a:gd name="T11" fmla="*/ 65 h 77"/>
                <a:gd name="T12" fmla="*/ 92 w 92"/>
                <a:gd name="T13" fmla="*/ 33 h 77"/>
                <a:gd name="T14" fmla="*/ 57 w 92"/>
                <a:gd name="T15" fmla="*/ 6 h 77"/>
                <a:gd name="T16" fmla="*/ 19 w 92"/>
                <a:gd name="T17" fmla="*/ 0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77"/>
                <a:gd name="T29" fmla="*/ 92 w 92"/>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77">
                  <a:moveTo>
                    <a:pt x="19" y="0"/>
                  </a:moveTo>
                  <a:lnTo>
                    <a:pt x="0" y="23"/>
                  </a:lnTo>
                  <a:lnTo>
                    <a:pt x="8" y="41"/>
                  </a:lnTo>
                  <a:lnTo>
                    <a:pt x="25" y="47"/>
                  </a:lnTo>
                  <a:lnTo>
                    <a:pt x="43" y="77"/>
                  </a:lnTo>
                  <a:lnTo>
                    <a:pt x="91" y="65"/>
                  </a:lnTo>
                  <a:lnTo>
                    <a:pt x="92" y="33"/>
                  </a:lnTo>
                  <a:lnTo>
                    <a:pt x="57" y="6"/>
                  </a:lnTo>
                  <a:lnTo>
                    <a:pt x="19" y="0"/>
                  </a:lnTo>
                  <a:close/>
                </a:path>
              </a:pathLst>
            </a:custGeom>
            <a:solidFill>
              <a:srgbClr val="EC1300"/>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5" name="TextBox 143">
              <a:extLst>
                <a:ext uri="{FF2B5EF4-FFF2-40B4-BE49-F238E27FC236}">
                  <a16:creationId xmlns:a16="http://schemas.microsoft.com/office/drawing/2014/main" id="{B4106BEC-CDD1-49A3-629B-8312A163D059}"/>
                </a:ext>
              </a:extLst>
            </p:cNvPr>
            <p:cNvSpPr txBox="1">
              <a:spLocks noChangeArrowheads="1"/>
            </p:cNvSpPr>
            <p:nvPr/>
          </p:nvSpPr>
          <p:spPr bwMode="auto">
            <a:xfrm>
              <a:off x="7796051" y="1442710"/>
              <a:ext cx="320641"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oAutofit/>
            </a:bodyPr>
            <a:lstStyle>
              <a:lvl1pPr>
                <a:lnSpc>
                  <a:spcPct val="90000"/>
                </a:lnSpc>
                <a:spcBef>
                  <a:spcPts val="1000"/>
                </a:spcBef>
                <a:buFont typeface="Arial" charset="0"/>
                <a:buChar char="•"/>
                <a:defRPr sz="2800">
                  <a:solidFill>
                    <a:schemeClr val="tx1"/>
                  </a:solidFill>
                  <a:latin typeface="Georgia" charset="0"/>
                  <a:ea typeface="ＭＳ Ｐゴシック" charset="-128"/>
                  <a:cs typeface="MS PGothic" charset="-128"/>
                </a:defRPr>
              </a:lvl1pPr>
              <a:lvl2pPr marL="742950" indent="-285750">
                <a:lnSpc>
                  <a:spcPct val="90000"/>
                </a:lnSpc>
                <a:spcBef>
                  <a:spcPts val="500"/>
                </a:spcBef>
                <a:buFont typeface="Arial" charset="0"/>
                <a:buChar char="•"/>
                <a:defRPr sz="2400">
                  <a:solidFill>
                    <a:schemeClr val="tx1"/>
                  </a:solidFill>
                  <a:latin typeface="Georgia" charset="0"/>
                  <a:ea typeface="ＭＳ Ｐゴシック" charset="-128"/>
                  <a:cs typeface="MS PGothic" charset="-128"/>
                </a:defRPr>
              </a:lvl2pPr>
              <a:lvl3pPr marL="1143000" indent="-228600">
                <a:lnSpc>
                  <a:spcPct val="90000"/>
                </a:lnSpc>
                <a:spcBef>
                  <a:spcPts val="500"/>
                </a:spcBef>
                <a:buFont typeface="Arial" charset="0"/>
                <a:buChar char="•"/>
                <a:defRPr sz="2000">
                  <a:solidFill>
                    <a:schemeClr val="tx1"/>
                  </a:solidFill>
                  <a:latin typeface="Georgia" charset="0"/>
                  <a:ea typeface="ＭＳ Ｐゴシック" charset="-128"/>
                  <a:cs typeface="MS PGothic" charset="-128"/>
                </a:defRPr>
              </a:lvl3pPr>
              <a:lvl4pPr marL="16002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4pPr>
              <a:lvl5pPr marL="20574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NH</a:t>
              </a:r>
            </a:p>
          </p:txBody>
        </p:sp>
        <p:sp>
          <p:nvSpPr>
            <p:cNvPr id="66" name="TextBox 142">
              <a:extLst>
                <a:ext uri="{FF2B5EF4-FFF2-40B4-BE49-F238E27FC236}">
                  <a16:creationId xmlns:a16="http://schemas.microsoft.com/office/drawing/2014/main" id="{2035B57D-A76F-E899-D58B-897667C4A32F}"/>
                </a:ext>
              </a:extLst>
            </p:cNvPr>
            <p:cNvSpPr txBox="1">
              <a:spLocks noChangeArrowheads="1"/>
            </p:cNvSpPr>
            <p:nvPr/>
          </p:nvSpPr>
          <p:spPr bwMode="auto">
            <a:xfrm>
              <a:off x="7651231" y="1334585"/>
              <a:ext cx="320641" cy="331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oAutofit/>
            </a:bodyPr>
            <a:lstStyle>
              <a:lvl1pPr>
                <a:lnSpc>
                  <a:spcPct val="90000"/>
                </a:lnSpc>
                <a:spcBef>
                  <a:spcPts val="1000"/>
                </a:spcBef>
                <a:buFont typeface="Arial" charset="0"/>
                <a:buChar char="•"/>
                <a:defRPr sz="2800">
                  <a:solidFill>
                    <a:schemeClr val="tx1"/>
                  </a:solidFill>
                  <a:latin typeface="Georgia" charset="0"/>
                  <a:ea typeface="ＭＳ Ｐゴシック" charset="-128"/>
                  <a:cs typeface="MS PGothic" charset="-128"/>
                </a:defRPr>
              </a:lvl1pPr>
              <a:lvl2pPr marL="742950" indent="-285750">
                <a:lnSpc>
                  <a:spcPct val="90000"/>
                </a:lnSpc>
                <a:spcBef>
                  <a:spcPts val="500"/>
                </a:spcBef>
                <a:buFont typeface="Arial" charset="0"/>
                <a:buChar char="•"/>
                <a:defRPr sz="2400">
                  <a:solidFill>
                    <a:schemeClr val="tx1"/>
                  </a:solidFill>
                  <a:latin typeface="Georgia" charset="0"/>
                  <a:ea typeface="ＭＳ Ｐゴシック" charset="-128"/>
                  <a:cs typeface="MS PGothic" charset="-128"/>
                </a:defRPr>
              </a:lvl2pPr>
              <a:lvl3pPr marL="1143000" indent="-228600">
                <a:lnSpc>
                  <a:spcPct val="90000"/>
                </a:lnSpc>
                <a:spcBef>
                  <a:spcPts val="500"/>
                </a:spcBef>
                <a:buFont typeface="Arial" charset="0"/>
                <a:buChar char="•"/>
                <a:defRPr sz="2000">
                  <a:solidFill>
                    <a:schemeClr val="tx1"/>
                  </a:solidFill>
                  <a:latin typeface="Georgia" charset="0"/>
                  <a:ea typeface="ＭＳ Ｐゴシック" charset="-128"/>
                  <a:cs typeface="MS PGothic" charset="-128"/>
                </a:defRPr>
              </a:lvl3pPr>
              <a:lvl4pPr marL="16002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4pPr>
              <a:lvl5pPr marL="20574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VT</a:t>
              </a:r>
              <a:endParaRPr kumimoji="0" lang="en-US" altLang="en-US" sz="800" b="0" i="0" u="none" strike="noStrike" kern="0" cap="none" spc="0" normalizeH="0" baseline="0" noProof="0">
                <a:ln>
                  <a:noFill/>
                </a:ln>
                <a:solidFill>
                  <a:srgbClr val="FFFFFF"/>
                </a:solidFill>
                <a:effectLst/>
                <a:uLnTx/>
                <a:uFillTx/>
                <a:latin typeface="+mn-lt"/>
                <a:ea typeface="Verdana" panose="020B0604030504040204" pitchFamily="34" charset="0"/>
                <a:cs typeface="Verdana"/>
              </a:endParaRPr>
            </a:p>
          </p:txBody>
        </p:sp>
        <p:sp>
          <p:nvSpPr>
            <p:cNvPr id="67" name="TextBox 102">
              <a:extLst>
                <a:ext uri="{FF2B5EF4-FFF2-40B4-BE49-F238E27FC236}">
                  <a16:creationId xmlns:a16="http://schemas.microsoft.com/office/drawing/2014/main" id="{50F5BDB3-D119-6C0B-29F8-1B158793921C}"/>
                </a:ext>
              </a:extLst>
            </p:cNvPr>
            <p:cNvSpPr txBox="1">
              <a:spLocks noChangeArrowheads="1"/>
            </p:cNvSpPr>
            <p:nvPr/>
          </p:nvSpPr>
          <p:spPr bwMode="auto">
            <a:xfrm>
              <a:off x="6685285" y="2012203"/>
              <a:ext cx="34445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OH</a:t>
              </a:r>
            </a:p>
          </p:txBody>
        </p:sp>
        <p:sp>
          <p:nvSpPr>
            <p:cNvPr id="68" name="TextBox 103">
              <a:extLst>
                <a:ext uri="{FF2B5EF4-FFF2-40B4-BE49-F238E27FC236}">
                  <a16:creationId xmlns:a16="http://schemas.microsoft.com/office/drawing/2014/main" id="{5CB6A23E-E004-C2BE-D6D4-2141855F450B}"/>
                </a:ext>
              </a:extLst>
            </p:cNvPr>
            <p:cNvSpPr txBox="1">
              <a:spLocks noChangeArrowheads="1"/>
            </p:cNvSpPr>
            <p:nvPr/>
          </p:nvSpPr>
          <p:spPr bwMode="auto">
            <a:xfrm>
              <a:off x="6956273" y="2260441"/>
              <a:ext cx="36420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WV</a:t>
              </a:r>
            </a:p>
          </p:txBody>
        </p:sp>
        <p:sp>
          <p:nvSpPr>
            <p:cNvPr id="69" name="TextBox 104">
              <a:extLst>
                <a:ext uri="{FF2B5EF4-FFF2-40B4-BE49-F238E27FC236}">
                  <a16:creationId xmlns:a16="http://schemas.microsoft.com/office/drawing/2014/main" id="{AF462793-4EDF-9B15-C62C-AB544157F66B}"/>
                </a:ext>
              </a:extLst>
            </p:cNvPr>
            <p:cNvSpPr txBox="1">
              <a:spLocks noChangeArrowheads="1"/>
            </p:cNvSpPr>
            <p:nvPr/>
          </p:nvSpPr>
          <p:spPr bwMode="auto">
            <a:xfrm>
              <a:off x="7262896" y="2377363"/>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VA</a:t>
              </a:r>
            </a:p>
          </p:txBody>
        </p:sp>
        <p:sp>
          <p:nvSpPr>
            <p:cNvPr id="70" name="TextBox 105">
              <a:extLst>
                <a:ext uri="{FF2B5EF4-FFF2-40B4-BE49-F238E27FC236}">
                  <a16:creationId xmlns:a16="http://schemas.microsoft.com/office/drawing/2014/main" id="{71C2429A-BB24-E897-359A-A976AF644B4A}"/>
                </a:ext>
              </a:extLst>
            </p:cNvPr>
            <p:cNvSpPr txBox="1">
              <a:spLocks noChangeArrowheads="1"/>
            </p:cNvSpPr>
            <p:nvPr/>
          </p:nvSpPr>
          <p:spPr bwMode="auto">
            <a:xfrm>
              <a:off x="7244864" y="1828535"/>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PA</a:t>
              </a:r>
            </a:p>
          </p:txBody>
        </p:sp>
        <p:sp>
          <p:nvSpPr>
            <p:cNvPr id="71" name="TextBox 106">
              <a:extLst>
                <a:ext uri="{FF2B5EF4-FFF2-40B4-BE49-F238E27FC236}">
                  <a16:creationId xmlns:a16="http://schemas.microsoft.com/office/drawing/2014/main" id="{803CB825-27EC-6ACB-3C64-1FBA78EF0786}"/>
                </a:ext>
              </a:extLst>
            </p:cNvPr>
            <p:cNvSpPr txBox="1">
              <a:spLocks noChangeArrowheads="1"/>
            </p:cNvSpPr>
            <p:nvPr/>
          </p:nvSpPr>
          <p:spPr bwMode="auto">
            <a:xfrm>
              <a:off x="7462391" y="1474083"/>
              <a:ext cx="32699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NY</a:t>
              </a:r>
            </a:p>
          </p:txBody>
        </p:sp>
        <p:sp>
          <p:nvSpPr>
            <p:cNvPr id="72" name="TextBox 107">
              <a:extLst>
                <a:ext uri="{FF2B5EF4-FFF2-40B4-BE49-F238E27FC236}">
                  <a16:creationId xmlns:a16="http://schemas.microsoft.com/office/drawing/2014/main" id="{0F60518E-A4D9-A84F-BED2-CAD472683ABB}"/>
                </a:ext>
              </a:extLst>
            </p:cNvPr>
            <p:cNvSpPr txBox="1">
              <a:spLocks noChangeArrowheads="1"/>
            </p:cNvSpPr>
            <p:nvPr/>
          </p:nvSpPr>
          <p:spPr bwMode="auto">
            <a:xfrm>
              <a:off x="7941063" y="991658"/>
              <a:ext cx="346039"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ME</a:t>
              </a:r>
            </a:p>
          </p:txBody>
        </p:sp>
        <p:sp>
          <p:nvSpPr>
            <p:cNvPr id="73" name="TextBox 108">
              <a:extLst>
                <a:ext uri="{FF2B5EF4-FFF2-40B4-BE49-F238E27FC236}">
                  <a16:creationId xmlns:a16="http://schemas.microsoft.com/office/drawing/2014/main" id="{474017B5-DD6C-BDF6-21D4-CEAA0A4CF7CD}"/>
                </a:ext>
              </a:extLst>
            </p:cNvPr>
            <p:cNvSpPr txBox="1">
              <a:spLocks noChangeArrowheads="1"/>
            </p:cNvSpPr>
            <p:nvPr/>
          </p:nvSpPr>
          <p:spPr bwMode="auto">
            <a:xfrm>
              <a:off x="7196229" y="2643743"/>
              <a:ext cx="33651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NC</a:t>
              </a:r>
            </a:p>
          </p:txBody>
        </p:sp>
        <p:sp>
          <p:nvSpPr>
            <p:cNvPr id="74" name="TextBox 109">
              <a:extLst>
                <a:ext uri="{FF2B5EF4-FFF2-40B4-BE49-F238E27FC236}">
                  <a16:creationId xmlns:a16="http://schemas.microsoft.com/office/drawing/2014/main" id="{00CE1A0C-37B3-28B1-B9F9-0D7BB907A922}"/>
                </a:ext>
              </a:extLst>
            </p:cNvPr>
            <p:cNvSpPr txBox="1">
              <a:spLocks noChangeArrowheads="1"/>
            </p:cNvSpPr>
            <p:nvPr/>
          </p:nvSpPr>
          <p:spPr bwMode="auto">
            <a:xfrm>
              <a:off x="7082892" y="2861807"/>
              <a:ext cx="32643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SC</a:t>
              </a:r>
            </a:p>
          </p:txBody>
        </p:sp>
        <p:sp>
          <p:nvSpPr>
            <p:cNvPr id="75" name="TextBox 110">
              <a:extLst>
                <a:ext uri="{FF2B5EF4-FFF2-40B4-BE49-F238E27FC236}">
                  <a16:creationId xmlns:a16="http://schemas.microsoft.com/office/drawing/2014/main" id="{6578A443-C659-3825-66FC-734B7F8D37A7}"/>
                </a:ext>
              </a:extLst>
            </p:cNvPr>
            <p:cNvSpPr txBox="1">
              <a:spLocks noChangeArrowheads="1"/>
            </p:cNvSpPr>
            <p:nvPr/>
          </p:nvSpPr>
          <p:spPr bwMode="auto">
            <a:xfrm>
              <a:off x="6775437" y="3045894"/>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GA</a:t>
              </a:r>
            </a:p>
          </p:txBody>
        </p:sp>
        <p:sp>
          <p:nvSpPr>
            <p:cNvPr id="76" name="TextBox 111">
              <a:extLst>
                <a:ext uri="{FF2B5EF4-FFF2-40B4-BE49-F238E27FC236}">
                  <a16:creationId xmlns:a16="http://schemas.microsoft.com/office/drawing/2014/main" id="{9537C159-429B-05B4-8DE2-198852349194}"/>
                </a:ext>
              </a:extLst>
            </p:cNvPr>
            <p:cNvSpPr txBox="1">
              <a:spLocks noChangeArrowheads="1"/>
            </p:cNvSpPr>
            <p:nvPr/>
          </p:nvSpPr>
          <p:spPr bwMode="auto">
            <a:xfrm>
              <a:off x="6434307" y="2710703"/>
              <a:ext cx="326991" cy="214312"/>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TN</a:t>
              </a:r>
            </a:p>
          </p:txBody>
        </p:sp>
        <p:sp>
          <p:nvSpPr>
            <p:cNvPr id="77" name="TextBox 112">
              <a:extLst>
                <a:ext uri="{FF2B5EF4-FFF2-40B4-BE49-F238E27FC236}">
                  <a16:creationId xmlns:a16="http://schemas.microsoft.com/office/drawing/2014/main" id="{5B0DFC0F-5C4A-7F18-0CAB-4A47DB4FFFD7}"/>
                </a:ext>
              </a:extLst>
            </p:cNvPr>
            <p:cNvSpPr txBox="1">
              <a:spLocks noChangeArrowheads="1"/>
            </p:cNvSpPr>
            <p:nvPr/>
          </p:nvSpPr>
          <p:spPr bwMode="auto">
            <a:xfrm>
              <a:off x="6537355" y="2477231"/>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KY</a:t>
              </a:r>
            </a:p>
          </p:txBody>
        </p:sp>
        <p:sp>
          <p:nvSpPr>
            <p:cNvPr id="78" name="TextBox 113">
              <a:extLst>
                <a:ext uri="{FF2B5EF4-FFF2-40B4-BE49-F238E27FC236}">
                  <a16:creationId xmlns:a16="http://schemas.microsoft.com/office/drawing/2014/main" id="{B5148EDC-65B7-57A2-01B2-A9AB1C15010D}"/>
                </a:ext>
              </a:extLst>
            </p:cNvPr>
            <p:cNvSpPr txBox="1">
              <a:spLocks noChangeArrowheads="1"/>
            </p:cNvSpPr>
            <p:nvPr/>
          </p:nvSpPr>
          <p:spPr bwMode="auto">
            <a:xfrm>
              <a:off x="6372402" y="2152491"/>
              <a:ext cx="303180"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IN</a:t>
              </a:r>
            </a:p>
          </p:txBody>
        </p:sp>
        <p:sp>
          <p:nvSpPr>
            <p:cNvPr id="79" name="TextBox 114">
              <a:extLst>
                <a:ext uri="{FF2B5EF4-FFF2-40B4-BE49-F238E27FC236}">
                  <a16:creationId xmlns:a16="http://schemas.microsoft.com/office/drawing/2014/main" id="{A0F1D9DC-90BB-3C42-2A2F-287F1CF70D9C}"/>
                </a:ext>
              </a:extLst>
            </p:cNvPr>
            <p:cNvSpPr txBox="1">
              <a:spLocks noChangeArrowheads="1"/>
            </p:cNvSpPr>
            <p:nvPr/>
          </p:nvSpPr>
          <p:spPr bwMode="auto">
            <a:xfrm>
              <a:off x="6483810" y="1637722"/>
              <a:ext cx="31905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MI</a:t>
              </a:r>
            </a:p>
          </p:txBody>
        </p:sp>
        <p:sp>
          <p:nvSpPr>
            <p:cNvPr id="80" name="TextBox 115">
              <a:extLst>
                <a:ext uri="{FF2B5EF4-FFF2-40B4-BE49-F238E27FC236}">
                  <a16:creationId xmlns:a16="http://schemas.microsoft.com/office/drawing/2014/main" id="{8C7FA38B-BD03-512B-D14B-A1E5EDA4CF80}"/>
                </a:ext>
              </a:extLst>
            </p:cNvPr>
            <p:cNvSpPr txBox="1">
              <a:spLocks noChangeArrowheads="1"/>
            </p:cNvSpPr>
            <p:nvPr/>
          </p:nvSpPr>
          <p:spPr bwMode="auto">
            <a:xfrm>
              <a:off x="5948581" y="1507221"/>
              <a:ext cx="329287"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WI</a:t>
              </a:r>
            </a:p>
          </p:txBody>
        </p:sp>
        <p:sp>
          <p:nvSpPr>
            <p:cNvPr id="81" name="TextBox 116">
              <a:extLst>
                <a:ext uri="{FF2B5EF4-FFF2-40B4-BE49-F238E27FC236}">
                  <a16:creationId xmlns:a16="http://schemas.microsoft.com/office/drawing/2014/main" id="{7C29B267-3ED8-C5DB-F606-8A76425A8C87}"/>
                </a:ext>
              </a:extLst>
            </p:cNvPr>
            <p:cNvSpPr txBox="1">
              <a:spLocks noChangeArrowheads="1"/>
            </p:cNvSpPr>
            <p:nvPr/>
          </p:nvSpPr>
          <p:spPr bwMode="auto">
            <a:xfrm>
              <a:off x="5453416" y="1312291"/>
              <a:ext cx="357150"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MN</a:t>
              </a:r>
            </a:p>
          </p:txBody>
        </p:sp>
        <p:sp>
          <p:nvSpPr>
            <p:cNvPr id="82" name="TextBox 117">
              <a:extLst>
                <a:ext uri="{FF2B5EF4-FFF2-40B4-BE49-F238E27FC236}">
                  <a16:creationId xmlns:a16="http://schemas.microsoft.com/office/drawing/2014/main" id="{FA2922DE-5945-D552-1C05-88469E365C0E}"/>
                </a:ext>
              </a:extLst>
            </p:cNvPr>
            <p:cNvSpPr txBox="1">
              <a:spLocks noChangeArrowheads="1"/>
            </p:cNvSpPr>
            <p:nvPr/>
          </p:nvSpPr>
          <p:spPr bwMode="auto">
            <a:xfrm>
              <a:off x="6067855" y="2074883"/>
              <a:ext cx="287307"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IL</a:t>
              </a:r>
            </a:p>
          </p:txBody>
        </p:sp>
        <p:sp>
          <p:nvSpPr>
            <p:cNvPr id="83" name="TextBox 118">
              <a:extLst>
                <a:ext uri="{FF2B5EF4-FFF2-40B4-BE49-F238E27FC236}">
                  <a16:creationId xmlns:a16="http://schemas.microsoft.com/office/drawing/2014/main" id="{92365725-A365-1B7F-D6FC-4EB8DC768E01}"/>
                </a:ext>
              </a:extLst>
            </p:cNvPr>
            <p:cNvSpPr txBox="1">
              <a:spLocks noChangeArrowheads="1"/>
            </p:cNvSpPr>
            <p:nvPr/>
          </p:nvSpPr>
          <p:spPr bwMode="auto">
            <a:xfrm>
              <a:off x="5723195" y="3367076"/>
              <a:ext cx="312906"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LA</a:t>
              </a:r>
            </a:p>
          </p:txBody>
        </p:sp>
        <p:sp>
          <p:nvSpPr>
            <p:cNvPr id="84" name="TextBox 119">
              <a:extLst>
                <a:ext uri="{FF2B5EF4-FFF2-40B4-BE49-F238E27FC236}">
                  <a16:creationId xmlns:a16="http://schemas.microsoft.com/office/drawing/2014/main" id="{22959A27-340A-E841-34DD-671129699B79}"/>
                </a:ext>
              </a:extLst>
            </p:cNvPr>
            <p:cNvSpPr txBox="1">
              <a:spLocks noChangeArrowheads="1"/>
            </p:cNvSpPr>
            <p:nvPr/>
          </p:nvSpPr>
          <p:spPr bwMode="auto">
            <a:xfrm>
              <a:off x="4981895" y="3326653"/>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TX</a:t>
              </a:r>
            </a:p>
          </p:txBody>
        </p:sp>
        <p:sp>
          <p:nvSpPr>
            <p:cNvPr id="85" name="TextBox 120">
              <a:extLst>
                <a:ext uri="{FF2B5EF4-FFF2-40B4-BE49-F238E27FC236}">
                  <a16:creationId xmlns:a16="http://schemas.microsoft.com/office/drawing/2014/main" id="{EF88FF24-0689-1475-C56B-B523F45A0968}"/>
                </a:ext>
              </a:extLst>
            </p:cNvPr>
            <p:cNvSpPr txBox="1">
              <a:spLocks noChangeArrowheads="1"/>
            </p:cNvSpPr>
            <p:nvPr/>
          </p:nvSpPr>
          <p:spPr bwMode="auto">
            <a:xfrm>
              <a:off x="5173963" y="2787379"/>
              <a:ext cx="33651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OK</a:t>
              </a:r>
            </a:p>
          </p:txBody>
        </p:sp>
        <p:sp>
          <p:nvSpPr>
            <p:cNvPr id="86" name="TextBox 121">
              <a:extLst>
                <a:ext uri="{FF2B5EF4-FFF2-40B4-BE49-F238E27FC236}">
                  <a16:creationId xmlns:a16="http://schemas.microsoft.com/office/drawing/2014/main" id="{31EC425C-BCEA-A70E-730E-D6A41E600EED}"/>
                </a:ext>
              </a:extLst>
            </p:cNvPr>
            <p:cNvSpPr txBox="1">
              <a:spLocks noChangeArrowheads="1"/>
            </p:cNvSpPr>
            <p:nvPr/>
          </p:nvSpPr>
          <p:spPr bwMode="auto">
            <a:xfrm>
              <a:off x="3513341" y="1437162"/>
              <a:ext cx="306895"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ID</a:t>
              </a:r>
            </a:p>
          </p:txBody>
        </p:sp>
        <p:sp>
          <p:nvSpPr>
            <p:cNvPr id="87" name="TextBox 122">
              <a:extLst>
                <a:ext uri="{FF2B5EF4-FFF2-40B4-BE49-F238E27FC236}">
                  <a16:creationId xmlns:a16="http://schemas.microsoft.com/office/drawing/2014/main" id="{313A67EF-694B-4074-7D56-96A9A2D5865D}"/>
                </a:ext>
              </a:extLst>
            </p:cNvPr>
            <p:cNvSpPr txBox="1">
              <a:spLocks noChangeArrowheads="1"/>
            </p:cNvSpPr>
            <p:nvPr/>
          </p:nvSpPr>
          <p:spPr bwMode="auto">
            <a:xfrm>
              <a:off x="3113911" y="2001136"/>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NV</a:t>
              </a:r>
            </a:p>
          </p:txBody>
        </p:sp>
        <p:sp>
          <p:nvSpPr>
            <p:cNvPr id="88" name="TextBox 123">
              <a:extLst>
                <a:ext uri="{FF2B5EF4-FFF2-40B4-BE49-F238E27FC236}">
                  <a16:creationId xmlns:a16="http://schemas.microsoft.com/office/drawing/2014/main" id="{FC715434-E0F5-15A9-B392-360B495317BC}"/>
                </a:ext>
              </a:extLst>
            </p:cNvPr>
            <p:cNvSpPr txBox="1">
              <a:spLocks noChangeArrowheads="1"/>
            </p:cNvSpPr>
            <p:nvPr/>
          </p:nvSpPr>
          <p:spPr bwMode="auto">
            <a:xfrm>
              <a:off x="2897499" y="1259955"/>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OR</a:t>
              </a:r>
            </a:p>
          </p:txBody>
        </p:sp>
        <p:sp>
          <p:nvSpPr>
            <p:cNvPr id="89" name="TextBox 124">
              <a:extLst>
                <a:ext uri="{FF2B5EF4-FFF2-40B4-BE49-F238E27FC236}">
                  <a16:creationId xmlns:a16="http://schemas.microsoft.com/office/drawing/2014/main" id="{40FDE256-96B8-F88E-22CD-24A8D620B870}"/>
                </a:ext>
              </a:extLst>
            </p:cNvPr>
            <p:cNvSpPr txBox="1">
              <a:spLocks noChangeArrowheads="1"/>
            </p:cNvSpPr>
            <p:nvPr/>
          </p:nvSpPr>
          <p:spPr bwMode="auto">
            <a:xfrm>
              <a:off x="3071242" y="826630"/>
              <a:ext cx="36420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WA</a:t>
              </a:r>
            </a:p>
          </p:txBody>
        </p:sp>
        <p:sp>
          <p:nvSpPr>
            <p:cNvPr id="90" name="TextBox 125">
              <a:extLst>
                <a:ext uri="{FF2B5EF4-FFF2-40B4-BE49-F238E27FC236}">
                  <a16:creationId xmlns:a16="http://schemas.microsoft.com/office/drawing/2014/main" id="{8DEBD554-23C6-31A7-5536-23D60B533DA9}"/>
                </a:ext>
              </a:extLst>
            </p:cNvPr>
            <p:cNvSpPr txBox="1">
              <a:spLocks noChangeArrowheads="1"/>
            </p:cNvSpPr>
            <p:nvPr/>
          </p:nvSpPr>
          <p:spPr bwMode="auto">
            <a:xfrm>
              <a:off x="2762970" y="2313824"/>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CA</a:t>
              </a:r>
            </a:p>
          </p:txBody>
        </p:sp>
        <p:sp>
          <p:nvSpPr>
            <p:cNvPr id="91" name="TextBox 126">
              <a:extLst>
                <a:ext uri="{FF2B5EF4-FFF2-40B4-BE49-F238E27FC236}">
                  <a16:creationId xmlns:a16="http://schemas.microsoft.com/office/drawing/2014/main" id="{3BB07494-7DF6-D563-239C-BAB5FA30B3E9}"/>
                </a:ext>
              </a:extLst>
            </p:cNvPr>
            <p:cNvSpPr txBox="1">
              <a:spLocks noChangeArrowheads="1"/>
            </p:cNvSpPr>
            <p:nvPr/>
          </p:nvSpPr>
          <p:spPr bwMode="auto">
            <a:xfrm>
              <a:off x="3541635" y="2788482"/>
              <a:ext cx="325079"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AZ</a:t>
              </a:r>
            </a:p>
          </p:txBody>
        </p:sp>
        <p:sp>
          <p:nvSpPr>
            <p:cNvPr id="92" name="TextBox 127">
              <a:extLst>
                <a:ext uri="{FF2B5EF4-FFF2-40B4-BE49-F238E27FC236}">
                  <a16:creationId xmlns:a16="http://schemas.microsoft.com/office/drawing/2014/main" id="{8C694477-A8A9-87AB-A652-76B407210C3F}"/>
                </a:ext>
              </a:extLst>
            </p:cNvPr>
            <p:cNvSpPr txBox="1">
              <a:spLocks noChangeArrowheads="1"/>
            </p:cNvSpPr>
            <p:nvPr/>
          </p:nvSpPr>
          <p:spPr bwMode="auto">
            <a:xfrm>
              <a:off x="4152563" y="2867761"/>
              <a:ext cx="35715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NM</a:t>
              </a:r>
            </a:p>
          </p:txBody>
        </p:sp>
        <p:sp>
          <p:nvSpPr>
            <p:cNvPr id="93" name="TextBox 128">
              <a:extLst>
                <a:ext uri="{FF2B5EF4-FFF2-40B4-BE49-F238E27FC236}">
                  <a16:creationId xmlns:a16="http://schemas.microsoft.com/office/drawing/2014/main" id="{6BD7E5B6-259F-14A6-D240-D8BB6FBC337F}"/>
                </a:ext>
              </a:extLst>
            </p:cNvPr>
            <p:cNvSpPr txBox="1">
              <a:spLocks noChangeArrowheads="1"/>
            </p:cNvSpPr>
            <p:nvPr/>
          </p:nvSpPr>
          <p:spPr bwMode="auto">
            <a:xfrm>
              <a:off x="4286191" y="2215633"/>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CO</a:t>
              </a:r>
            </a:p>
          </p:txBody>
        </p:sp>
        <p:sp>
          <p:nvSpPr>
            <p:cNvPr id="94" name="TextBox 129">
              <a:extLst>
                <a:ext uri="{FF2B5EF4-FFF2-40B4-BE49-F238E27FC236}">
                  <a16:creationId xmlns:a16="http://schemas.microsoft.com/office/drawing/2014/main" id="{C75183B2-D80F-A025-FFA4-06806D1DD959}"/>
                </a:ext>
              </a:extLst>
            </p:cNvPr>
            <p:cNvSpPr txBox="1">
              <a:spLocks noChangeArrowheads="1"/>
            </p:cNvSpPr>
            <p:nvPr/>
          </p:nvSpPr>
          <p:spPr bwMode="auto">
            <a:xfrm>
              <a:off x="4142195" y="1644669"/>
              <a:ext cx="35397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WY</a:t>
              </a:r>
            </a:p>
          </p:txBody>
        </p:sp>
        <p:sp>
          <p:nvSpPr>
            <p:cNvPr id="95" name="TextBox 130">
              <a:extLst>
                <a:ext uri="{FF2B5EF4-FFF2-40B4-BE49-F238E27FC236}">
                  <a16:creationId xmlns:a16="http://schemas.microsoft.com/office/drawing/2014/main" id="{30A1FDE2-2DE0-89B9-5141-AFC0081D8121}"/>
                </a:ext>
              </a:extLst>
            </p:cNvPr>
            <p:cNvSpPr txBox="1">
              <a:spLocks noChangeArrowheads="1"/>
            </p:cNvSpPr>
            <p:nvPr/>
          </p:nvSpPr>
          <p:spPr bwMode="auto">
            <a:xfrm>
              <a:off x="4069178" y="1126378"/>
              <a:ext cx="34286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MT</a:t>
              </a:r>
            </a:p>
          </p:txBody>
        </p:sp>
        <p:sp>
          <p:nvSpPr>
            <p:cNvPr id="96" name="TextBox 131">
              <a:extLst>
                <a:ext uri="{FF2B5EF4-FFF2-40B4-BE49-F238E27FC236}">
                  <a16:creationId xmlns:a16="http://schemas.microsoft.com/office/drawing/2014/main" id="{A1F9F60D-477B-EEE6-7ABB-B7626787F34F}"/>
                </a:ext>
              </a:extLst>
            </p:cNvPr>
            <p:cNvSpPr txBox="1">
              <a:spLocks noChangeArrowheads="1"/>
            </p:cNvSpPr>
            <p:nvPr/>
          </p:nvSpPr>
          <p:spPr bwMode="auto">
            <a:xfrm>
              <a:off x="4908542" y="1126378"/>
              <a:ext cx="341277"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ND</a:t>
              </a:r>
            </a:p>
          </p:txBody>
        </p:sp>
        <p:sp>
          <p:nvSpPr>
            <p:cNvPr id="97" name="TextBox 132">
              <a:extLst>
                <a:ext uri="{FF2B5EF4-FFF2-40B4-BE49-F238E27FC236}">
                  <a16:creationId xmlns:a16="http://schemas.microsoft.com/office/drawing/2014/main" id="{9FABE4E4-E9DA-8C51-5040-5A31B3C0D457}"/>
                </a:ext>
              </a:extLst>
            </p:cNvPr>
            <p:cNvSpPr txBox="1">
              <a:spLocks noChangeArrowheads="1"/>
            </p:cNvSpPr>
            <p:nvPr/>
          </p:nvSpPr>
          <p:spPr bwMode="auto">
            <a:xfrm>
              <a:off x="4883057" y="1485764"/>
              <a:ext cx="333845"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SD</a:t>
              </a:r>
            </a:p>
          </p:txBody>
        </p:sp>
        <p:sp>
          <p:nvSpPr>
            <p:cNvPr id="98" name="TextBox 133">
              <a:extLst>
                <a:ext uri="{FF2B5EF4-FFF2-40B4-BE49-F238E27FC236}">
                  <a16:creationId xmlns:a16="http://schemas.microsoft.com/office/drawing/2014/main" id="{0045B377-EF03-93EF-B9ED-585CAE280318}"/>
                </a:ext>
              </a:extLst>
            </p:cNvPr>
            <p:cNvSpPr txBox="1">
              <a:spLocks noChangeArrowheads="1"/>
            </p:cNvSpPr>
            <p:nvPr/>
          </p:nvSpPr>
          <p:spPr bwMode="auto">
            <a:xfrm>
              <a:off x="5589363" y="1838235"/>
              <a:ext cx="30008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IA</a:t>
              </a:r>
            </a:p>
          </p:txBody>
        </p:sp>
        <p:sp>
          <p:nvSpPr>
            <p:cNvPr id="99" name="TextBox 134">
              <a:extLst>
                <a:ext uri="{FF2B5EF4-FFF2-40B4-BE49-F238E27FC236}">
                  <a16:creationId xmlns:a16="http://schemas.microsoft.com/office/drawing/2014/main" id="{737321AF-BD07-A6A5-FF60-18257755B7E3}"/>
                </a:ext>
              </a:extLst>
            </p:cNvPr>
            <p:cNvSpPr txBox="1">
              <a:spLocks noChangeArrowheads="1"/>
            </p:cNvSpPr>
            <p:nvPr/>
          </p:nvSpPr>
          <p:spPr bwMode="auto">
            <a:xfrm>
              <a:off x="3654884" y="2124915"/>
              <a:ext cx="32540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UT</a:t>
              </a:r>
            </a:p>
          </p:txBody>
        </p:sp>
        <p:sp>
          <p:nvSpPr>
            <p:cNvPr id="100" name="TextBox 135">
              <a:extLst>
                <a:ext uri="{FF2B5EF4-FFF2-40B4-BE49-F238E27FC236}">
                  <a16:creationId xmlns:a16="http://schemas.microsoft.com/office/drawing/2014/main" id="{466ED5DC-480E-A861-22A1-4C679977CE44}"/>
                </a:ext>
              </a:extLst>
            </p:cNvPr>
            <p:cNvSpPr txBox="1">
              <a:spLocks noChangeArrowheads="1"/>
            </p:cNvSpPr>
            <p:nvPr/>
          </p:nvSpPr>
          <p:spPr bwMode="auto">
            <a:xfrm>
              <a:off x="7124797" y="3647580"/>
              <a:ext cx="312906"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FL</a:t>
              </a:r>
            </a:p>
          </p:txBody>
        </p:sp>
        <p:sp>
          <p:nvSpPr>
            <p:cNvPr id="101" name="TextBox 136">
              <a:extLst>
                <a:ext uri="{FF2B5EF4-FFF2-40B4-BE49-F238E27FC236}">
                  <a16:creationId xmlns:a16="http://schemas.microsoft.com/office/drawing/2014/main" id="{57CF61E6-DF2E-AF96-BBE2-4DBF97E646FE}"/>
                </a:ext>
              </a:extLst>
            </p:cNvPr>
            <p:cNvSpPr txBox="1">
              <a:spLocks noChangeArrowheads="1"/>
            </p:cNvSpPr>
            <p:nvPr/>
          </p:nvSpPr>
          <p:spPr bwMode="auto">
            <a:xfrm>
              <a:off x="5718419" y="2850403"/>
              <a:ext cx="32540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AR</a:t>
              </a:r>
            </a:p>
          </p:txBody>
        </p:sp>
        <p:sp>
          <p:nvSpPr>
            <p:cNvPr id="102" name="TextBox 137">
              <a:extLst>
                <a:ext uri="{FF2B5EF4-FFF2-40B4-BE49-F238E27FC236}">
                  <a16:creationId xmlns:a16="http://schemas.microsoft.com/office/drawing/2014/main" id="{12A9A6C6-54F9-5D31-E801-8E45DA504022}"/>
                </a:ext>
              </a:extLst>
            </p:cNvPr>
            <p:cNvSpPr txBox="1">
              <a:spLocks noChangeArrowheads="1"/>
            </p:cNvSpPr>
            <p:nvPr/>
          </p:nvSpPr>
          <p:spPr bwMode="auto">
            <a:xfrm>
              <a:off x="5680323" y="2394790"/>
              <a:ext cx="355563"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MO</a:t>
              </a:r>
            </a:p>
          </p:txBody>
        </p:sp>
        <p:sp>
          <p:nvSpPr>
            <p:cNvPr id="103" name="TextBox 138">
              <a:extLst>
                <a:ext uri="{FF2B5EF4-FFF2-40B4-BE49-F238E27FC236}">
                  <a16:creationId xmlns:a16="http://schemas.microsoft.com/office/drawing/2014/main" id="{84358021-A49F-74EB-42AB-056DC1196845}"/>
                </a:ext>
              </a:extLst>
            </p:cNvPr>
            <p:cNvSpPr txBox="1">
              <a:spLocks noChangeArrowheads="1"/>
            </p:cNvSpPr>
            <p:nvPr/>
          </p:nvSpPr>
          <p:spPr bwMode="auto">
            <a:xfrm>
              <a:off x="6060499" y="3113928"/>
              <a:ext cx="341259" cy="33855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MS</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700" b="0" i="0" u="none" strike="noStrike" kern="0" cap="none" spc="0" normalizeH="0" baseline="0" noProof="0">
                <a:ln>
                  <a:noFill/>
                </a:ln>
                <a:effectLst/>
                <a:uLnTx/>
                <a:uFillTx/>
                <a:latin typeface="+mn-lt"/>
                <a:ea typeface="Verdana" panose="020B0604030504040204" pitchFamily="34" charset="0"/>
                <a:cs typeface="Verdana"/>
              </a:endParaRPr>
            </a:p>
          </p:txBody>
        </p:sp>
        <p:sp>
          <p:nvSpPr>
            <p:cNvPr id="104" name="TextBox 139">
              <a:extLst>
                <a:ext uri="{FF2B5EF4-FFF2-40B4-BE49-F238E27FC236}">
                  <a16:creationId xmlns:a16="http://schemas.microsoft.com/office/drawing/2014/main" id="{382DFA89-5907-949D-6C07-0B1BB2F8E4D9}"/>
                </a:ext>
              </a:extLst>
            </p:cNvPr>
            <p:cNvSpPr txBox="1">
              <a:spLocks noChangeArrowheads="1"/>
            </p:cNvSpPr>
            <p:nvPr/>
          </p:nvSpPr>
          <p:spPr bwMode="auto">
            <a:xfrm>
              <a:off x="6408617" y="3082941"/>
              <a:ext cx="315879"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AL</a:t>
              </a:r>
            </a:p>
          </p:txBody>
        </p:sp>
        <p:sp>
          <p:nvSpPr>
            <p:cNvPr id="105" name="TextBox 140">
              <a:extLst>
                <a:ext uri="{FF2B5EF4-FFF2-40B4-BE49-F238E27FC236}">
                  <a16:creationId xmlns:a16="http://schemas.microsoft.com/office/drawing/2014/main" id="{A672C430-6BA2-0E46-97AE-C3F62164AAAF}"/>
                </a:ext>
              </a:extLst>
            </p:cNvPr>
            <p:cNvSpPr txBox="1">
              <a:spLocks noChangeArrowheads="1"/>
            </p:cNvSpPr>
            <p:nvPr/>
          </p:nvSpPr>
          <p:spPr bwMode="auto">
            <a:xfrm>
              <a:off x="4946976" y="1911962"/>
              <a:ext cx="33016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NE</a:t>
              </a:r>
            </a:p>
          </p:txBody>
        </p:sp>
        <p:sp>
          <p:nvSpPr>
            <p:cNvPr id="106" name="TextBox 141">
              <a:extLst>
                <a:ext uri="{FF2B5EF4-FFF2-40B4-BE49-F238E27FC236}">
                  <a16:creationId xmlns:a16="http://schemas.microsoft.com/office/drawing/2014/main" id="{BC255683-0C1C-85BA-CC59-107E195E4201}"/>
                </a:ext>
              </a:extLst>
            </p:cNvPr>
            <p:cNvSpPr txBox="1">
              <a:spLocks noChangeArrowheads="1"/>
            </p:cNvSpPr>
            <p:nvPr/>
          </p:nvSpPr>
          <p:spPr bwMode="auto">
            <a:xfrm>
              <a:off x="5076660" y="2328161"/>
              <a:ext cx="32588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KS</a:t>
              </a:r>
            </a:p>
          </p:txBody>
        </p:sp>
        <p:sp>
          <p:nvSpPr>
            <p:cNvPr id="107" name="TextBox 153">
              <a:extLst>
                <a:ext uri="{FF2B5EF4-FFF2-40B4-BE49-F238E27FC236}">
                  <a16:creationId xmlns:a16="http://schemas.microsoft.com/office/drawing/2014/main" id="{7EC3F361-90B8-A093-0E69-1B878B161E10}"/>
                </a:ext>
              </a:extLst>
            </p:cNvPr>
            <p:cNvSpPr txBox="1">
              <a:spLocks noChangeArrowheads="1"/>
            </p:cNvSpPr>
            <p:nvPr/>
          </p:nvSpPr>
          <p:spPr bwMode="auto">
            <a:xfrm>
              <a:off x="2827089" y="3302841"/>
              <a:ext cx="323816"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AK</a:t>
              </a:r>
            </a:p>
          </p:txBody>
        </p:sp>
        <p:sp>
          <p:nvSpPr>
            <p:cNvPr id="108" name="TextBox 107">
              <a:extLst>
                <a:ext uri="{FF2B5EF4-FFF2-40B4-BE49-F238E27FC236}">
                  <a16:creationId xmlns:a16="http://schemas.microsoft.com/office/drawing/2014/main" id="{52D55C19-56D2-D1D7-A1D5-54F1DA15790D}"/>
                </a:ext>
              </a:extLst>
            </p:cNvPr>
            <p:cNvSpPr txBox="1">
              <a:spLocks noChangeArrowheads="1"/>
            </p:cNvSpPr>
            <p:nvPr/>
          </p:nvSpPr>
          <p:spPr bwMode="auto">
            <a:xfrm>
              <a:off x="3802637" y="3820365"/>
              <a:ext cx="30797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000000"/>
                  </a:solidFill>
                  <a:effectLst/>
                  <a:uLnTx/>
                  <a:uFillTx/>
                  <a:latin typeface="+mn-lt"/>
                  <a:ea typeface="Verdana" panose="020B0604030504040204" pitchFamily="34" charset="0"/>
                  <a:cs typeface="Verdana"/>
                </a:rPr>
                <a:t>HI</a:t>
              </a:r>
            </a:p>
          </p:txBody>
        </p:sp>
      </p:grpSp>
      <p:sp>
        <p:nvSpPr>
          <p:cNvPr id="116" name="TextBox 115">
            <a:extLst>
              <a:ext uri="{FF2B5EF4-FFF2-40B4-BE49-F238E27FC236}">
                <a16:creationId xmlns:a16="http://schemas.microsoft.com/office/drawing/2014/main" id="{34D1A9AF-A532-5399-8111-4DF692A55E1F}"/>
              </a:ext>
            </a:extLst>
          </p:cNvPr>
          <p:cNvSpPr txBox="1"/>
          <p:nvPr/>
        </p:nvSpPr>
        <p:spPr>
          <a:xfrm>
            <a:off x="5388316" y="924107"/>
            <a:ext cx="891270" cy="92333"/>
          </a:xfrm>
          <a:prstGeom prst="rect">
            <a:avLst/>
          </a:prstGeom>
          <a:noFill/>
        </p:spPr>
        <p:txBody>
          <a:bodyPr wrap="none" lIns="0" tIns="0" rIns="0" bIns="0"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lang="en-US" sz="600" dirty="0">
                <a:solidFill>
                  <a:srgbClr val="141313"/>
                </a:solidFill>
                <a:ea typeface="+mn-ea"/>
              </a:rPr>
              <a:t>Statewide ADU legislation</a:t>
            </a:r>
            <a:endParaRPr kumimoji="0" lang="en-US" sz="600" b="0" i="0" u="none" strike="noStrike" kern="0" cap="none" spc="0" normalizeH="0" baseline="0" noProof="0" dirty="0">
              <a:ln>
                <a:noFill/>
              </a:ln>
              <a:solidFill>
                <a:srgbClr val="141313"/>
              </a:solidFill>
              <a:effectLst/>
              <a:uLnTx/>
              <a:uFillTx/>
              <a:latin typeface="Arial"/>
              <a:ea typeface="+mn-ea"/>
              <a:cs typeface="Arial"/>
              <a:sym typeface="Arial"/>
            </a:endParaRPr>
          </a:p>
        </p:txBody>
      </p:sp>
      <p:sp>
        <p:nvSpPr>
          <p:cNvPr id="119" name="Rectangle 118">
            <a:extLst>
              <a:ext uri="{FF2B5EF4-FFF2-40B4-BE49-F238E27FC236}">
                <a16:creationId xmlns:a16="http://schemas.microsoft.com/office/drawing/2014/main" id="{8CDFCEA8-0B96-C7EB-8C96-FF6AEECF7487}"/>
              </a:ext>
            </a:extLst>
          </p:cNvPr>
          <p:cNvSpPr/>
          <p:nvPr/>
        </p:nvSpPr>
        <p:spPr>
          <a:xfrm>
            <a:off x="5125643" y="889664"/>
            <a:ext cx="161876" cy="161219"/>
          </a:xfrm>
          <a:prstGeom prst="rect">
            <a:avLst/>
          </a:prstGeom>
          <a:solidFill>
            <a:srgbClr val="EC1300"/>
          </a:solidFill>
          <a:ln w="9525">
            <a:noFill/>
            <a:round/>
            <a:headEnd/>
            <a:tailEnd/>
          </a:ln>
          <a:effectLst/>
        </p:spPr>
        <p:txBody>
          <a:bodyPr anchor="ctr">
            <a:noAutofit/>
          </a:bodyPr>
          <a:lstStyle/>
          <a:p>
            <a:pPr marL="0" marR="0" lvl="0" indent="0" algn="l" defTabSz="1219109" rtl="0" eaLnBrk="1" fontAlgn="auto" latinLnBrk="0" hangingPunct="1">
              <a:lnSpc>
                <a:spcPct val="100000"/>
              </a:lnSpc>
              <a:spcBef>
                <a:spcPts val="0"/>
              </a:spcBef>
              <a:spcAft>
                <a:spcPts val="0"/>
              </a:spcAft>
              <a:buClr>
                <a:srgbClr val="000000"/>
              </a:buClr>
              <a:buSzTx/>
              <a:buFontTx/>
              <a:buNone/>
              <a:tabLst/>
              <a:defRPr/>
            </a:pPr>
            <a:endParaRPr kumimoji="0" lang="en-US" sz="700" b="0" i="0" u="none" strike="noStrike" kern="0" cap="none" spc="0" normalizeH="0" baseline="0" noProof="0">
              <a:ln>
                <a:noFill/>
              </a:ln>
              <a:solidFill>
                <a:srgbClr val="041E42"/>
              </a:solidFill>
              <a:effectLst/>
              <a:uLnTx/>
              <a:uFillTx/>
              <a:latin typeface="Franklin Gothic Book"/>
              <a:ea typeface="Verdana" panose="020B0604030504040204" pitchFamily="34" charset="0"/>
              <a:cs typeface="Tahoma" panose="020B0604030504040204" pitchFamily="34" charset="0"/>
              <a:sym typeface="Arial"/>
            </a:endParaRPr>
          </a:p>
        </p:txBody>
      </p:sp>
      <p:sp>
        <p:nvSpPr>
          <p:cNvPr id="122" name="TextBox 121">
            <a:extLst>
              <a:ext uri="{FF2B5EF4-FFF2-40B4-BE49-F238E27FC236}">
                <a16:creationId xmlns:a16="http://schemas.microsoft.com/office/drawing/2014/main" id="{DEAA3209-8E35-7040-97BA-9E463CA360B0}"/>
              </a:ext>
            </a:extLst>
          </p:cNvPr>
          <p:cNvSpPr txBox="1"/>
          <p:nvPr/>
        </p:nvSpPr>
        <p:spPr>
          <a:xfrm>
            <a:off x="4342864" y="924107"/>
            <a:ext cx="466474" cy="92333"/>
          </a:xfrm>
          <a:prstGeom prst="rect">
            <a:avLst/>
          </a:prstGeom>
          <a:noFill/>
        </p:spPr>
        <p:txBody>
          <a:bodyPr wrap="none" lIns="0" tIns="0" rIns="0" bIns="0" rtlCol="0">
            <a:spAutoFit/>
          </a:bodyPr>
          <a:lstStyle/>
          <a:p>
            <a:pPr marL="0" marR="0" lvl="0" indent="0" algn="l" defTabSz="914355" rtl="0" eaLnBrk="1" fontAlgn="auto" latinLnBrk="0" hangingPunct="1">
              <a:lnSpc>
                <a:spcPct val="100000"/>
              </a:lnSpc>
              <a:spcBef>
                <a:spcPts val="0"/>
              </a:spcBef>
              <a:spcAft>
                <a:spcPts val="0"/>
              </a:spcAft>
              <a:buClr>
                <a:srgbClr val="000000"/>
              </a:buClr>
              <a:buSzTx/>
              <a:buFontTx/>
              <a:buNone/>
              <a:tabLst/>
              <a:defRPr/>
            </a:pPr>
            <a:r>
              <a:rPr lang="en-US" sz="600" dirty="0">
                <a:solidFill>
                  <a:srgbClr val="141313"/>
                </a:solidFill>
                <a:ea typeface="+mn-ea"/>
              </a:rPr>
              <a:t>No legislation</a:t>
            </a:r>
            <a:endParaRPr kumimoji="0" lang="en-US" sz="600" b="0" i="0" u="none" strike="noStrike" kern="0" cap="none" spc="0" normalizeH="0" baseline="0" noProof="0" dirty="0">
              <a:ln>
                <a:noFill/>
              </a:ln>
              <a:solidFill>
                <a:srgbClr val="141313"/>
              </a:solidFill>
              <a:effectLst/>
              <a:uLnTx/>
              <a:uFillTx/>
              <a:latin typeface="Arial"/>
              <a:ea typeface="+mn-ea"/>
              <a:cs typeface="Arial"/>
              <a:sym typeface="Arial"/>
            </a:endParaRPr>
          </a:p>
        </p:txBody>
      </p:sp>
      <p:sp>
        <p:nvSpPr>
          <p:cNvPr id="125" name="Rectangle 124">
            <a:extLst>
              <a:ext uri="{FF2B5EF4-FFF2-40B4-BE49-F238E27FC236}">
                <a16:creationId xmlns:a16="http://schemas.microsoft.com/office/drawing/2014/main" id="{FC030E35-596F-524F-72BA-5D5A80FA0B16}"/>
              </a:ext>
            </a:extLst>
          </p:cNvPr>
          <p:cNvSpPr/>
          <p:nvPr/>
        </p:nvSpPr>
        <p:spPr>
          <a:xfrm>
            <a:off x="4080193" y="889664"/>
            <a:ext cx="161876" cy="161219"/>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white"/>
              </a:solidFill>
              <a:effectLst/>
              <a:uLnTx/>
              <a:uFillTx/>
              <a:latin typeface="Arial"/>
              <a:ea typeface="+mn-ea"/>
              <a:cs typeface="+mn-cs"/>
              <a:sym typeface="Arial"/>
            </a:endParaRPr>
          </a:p>
        </p:txBody>
      </p:sp>
      <p:sp>
        <p:nvSpPr>
          <p:cNvPr id="151" name="TextBox 150">
            <a:extLst>
              <a:ext uri="{FF2B5EF4-FFF2-40B4-BE49-F238E27FC236}">
                <a16:creationId xmlns:a16="http://schemas.microsoft.com/office/drawing/2014/main" id="{A02E7465-FD74-37F7-68F4-5263D71F7F4C}"/>
              </a:ext>
            </a:extLst>
          </p:cNvPr>
          <p:cNvSpPr txBox="1">
            <a:spLocks noChangeArrowheads="1"/>
          </p:cNvSpPr>
          <p:nvPr/>
        </p:nvSpPr>
        <p:spPr bwMode="auto">
          <a:xfrm>
            <a:off x="7600949" y="1713488"/>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rPr>
              <a:t>MA</a:t>
            </a:r>
          </a:p>
        </p:txBody>
      </p:sp>
      <p:cxnSp>
        <p:nvCxnSpPr>
          <p:cNvPr id="153" name="Straight Connector 152">
            <a:extLst>
              <a:ext uri="{FF2B5EF4-FFF2-40B4-BE49-F238E27FC236}">
                <a16:creationId xmlns:a16="http://schemas.microsoft.com/office/drawing/2014/main" id="{B667292C-1580-4031-2571-937C3DD71979}"/>
              </a:ext>
            </a:extLst>
          </p:cNvPr>
          <p:cNvCxnSpPr>
            <a:cxnSpLocks/>
          </p:cNvCxnSpPr>
          <p:nvPr/>
        </p:nvCxnSpPr>
        <p:spPr>
          <a:xfrm flipV="1">
            <a:off x="7436157" y="1825504"/>
            <a:ext cx="202585" cy="76493"/>
          </a:xfrm>
          <a:prstGeom prst="line">
            <a:avLst/>
          </a:prstGeom>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A6E6BD04-A533-0645-8567-AB4B29452975}"/>
              </a:ext>
            </a:extLst>
          </p:cNvPr>
          <p:cNvCxnSpPr>
            <a:cxnSpLocks/>
          </p:cNvCxnSpPr>
          <p:nvPr/>
        </p:nvCxnSpPr>
        <p:spPr>
          <a:xfrm>
            <a:off x="6985307" y="2590800"/>
            <a:ext cx="196543" cy="88754"/>
          </a:xfrm>
          <a:prstGeom prst="line">
            <a:avLst/>
          </a:prstGeom>
        </p:spPr>
        <p:style>
          <a:lnRef idx="1">
            <a:schemeClr val="dk1"/>
          </a:lnRef>
          <a:fillRef idx="0">
            <a:schemeClr val="dk1"/>
          </a:fillRef>
          <a:effectRef idx="0">
            <a:schemeClr val="dk1"/>
          </a:effectRef>
          <a:fontRef idx="minor">
            <a:schemeClr val="tx1"/>
          </a:fontRef>
        </p:style>
      </p:cxnSp>
      <p:sp>
        <p:nvSpPr>
          <p:cNvPr id="157" name="TextBox 156">
            <a:extLst>
              <a:ext uri="{FF2B5EF4-FFF2-40B4-BE49-F238E27FC236}">
                <a16:creationId xmlns:a16="http://schemas.microsoft.com/office/drawing/2014/main" id="{7E3A1FBE-C999-7289-6057-FBC4DEC38346}"/>
              </a:ext>
            </a:extLst>
          </p:cNvPr>
          <p:cNvSpPr txBox="1">
            <a:spLocks noChangeArrowheads="1"/>
          </p:cNvSpPr>
          <p:nvPr/>
        </p:nvSpPr>
        <p:spPr bwMode="auto">
          <a:xfrm>
            <a:off x="7130190" y="2585299"/>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rPr>
              <a:t>MD</a:t>
            </a:r>
          </a:p>
        </p:txBody>
      </p:sp>
      <p:cxnSp>
        <p:nvCxnSpPr>
          <p:cNvPr id="158" name="Straight Connector 157">
            <a:extLst>
              <a:ext uri="{FF2B5EF4-FFF2-40B4-BE49-F238E27FC236}">
                <a16:creationId xmlns:a16="http://schemas.microsoft.com/office/drawing/2014/main" id="{0CDEE86D-AB72-266E-571D-8F709E543D19}"/>
              </a:ext>
            </a:extLst>
          </p:cNvPr>
          <p:cNvCxnSpPr>
            <a:cxnSpLocks/>
          </p:cNvCxnSpPr>
          <p:nvPr/>
        </p:nvCxnSpPr>
        <p:spPr>
          <a:xfrm>
            <a:off x="7108978" y="2490195"/>
            <a:ext cx="196543" cy="88754"/>
          </a:xfrm>
          <a:prstGeom prst="line">
            <a:avLst/>
          </a:prstGeom>
        </p:spPr>
        <p:style>
          <a:lnRef idx="1">
            <a:schemeClr val="dk1"/>
          </a:lnRef>
          <a:fillRef idx="0">
            <a:schemeClr val="dk1"/>
          </a:fillRef>
          <a:effectRef idx="0">
            <a:schemeClr val="dk1"/>
          </a:effectRef>
          <a:fontRef idx="minor">
            <a:schemeClr val="tx1"/>
          </a:fontRef>
        </p:style>
      </p:cxnSp>
      <p:sp>
        <p:nvSpPr>
          <p:cNvPr id="159" name="TextBox 158">
            <a:extLst>
              <a:ext uri="{FF2B5EF4-FFF2-40B4-BE49-F238E27FC236}">
                <a16:creationId xmlns:a16="http://schemas.microsoft.com/office/drawing/2014/main" id="{BA8918D8-246F-6A6B-F17D-50C3D8B7CED6}"/>
              </a:ext>
            </a:extLst>
          </p:cNvPr>
          <p:cNvSpPr txBox="1">
            <a:spLocks noChangeArrowheads="1"/>
          </p:cNvSpPr>
          <p:nvPr/>
        </p:nvSpPr>
        <p:spPr bwMode="auto">
          <a:xfrm>
            <a:off x="7253861" y="2484694"/>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700" dirty="0">
                <a:solidFill>
                  <a:srgbClr val="000000"/>
                </a:solidFill>
                <a:latin typeface="+mn-lt"/>
                <a:ea typeface="Verdana" panose="020B0604030504040204" pitchFamily="34" charset="0"/>
                <a:cs typeface="Verdana"/>
              </a:rPr>
              <a:t>DE</a:t>
            </a: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p:txBody>
      </p:sp>
      <p:cxnSp>
        <p:nvCxnSpPr>
          <p:cNvPr id="160" name="Straight Connector 159">
            <a:extLst>
              <a:ext uri="{FF2B5EF4-FFF2-40B4-BE49-F238E27FC236}">
                <a16:creationId xmlns:a16="http://schemas.microsoft.com/office/drawing/2014/main" id="{008EBA58-53B1-EBF8-6997-CBECBC28197C}"/>
              </a:ext>
            </a:extLst>
          </p:cNvPr>
          <p:cNvCxnSpPr>
            <a:cxnSpLocks/>
          </p:cNvCxnSpPr>
          <p:nvPr/>
        </p:nvCxnSpPr>
        <p:spPr>
          <a:xfrm>
            <a:off x="7160638" y="2352340"/>
            <a:ext cx="196543" cy="88754"/>
          </a:xfrm>
          <a:prstGeom prst="line">
            <a:avLst/>
          </a:prstGeom>
        </p:spPr>
        <p:style>
          <a:lnRef idx="1">
            <a:schemeClr val="dk1"/>
          </a:lnRef>
          <a:fillRef idx="0">
            <a:schemeClr val="dk1"/>
          </a:fillRef>
          <a:effectRef idx="0">
            <a:schemeClr val="dk1"/>
          </a:effectRef>
          <a:fontRef idx="minor">
            <a:schemeClr val="tx1"/>
          </a:fontRef>
        </p:style>
      </p:cxnSp>
      <p:sp>
        <p:nvSpPr>
          <p:cNvPr id="161" name="TextBox 160">
            <a:extLst>
              <a:ext uri="{FF2B5EF4-FFF2-40B4-BE49-F238E27FC236}">
                <a16:creationId xmlns:a16="http://schemas.microsoft.com/office/drawing/2014/main" id="{93930533-2B2F-780D-8606-987BAFB55635}"/>
              </a:ext>
            </a:extLst>
          </p:cNvPr>
          <p:cNvSpPr txBox="1">
            <a:spLocks noChangeArrowheads="1"/>
          </p:cNvSpPr>
          <p:nvPr/>
        </p:nvSpPr>
        <p:spPr bwMode="auto">
          <a:xfrm>
            <a:off x="7305521" y="2346839"/>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rPr>
              <a:t>NJ</a:t>
            </a:r>
          </a:p>
        </p:txBody>
      </p:sp>
      <p:cxnSp>
        <p:nvCxnSpPr>
          <p:cNvPr id="166" name="Straight Connector 165">
            <a:extLst>
              <a:ext uri="{FF2B5EF4-FFF2-40B4-BE49-F238E27FC236}">
                <a16:creationId xmlns:a16="http://schemas.microsoft.com/office/drawing/2014/main" id="{27311015-1F6C-7F7A-7F78-808093733782}"/>
              </a:ext>
            </a:extLst>
          </p:cNvPr>
          <p:cNvCxnSpPr>
            <a:cxnSpLocks/>
          </p:cNvCxnSpPr>
          <p:nvPr/>
        </p:nvCxnSpPr>
        <p:spPr>
          <a:xfrm>
            <a:off x="7303082" y="2058053"/>
            <a:ext cx="196543" cy="88754"/>
          </a:xfrm>
          <a:prstGeom prst="line">
            <a:avLst/>
          </a:prstGeom>
        </p:spPr>
        <p:style>
          <a:lnRef idx="1">
            <a:schemeClr val="dk1"/>
          </a:lnRef>
          <a:fillRef idx="0">
            <a:schemeClr val="dk1"/>
          </a:fillRef>
          <a:effectRef idx="0">
            <a:schemeClr val="dk1"/>
          </a:effectRef>
          <a:fontRef idx="minor">
            <a:schemeClr val="tx1"/>
          </a:fontRef>
        </p:style>
      </p:cxnSp>
      <p:sp>
        <p:nvSpPr>
          <p:cNvPr id="167" name="TextBox 166">
            <a:extLst>
              <a:ext uri="{FF2B5EF4-FFF2-40B4-BE49-F238E27FC236}">
                <a16:creationId xmlns:a16="http://schemas.microsoft.com/office/drawing/2014/main" id="{C01127BA-853E-DA1E-3EBC-8F759CF83D6A}"/>
              </a:ext>
            </a:extLst>
          </p:cNvPr>
          <p:cNvSpPr txBox="1">
            <a:spLocks noChangeArrowheads="1"/>
          </p:cNvSpPr>
          <p:nvPr/>
        </p:nvSpPr>
        <p:spPr bwMode="auto">
          <a:xfrm>
            <a:off x="7447965" y="2052552"/>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700" dirty="0">
                <a:solidFill>
                  <a:srgbClr val="000000"/>
                </a:solidFill>
                <a:latin typeface="+mn-lt"/>
                <a:ea typeface="Verdana" panose="020B0604030504040204" pitchFamily="34" charset="0"/>
                <a:cs typeface="Verdana"/>
              </a:rPr>
              <a:t>CT</a:t>
            </a: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p:txBody>
      </p:sp>
      <p:cxnSp>
        <p:nvCxnSpPr>
          <p:cNvPr id="168" name="Straight Connector 167">
            <a:extLst>
              <a:ext uri="{FF2B5EF4-FFF2-40B4-BE49-F238E27FC236}">
                <a16:creationId xmlns:a16="http://schemas.microsoft.com/office/drawing/2014/main" id="{596BD53B-DE7C-1C4B-6AE6-F5FECE764E44}"/>
              </a:ext>
            </a:extLst>
          </p:cNvPr>
          <p:cNvCxnSpPr>
            <a:cxnSpLocks/>
            <a:endCxn id="169" idx="1"/>
          </p:cNvCxnSpPr>
          <p:nvPr/>
        </p:nvCxnSpPr>
        <p:spPr>
          <a:xfrm>
            <a:off x="7414945" y="2020802"/>
            <a:ext cx="159025" cy="24813"/>
          </a:xfrm>
          <a:prstGeom prst="line">
            <a:avLst/>
          </a:prstGeom>
        </p:spPr>
        <p:style>
          <a:lnRef idx="1">
            <a:schemeClr val="dk1"/>
          </a:lnRef>
          <a:fillRef idx="0">
            <a:schemeClr val="dk1"/>
          </a:fillRef>
          <a:effectRef idx="0">
            <a:schemeClr val="dk1"/>
          </a:effectRef>
          <a:fontRef idx="minor">
            <a:schemeClr val="tx1"/>
          </a:fontRef>
        </p:style>
      </p:cxnSp>
      <p:sp>
        <p:nvSpPr>
          <p:cNvPr id="169" name="TextBox 168">
            <a:extLst>
              <a:ext uri="{FF2B5EF4-FFF2-40B4-BE49-F238E27FC236}">
                <a16:creationId xmlns:a16="http://schemas.microsoft.com/office/drawing/2014/main" id="{D37FE917-3C77-1517-45EF-B6CF7ADC5762}"/>
              </a:ext>
            </a:extLst>
          </p:cNvPr>
          <p:cNvSpPr txBox="1">
            <a:spLocks noChangeArrowheads="1"/>
          </p:cNvSpPr>
          <p:nvPr/>
        </p:nvSpPr>
        <p:spPr bwMode="auto">
          <a:xfrm>
            <a:off x="7573970" y="1945010"/>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rPr>
              <a:t>RI</a:t>
            </a:r>
          </a:p>
        </p:txBody>
      </p:sp>
      <p:pic>
        <p:nvPicPr>
          <p:cNvPr id="173" name="Graphic 172">
            <a:extLst>
              <a:ext uri="{FF2B5EF4-FFF2-40B4-BE49-F238E27FC236}">
                <a16:creationId xmlns:a16="http://schemas.microsoft.com/office/drawing/2014/main" id="{9457B73A-D3C8-BC25-E144-36CB6FB4DB12}"/>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6579425" y="4380053"/>
            <a:ext cx="694944" cy="694944"/>
          </a:xfrm>
          <a:prstGeom prst="rect">
            <a:avLst/>
          </a:prstGeom>
        </p:spPr>
      </p:pic>
      <p:sp>
        <p:nvSpPr>
          <p:cNvPr id="174" name="TextBox 173">
            <a:extLst>
              <a:ext uri="{FF2B5EF4-FFF2-40B4-BE49-F238E27FC236}">
                <a16:creationId xmlns:a16="http://schemas.microsoft.com/office/drawing/2014/main" id="{24E1F0A0-8BCF-DB22-9830-5196629D8181}"/>
              </a:ext>
            </a:extLst>
          </p:cNvPr>
          <p:cNvSpPr txBox="1">
            <a:spLocks noChangeArrowheads="1"/>
          </p:cNvSpPr>
          <p:nvPr/>
        </p:nvSpPr>
        <p:spPr bwMode="auto">
          <a:xfrm>
            <a:off x="6632794" y="4418153"/>
            <a:ext cx="588205" cy="164876"/>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rPr>
              <a:t>Puerto Rico</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p:txBody>
      </p:sp>
      <p:pic>
        <p:nvPicPr>
          <p:cNvPr id="175" name="Graphic 174">
            <a:extLst>
              <a:ext uri="{FF2B5EF4-FFF2-40B4-BE49-F238E27FC236}">
                <a16:creationId xmlns:a16="http://schemas.microsoft.com/office/drawing/2014/main" id="{AF015978-2120-8A5C-6E19-B1DD0CBD0D53}"/>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5333779" y="4001384"/>
            <a:ext cx="822960" cy="822960"/>
          </a:xfrm>
          <a:prstGeom prst="rect">
            <a:avLst/>
          </a:prstGeom>
        </p:spPr>
      </p:pic>
      <p:sp>
        <p:nvSpPr>
          <p:cNvPr id="176" name="TextBox 175">
            <a:extLst>
              <a:ext uri="{FF2B5EF4-FFF2-40B4-BE49-F238E27FC236}">
                <a16:creationId xmlns:a16="http://schemas.microsoft.com/office/drawing/2014/main" id="{2B2DCA40-C448-1B6E-2161-8D8F1271B0ED}"/>
              </a:ext>
            </a:extLst>
          </p:cNvPr>
          <p:cNvSpPr txBox="1">
            <a:spLocks noChangeArrowheads="1"/>
          </p:cNvSpPr>
          <p:nvPr/>
        </p:nvSpPr>
        <p:spPr bwMode="auto">
          <a:xfrm>
            <a:off x="5339934" y="4035827"/>
            <a:ext cx="810650" cy="252452"/>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700" dirty="0">
                <a:solidFill>
                  <a:srgbClr val="000000"/>
                </a:solidFill>
                <a:latin typeface="+mn-lt"/>
                <a:ea typeface="Verdana" panose="020B0604030504040204" pitchFamily="34" charset="0"/>
                <a:cs typeface="Verdana"/>
              </a:rPr>
              <a:t>U.S. Virgin Islands</a:t>
            </a: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p:txBody>
      </p:sp>
      <p:pic>
        <p:nvPicPr>
          <p:cNvPr id="177" name="Graphic 176">
            <a:extLst>
              <a:ext uri="{FF2B5EF4-FFF2-40B4-BE49-F238E27FC236}">
                <a16:creationId xmlns:a16="http://schemas.microsoft.com/office/drawing/2014/main" id="{A0A8DD07-56E1-EDB8-0C3D-A19775712889}"/>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7385353" y="2801118"/>
            <a:ext cx="274320" cy="274320"/>
          </a:xfrm>
          <a:prstGeom prst="rect">
            <a:avLst/>
          </a:prstGeom>
        </p:spPr>
      </p:pic>
      <p:sp>
        <p:nvSpPr>
          <p:cNvPr id="178" name="TextBox 177">
            <a:extLst>
              <a:ext uri="{FF2B5EF4-FFF2-40B4-BE49-F238E27FC236}">
                <a16:creationId xmlns:a16="http://schemas.microsoft.com/office/drawing/2014/main" id="{D780E343-AB0B-236A-330D-DC0C1F33007B}"/>
              </a:ext>
            </a:extLst>
          </p:cNvPr>
          <p:cNvSpPr txBox="1">
            <a:spLocks noChangeArrowheads="1"/>
          </p:cNvSpPr>
          <p:nvPr/>
        </p:nvSpPr>
        <p:spPr bwMode="auto">
          <a:xfrm>
            <a:off x="7506689" y="2729503"/>
            <a:ext cx="305967" cy="201209"/>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en-US" sz="700" dirty="0">
                <a:solidFill>
                  <a:srgbClr val="000000"/>
                </a:solidFill>
                <a:latin typeface="+mn-lt"/>
                <a:ea typeface="Verdana" panose="020B0604030504040204" pitchFamily="34" charset="0"/>
                <a:cs typeface="Verdana"/>
              </a:rPr>
              <a:t>DC</a:t>
            </a:r>
            <a:endParaRPr kumimoji="0" lang="en-US" altLang="en-US" sz="700" b="0" i="0" u="none" strike="noStrike" kern="0" cap="none" spc="0" normalizeH="0" baseline="0" noProof="0" dirty="0">
              <a:ln>
                <a:noFill/>
              </a:ln>
              <a:solidFill>
                <a:srgbClr val="000000"/>
              </a:solidFill>
              <a:effectLst/>
              <a:uLnTx/>
              <a:uFillTx/>
              <a:latin typeface="+mn-lt"/>
              <a:ea typeface="Verdana" panose="020B0604030504040204" pitchFamily="34" charset="0"/>
              <a:cs typeface="Verdana"/>
            </a:endParaRPr>
          </a:p>
        </p:txBody>
      </p:sp>
    </p:spTree>
    <p:extLst>
      <p:ext uri="{BB962C8B-B14F-4D97-AF65-F5344CB8AC3E}">
        <p14:creationId xmlns:p14="http://schemas.microsoft.com/office/powerpoint/2010/main" val="1218394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657DF-A5B2-7DC3-8105-73D6BECE52D8}"/>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ACAE6320-C187-87C0-8F32-797D1A229339}"/>
              </a:ext>
            </a:extLst>
          </p:cNvPr>
          <p:cNvSpPr>
            <a:spLocks noGrp="1"/>
          </p:cNvSpPr>
          <p:nvPr>
            <p:ph type="title"/>
          </p:nvPr>
        </p:nvSpPr>
        <p:spPr>
          <a:xfrm>
            <a:off x="358775" y="404873"/>
            <a:ext cx="8328025" cy="369332"/>
          </a:xfrm>
        </p:spPr>
        <p:txBody>
          <a:bodyPr wrap="square" lIns="0" tIns="0" rIns="0" bIns="0" anchor="t" anchorCtr="0">
            <a:spAutoFit/>
          </a:bodyPr>
          <a:lstStyle/>
          <a:p>
            <a:r>
              <a:rPr lang="en-US" sz="2400" dirty="0"/>
              <a:t>ADU Legislative Landscape [Local] [Not Exhaustive]</a:t>
            </a:r>
            <a:endParaRPr lang="en-US" sz="1200" dirty="0">
              <a:solidFill>
                <a:schemeClr val="bg1"/>
              </a:solidFill>
            </a:endParaRPr>
          </a:p>
        </p:txBody>
      </p:sp>
      <p:grpSp>
        <p:nvGrpSpPr>
          <p:cNvPr id="699" name="Group 698">
            <a:extLst>
              <a:ext uri="{FF2B5EF4-FFF2-40B4-BE49-F238E27FC236}">
                <a16:creationId xmlns:a16="http://schemas.microsoft.com/office/drawing/2014/main" id="{94B2305B-7C87-1399-AF12-4D5079D7C710}"/>
              </a:ext>
            </a:extLst>
          </p:cNvPr>
          <p:cNvGrpSpPr/>
          <p:nvPr/>
        </p:nvGrpSpPr>
        <p:grpSpPr>
          <a:xfrm>
            <a:off x="328295" y="1043058"/>
            <a:ext cx="1039581" cy="280596"/>
            <a:chOff x="302197" y="993875"/>
            <a:chExt cx="1046543" cy="282475"/>
          </a:xfrm>
        </p:grpSpPr>
        <p:sp>
          <p:nvSpPr>
            <p:cNvPr id="3" name="Google Shape;581;p9">
              <a:extLst>
                <a:ext uri="{FF2B5EF4-FFF2-40B4-BE49-F238E27FC236}">
                  <a16:creationId xmlns:a16="http://schemas.microsoft.com/office/drawing/2014/main" id="{28169DBD-D569-902D-AA87-9952C70034CC}"/>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Washington</a:t>
              </a:r>
              <a:endParaRPr kumimoji="0" lang="en-US"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Seattle</a:t>
              </a:r>
            </a:p>
          </p:txBody>
        </p:sp>
        <p:sp>
          <p:nvSpPr>
            <p:cNvPr id="5" name="Rectangle 4">
              <a:extLst>
                <a:ext uri="{FF2B5EF4-FFF2-40B4-BE49-F238E27FC236}">
                  <a16:creationId xmlns:a16="http://schemas.microsoft.com/office/drawing/2014/main" id="{3941CE75-0ECA-8D4B-8C1C-369DE0C2DD26}"/>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698" name="Google Shape;704;p9">
              <a:extLst>
                <a:ext uri="{FF2B5EF4-FFF2-40B4-BE49-F238E27FC236}">
                  <a16:creationId xmlns:a16="http://schemas.microsoft.com/office/drawing/2014/main" id="{61341F04-39BB-47A2-BA19-97E9856CE70E}"/>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00" name="Group 699">
            <a:extLst>
              <a:ext uri="{FF2B5EF4-FFF2-40B4-BE49-F238E27FC236}">
                <a16:creationId xmlns:a16="http://schemas.microsoft.com/office/drawing/2014/main" id="{06C64793-A74B-9EC4-063A-7C5AACABB427}"/>
              </a:ext>
            </a:extLst>
          </p:cNvPr>
          <p:cNvGrpSpPr/>
          <p:nvPr/>
        </p:nvGrpSpPr>
        <p:grpSpPr>
          <a:xfrm>
            <a:off x="328295" y="1400673"/>
            <a:ext cx="1039581" cy="280596"/>
            <a:chOff x="302197" y="993875"/>
            <a:chExt cx="1046543" cy="282475"/>
          </a:xfrm>
        </p:grpSpPr>
        <p:sp>
          <p:nvSpPr>
            <p:cNvPr id="701" name="Google Shape;581;p9">
              <a:extLst>
                <a:ext uri="{FF2B5EF4-FFF2-40B4-BE49-F238E27FC236}">
                  <a16:creationId xmlns:a16="http://schemas.microsoft.com/office/drawing/2014/main" id="{01760357-F519-029B-85DC-9DF7A2BA6701}"/>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Wyoming</a:t>
              </a:r>
              <a:br>
                <a:rPr kumimoji="0" lang="en-US" sz="600" b="0"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Cody</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702" name="Rectangle 701">
              <a:extLst>
                <a:ext uri="{FF2B5EF4-FFF2-40B4-BE49-F238E27FC236}">
                  <a16:creationId xmlns:a16="http://schemas.microsoft.com/office/drawing/2014/main" id="{03936E7F-5F8F-01BE-45FC-5D572C51BCC7}"/>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03" name="Google Shape;704;p9">
              <a:extLst>
                <a:ext uri="{FF2B5EF4-FFF2-40B4-BE49-F238E27FC236}">
                  <a16:creationId xmlns:a16="http://schemas.microsoft.com/office/drawing/2014/main" id="{1D8401D7-1F8A-BB0B-F937-4E5A16686870}"/>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56" name="Group 255">
            <a:extLst>
              <a:ext uri="{FF2B5EF4-FFF2-40B4-BE49-F238E27FC236}">
                <a16:creationId xmlns:a16="http://schemas.microsoft.com/office/drawing/2014/main" id="{24CC2EB1-F6C4-BBC0-A3D1-86627421BDD5}"/>
              </a:ext>
            </a:extLst>
          </p:cNvPr>
          <p:cNvGrpSpPr/>
          <p:nvPr/>
        </p:nvGrpSpPr>
        <p:grpSpPr>
          <a:xfrm>
            <a:off x="328295" y="1758288"/>
            <a:ext cx="1039581" cy="280596"/>
            <a:chOff x="302197" y="993875"/>
            <a:chExt cx="1046543" cy="282475"/>
          </a:xfrm>
        </p:grpSpPr>
        <p:sp>
          <p:nvSpPr>
            <p:cNvPr id="257" name="Google Shape;581;p9">
              <a:extLst>
                <a:ext uri="{FF2B5EF4-FFF2-40B4-BE49-F238E27FC236}">
                  <a16:creationId xmlns:a16="http://schemas.microsoft.com/office/drawing/2014/main" id="{E3CAFA99-8974-6C43-187A-D136E6C81969}"/>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South Dakota</a:t>
              </a:r>
              <a:br>
                <a:rPr kumimoji="0" lang="en-US" sz="600" b="0"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Meade County</a:t>
              </a:r>
              <a:endParaRPr kumimoji="0" lang="en-US" sz="1200" b="0" i="0" u="none" strike="noStrike" kern="0" cap="none" spc="0" normalizeH="0" baseline="0" noProof="0">
                <a:ln>
                  <a:noFill/>
                </a:ln>
                <a:solidFill>
                  <a:srgbClr val="000000"/>
                </a:solidFill>
                <a:effectLst/>
                <a:uLnTx/>
                <a:uFillTx/>
                <a:latin typeface="Arial"/>
                <a:cs typeface="Arial"/>
                <a:sym typeface="Arial"/>
              </a:endParaRPr>
            </a:p>
          </p:txBody>
        </p:sp>
        <p:sp>
          <p:nvSpPr>
            <p:cNvPr id="258" name="Rectangle 257">
              <a:extLst>
                <a:ext uri="{FF2B5EF4-FFF2-40B4-BE49-F238E27FC236}">
                  <a16:creationId xmlns:a16="http://schemas.microsoft.com/office/drawing/2014/main" id="{026223F6-0B88-DD22-A125-087C44C55743}"/>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59" name="Google Shape;704;p9">
              <a:extLst>
                <a:ext uri="{FF2B5EF4-FFF2-40B4-BE49-F238E27FC236}">
                  <a16:creationId xmlns:a16="http://schemas.microsoft.com/office/drawing/2014/main" id="{BA53B70C-8C6C-A7E6-3851-1F620B6445C9}"/>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60" name="Group 259">
            <a:extLst>
              <a:ext uri="{FF2B5EF4-FFF2-40B4-BE49-F238E27FC236}">
                <a16:creationId xmlns:a16="http://schemas.microsoft.com/office/drawing/2014/main" id="{29776F5C-7273-952A-6374-8D36A78B6255}"/>
              </a:ext>
            </a:extLst>
          </p:cNvPr>
          <p:cNvGrpSpPr/>
          <p:nvPr/>
        </p:nvGrpSpPr>
        <p:grpSpPr>
          <a:xfrm>
            <a:off x="328295" y="2115903"/>
            <a:ext cx="1039581" cy="280596"/>
            <a:chOff x="302197" y="993875"/>
            <a:chExt cx="1046543" cy="282475"/>
          </a:xfrm>
        </p:grpSpPr>
        <p:sp>
          <p:nvSpPr>
            <p:cNvPr id="261" name="Google Shape;581;p9">
              <a:extLst>
                <a:ext uri="{FF2B5EF4-FFF2-40B4-BE49-F238E27FC236}">
                  <a16:creationId xmlns:a16="http://schemas.microsoft.com/office/drawing/2014/main" id="{90707079-90B1-293D-76DD-53FF033575F3}"/>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Utah</a:t>
              </a:r>
              <a:br>
                <a:rPr kumimoji="0" lang="en-US" sz="600" b="0"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Salt Lake City</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262" name="Rectangle 261">
              <a:extLst>
                <a:ext uri="{FF2B5EF4-FFF2-40B4-BE49-F238E27FC236}">
                  <a16:creationId xmlns:a16="http://schemas.microsoft.com/office/drawing/2014/main" id="{50F38A93-F5F5-0A62-829B-D90DE5361153}"/>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63" name="Google Shape;704;p9">
              <a:extLst>
                <a:ext uri="{FF2B5EF4-FFF2-40B4-BE49-F238E27FC236}">
                  <a16:creationId xmlns:a16="http://schemas.microsoft.com/office/drawing/2014/main" id="{7DDDF49F-EAA2-FCAC-9893-A3208F18E9D6}"/>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64" name="Group 263">
            <a:extLst>
              <a:ext uri="{FF2B5EF4-FFF2-40B4-BE49-F238E27FC236}">
                <a16:creationId xmlns:a16="http://schemas.microsoft.com/office/drawing/2014/main" id="{A36511B2-45CD-9AE4-8AA6-1988F2E1B00F}"/>
              </a:ext>
            </a:extLst>
          </p:cNvPr>
          <p:cNvGrpSpPr/>
          <p:nvPr/>
        </p:nvGrpSpPr>
        <p:grpSpPr>
          <a:xfrm>
            <a:off x="328295" y="2473518"/>
            <a:ext cx="1039581" cy="280596"/>
            <a:chOff x="302197" y="993875"/>
            <a:chExt cx="1046543" cy="282475"/>
          </a:xfrm>
        </p:grpSpPr>
        <p:sp>
          <p:nvSpPr>
            <p:cNvPr id="265" name="Google Shape;581;p9">
              <a:extLst>
                <a:ext uri="{FF2B5EF4-FFF2-40B4-BE49-F238E27FC236}">
                  <a16:creationId xmlns:a16="http://schemas.microsoft.com/office/drawing/2014/main" id="{1524283E-EC47-04DC-CE86-A2FA0DEF0BD4}"/>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New Mexico</a:t>
              </a:r>
              <a:endParaRPr kumimoji="0" lang="en-US"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Albuquerque, Sante Fe</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6" name="Rectangle 265">
              <a:extLst>
                <a:ext uri="{FF2B5EF4-FFF2-40B4-BE49-F238E27FC236}">
                  <a16:creationId xmlns:a16="http://schemas.microsoft.com/office/drawing/2014/main" id="{3EBA4996-B6F1-F017-04EF-315845A1230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67" name="Google Shape;704;p9">
              <a:extLst>
                <a:ext uri="{FF2B5EF4-FFF2-40B4-BE49-F238E27FC236}">
                  <a16:creationId xmlns:a16="http://schemas.microsoft.com/office/drawing/2014/main" id="{72FB9CE5-FE5E-0E85-5034-6BF68D1E9FF7}"/>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68" name="Group 267">
            <a:extLst>
              <a:ext uri="{FF2B5EF4-FFF2-40B4-BE49-F238E27FC236}">
                <a16:creationId xmlns:a16="http://schemas.microsoft.com/office/drawing/2014/main" id="{E702BE7F-6A68-85EF-3CB4-BBB6C2736A84}"/>
              </a:ext>
            </a:extLst>
          </p:cNvPr>
          <p:cNvGrpSpPr/>
          <p:nvPr/>
        </p:nvGrpSpPr>
        <p:grpSpPr>
          <a:xfrm>
            <a:off x="328295" y="2831133"/>
            <a:ext cx="1039581" cy="280596"/>
            <a:chOff x="302197" y="993875"/>
            <a:chExt cx="1046543" cy="282475"/>
          </a:xfrm>
        </p:grpSpPr>
        <p:sp>
          <p:nvSpPr>
            <p:cNvPr id="270" name="Google Shape;581;p9">
              <a:extLst>
                <a:ext uri="{FF2B5EF4-FFF2-40B4-BE49-F238E27FC236}">
                  <a16:creationId xmlns:a16="http://schemas.microsoft.com/office/drawing/2014/main" id="{7FFCB95F-D710-EB39-2A2C-5FC54A29BB5B}"/>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Hawaii</a:t>
              </a:r>
              <a:endParaRPr kumimoji="0" lang="en-US"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Honolulu</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71" name="Rectangle 270">
              <a:extLst>
                <a:ext uri="{FF2B5EF4-FFF2-40B4-BE49-F238E27FC236}">
                  <a16:creationId xmlns:a16="http://schemas.microsoft.com/office/drawing/2014/main" id="{40E92540-A209-63C3-ED40-524A2CD35145}"/>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72" name="Google Shape;704;p9">
              <a:extLst>
                <a:ext uri="{FF2B5EF4-FFF2-40B4-BE49-F238E27FC236}">
                  <a16:creationId xmlns:a16="http://schemas.microsoft.com/office/drawing/2014/main" id="{2DA3734A-3E8F-8CA9-ABF2-267E94827554}"/>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73" name="Group 272">
            <a:extLst>
              <a:ext uri="{FF2B5EF4-FFF2-40B4-BE49-F238E27FC236}">
                <a16:creationId xmlns:a16="http://schemas.microsoft.com/office/drawing/2014/main" id="{2B4C2468-BBE3-93FC-E0FA-6A9F0CD0BD9A}"/>
              </a:ext>
            </a:extLst>
          </p:cNvPr>
          <p:cNvGrpSpPr/>
          <p:nvPr/>
        </p:nvGrpSpPr>
        <p:grpSpPr>
          <a:xfrm>
            <a:off x="328295" y="3188748"/>
            <a:ext cx="1039581" cy="280596"/>
            <a:chOff x="302197" y="993875"/>
            <a:chExt cx="1046543" cy="282475"/>
          </a:xfrm>
        </p:grpSpPr>
        <p:sp>
          <p:nvSpPr>
            <p:cNvPr id="274" name="Google Shape;581;p9">
              <a:extLst>
                <a:ext uri="{FF2B5EF4-FFF2-40B4-BE49-F238E27FC236}">
                  <a16:creationId xmlns:a16="http://schemas.microsoft.com/office/drawing/2014/main" id="{D2FA92EB-8A46-D391-1A33-2BCA76E06F1D}"/>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Texas</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Austin</a:t>
              </a:r>
            </a:p>
          </p:txBody>
        </p:sp>
        <p:sp>
          <p:nvSpPr>
            <p:cNvPr id="275" name="Rectangle 274">
              <a:extLst>
                <a:ext uri="{FF2B5EF4-FFF2-40B4-BE49-F238E27FC236}">
                  <a16:creationId xmlns:a16="http://schemas.microsoft.com/office/drawing/2014/main" id="{5D402C59-FC44-D433-9242-9D9C6FBDCDBA}"/>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76" name="Google Shape;704;p9">
              <a:extLst>
                <a:ext uri="{FF2B5EF4-FFF2-40B4-BE49-F238E27FC236}">
                  <a16:creationId xmlns:a16="http://schemas.microsoft.com/office/drawing/2014/main" id="{BD1A72B8-3A48-1007-3AA1-9094EA8FA660}"/>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77" name="Group 276">
            <a:extLst>
              <a:ext uri="{FF2B5EF4-FFF2-40B4-BE49-F238E27FC236}">
                <a16:creationId xmlns:a16="http://schemas.microsoft.com/office/drawing/2014/main" id="{383AFF05-F91C-8D0D-6678-06E02251F9A7}"/>
              </a:ext>
            </a:extLst>
          </p:cNvPr>
          <p:cNvGrpSpPr/>
          <p:nvPr/>
        </p:nvGrpSpPr>
        <p:grpSpPr>
          <a:xfrm>
            <a:off x="328295" y="3546363"/>
            <a:ext cx="1039581" cy="280596"/>
            <a:chOff x="302197" y="993875"/>
            <a:chExt cx="1046543" cy="282475"/>
          </a:xfrm>
        </p:grpSpPr>
        <p:sp>
          <p:nvSpPr>
            <p:cNvPr id="278" name="Google Shape;581;p9">
              <a:extLst>
                <a:ext uri="{FF2B5EF4-FFF2-40B4-BE49-F238E27FC236}">
                  <a16:creationId xmlns:a16="http://schemas.microsoft.com/office/drawing/2014/main" id="{94E0570B-BE04-421F-6915-6653FA935309}"/>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Montana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Missoula</a:t>
              </a:r>
            </a:p>
          </p:txBody>
        </p:sp>
        <p:sp>
          <p:nvSpPr>
            <p:cNvPr id="279" name="Rectangle 278">
              <a:extLst>
                <a:ext uri="{FF2B5EF4-FFF2-40B4-BE49-F238E27FC236}">
                  <a16:creationId xmlns:a16="http://schemas.microsoft.com/office/drawing/2014/main" id="{D0A5E2E1-76CE-FB07-4C64-56136195D81D}"/>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80" name="Google Shape;704;p9">
              <a:extLst>
                <a:ext uri="{FF2B5EF4-FFF2-40B4-BE49-F238E27FC236}">
                  <a16:creationId xmlns:a16="http://schemas.microsoft.com/office/drawing/2014/main" id="{7F72E73B-46FE-097E-A7AD-A42B4C166BD3}"/>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81" name="Group 280">
            <a:extLst>
              <a:ext uri="{FF2B5EF4-FFF2-40B4-BE49-F238E27FC236}">
                <a16:creationId xmlns:a16="http://schemas.microsoft.com/office/drawing/2014/main" id="{38ABE232-63C1-6BD4-E484-3846E9A6CB8B}"/>
              </a:ext>
            </a:extLst>
          </p:cNvPr>
          <p:cNvGrpSpPr/>
          <p:nvPr/>
        </p:nvGrpSpPr>
        <p:grpSpPr>
          <a:xfrm>
            <a:off x="328295" y="3903978"/>
            <a:ext cx="1039581" cy="280596"/>
            <a:chOff x="302197" y="993875"/>
            <a:chExt cx="1046543" cy="282475"/>
          </a:xfrm>
        </p:grpSpPr>
        <p:sp>
          <p:nvSpPr>
            <p:cNvPr id="282" name="Google Shape;581;p9">
              <a:extLst>
                <a:ext uri="{FF2B5EF4-FFF2-40B4-BE49-F238E27FC236}">
                  <a16:creationId xmlns:a16="http://schemas.microsoft.com/office/drawing/2014/main" id="{BD96F59C-0DC1-E364-E3C5-5C3C4A67997E}"/>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Idaho</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Boise</a:t>
              </a:r>
            </a:p>
          </p:txBody>
        </p:sp>
        <p:sp>
          <p:nvSpPr>
            <p:cNvPr id="283" name="Rectangle 282">
              <a:extLst>
                <a:ext uri="{FF2B5EF4-FFF2-40B4-BE49-F238E27FC236}">
                  <a16:creationId xmlns:a16="http://schemas.microsoft.com/office/drawing/2014/main" id="{0F4ADA52-D60C-4821-070F-726776BAE6C1}"/>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84" name="Google Shape;704;p9">
              <a:extLst>
                <a:ext uri="{FF2B5EF4-FFF2-40B4-BE49-F238E27FC236}">
                  <a16:creationId xmlns:a16="http://schemas.microsoft.com/office/drawing/2014/main" id="{F4603E37-7BF8-7160-3C3E-C2511274A97A}"/>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85" name="Group 284">
            <a:extLst>
              <a:ext uri="{FF2B5EF4-FFF2-40B4-BE49-F238E27FC236}">
                <a16:creationId xmlns:a16="http://schemas.microsoft.com/office/drawing/2014/main" id="{50DE1B0F-D2CF-3289-84FF-D5520543580D}"/>
              </a:ext>
            </a:extLst>
          </p:cNvPr>
          <p:cNvGrpSpPr/>
          <p:nvPr/>
        </p:nvGrpSpPr>
        <p:grpSpPr>
          <a:xfrm>
            <a:off x="328295" y="4261591"/>
            <a:ext cx="1039581" cy="280596"/>
            <a:chOff x="302197" y="993875"/>
            <a:chExt cx="1046543" cy="282475"/>
          </a:xfrm>
        </p:grpSpPr>
        <p:sp>
          <p:nvSpPr>
            <p:cNvPr id="286" name="Google Shape;581;p9">
              <a:extLst>
                <a:ext uri="{FF2B5EF4-FFF2-40B4-BE49-F238E27FC236}">
                  <a16:creationId xmlns:a16="http://schemas.microsoft.com/office/drawing/2014/main" id="{BA1E8B50-C1E3-0A11-64FE-1DDE4215E40B}"/>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North Dakota</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Devils Lake, Bismarck</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287" name="Rectangle 286">
              <a:extLst>
                <a:ext uri="{FF2B5EF4-FFF2-40B4-BE49-F238E27FC236}">
                  <a16:creationId xmlns:a16="http://schemas.microsoft.com/office/drawing/2014/main" id="{3620ED71-A0C0-A6D9-F33D-342978068CAA}"/>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88" name="Google Shape;704;p9">
              <a:extLst>
                <a:ext uri="{FF2B5EF4-FFF2-40B4-BE49-F238E27FC236}">
                  <a16:creationId xmlns:a16="http://schemas.microsoft.com/office/drawing/2014/main" id="{CF904019-6B9B-1F6E-B046-472A8F8CB621}"/>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37" name="Group 336">
            <a:extLst>
              <a:ext uri="{FF2B5EF4-FFF2-40B4-BE49-F238E27FC236}">
                <a16:creationId xmlns:a16="http://schemas.microsoft.com/office/drawing/2014/main" id="{10841903-264B-3062-D418-54EC7C4285DE}"/>
              </a:ext>
            </a:extLst>
          </p:cNvPr>
          <p:cNvGrpSpPr/>
          <p:nvPr/>
        </p:nvGrpSpPr>
        <p:grpSpPr>
          <a:xfrm>
            <a:off x="1563037" y="1043058"/>
            <a:ext cx="1039581" cy="280596"/>
            <a:chOff x="302197" y="993875"/>
            <a:chExt cx="1046543" cy="282475"/>
          </a:xfrm>
        </p:grpSpPr>
        <p:sp>
          <p:nvSpPr>
            <p:cNvPr id="338" name="Google Shape;581;p9">
              <a:extLst>
                <a:ext uri="{FF2B5EF4-FFF2-40B4-BE49-F238E27FC236}">
                  <a16:creationId xmlns:a16="http://schemas.microsoft.com/office/drawing/2014/main" id="{B8957C0A-25FE-1059-A36E-FC715FD7EC25}"/>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Oregon</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Portland</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339" name="Rectangle 338">
              <a:extLst>
                <a:ext uri="{FF2B5EF4-FFF2-40B4-BE49-F238E27FC236}">
                  <a16:creationId xmlns:a16="http://schemas.microsoft.com/office/drawing/2014/main" id="{3D9C1843-3574-7D25-AD82-8C0BD5442A25}"/>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40" name="Google Shape;704;p9">
              <a:extLst>
                <a:ext uri="{FF2B5EF4-FFF2-40B4-BE49-F238E27FC236}">
                  <a16:creationId xmlns:a16="http://schemas.microsoft.com/office/drawing/2014/main" id="{E4FE0495-1870-ED59-F8B3-C224A26BDB34}"/>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dirty="0">
                  <a:ln>
                    <a:noFill/>
                  </a:ln>
                  <a:solidFill>
                    <a:srgbClr val="F2F2F2"/>
                  </a:solidFill>
                  <a:effectLst/>
                  <a:uLnTx/>
                  <a:uFillTx/>
                  <a:latin typeface="Arial"/>
                  <a:ea typeface="Arial"/>
                  <a:cs typeface="Arial"/>
                  <a:sym typeface="Arial"/>
                </a:rPr>
                <a:t>11</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341" name="Group 340">
            <a:extLst>
              <a:ext uri="{FF2B5EF4-FFF2-40B4-BE49-F238E27FC236}">
                <a16:creationId xmlns:a16="http://schemas.microsoft.com/office/drawing/2014/main" id="{A6E22DA8-D89D-47C9-84ED-4307C48537BD}"/>
              </a:ext>
            </a:extLst>
          </p:cNvPr>
          <p:cNvGrpSpPr/>
          <p:nvPr/>
        </p:nvGrpSpPr>
        <p:grpSpPr>
          <a:xfrm>
            <a:off x="1563037" y="1400673"/>
            <a:ext cx="1039581" cy="280596"/>
            <a:chOff x="302197" y="993875"/>
            <a:chExt cx="1046543" cy="282475"/>
          </a:xfrm>
        </p:grpSpPr>
        <p:sp>
          <p:nvSpPr>
            <p:cNvPr id="342" name="Google Shape;581;p9">
              <a:extLst>
                <a:ext uri="{FF2B5EF4-FFF2-40B4-BE49-F238E27FC236}">
                  <a16:creationId xmlns:a16="http://schemas.microsoft.com/office/drawing/2014/main" id="{C0AF4FF8-FA7F-0EBA-9111-2F050E5A85C2}"/>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Nevada</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Sparks, Reno</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343" name="Rectangle 342">
              <a:extLst>
                <a:ext uri="{FF2B5EF4-FFF2-40B4-BE49-F238E27FC236}">
                  <a16:creationId xmlns:a16="http://schemas.microsoft.com/office/drawing/2014/main" id="{395F7AAC-4686-1FF5-3EBE-C9AB884CDEA5}"/>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44" name="Google Shape;704;p9">
              <a:extLst>
                <a:ext uri="{FF2B5EF4-FFF2-40B4-BE49-F238E27FC236}">
                  <a16:creationId xmlns:a16="http://schemas.microsoft.com/office/drawing/2014/main" id="{F7AEF3B6-A142-B1B6-B422-6B9794D66CB8}"/>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45" name="Group 344">
            <a:extLst>
              <a:ext uri="{FF2B5EF4-FFF2-40B4-BE49-F238E27FC236}">
                <a16:creationId xmlns:a16="http://schemas.microsoft.com/office/drawing/2014/main" id="{9F380C9B-CBF6-E48C-470D-37AA0C003351}"/>
              </a:ext>
            </a:extLst>
          </p:cNvPr>
          <p:cNvGrpSpPr/>
          <p:nvPr/>
        </p:nvGrpSpPr>
        <p:grpSpPr>
          <a:xfrm>
            <a:off x="1563037" y="1758288"/>
            <a:ext cx="1039581" cy="280596"/>
            <a:chOff x="302197" y="993875"/>
            <a:chExt cx="1046543" cy="282475"/>
          </a:xfrm>
        </p:grpSpPr>
        <p:sp>
          <p:nvSpPr>
            <p:cNvPr id="346" name="Google Shape;581;p9">
              <a:extLst>
                <a:ext uri="{FF2B5EF4-FFF2-40B4-BE49-F238E27FC236}">
                  <a16:creationId xmlns:a16="http://schemas.microsoft.com/office/drawing/2014/main" id="{6268C023-88E5-B2E5-1614-F9AEA8EA3CAC}"/>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Oklahoma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Blair, Oklahoma City, Tulsa</a:t>
              </a:r>
            </a:p>
          </p:txBody>
        </p:sp>
        <p:sp>
          <p:nvSpPr>
            <p:cNvPr id="347" name="Rectangle 346">
              <a:extLst>
                <a:ext uri="{FF2B5EF4-FFF2-40B4-BE49-F238E27FC236}">
                  <a16:creationId xmlns:a16="http://schemas.microsoft.com/office/drawing/2014/main" id="{1DC02751-8440-22AA-43CA-93F7ADDD9C4A}"/>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48" name="Google Shape;704;p9">
              <a:extLst>
                <a:ext uri="{FF2B5EF4-FFF2-40B4-BE49-F238E27FC236}">
                  <a16:creationId xmlns:a16="http://schemas.microsoft.com/office/drawing/2014/main" id="{8C559139-18A8-147E-0867-97922ABA7225}"/>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49" name="Group 348">
            <a:extLst>
              <a:ext uri="{FF2B5EF4-FFF2-40B4-BE49-F238E27FC236}">
                <a16:creationId xmlns:a16="http://schemas.microsoft.com/office/drawing/2014/main" id="{CDACE715-E808-B17F-3AE5-4605FBCF7C31}"/>
              </a:ext>
            </a:extLst>
          </p:cNvPr>
          <p:cNvGrpSpPr/>
          <p:nvPr/>
        </p:nvGrpSpPr>
        <p:grpSpPr>
          <a:xfrm>
            <a:off x="1563037" y="2115903"/>
            <a:ext cx="1039581" cy="280596"/>
            <a:chOff x="302197" y="993875"/>
            <a:chExt cx="1046543" cy="282475"/>
          </a:xfrm>
        </p:grpSpPr>
        <p:sp>
          <p:nvSpPr>
            <p:cNvPr id="350" name="Google Shape;581;p9">
              <a:extLst>
                <a:ext uri="{FF2B5EF4-FFF2-40B4-BE49-F238E27FC236}">
                  <a16:creationId xmlns:a16="http://schemas.microsoft.com/office/drawing/2014/main" id="{EAC84FCC-1EF4-C6B7-8A64-C386D9D9BC0E}"/>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Kansas</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Wichita</a:t>
              </a:r>
            </a:p>
          </p:txBody>
        </p:sp>
        <p:sp>
          <p:nvSpPr>
            <p:cNvPr id="351" name="Rectangle 350">
              <a:extLst>
                <a:ext uri="{FF2B5EF4-FFF2-40B4-BE49-F238E27FC236}">
                  <a16:creationId xmlns:a16="http://schemas.microsoft.com/office/drawing/2014/main" id="{3E650DBA-2467-A80D-0297-05291071CFE7}"/>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52" name="Google Shape;704;p9">
              <a:extLst>
                <a:ext uri="{FF2B5EF4-FFF2-40B4-BE49-F238E27FC236}">
                  <a16:creationId xmlns:a16="http://schemas.microsoft.com/office/drawing/2014/main" id="{8CBA0EB2-0CB3-41CE-8337-899C77F20586}"/>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53" name="Group 352">
            <a:extLst>
              <a:ext uri="{FF2B5EF4-FFF2-40B4-BE49-F238E27FC236}">
                <a16:creationId xmlns:a16="http://schemas.microsoft.com/office/drawing/2014/main" id="{68D82A1C-F52F-9D20-1F23-32C14F1236AC}"/>
              </a:ext>
            </a:extLst>
          </p:cNvPr>
          <p:cNvGrpSpPr/>
          <p:nvPr/>
        </p:nvGrpSpPr>
        <p:grpSpPr>
          <a:xfrm>
            <a:off x="1563037" y="2473518"/>
            <a:ext cx="1039581" cy="280596"/>
            <a:chOff x="302197" y="993875"/>
            <a:chExt cx="1046543" cy="282475"/>
          </a:xfrm>
        </p:grpSpPr>
        <p:sp>
          <p:nvSpPr>
            <p:cNvPr id="354" name="Google Shape;581;p9">
              <a:extLst>
                <a:ext uri="{FF2B5EF4-FFF2-40B4-BE49-F238E27FC236}">
                  <a16:creationId xmlns:a16="http://schemas.microsoft.com/office/drawing/2014/main" id="{0EAEBF1C-11CD-C038-46AA-ADE6A6D1F056}"/>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Nebraska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Lincoln, Omaha, Blair City</a:t>
              </a:r>
            </a:p>
          </p:txBody>
        </p:sp>
        <p:sp>
          <p:nvSpPr>
            <p:cNvPr id="355" name="Rectangle 354">
              <a:extLst>
                <a:ext uri="{FF2B5EF4-FFF2-40B4-BE49-F238E27FC236}">
                  <a16:creationId xmlns:a16="http://schemas.microsoft.com/office/drawing/2014/main" id="{8EC7C906-F75D-5F6B-0F71-DA7B12AAE536}"/>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56" name="Google Shape;704;p9">
              <a:extLst>
                <a:ext uri="{FF2B5EF4-FFF2-40B4-BE49-F238E27FC236}">
                  <a16:creationId xmlns:a16="http://schemas.microsoft.com/office/drawing/2014/main" id="{BE8C2CA0-CDDA-2917-2796-51521F7D2C4A}"/>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57" name="Group 356">
            <a:extLst>
              <a:ext uri="{FF2B5EF4-FFF2-40B4-BE49-F238E27FC236}">
                <a16:creationId xmlns:a16="http://schemas.microsoft.com/office/drawing/2014/main" id="{B6AEA775-D984-A448-FFE4-CAA157CB6211}"/>
              </a:ext>
            </a:extLst>
          </p:cNvPr>
          <p:cNvGrpSpPr/>
          <p:nvPr/>
        </p:nvGrpSpPr>
        <p:grpSpPr>
          <a:xfrm>
            <a:off x="1563037" y="2831133"/>
            <a:ext cx="1039581" cy="280596"/>
            <a:chOff x="302197" y="993875"/>
            <a:chExt cx="1046543" cy="282475"/>
          </a:xfrm>
        </p:grpSpPr>
        <p:sp>
          <p:nvSpPr>
            <p:cNvPr id="358" name="Google Shape;581;p9">
              <a:extLst>
                <a:ext uri="{FF2B5EF4-FFF2-40B4-BE49-F238E27FC236}">
                  <a16:creationId xmlns:a16="http://schemas.microsoft.com/office/drawing/2014/main" id="{48F6E7A7-A3BC-0726-04A7-53387D7D180B}"/>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fr-FR" sz="600" b="1" i="0" u="none" strike="noStrike" kern="0" cap="none" spc="0" normalizeH="0" baseline="0" noProof="0">
                  <a:ln>
                    <a:noFill/>
                  </a:ln>
                  <a:solidFill>
                    <a:srgbClr val="141313"/>
                  </a:solidFill>
                  <a:effectLst/>
                  <a:uLnTx/>
                  <a:uFillTx/>
                  <a:latin typeface="Arial"/>
                  <a:ea typeface="Arial"/>
                  <a:cs typeface="Arial"/>
                  <a:sym typeface="Arial"/>
                </a:rPr>
                <a:t>Iowa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fr-FR" sz="400" b="0" i="0" u="none" strike="noStrike" kern="0" cap="none" spc="0" normalizeH="0" baseline="0" noProof="0">
                  <a:ln>
                    <a:noFill/>
                  </a:ln>
                  <a:solidFill>
                    <a:srgbClr val="141313"/>
                  </a:solidFill>
                  <a:effectLst/>
                  <a:uLnTx/>
                  <a:uFillTx/>
                  <a:latin typeface="Arial"/>
                  <a:ea typeface="Arial"/>
                  <a:cs typeface="Arial"/>
                  <a:sym typeface="Arial"/>
                </a:rPr>
                <a:t>Cedar Rapids, Des Moines</a:t>
              </a:r>
            </a:p>
          </p:txBody>
        </p:sp>
        <p:sp>
          <p:nvSpPr>
            <p:cNvPr id="359" name="Rectangle 358">
              <a:extLst>
                <a:ext uri="{FF2B5EF4-FFF2-40B4-BE49-F238E27FC236}">
                  <a16:creationId xmlns:a16="http://schemas.microsoft.com/office/drawing/2014/main" id="{5773F8CA-2A67-EA3C-8C66-EC1977E279A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60" name="Google Shape;704;p9">
              <a:extLst>
                <a:ext uri="{FF2B5EF4-FFF2-40B4-BE49-F238E27FC236}">
                  <a16:creationId xmlns:a16="http://schemas.microsoft.com/office/drawing/2014/main" id="{A0AF3043-B325-9761-7FC4-D9A52B684BFE}"/>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61" name="Group 360">
            <a:extLst>
              <a:ext uri="{FF2B5EF4-FFF2-40B4-BE49-F238E27FC236}">
                <a16:creationId xmlns:a16="http://schemas.microsoft.com/office/drawing/2014/main" id="{2671B20F-AAB7-DE09-63DD-0C2B2F0EEE1D}"/>
              </a:ext>
            </a:extLst>
          </p:cNvPr>
          <p:cNvGrpSpPr/>
          <p:nvPr/>
        </p:nvGrpSpPr>
        <p:grpSpPr>
          <a:xfrm>
            <a:off x="1563037" y="3188748"/>
            <a:ext cx="1039581" cy="280596"/>
            <a:chOff x="302197" y="993875"/>
            <a:chExt cx="1046543" cy="282475"/>
          </a:xfrm>
        </p:grpSpPr>
        <p:sp>
          <p:nvSpPr>
            <p:cNvPr id="362" name="Google Shape;581;p9">
              <a:extLst>
                <a:ext uri="{FF2B5EF4-FFF2-40B4-BE49-F238E27FC236}">
                  <a16:creationId xmlns:a16="http://schemas.microsoft.com/office/drawing/2014/main" id="{A9A77413-DABB-76B9-01D5-8234466D8AE6}"/>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Minnesota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St. Paul</a:t>
              </a:r>
            </a:p>
          </p:txBody>
        </p:sp>
        <p:sp>
          <p:nvSpPr>
            <p:cNvPr id="363" name="Rectangle 362">
              <a:extLst>
                <a:ext uri="{FF2B5EF4-FFF2-40B4-BE49-F238E27FC236}">
                  <a16:creationId xmlns:a16="http://schemas.microsoft.com/office/drawing/2014/main" id="{61C987C9-3656-11D8-A80E-E525FDAE47D9}"/>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64" name="Google Shape;704;p9">
              <a:extLst>
                <a:ext uri="{FF2B5EF4-FFF2-40B4-BE49-F238E27FC236}">
                  <a16:creationId xmlns:a16="http://schemas.microsoft.com/office/drawing/2014/main" id="{C0332390-4E97-F4A3-0EA0-13D1938C1571}"/>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65" name="Group 364">
            <a:extLst>
              <a:ext uri="{FF2B5EF4-FFF2-40B4-BE49-F238E27FC236}">
                <a16:creationId xmlns:a16="http://schemas.microsoft.com/office/drawing/2014/main" id="{9AD1FE44-4383-B015-0584-9FB36409EED3}"/>
              </a:ext>
            </a:extLst>
          </p:cNvPr>
          <p:cNvGrpSpPr/>
          <p:nvPr/>
        </p:nvGrpSpPr>
        <p:grpSpPr>
          <a:xfrm>
            <a:off x="1563037" y="3546363"/>
            <a:ext cx="1039581" cy="280596"/>
            <a:chOff x="302197" y="993875"/>
            <a:chExt cx="1046543" cy="282475"/>
          </a:xfrm>
        </p:grpSpPr>
        <p:sp>
          <p:nvSpPr>
            <p:cNvPr id="366" name="Google Shape;581;p9">
              <a:extLst>
                <a:ext uri="{FF2B5EF4-FFF2-40B4-BE49-F238E27FC236}">
                  <a16:creationId xmlns:a16="http://schemas.microsoft.com/office/drawing/2014/main" id="{2B94FF14-F42B-14B9-DD77-3B3C30F5C7CF}"/>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Wisconsin</a:t>
              </a:r>
              <a:b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Milwaukee, Madison, La Crosse </a:t>
              </a:r>
              <a:endParaRPr kumimoji="0" lang="en-US"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367" name="Rectangle 366">
              <a:extLst>
                <a:ext uri="{FF2B5EF4-FFF2-40B4-BE49-F238E27FC236}">
                  <a16:creationId xmlns:a16="http://schemas.microsoft.com/office/drawing/2014/main" id="{FA28602B-3115-069E-2918-99F14018631A}"/>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68" name="Google Shape;704;p9">
              <a:extLst>
                <a:ext uri="{FF2B5EF4-FFF2-40B4-BE49-F238E27FC236}">
                  <a16:creationId xmlns:a16="http://schemas.microsoft.com/office/drawing/2014/main" id="{85F96755-08F7-4334-5715-39C025A5C7E7}"/>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69" name="Group 368">
            <a:extLst>
              <a:ext uri="{FF2B5EF4-FFF2-40B4-BE49-F238E27FC236}">
                <a16:creationId xmlns:a16="http://schemas.microsoft.com/office/drawing/2014/main" id="{87646670-0DC4-E622-461B-5FA41E6E785B}"/>
              </a:ext>
            </a:extLst>
          </p:cNvPr>
          <p:cNvGrpSpPr/>
          <p:nvPr/>
        </p:nvGrpSpPr>
        <p:grpSpPr>
          <a:xfrm>
            <a:off x="1563037" y="3903978"/>
            <a:ext cx="1039581" cy="280596"/>
            <a:chOff x="302197" y="993875"/>
            <a:chExt cx="1046543" cy="282475"/>
          </a:xfrm>
        </p:grpSpPr>
        <p:sp>
          <p:nvSpPr>
            <p:cNvPr id="370" name="Google Shape;581;p9">
              <a:extLst>
                <a:ext uri="{FF2B5EF4-FFF2-40B4-BE49-F238E27FC236}">
                  <a16:creationId xmlns:a16="http://schemas.microsoft.com/office/drawing/2014/main" id="{119E5C3A-904B-2294-77FA-C2274529C48C}"/>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Illinois</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lang="en-US" sz="400" dirty="0">
                  <a:solidFill>
                    <a:srgbClr val="141313"/>
                  </a:solidFill>
                </a:rPr>
                <a:t>Oak forest, </a:t>
              </a: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Chicago</a:t>
              </a:r>
            </a:p>
          </p:txBody>
        </p:sp>
        <p:sp>
          <p:nvSpPr>
            <p:cNvPr id="371" name="Rectangle 370">
              <a:extLst>
                <a:ext uri="{FF2B5EF4-FFF2-40B4-BE49-F238E27FC236}">
                  <a16:creationId xmlns:a16="http://schemas.microsoft.com/office/drawing/2014/main" id="{65BBE064-F81E-BAB6-45F2-6C616615BC4C}"/>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72" name="Google Shape;704;p9">
              <a:extLst>
                <a:ext uri="{FF2B5EF4-FFF2-40B4-BE49-F238E27FC236}">
                  <a16:creationId xmlns:a16="http://schemas.microsoft.com/office/drawing/2014/main" id="{3BF80C83-43D0-DE7F-DF90-AD9CD8049C09}"/>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73" name="Group 372">
            <a:extLst>
              <a:ext uri="{FF2B5EF4-FFF2-40B4-BE49-F238E27FC236}">
                <a16:creationId xmlns:a16="http://schemas.microsoft.com/office/drawing/2014/main" id="{4490AF67-7A97-7DAA-ECAB-A2DFB48C80A0}"/>
              </a:ext>
            </a:extLst>
          </p:cNvPr>
          <p:cNvGrpSpPr/>
          <p:nvPr/>
        </p:nvGrpSpPr>
        <p:grpSpPr>
          <a:xfrm>
            <a:off x="1563037" y="4261591"/>
            <a:ext cx="1039581" cy="280596"/>
            <a:chOff x="302197" y="993875"/>
            <a:chExt cx="1046543" cy="282475"/>
          </a:xfrm>
        </p:grpSpPr>
        <p:sp>
          <p:nvSpPr>
            <p:cNvPr id="374" name="Google Shape;581;p9">
              <a:extLst>
                <a:ext uri="{FF2B5EF4-FFF2-40B4-BE49-F238E27FC236}">
                  <a16:creationId xmlns:a16="http://schemas.microsoft.com/office/drawing/2014/main" id="{D8AB347A-C6D3-A262-D52D-BA7C07CA422C}"/>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Indiana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Indianapolis, Fort Wayne,</a:t>
              </a:r>
            </a:p>
          </p:txBody>
        </p:sp>
        <p:sp>
          <p:nvSpPr>
            <p:cNvPr id="375" name="Rectangle 374">
              <a:extLst>
                <a:ext uri="{FF2B5EF4-FFF2-40B4-BE49-F238E27FC236}">
                  <a16:creationId xmlns:a16="http://schemas.microsoft.com/office/drawing/2014/main" id="{DAF4D1EC-21B8-B94D-5866-DF4B9E1256CF}"/>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76" name="Google Shape;704;p9">
              <a:extLst>
                <a:ext uri="{FF2B5EF4-FFF2-40B4-BE49-F238E27FC236}">
                  <a16:creationId xmlns:a16="http://schemas.microsoft.com/office/drawing/2014/main" id="{174A659A-DDCB-2E4C-E15B-6CA7E8379DB9}"/>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79" name="Group 378">
            <a:extLst>
              <a:ext uri="{FF2B5EF4-FFF2-40B4-BE49-F238E27FC236}">
                <a16:creationId xmlns:a16="http://schemas.microsoft.com/office/drawing/2014/main" id="{EB2D5A85-0DD3-3D04-0B67-9B523C74C007}"/>
              </a:ext>
            </a:extLst>
          </p:cNvPr>
          <p:cNvGrpSpPr/>
          <p:nvPr/>
        </p:nvGrpSpPr>
        <p:grpSpPr>
          <a:xfrm>
            <a:off x="6502002" y="1043058"/>
            <a:ext cx="1039581" cy="280596"/>
            <a:chOff x="302197" y="993875"/>
            <a:chExt cx="1046543" cy="282475"/>
          </a:xfrm>
        </p:grpSpPr>
        <p:sp>
          <p:nvSpPr>
            <p:cNvPr id="737" name="Google Shape;581;p9">
              <a:extLst>
                <a:ext uri="{FF2B5EF4-FFF2-40B4-BE49-F238E27FC236}">
                  <a16:creationId xmlns:a16="http://schemas.microsoft.com/office/drawing/2014/main" id="{56B7EE0A-DDE1-00A9-C1DA-269EDE5C3A27}"/>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Rhode Island</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Statewide</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738" name="Rectangle 737">
              <a:extLst>
                <a:ext uri="{FF2B5EF4-FFF2-40B4-BE49-F238E27FC236}">
                  <a16:creationId xmlns:a16="http://schemas.microsoft.com/office/drawing/2014/main" id="{86078D0C-C8A0-19A4-C78B-0423DB29F766}"/>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39" name="Google Shape;704;p9">
              <a:extLst>
                <a:ext uri="{FF2B5EF4-FFF2-40B4-BE49-F238E27FC236}">
                  <a16:creationId xmlns:a16="http://schemas.microsoft.com/office/drawing/2014/main" id="{69BB5DFF-5070-4D62-1085-FB9AABE83135}"/>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0" name="Group 379">
            <a:extLst>
              <a:ext uri="{FF2B5EF4-FFF2-40B4-BE49-F238E27FC236}">
                <a16:creationId xmlns:a16="http://schemas.microsoft.com/office/drawing/2014/main" id="{6C8A81C4-A878-2ABB-1006-9649F42C0F97}"/>
              </a:ext>
            </a:extLst>
          </p:cNvPr>
          <p:cNvGrpSpPr/>
          <p:nvPr/>
        </p:nvGrpSpPr>
        <p:grpSpPr>
          <a:xfrm>
            <a:off x="6502002" y="1400673"/>
            <a:ext cx="1039581" cy="280596"/>
            <a:chOff x="302197" y="993875"/>
            <a:chExt cx="1046543" cy="282475"/>
          </a:xfrm>
        </p:grpSpPr>
        <p:sp>
          <p:nvSpPr>
            <p:cNvPr id="734" name="Google Shape;581;p9">
              <a:extLst>
                <a:ext uri="{FF2B5EF4-FFF2-40B4-BE49-F238E27FC236}">
                  <a16:creationId xmlns:a16="http://schemas.microsoft.com/office/drawing/2014/main" id="{87227B5E-3278-60DE-B4C9-A6227DDB8FDA}"/>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Maine</a:t>
              </a:r>
            </a:p>
          </p:txBody>
        </p:sp>
        <p:sp>
          <p:nvSpPr>
            <p:cNvPr id="735" name="Rectangle 734">
              <a:extLst>
                <a:ext uri="{FF2B5EF4-FFF2-40B4-BE49-F238E27FC236}">
                  <a16:creationId xmlns:a16="http://schemas.microsoft.com/office/drawing/2014/main" id="{A6198555-8D40-120D-7824-26BDC145964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36" name="Google Shape;704;p9">
              <a:extLst>
                <a:ext uri="{FF2B5EF4-FFF2-40B4-BE49-F238E27FC236}">
                  <a16:creationId xmlns:a16="http://schemas.microsoft.com/office/drawing/2014/main" id="{BB106B74-F5D9-113E-DA4C-EFE9B6564AC2}"/>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1" name="Group 380">
            <a:extLst>
              <a:ext uri="{FF2B5EF4-FFF2-40B4-BE49-F238E27FC236}">
                <a16:creationId xmlns:a16="http://schemas.microsoft.com/office/drawing/2014/main" id="{D495F772-21C8-3FD8-5421-26ED58D0FDB3}"/>
              </a:ext>
            </a:extLst>
          </p:cNvPr>
          <p:cNvGrpSpPr/>
          <p:nvPr/>
        </p:nvGrpSpPr>
        <p:grpSpPr>
          <a:xfrm>
            <a:off x="6502002" y="1758288"/>
            <a:ext cx="1039581" cy="280596"/>
            <a:chOff x="302197" y="993875"/>
            <a:chExt cx="1046543" cy="282475"/>
          </a:xfrm>
        </p:grpSpPr>
        <p:sp>
          <p:nvSpPr>
            <p:cNvPr id="731" name="Google Shape;581;p9">
              <a:extLst>
                <a:ext uri="{FF2B5EF4-FFF2-40B4-BE49-F238E27FC236}">
                  <a16:creationId xmlns:a16="http://schemas.microsoft.com/office/drawing/2014/main" id="{14FC6066-D1BD-F810-E4AA-EF7D65C5BBD3}"/>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New York State</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New York, West Chester, Rochester, Albany </a:t>
              </a:r>
            </a:p>
          </p:txBody>
        </p:sp>
        <p:sp>
          <p:nvSpPr>
            <p:cNvPr id="732" name="Rectangle 731">
              <a:extLst>
                <a:ext uri="{FF2B5EF4-FFF2-40B4-BE49-F238E27FC236}">
                  <a16:creationId xmlns:a16="http://schemas.microsoft.com/office/drawing/2014/main" id="{62318759-33E2-425B-E83D-11908817D63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33" name="Google Shape;704;p9">
              <a:extLst>
                <a:ext uri="{FF2B5EF4-FFF2-40B4-BE49-F238E27FC236}">
                  <a16:creationId xmlns:a16="http://schemas.microsoft.com/office/drawing/2014/main" id="{522C1712-9B94-32C2-89C4-8A1FAF4B4514}"/>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2" name="Group 381">
            <a:extLst>
              <a:ext uri="{FF2B5EF4-FFF2-40B4-BE49-F238E27FC236}">
                <a16:creationId xmlns:a16="http://schemas.microsoft.com/office/drawing/2014/main" id="{5898645E-6F2F-55C7-E216-A387501FA24B}"/>
              </a:ext>
            </a:extLst>
          </p:cNvPr>
          <p:cNvGrpSpPr/>
          <p:nvPr/>
        </p:nvGrpSpPr>
        <p:grpSpPr>
          <a:xfrm>
            <a:off x="6502002" y="2115903"/>
            <a:ext cx="1039581" cy="280596"/>
            <a:chOff x="302197" y="993875"/>
            <a:chExt cx="1046543" cy="282475"/>
          </a:xfrm>
        </p:grpSpPr>
        <p:sp>
          <p:nvSpPr>
            <p:cNvPr id="728" name="Google Shape;581;p9">
              <a:extLst>
                <a:ext uri="{FF2B5EF4-FFF2-40B4-BE49-F238E27FC236}">
                  <a16:creationId xmlns:a16="http://schemas.microsoft.com/office/drawing/2014/main" id="{C9AA77C1-CAFD-FDD1-38E8-3BD688273C38}"/>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Pennsylvania</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Philadelphia, Manheim, Pittsburgh</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729" name="Rectangle 728">
              <a:extLst>
                <a:ext uri="{FF2B5EF4-FFF2-40B4-BE49-F238E27FC236}">
                  <a16:creationId xmlns:a16="http://schemas.microsoft.com/office/drawing/2014/main" id="{B3721C36-5E67-A44E-DE70-BDEA5D752FCC}"/>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30" name="Google Shape;704;p9">
              <a:extLst>
                <a:ext uri="{FF2B5EF4-FFF2-40B4-BE49-F238E27FC236}">
                  <a16:creationId xmlns:a16="http://schemas.microsoft.com/office/drawing/2014/main" id="{6F62509F-2183-C534-D0A7-A7B9E1218F17}"/>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3" name="Group 382">
            <a:extLst>
              <a:ext uri="{FF2B5EF4-FFF2-40B4-BE49-F238E27FC236}">
                <a16:creationId xmlns:a16="http://schemas.microsoft.com/office/drawing/2014/main" id="{F8426567-E466-D07C-226A-F2330FBB3B75}"/>
              </a:ext>
            </a:extLst>
          </p:cNvPr>
          <p:cNvGrpSpPr/>
          <p:nvPr/>
        </p:nvGrpSpPr>
        <p:grpSpPr>
          <a:xfrm>
            <a:off x="6502002" y="2473518"/>
            <a:ext cx="1039581" cy="280596"/>
            <a:chOff x="302197" y="993875"/>
            <a:chExt cx="1046543" cy="282475"/>
          </a:xfrm>
        </p:grpSpPr>
        <p:sp>
          <p:nvSpPr>
            <p:cNvPr id="725" name="Google Shape;581;p9">
              <a:extLst>
                <a:ext uri="{FF2B5EF4-FFF2-40B4-BE49-F238E27FC236}">
                  <a16:creationId xmlns:a16="http://schemas.microsoft.com/office/drawing/2014/main" id="{6AA99C84-CD85-9F60-EBF6-CF7853796B48}"/>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New Jersey</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Montclair, Princeton</a:t>
              </a:r>
            </a:p>
          </p:txBody>
        </p:sp>
        <p:sp>
          <p:nvSpPr>
            <p:cNvPr id="726" name="Rectangle 725">
              <a:extLst>
                <a:ext uri="{FF2B5EF4-FFF2-40B4-BE49-F238E27FC236}">
                  <a16:creationId xmlns:a16="http://schemas.microsoft.com/office/drawing/2014/main" id="{78660A15-3021-9FFC-4807-B425482092A7}"/>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27" name="Google Shape;704;p9">
              <a:extLst>
                <a:ext uri="{FF2B5EF4-FFF2-40B4-BE49-F238E27FC236}">
                  <a16:creationId xmlns:a16="http://schemas.microsoft.com/office/drawing/2014/main" id="{A6635C7A-F2CE-9033-785B-F6EEC7A66AED}"/>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4" name="Group 383">
            <a:extLst>
              <a:ext uri="{FF2B5EF4-FFF2-40B4-BE49-F238E27FC236}">
                <a16:creationId xmlns:a16="http://schemas.microsoft.com/office/drawing/2014/main" id="{03E19D52-8FD6-C048-2666-F502FE42CAB8}"/>
              </a:ext>
            </a:extLst>
          </p:cNvPr>
          <p:cNvGrpSpPr/>
          <p:nvPr/>
        </p:nvGrpSpPr>
        <p:grpSpPr>
          <a:xfrm>
            <a:off x="6502002" y="2831133"/>
            <a:ext cx="1039581" cy="280596"/>
            <a:chOff x="302197" y="993875"/>
            <a:chExt cx="1046543" cy="282475"/>
          </a:xfrm>
        </p:grpSpPr>
        <p:sp>
          <p:nvSpPr>
            <p:cNvPr id="722" name="Google Shape;581;p9">
              <a:extLst>
                <a:ext uri="{FF2B5EF4-FFF2-40B4-BE49-F238E27FC236}">
                  <a16:creationId xmlns:a16="http://schemas.microsoft.com/office/drawing/2014/main" id="{06B0F751-37A3-8109-722E-96667303E5E6}"/>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Maryland</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Annapolis, Anne Arundel, Frederick, Montgomery</a:t>
              </a:r>
            </a:p>
          </p:txBody>
        </p:sp>
        <p:sp>
          <p:nvSpPr>
            <p:cNvPr id="723" name="Rectangle 722">
              <a:extLst>
                <a:ext uri="{FF2B5EF4-FFF2-40B4-BE49-F238E27FC236}">
                  <a16:creationId xmlns:a16="http://schemas.microsoft.com/office/drawing/2014/main" id="{9B396EDA-2FD3-C513-C0DB-93DDC4DE2607}"/>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24" name="Google Shape;704;p9">
              <a:extLst>
                <a:ext uri="{FF2B5EF4-FFF2-40B4-BE49-F238E27FC236}">
                  <a16:creationId xmlns:a16="http://schemas.microsoft.com/office/drawing/2014/main" id="{2C9060A0-E5A1-B315-C58B-908E11537106}"/>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5" name="Group 384">
            <a:extLst>
              <a:ext uri="{FF2B5EF4-FFF2-40B4-BE49-F238E27FC236}">
                <a16:creationId xmlns:a16="http://schemas.microsoft.com/office/drawing/2014/main" id="{5DE450C7-619C-C45E-E0B8-A4808C88FF02}"/>
              </a:ext>
            </a:extLst>
          </p:cNvPr>
          <p:cNvGrpSpPr/>
          <p:nvPr/>
        </p:nvGrpSpPr>
        <p:grpSpPr>
          <a:xfrm>
            <a:off x="6502002" y="3188748"/>
            <a:ext cx="1039581" cy="280596"/>
            <a:chOff x="302197" y="993875"/>
            <a:chExt cx="1046543" cy="282475"/>
          </a:xfrm>
        </p:grpSpPr>
        <p:sp>
          <p:nvSpPr>
            <p:cNvPr id="719" name="Google Shape;581;p9">
              <a:extLst>
                <a:ext uri="{FF2B5EF4-FFF2-40B4-BE49-F238E27FC236}">
                  <a16:creationId xmlns:a16="http://schemas.microsoft.com/office/drawing/2014/main" id="{D8DBAD8B-C774-B5CA-9F99-2FDF503547EA}"/>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Delaware</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New Castle County, Kent County, Sussex County, Newark</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720" name="Rectangle 719">
              <a:extLst>
                <a:ext uri="{FF2B5EF4-FFF2-40B4-BE49-F238E27FC236}">
                  <a16:creationId xmlns:a16="http://schemas.microsoft.com/office/drawing/2014/main" id="{B79FF5D3-35D2-07BF-BB40-F4A2CB5E4F68}"/>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21" name="Google Shape;704;p9">
              <a:extLst>
                <a:ext uri="{FF2B5EF4-FFF2-40B4-BE49-F238E27FC236}">
                  <a16:creationId xmlns:a16="http://schemas.microsoft.com/office/drawing/2014/main" id="{F8ACBCA3-FDA7-C998-8AC8-5789777B0AB8}"/>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6" name="Group 385">
            <a:extLst>
              <a:ext uri="{FF2B5EF4-FFF2-40B4-BE49-F238E27FC236}">
                <a16:creationId xmlns:a16="http://schemas.microsoft.com/office/drawing/2014/main" id="{6C0D371E-DC5B-7443-A17B-B5D919374323}"/>
              </a:ext>
            </a:extLst>
          </p:cNvPr>
          <p:cNvGrpSpPr/>
          <p:nvPr/>
        </p:nvGrpSpPr>
        <p:grpSpPr>
          <a:xfrm>
            <a:off x="6502002" y="3546363"/>
            <a:ext cx="1039581" cy="280596"/>
            <a:chOff x="302197" y="993875"/>
            <a:chExt cx="1046543" cy="282475"/>
          </a:xfrm>
        </p:grpSpPr>
        <p:sp>
          <p:nvSpPr>
            <p:cNvPr id="716" name="Google Shape;581;p9">
              <a:extLst>
                <a:ext uri="{FF2B5EF4-FFF2-40B4-BE49-F238E27FC236}">
                  <a16:creationId xmlns:a16="http://schemas.microsoft.com/office/drawing/2014/main" id="{C9EE0EA0-E961-4220-205D-A1FA7B31A7B8}"/>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West Virginia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Jefferson County</a:t>
              </a:r>
            </a:p>
          </p:txBody>
        </p:sp>
        <p:sp>
          <p:nvSpPr>
            <p:cNvPr id="717" name="Rectangle 716">
              <a:extLst>
                <a:ext uri="{FF2B5EF4-FFF2-40B4-BE49-F238E27FC236}">
                  <a16:creationId xmlns:a16="http://schemas.microsoft.com/office/drawing/2014/main" id="{647A7C9C-99F9-A174-07DB-A0BEDCACCCF3}"/>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18" name="Google Shape;704;p9">
              <a:extLst>
                <a:ext uri="{FF2B5EF4-FFF2-40B4-BE49-F238E27FC236}">
                  <a16:creationId xmlns:a16="http://schemas.microsoft.com/office/drawing/2014/main" id="{2ECD9736-1012-AA67-ADA4-E3EA9BF461C2}"/>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7" name="Group 386">
            <a:extLst>
              <a:ext uri="{FF2B5EF4-FFF2-40B4-BE49-F238E27FC236}">
                <a16:creationId xmlns:a16="http://schemas.microsoft.com/office/drawing/2014/main" id="{F0BC3FDE-A11D-8B00-5639-4CE4F700A243}"/>
              </a:ext>
            </a:extLst>
          </p:cNvPr>
          <p:cNvGrpSpPr/>
          <p:nvPr/>
        </p:nvGrpSpPr>
        <p:grpSpPr>
          <a:xfrm>
            <a:off x="6502002" y="3903978"/>
            <a:ext cx="1039581" cy="280596"/>
            <a:chOff x="302197" y="993875"/>
            <a:chExt cx="1046543" cy="282475"/>
          </a:xfrm>
        </p:grpSpPr>
        <p:sp>
          <p:nvSpPr>
            <p:cNvPr id="713" name="Google Shape;581;p9">
              <a:extLst>
                <a:ext uri="{FF2B5EF4-FFF2-40B4-BE49-F238E27FC236}">
                  <a16:creationId xmlns:a16="http://schemas.microsoft.com/office/drawing/2014/main" id="{43FF52D9-7665-0B18-0551-3402B72AD06D}"/>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Washington, D.C.</a:t>
              </a:r>
            </a:p>
          </p:txBody>
        </p:sp>
        <p:sp>
          <p:nvSpPr>
            <p:cNvPr id="714" name="Rectangle 713">
              <a:extLst>
                <a:ext uri="{FF2B5EF4-FFF2-40B4-BE49-F238E27FC236}">
                  <a16:creationId xmlns:a16="http://schemas.microsoft.com/office/drawing/2014/main" id="{219650DC-8BE6-C722-C958-01F496200711}"/>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15" name="Google Shape;704;p9">
              <a:extLst>
                <a:ext uri="{FF2B5EF4-FFF2-40B4-BE49-F238E27FC236}">
                  <a16:creationId xmlns:a16="http://schemas.microsoft.com/office/drawing/2014/main" id="{746C2409-D769-8FD5-052A-BF4D03D8447D}"/>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8" name="Group 387">
            <a:extLst>
              <a:ext uri="{FF2B5EF4-FFF2-40B4-BE49-F238E27FC236}">
                <a16:creationId xmlns:a16="http://schemas.microsoft.com/office/drawing/2014/main" id="{C9390CCA-7CF5-7BE5-8E4D-BA075A24EBB2}"/>
              </a:ext>
            </a:extLst>
          </p:cNvPr>
          <p:cNvGrpSpPr/>
          <p:nvPr/>
        </p:nvGrpSpPr>
        <p:grpSpPr>
          <a:xfrm>
            <a:off x="6502002" y="4261591"/>
            <a:ext cx="1039581" cy="280596"/>
            <a:chOff x="302197" y="993875"/>
            <a:chExt cx="1046543" cy="282475"/>
          </a:xfrm>
        </p:grpSpPr>
        <p:sp>
          <p:nvSpPr>
            <p:cNvPr id="710" name="Google Shape;581;p9">
              <a:extLst>
                <a:ext uri="{FF2B5EF4-FFF2-40B4-BE49-F238E27FC236}">
                  <a16:creationId xmlns:a16="http://schemas.microsoft.com/office/drawing/2014/main" id="{A06CD959-174F-76D9-8352-1C6B7C4CDDCA}"/>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North Carolina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Asheville, Raleigh, Wake County, </a:t>
              </a:r>
              <a:b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Town of Cary</a:t>
              </a:r>
            </a:p>
          </p:txBody>
        </p:sp>
        <p:sp>
          <p:nvSpPr>
            <p:cNvPr id="711" name="Rectangle 710">
              <a:extLst>
                <a:ext uri="{FF2B5EF4-FFF2-40B4-BE49-F238E27FC236}">
                  <a16:creationId xmlns:a16="http://schemas.microsoft.com/office/drawing/2014/main" id="{901D1482-4B4D-1253-5943-D612C5C201FB}"/>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12" name="Google Shape;704;p9">
              <a:extLst>
                <a:ext uri="{FF2B5EF4-FFF2-40B4-BE49-F238E27FC236}">
                  <a16:creationId xmlns:a16="http://schemas.microsoft.com/office/drawing/2014/main" id="{E5F4889F-C1C9-E3FC-28C9-9B6B28FE4167}"/>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89" name="Group 388">
            <a:extLst>
              <a:ext uri="{FF2B5EF4-FFF2-40B4-BE49-F238E27FC236}">
                <a16:creationId xmlns:a16="http://schemas.microsoft.com/office/drawing/2014/main" id="{A0D29F54-E098-5421-900C-ADE9352C8988}"/>
              </a:ext>
            </a:extLst>
          </p:cNvPr>
          <p:cNvGrpSpPr/>
          <p:nvPr/>
        </p:nvGrpSpPr>
        <p:grpSpPr>
          <a:xfrm>
            <a:off x="7736742" y="1043058"/>
            <a:ext cx="1039581" cy="280596"/>
            <a:chOff x="302197" y="993875"/>
            <a:chExt cx="1046543" cy="282475"/>
          </a:xfrm>
        </p:grpSpPr>
        <p:sp>
          <p:nvSpPr>
            <p:cNvPr id="707" name="Google Shape;581;p9">
              <a:extLst>
                <a:ext uri="{FF2B5EF4-FFF2-40B4-BE49-F238E27FC236}">
                  <a16:creationId xmlns:a16="http://schemas.microsoft.com/office/drawing/2014/main" id="{07720004-A733-59E5-792A-D7FE70F8C755}"/>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South Carolina</a:t>
              </a:r>
              <a:br>
                <a:rPr kumimoji="0" lang="en-US" sz="600" b="1" i="0" u="none" strike="noStrike" kern="0" cap="none" spc="0" normalizeH="0" baseline="0" noProof="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a:ln>
                    <a:noFill/>
                  </a:ln>
                  <a:solidFill>
                    <a:srgbClr val="141313"/>
                  </a:solidFill>
                  <a:effectLst/>
                  <a:uLnTx/>
                  <a:uFillTx/>
                  <a:latin typeface="Arial"/>
                  <a:ea typeface="Arial"/>
                  <a:cs typeface="Arial"/>
                  <a:sym typeface="Arial"/>
                </a:rPr>
                <a:t>Charleston</a:t>
              </a:r>
              <a:endParaRPr kumimoji="0" lang="en-US" sz="600" b="0" i="0" u="none" strike="noStrike" kern="0" cap="none" spc="0" normalizeH="0" baseline="0" noProof="0">
                <a:ln>
                  <a:noFill/>
                </a:ln>
                <a:solidFill>
                  <a:srgbClr val="141313"/>
                </a:solidFill>
                <a:effectLst/>
                <a:uLnTx/>
                <a:uFillTx/>
                <a:latin typeface="Arial"/>
                <a:ea typeface="Arial"/>
                <a:cs typeface="Arial"/>
                <a:sym typeface="Arial"/>
              </a:endParaRPr>
            </a:p>
          </p:txBody>
        </p:sp>
        <p:sp>
          <p:nvSpPr>
            <p:cNvPr id="708" name="Rectangle 707">
              <a:extLst>
                <a:ext uri="{FF2B5EF4-FFF2-40B4-BE49-F238E27FC236}">
                  <a16:creationId xmlns:a16="http://schemas.microsoft.com/office/drawing/2014/main" id="{DCCA223E-3222-7A4E-9607-A9C1C268DAEF}"/>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09" name="Google Shape;704;p9">
              <a:extLst>
                <a:ext uri="{FF2B5EF4-FFF2-40B4-BE49-F238E27FC236}">
                  <a16:creationId xmlns:a16="http://schemas.microsoft.com/office/drawing/2014/main" id="{F0451E5C-142C-71AD-AC48-CC2C0BA86148}"/>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0" name="Group 389">
            <a:extLst>
              <a:ext uri="{FF2B5EF4-FFF2-40B4-BE49-F238E27FC236}">
                <a16:creationId xmlns:a16="http://schemas.microsoft.com/office/drawing/2014/main" id="{A3870985-23D7-CE21-B793-52D8C3DB62D0}"/>
              </a:ext>
            </a:extLst>
          </p:cNvPr>
          <p:cNvGrpSpPr/>
          <p:nvPr/>
        </p:nvGrpSpPr>
        <p:grpSpPr>
          <a:xfrm>
            <a:off x="7736742" y="1400673"/>
            <a:ext cx="1039581" cy="280596"/>
            <a:chOff x="302197" y="993875"/>
            <a:chExt cx="1046543" cy="282475"/>
          </a:xfrm>
        </p:grpSpPr>
        <p:sp>
          <p:nvSpPr>
            <p:cNvPr id="704" name="Google Shape;581;p9">
              <a:extLst>
                <a:ext uri="{FF2B5EF4-FFF2-40B4-BE49-F238E27FC236}">
                  <a16:creationId xmlns:a16="http://schemas.microsoft.com/office/drawing/2014/main" id="{ECD01325-0630-3B4C-46D2-7BC62BE7D4BB}"/>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Kentucky</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Louisville</a:t>
              </a:r>
            </a:p>
          </p:txBody>
        </p:sp>
        <p:sp>
          <p:nvSpPr>
            <p:cNvPr id="705" name="Rectangle 704">
              <a:extLst>
                <a:ext uri="{FF2B5EF4-FFF2-40B4-BE49-F238E27FC236}">
                  <a16:creationId xmlns:a16="http://schemas.microsoft.com/office/drawing/2014/main" id="{033CC3FC-B3D9-D706-1CD4-27B7CEB7AB43}"/>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06" name="Google Shape;704;p9">
              <a:extLst>
                <a:ext uri="{FF2B5EF4-FFF2-40B4-BE49-F238E27FC236}">
                  <a16:creationId xmlns:a16="http://schemas.microsoft.com/office/drawing/2014/main" id="{ECA2DB42-5D83-CE6C-FBA2-B63DAC6B1A3B}"/>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1" name="Group 390">
            <a:extLst>
              <a:ext uri="{FF2B5EF4-FFF2-40B4-BE49-F238E27FC236}">
                <a16:creationId xmlns:a16="http://schemas.microsoft.com/office/drawing/2014/main" id="{6E92B5BE-763F-38FF-759F-CE5B53B6B60C}"/>
              </a:ext>
            </a:extLst>
          </p:cNvPr>
          <p:cNvGrpSpPr/>
          <p:nvPr/>
        </p:nvGrpSpPr>
        <p:grpSpPr>
          <a:xfrm>
            <a:off x="7736742" y="1758288"/>
            <a:ext cx="1039581" cy="280596"/>
            <a:chOff x="302197" y="993875"/>
            <a:chExt cx="1046543" cy="282475"/>
          </a:xfrm>
        </p:grpSpPr>
        <p:sp>
          <p:nvSpPr>
            <p:cNvPr id="444" name="Google Shape;581;p9">
              <a:extLst>
                <a:ext uri="{FF2B5EF4-FFF2-40B4-BE49-F238E27FC236}">
                  <a16:creationId xmlns:a16="http://schemas.microsoft.com/office/drawing/2014/main" id="{F55D1ECB-CF8A-D513-731D-96B65A41E8D2}"/>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Virginia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Alexandria, Arlington, Fairfax</a:t>
              </a:r>
            </a:p>
          </p:txBody>
        </p:sp>
        <p:sp>
          <p:nvSpPr>
            <p:cNvPr id="445" name="Rectangle 444">
              <a:extLst>
                <a:ext uri="{FF2B5EF4-FFF2-40B4-BE49-F238E27FC236}">
                  <a16:creationId xmlns:a16="http://schemas.microsoft.com/office/drawing/2014/main" id="{2C9A2598-3A5D-F614-5883-C8FE0F29FDAF}"/>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46" name="Google Shape;704;p9">
              <a:extLst>
                <a:ext uri="{FF2B5EF4-FFF2-40B4-BE49-F238E27FC236}">
                  <a16:creationId xmlns:a16="http://schemas.microsoft.com/office/drawing/2014/main" id="{A339F57B-ED80-58E1-BD29-5CCC93DE57C0}"/>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2" name="Group 391">
            <a:extLst>
              <a:ext uri="{FF2B5EF4-FFF2-40B4-BE49-F238E27FC236}">
                <a16:creationId xmlns:a16="http://schemas.microsoft.com/office/drawing/2014/main" id="{CED5D4ED-4716-2285-460F-8770F23F5FB3}"/>
              </a:ext>
            </a:extLst>
          </p:cNvPr>
          <p:cNvGrpSpPr/>
          <p:nvPr/>
        </p:nvGrpSpPr>
        <p:grpSpPr>
          <a:xfrm>
            <a:off x="7736742" y="2115903"/>
            <a:ext cx="1039581" cy="280596"/>
            <a:chOff x="302197" y="993875"/>
            <a:chExt cx="1046543" cy="282475"/>
          </a:xfrm>
        </p:grpSpPr>
        <p:sp>
          <p:nvSpPr>
            <p:cNvPr id="441" name="Google Shape;581;p9">
              <a:extLst>
                <a:ext uri="{FF2B5EF4-FFF2-40B4-BE49-F238E27FC236}">
                  <a16:creationId xmlns:a16="http://schemas.microsoft.com/office/drawing/2014/main" id="{81F257E5-DBE2-0958-6F28-C7F8B52C5501}"/>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Florida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0" i="0" u="none" strike="noStrike" kern="0" cap="none" spc="0" normalizeH="0" baseline="0" noProof="0">
                  <a:ln>
                    <a:noFill/>
                  </a:ln>
                  <a:solidFill>
                    <a:srgbClr val="141313"/>
                  </a:solidFill>
                  <a:effectLst/>
                  <a:uLnTx/>
                  <a:uFillTx/>
                  <a:latin typeface="Arial"/>
                  <a:ea typeface="Arial"/>
                  <a:cs typeface="Arial"/>
                  <a:sym typeface="Arial"/>
                </a:rPr>
                <a:t>St. Petersburg</a:t>
              </a:r>
            </a:p>
          </p:txBody>
        </p:sp>
        <p:sp>
          <p:nvSpPr>
            <p:cNvPr id="442" name="Rectangle 441">
              <a:extLst>
                <a:ext uri="{FF2B5EF4-FFF2-40B4-BE49-F238E27FC236}">
                  <a16:creationId xmlns:a16="http://schemas.microsoft.com/office/drawing/2014/main" id="{276199A0-98C4-7D2E-8A56-58363A25140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43" name="Google Shape;704;p9">
              <a:extLst>
                <a:ext uri="{FF2B5EF4-FFF2-40B4-BE49-F238E27FC236}">
                  <a16:creationId xmlns:a16="http://schemas.microsoft.com/office/drawing/2014/main" id="{360648FC-DF71-4CE2-5B2D-D9AA2556BEA8}"/>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3" name="Group 392">
            <a:extLst>
              <a:ext uri="{FF2B5EF4-FFF2-40B4-BE49-F238E27FC236}">
                <a16:creationId xmlns:a16="http://schemas.microsoft.com/office/drawing/2014/main" id="{06390454-53FA-3321-8323-E17A580A3D10}"/>
              </a:ext>
            </a:extLst>
          </p:cNvPr>
          <p:cNvGrpSpPr/>
          <p:nvPr/>
        </p:nvGrpSpPr>
        <p:grpSpPr>
          <a:xfrm>
            <a:off x="7736742" y="2473518"/>
            <a:ext cx="1039581" cy="280596"/>
            <a:chOff x="302197" y="993875"/>
            <a:chExt cx="1046543" cy="282475"/>
          </a:xfrm>
        </p:grpSpPr>
        <p:sp>
          <p:nvSpPr>
            <p:cNvPr id="438" name="Google Shape;581;p9">
              <a:extLst>
                <a:ext uri="{FF2B5EF4-FFF2-40B4-BE49-F238E27FC236}">
                  <a16:creationId xmlns:a16="http://schemas.microsoft.com/office/drawing/2014/main" id="{72FC3C37-9A12-0338-7C7D-392B9D1209A7}"/>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Tennessee</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Knoxville</a:t>
              </a:r>
            </a:p>
          </p:txBody>
        </p:sp>
        <p:sp>
          <p:nvSpPr>
            <p:cNvPr id="439" name="Rectangle 438">
              <a:extLst>
                <a:ext uri="{FF2B5EF4-FFF2-40B4-BE49-F238E27FC236}">
                  <a16:creationId xmlns:a16="http://schemas.microsoft.com/office/drawing/2014/main" id="{110C64C8-34BE-AF14-658D-9A11C3E5E52F}"/>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40" name="Google Shape;704;p9">
              <a:extLst>
                <a:ext uri="{FF2B5EF4-FFF2-40B4-BE49-F238E27FC236}">
                  <a16:creationId xmlns:a16="http://schemas.microsoft.com/office/drawing/2014/main" id="{2C980E93-570B-F2AA-02DB-F845FA0EF39B}"/>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4" name="Group 393">
            <a:extLst>
              <a:ext uri="{FF2B5EF4-FFF2-40B4-BE49-F238E27FC236}">
                <a16:creationId xmlns:a16="http://schemas.microsoft.com/office/drawing/2014/main" id="{E729D163-10BD-15B0-299D-56432B675323}"/>
              </a:ext>
            </a:extLst>
          </p:cNvPr>
          <p:cNvGrpSpPr/>
          <p:nvPr/>
        </p:nvGrpSpPr>
        <p:grpSpPr>
          <a:xfrm>
            <a:off x="7736742" y="2831133"/>
            <a:ext cx="1039581" cy="280596"/>
            <a:chOff x="302197" y="993875"/>
            <a:chExt cx="1046543" cy="282475"/>
          </a:xfrm>
        </p:grpSpPr>
        <p:sp>
          <p:nvSpPr>
            <p:cNvPr id="411" name="Google Shape;581;p9">
              <a:extLst>
                <a:ext uri="{FF2B5EF4-FFF2-40B4-BE49-F238E27FC236}">
                  <a16:creationId xmlns:a16="http://schemas.microsoft.com/office/drawing/2014/main" id="{CD65D9D6-6D39-FEEA-FA96-A0C40790723A}"/>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Georgia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Atlanta, Decatur</a:t>
              </a:r>
            </a:p>
          </p:txBody>
        </p:sp>
        <p:sp>
          <p:nvSpPr>
            <p:cNvPr id="412" name="Rectangle 411">
              <a:extLst>
                <a:ext uri="{FF2B5EF4-FFF2-40B4-BE49-F238E27FC236}">
                  <a16:creationId xmlns:a16="http://schemas.microsoft.com/office/drawing/2014/main" id="{59CC1A5B-B811-BCA8-8AAD-F3F0212EE030}"/>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37" name="Google Shape;704;p9">
              <a:extLst>
                <a:ext uri="{FF2B5EF4-FFF2-40B4-BE49-F238E27FC236}">
                  <a16:creationId xmlns:a16="http://schemas.microsoft.com/office/drawing/2014/main" id="{63195CD2-3156-9AD5-6975-B32B479F29BE}"/>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5" name="Group 394">
            <a:extLst>
              <a:ext uri="{FF2B5EF4-FFF2-40B4-BE49-F238E27FC236}">
                <a16:creationId xmlns:a16="http://schemas.microsoft.com/office/drawing/2014/main" id="{F9607137-4907-6CFD-3997-BF2B85B9FF55}"/>
              </a:ext>
            </a:extLst>
          </p:cNvPr>
          <p:cNvGrpSpPr/>
          <p:nvPr/>
        </p:nvGrpSpPr>
        <p:grpSpPr>
          <a:xfrm>
            <a:off x="7736742" y="3188748"/>
            <a:ext cx="1039581" cy="280596"/>
            <a:chOff x="302197" y="993875"/>
            <a:chExt cx="1046543" cy="282475"/>
          </a:xfrm>
        </p:grpSpPr>
        <p:sp>
          <p:nvSpPr>
            <p:cNvPr id="408" name="Google Shape;581;p9">
              <a:extLst>
                <a:ext uri="{FF2B5EF4-FFF2-40B4-BE49-F238E27FC236}">
                  <a16:creationId xmlns:a16="http://schemas.microsoft.com/office/drawing/2014/main" id="{79255A2D-E21F-93DB-E3E5-6F27015275B7}"/>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Mississippi</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Ocean Springs</a:t>
              </a:r>
            </a:p>
          </p:txBody>
        </p:sp>
        <p:sp>
          <p:nvSpPr>
            <p:cNvPr id="409" name="Rectangle 408">
              <a:extLst>
                <a:ext uri="{FF2B5EF4-FFF2-40B4-BE49-F238E27FC236}">
                  <a16:creationId xmlns:a16="http://schemas.microsoft.com/office/drawing/2014/main" id="{58E85811-A0F6-DEBC-F53B-9002B27833B8}"/>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10" name="Google Shape;704;p9">
              <a:extLst>
                <a:ext uri="{FF2B5EF4-FFF2-40B4-BE49-F238E27FC236}">
                  <a16:creationId xmlns:a16="http://schemas.microsoft.com/office/drawing/2014/main" id="{7C602A0D-3E00-B34B-87EE-73EEF013600F}"/>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6" name="Group 395">
            <a:extLst>
              <a:ext uri="{FF2B5EF4-FFF2-40B4-BE49-F238E27FC236}">
                <a16:creationId xmlns:a16="http://schemas.microsoft.com/office/drawing/2014/main" id="{A11F2C18-D021-601A-843B-5655A7555883}"/>
              </a:ext>
            </a:extLst>
          </p:cNvPr>
          <p:cNvGrpSpPr/>
          <p:nvPr/>
        </p:nvGrpSpPr>
        <p:grpSpPr>
          <a:xfrm>
            <a:off x="7736742" y="3546363"/>
            <a:ext cx="1039581" cy="280596"/>
            <a:chOff x="302197" y="993875"/>
            <a:chExt cx="1046543" cy="282475"/>
          </a:xfrm>
        </p:grpSpPr>
        <p:sp>
          <p:nvSpPr>
            <p:cNvPr id="405" name="Google Shape;581;p9">
              <a:extLst>
                <a:ext uri="{FF2B5EF4-FFF2-40B4-BE49-F238E27FC236}">
                  <a16:creationId xmlns:a16="http://schemas.microsoft.com/office/drawing/2014/main" id="{D34775A5-9DED-9AAA-1848-54B45D136871}"/>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Louisiana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New Orleans</a:t>
              </a:r>
            </a:p>
          </p:txBody>
        </p:sp>
        <p:sp>
          <p:nvSpPr>
            <p:cNvPr id="406" name="Rectangle 405">
              <a:extLst>
                <a:ext uri="{FF2B5EF4-FFF2-40B4-BE49-F238E27FC236}">
                  <a16:creationId xmlns:a16="http://schemas.microsoft.com/office/drawing/2014/main" id="{C530427F-1882-FEB0-A99A-120481B47806}"/>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07" name="Google Shape;704;p9">
              <a:extLst>
                <a:ext uri="{FF2B5EF4-FFF2-40B4-BE49-F238E27FC236}">
                  <a16:creationId xmlns:a16="http://schemas.microsoft.com/office/drawing/2014/main" id="{49D01F03-13E7-36EA-AC5D-C534274488E3}"/>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7" name="Group 396">
            <a:extLst>
              <a:ext uri="{FF2B5EF4-FFF2-40B4-BE49-F238E27FC236}">
                <a16:creationId xmlns:a16="http://schemas.microsoft.com/office/drawing/2014/main" id="{30CA4975-87FF-E2C3-8C6E-822808C80C3A}"/>
              </a:ext>
            </a:extLst>
          </p:cNvPr>
          <p:cNvGrpSpPr/>
          <p:nvPr/>
        </p:nvGrpSpPr>
        <p:grpSpPr>
          <a:xfrm>
            <a:off x="7736742" y="3903978"/>
            <a:ext cx="1039581" cy="280596"/>
            <a:chOff x="302197" y="993875"/>
            <a:chExt cx="1046543" cy="282475"/>
          </a:xfrm>
        </p:grpSpPr>
        <p:sp>
          <p:nvSpPr>
            <p:cNvPr id="402" name="Google Shape;581;p9">
              <a:extLst>
                <a:ext uri="{FF2B5EF4-FFF2-40B4-BE49-F238E27FC236}">
                  <a16:creationId xmlns:a16="http://schemas.microsoft.com/office/drawing/2014/main" id="{553B2619-DFE9-1D68-D885-B3BD9713DE86}"/>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Missouri</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Colombia, St. Louis, Kansas City</a:t>
              </a:r>
            </a:p>
          </p:txBody>
        </p:sp>
        <p:sp>
          <p:nvSpPr>
            <p:cNvPr id="403" name="Rectangle 402">
              <a:extLst>
                <a:ext uri="{FF2B5EF4-FFF2-40B4-BE49-F238E27FC236}">
                  <a16:creationId xmlns:a16="http://schemas.microsoft.com/office/drawing/2014/main" id="{2E245912-ED46-DEA9-9536-5C80585C9312}"/>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04" name="Google Shape;704;p9">
              <a:extLst>
                <a:ext uri="{FF2B5EF4-FFF2-40B4-BE49-F238E27FC236}">
                  <a16:creationId xmlns:a16="http://schemas.microsoft.com/office/drawing/2014/main" id="{E4CC1F6A-F99A-0D37-8FF6-1FBF5B6F89FB}"/>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98" name="Group 397">
            <a:extLst>
              <a:ext uri="{FF2B5EF4-FFF2-40B4-BE49-F238E27FC236}">
                <a16:creationId xmlns:a16="http://schemas.microsoft.com/office/drawing/2014/main" id="{6D9FAC62-1575-D157-DE59-4609D822D949}"/>
              </a:ext>
            </a:extLst>
          </p:cNvPr>
          <p:cNvGrpSpPr/>
          <p:nvPr/>
        </p:nvGrpSpPr>
        <p:grpSpPr>
          <a:xfrm>
            <a:off x="7736742" y="4261591"/>
            <a:ext cx="1039581" cy="280596"/>
            <a:chOff x="302197" y="993875"/>
            <a:chExt cx="1046543" cy="282475"/>
          </a:xfrm>
        </p:grpSpPr>
        <p:sp>
          <p:nvSpPr>
            <p:cNvPr id="399" name="Google Shape;581;p9">
              <a:extLst>
                <a:ext uri="{FF2B5EF4-FFF2-40B4-BE49-F238E27FC236}">
                  <a16:creationId xmlns:a16="http://schemas.microsoft.com/office/drawing/2014/main" id="{1417202A-13E3-CFCE-C9DD-75900057157C}"/>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a:ln>
                    <a:noFill/>
                  </a:ln>
                  <a:solidFill>
                    <a:srgbClr val="141313"/>
                  </a:solidFill>
                  <a:effectLst/>
                  <a:uLnTx/>
                  <a:uFillTx/>
                  <a:latin typeface="Arial"/>
                  <a:ea typeface="Arial"/>
                  <a:cs typeface="Arial"/>
                  <a:sym typeface="Arial"/>
                </a:rPr>
                <a:t>Alaska</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a:ln>
                    <a:noFill/>
                  </a:ln>
                  <a:solidFill>
                    <a:srgbClr val="141313"/>
                  </a:solidFill>
                  <a:effectLst/>
                  <a:uLnTx/>
                  <a:uFillTx/>
                  <a:latin typeface="Arial"/>
                  <a:ea typeface="Arial"/>
                  <a:cs typeface="Arial"/>
                  <a:sym typeface="Arial"/>
                </a:rPr>
                <a:t>Anchorage</a:t>
              </a:r>
            </a:p>
          </p:txBody>
        </p:sp>
        <p:sp>
          <p:nvSpPr>
            <p:cNvPr id="400" name="Rectangle 399">
              <a:extLst>
                <a:ext uri="{FF2B5EF4-FFF2-40B4-BE49-F238E27FC236}">
                  <a16:creationId xmlns:a16="http://schemas.microsoft.com/office/drawing/2014/main" id="{6DB7DF24-B1D0-6E24-FB2F-005384ED5E80}"/>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401" name="Google Shape;704;p9">
              <a:extLst>
                <a:ext uri="{FF2B5EF4-FFF2-40B4-BE49-F238E27FC236}">
                  <a16:creationId xmlns:a16="http://schemas.microsoft.com/office/drawing/2014/main" id="{90A48F6F-114F-6F0A-B51F-EFF133C8D371}"/>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73" name="Group 472">
            <a:extLst>
              <a:ext uri="{FF2B5EF4-FFF2-40B4-BE49-F238E27FC236}">
                <a16:creationId xmlns:a16="http://schemas.microsoft.com/office/drawing/2014/main" id="{D2761A02-F973-DB5D-C568-3ADA9B0E8AD8}"/>
              </a:ext>
            </a:extLst>
          </p:cNvPr>
          <p:cNvGrpSpPr/>
          <p:nvPr/>
        </p:nvGrpSpPr>
        <p:grpSpPr>
          <a:xfrm>
            <a:off x="2797778" y="4261591"/>
            <a:ext cx="3509064" cy="280596"/>
            <a:chOff x="2797778" y="4261591"/>
            <a:chExt cx="3509064" cy="280596"/>
          </a:xfrm>
        </p:grpSpPr>
        <p:grpSp>
          <p:nvGrpSpPr>
            <p:cNvPr id="740" name="Group 739">
              <a:extLst>
                <a:ext uri="{FF2B5EF4-FFF2-40B4-BE49-F238E27FC236}">
                  <a16:creationId xmlns:a16="http://schemas.microsoft.com/office/drawing/2014/main" id="{329824A8-8160-5B6E-C701-92A80BCC3AA3}"/>
                </a:ext>
              </a:extLst>
            </p:cNvPr>
            <p:cNvGrpSpPr/>
            <p:nvPr/>
          </p:nvGrpSpPr>
          <p:grpSpPr>
            <a:xfrm>
              <a:off x="2797778" y="4261591"/>
              <a:ext cx="1039581" cy="280596"/>
              <a:chOff x="302197" y="993875"/>
              <a:chExt cx="1046543" cy="282475"/>
            </a:xfrm>
          </p:grpSpPr>
          <p:sp>
            <p:nvSpPr>
              <p:cNvPr id="741" name="Google Shape;581;p9">
                <a:extLst>
                  <a:ext uri="{FF2B5EF4-FFF2-40B4-BE49-F238E27FC236}">
                    <a16:creationId xmlns:a16="http://schemas.microsoft.com/office/drawing/2014/main" id="{B2D9313B-8816-9AF8-CF32-1CF5E7E6F0AF}"/>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Michigan</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Ann Arbor, Lansing</a:t>
                </a:r>
              </a:p>
            </p:txBody>
          </p:sp>
          <p:sp>
            <p:nvSpPr>
              <p:cNvPr id="742" name="Rectangle 741">
                <a:extLst>
                  <a:ext uri="{FF2B5EF4-FFF2-40B4-BE49-F238E27FC236}">
                    <a16:creationId xmlns:a16="http://schemas.microsoft.com/office/drawing/2014/main" id="{21C633D1-3066-AC2E-21B3-135F9B9DF4DE}"/>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43" name="Google Shape;704;p9">
                <a:extLst>
                  <a:ext uri="{FF2B5EF4-FFF2-40B4-BE49-F238E27FC236}">
                    <a16:creationId xmlns:a16="http://schemas.microsoft.com/office/drawing/2014/main" id="{1AEB3E2C-4344-272C-173A-68C7EAABA298}"/>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44" name="Group 743">
              <a:extLst>
                <a:ext uri="{FF2B5EF4-FFF2-40B4-BE49-F238E27FC236}">
                  <a16:creationId xmlns:a16="http://schemas.microsoft.com/office/drawing/2014/main" id="{B6287DF9-E003-444A-EAD6-38BDF5A5A494}"/>
                </a:ext>
              </a:extLst>
            </p:cNvPr>
            <p:cNvGrpSpPr/>
            <p:nvPr/>
          </p:nvGrpSpPr>
          <p:grpSpPr>
            <a:xfrm>
              <a:off x="4032519" y="4261591"/>
              <a:ext cx="1039581" cy="280596"/>
              <a:chOff x="302197" y="993875"/>
              <a:chExt cx="1046543" cy="282475"/>
            </a:xfrm>
          </p:grpSpPr>
          <p:sp>
            <p:nvSpPr>
              <p:cNvPr id="745" name="Google Shape;581;p9">
                <a:extLst>
                  <a:ext uri="{FF2B5EF4-FFF2-40B4-BE49-F238E27FC236}">
                    <a16:creationId xmlns:a16="http://schemas.microsoft.com/office/drawing/2014/main" id="{3DF5D581-7DD7-88C3-E103-B3F6C813C145}"/>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Ohio</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lang="en-US" sz="400" dirty="0">
                    <a:solidFill>
                      <a:srgbClr val="141313"/>
                    </a:solidFill>
                  </a:rPr>
                  <a:t>Cincinnati, C</a:t>
                </a:r>
                <a:r>
                  <a:rPr kumimoji="0" lang="en-US" sz="400" b="0" i="0" u="none" strike="noStrike" kern="0" cap="none" spc="0" normalizeH="0" baseline="0" noProof="0" dirty="0" err="1">
                    <a:ln>
                      <a:noFill/>
                    </a:ln>
                    <a:solidFill>
                      <a:srgbClr val="141313"/>
                    </a:solidFill>
                    <a:effectLst/>
                    <a:uLnTx/>
                    <a:uFillTx/>
                    <a:latin typeface="Arial"/>
                    <a:ea typeface="Arial"/>
                    <a:cs typeface="Arial"/>
                    <a:sym typeface="Arial"/>
                  </a:rPr>
                  <a:t>olumbus</a:t>
                </a: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 City of Bexley</a:t>
                </a:r>
              </a:p>
            </p:txBody>
          </p:sp>
          <p:sp>
            <p:nvSpPr>
              <p:cNvPr id="746" name="Rectangle 745">
                <a:extLst>
                  <a:ext uri="{FF2B5EF4-FFF2-40B4-BE49-F238E27FC236}">
                    <a16:creationId xmlns:a16="http://schemas.microsoft.com/office/drawing/2014/main" id="{8B360F55-99DA-B7E2-282B-B827D54EA1F9}"/>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47" name="Google Shape;704;p9">
                <a:extLst>
                  <a:ext uri="{FF2B5EF4-FFF2-40B4-BE49-F238E27FC236}">
                    <a16:creationId xmlns:a16="http://schemas.microsoft.com/office/drawing/2014/main" id="{141CFED2-D66B-255B-9A67-759D558805C1}"/>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48" name="Group 747">
              <a:extLst>
                <a:ext uri="{FF2B5EF4-FFF2-40B4-BE49-F238E27FC236}">
                  <a16:creationId xmlns:a16="http://schemas.microsoft.com/office/drawing/2014/main" id="{998E8124-5C0F-5C05-6606-1F52AF00AE88}"/>
                </a:ext>
              </a:extLst>
            </p:cNvPr>
            <p:cNvGrpSpPr/>
            <p:nvPr/>
          </p:nvGrpSpPr>
          <p:grpSpPr>
            <a:xfrm>
              <a:off x="5267261" y="4261591"/>
              <a:ext cx="1039581" cy="280596"/>
              <a:chOff x="302197" y="993875"/>
              <a:chExt cx="1046543" cy="282475"/>
            </a:xfrm>
          </p:grpSpPr>
          <p:sp>
            <p:nvSpPr>
              <p:cNvPr id="749" name="Google Shape;581;p9">
                <a:extLst>
                  <a:ext uri="{FF2B5EF4-FFF2-40B4-BE49-F238E27FC236}">
                    <a16:creationId xmlns:a16="http://schemas.microsoft.com/office/drawing/2014/main" id="{2F07D8EE-C72B-E5A9-A833-8E8CA72B9282}"/>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Vermont</a:t>
                </a:r>
              </a:p>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Burlington</a:t>
                </a:r>
              </a:p>
            </p:txBody>
          </p:sp>
          <p:sp>
            <p:nvSpPr>
              <p:cNvPr id="750" name="Rectangle 749">
                <a:extLst>
                  <a:ext uri="{FF2B5EF4-FFF2-40B4-BE49-F238E27FC236}">
                    <a16:creationId xmlns:a16="http://schemas.microsoft.com/office/drawing/2014/main" id="{3D5D8692-DDCF-3B0D-7B6F-344FA00FA8D2}"/>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51" name="Google Shape;704;p9">
                <a:extLst>
                  <a:ext uri="{FF2B5EF4-FFF2-40B4-BE49-F238E27FC236}">
                    <a16:creationId xmlns:a16="http://schemas.microsoft.com/office/drawing/2014/main" id="{A89CC31B-62B6-D821-413C-7CF90E210937}"/>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472" name="Group 471">
            <a:extLst>
              <a:ext uri="{FF2B5EF4-FFF2-40B4-BE49-F238E27FC236}">
                <a16:creationId xmlns:a16="http://schemas.microsoft.com/office/drawing/2014/main" id="{E7A6C45F-657B-C5F5-5578-7B9FA81F6E61}"/>
              </a:ext>
            </a:extLst>
          </p:cNvPr>
          <p:cNvGrpSpPr/>
          <p:nvPr/>
        </p:nvGrpSpPr>
        <p:grpSpPr>
          <a:xfrm>
            <a:off x="3415150" y="1043058"/>
            <a:ext cx="2274321" cy="280596"/>
            <a:chOff x="3415149" y="1043058"/>
            <a:chExt cx="2274321" cy="280596"/>
          </a:xfrm>
        </p:grpSpPr>
        <p:grpSp>
          <p:nvGrpSpPr>
            <p:cNvPr id="756" name="Group 755">
              <a:extLst>
                <a:ext uri="{FF2B5EF4-FFF2-40B4-BE49-F238E27FC236}">
                  <a16:creationId xmlns:a16="http://schemas.microsoft.com/office/drawing/2014/main" id="{958268F8-7DAD-0D62-5B2C-DA6D0474D391}"/>
                </a:ext>
              </a:extLst>
            </p:cNvPr>
            <p:cNvGrpSpPr/>
            <p:nvPr/>
          </p:nvGrpSpPr>
          <p:grpSpPr>
            <a:xfrm>
              <a:off x="4649889" y="1043058"/>
              <a:ext cx="1039581" cy="280596"/>
              <a:chOff x="302197" y="993875"/>
              <a:chExt cx="1046543" cy="282475"/>
            </a:xfrm>
          </p:grpSpPr>
          <p:sp>
            <p:nvSpPr>
              <p:cNvPr id="757" name="Google Shape;581;p9">
                <a:extLst>
                  <a:ext uri="{FF2B5EF4-FFF2-40B4-BE49-F238E27FC236}">
                    <a16:creationId xmlns:a16="http://schemas.microsoft.com/office/drawing/2014/main" id="{4E5A2E48-C039-7C7C-BAC9-BFA7D30B6356}"/>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Massachusetts</a:t>
                </a:r>
                <a:b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Boston, Salem</a:t>
                </a:r>
                <a:endParaRPr kumimoji="0" lang="en-US"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758" name="Rectangle 757">
                <a:extLst>
                  <a:ext uri="{FF2B5EF4-FFF2-40B4-BE49-F238E27FC236}">
                    <a16:creationId xmlns:a16="http://schemas.microsoft.com/office/drawing/2014/main" id="{D538754A-5B03-2044-DC21-FBE9F133EBB4}"/>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59" name="Google Shape;704;p9">
                <a:extLst>
                  <a:ext uri="{FF2B5EF4-FFF2-40B4-BE49-F238E27FC236}">
                    <a16:creationId xmlns:a16="http://schemas.microsoft.com/office/drawing/2014/main" id="{965B82CE-0292-E2E4-3A6E-7AF701F8D071}"/>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dirty="0">
                    <a:ln>
                      <a:noFill/>
                    </a:ln>
                    <a:solidFill>
                      <a:srgbClr val="F2F2F2"/>
                    </a:solidFill>
                    <a:effectLst/>
                    <a:uLnTx/>
                    <a:uFillTx/>
                    <a:latin typeface="Arial"/>
                    <a:cs typeface="Arial"/>
                    <a:sym typeface="Arial"/>
                  </a:rPr>
                  <a:t>45</a:t>
                </a:r>
                <a:endParaRPr kumimoji="0" sz="400" b="1" i="0" u="none" strike="noStrike" kern="0" cap="none" spc="0" normalizeH="0" baseline="0" noProof="0" dirty="0">
                  <a:ln>
                    <a:noFill/>
                  </a:ln>
                  <a:solidFill>
                    <a:srgbClr val="F2F2F2"/>
                  </a:solidFill>
                  <a:effectLst/>
                  <a:uLnTx/>
                  <a:uFillTx/>
                  <a:latin typeface="Arial"/>
                  <a:cs typeface="Arial"/>
                  <a:sym typeface="Arial"/>
                </a:endParaRPr>
              </a:p>
            </p:txBody>
          </p:sp>
        </p:grpSp>
        <p:grpSp>
          <p:nvGrpSpPr>
            <p:cNvPr id="760" name="Group 759">
              <a:extLst>
                <a:ext uri="{FF2B5EF4-FFF2-40B4-BE49-F238E27FC236}">
                  <a16:creationId xmlns:a16="http://schemas.microsoft.com/office/drawing/2014/main" id="{05069494-558E-14CB-B1B0-02D00EACBF76}"/>
                </a:ext>
              </a:extLst>
            </p:cNvPr>
            <p:cNvGrpSpPr/>
            <p:nvPr/>
          </p:nvGrpSpPr>
          <p:grpSpPr>
            <a:xfrm>
              <a:off x="3415149" y="1043058"/>
              <a:ext cx="1039581" cy="280596"/>
              <a:chOff x="302197" y="993875"/>
              <a:chExt cx="1046543" cy="282475"/>
            </a:xfrm>
          </p:grpSpPr>
          <p:sp>
            <p:nvSpPr>
              <p:cNvPr id="761" name="Google Shape;581;p9">
                <a:extLst>
                  <a:ext uri="{FF2B5EF4-FFF2-40B4-BE49-F238E27FC236}">
                    <a16:creationId xmlns:a16="http://schemas.microsoft.com/office/drawing/2014/main" id="{4DDFE749-E301-8B33-0126-4DB2A7B98D8A}"/>
                  </a:ext>
                </a:extLst>
              </p:cNvPr>
              <p:cNvSpPr/>
              <p:nvPr/>
            </p:nvSpPr>
            <p:spPr>
              <a:xfrm>
                <a:off x="342900" y="993875"/>
                <a:ext cx="1005840" cy="282475"/>
              </a:xfrm>
              <a:prstGeom prst="rect">
                <a:avLst/>
              </a:prstGeom>
              <a:solidFill>
                <a:srgbClr val="FFFFFF"/>
              </a:solidFill>
              <a:ln>
                <a:noFill/>
              </a:ln>
            </p:spPr>
            <p:txBody>
              <a:bodyPr spcFirstLastPara="1" wrap="square" lIns="144000" tIns="21600" rIns="72000" bIns="21600" anchor="ctr" anchorCtr="0">
                <a:noAutofit/>
              </a:bodyPr>
              <a:lstStyle/>
              <a:p>
                <a:pPr marL="0" marR="0" lvl="0" indent="0" algn="l"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New Hampshire</a:t>
                </a:r>
                <a:b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400" b="0" i="0" u="none" strike="noStrike" kern="0" cap="none" spc="0" normalizeH="0" baseline="0" noProof="0" dirty="0">
                    <a:ln>
                      <a:noFill/>
                    </a:ln>
                    <a:solidFill>
                      <a:srgbClr val="141313"/>
                    </a:solidFill>
                    <a:effectLst/>
                    <a:uLnTx/>
                    <a:uFillTx/>
                    <a:latin typeface="Arial"/>
                    <a:ea typeface="Arial"/>
                    <a:cs typeface="Arial"/>
                    <a:sym typeface="Arial"/>
                  </a:rPr>
                  <a:t>Concord, Nashua</a:t>
                </a:r>
                <a:endParaRPr kumimoji="0" lang="en-US"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762" name="Rectangle 761">
                <a:extLst>
                  <a:ext uri="{FF2B5EF4-FFF2-40B4-BE49-F238E27FC236}">
                    <a16:creationId xmlns:a16="http://schemas.microsoft.com/office/drawing/2014/main" id="{468C8A47-F1BD-ABCA-8B7F-67CD88DD0F93}"/>
                  </a:ext>
                </a:extLst>
              </p:cNvPr>
              <p:cNvSpPr/>
              <p:nvPr/>
            </p:nvSpPr>
            <p:spPr>
              <a:xfrm>
                <a:off x="342900" y="993875"/>
                <a:ext cx="45720" cy="282475"/>
              </a:xfrm>
              <a:prstGeom prst="rect">
                <a:avLst/>
              </a:prstGeom>
              <a:solidFill>
                <a:schemeClr val="tx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763" name="Google Shape;704;p9">
                <a:extLst>
                  <a:ext uri="{FF2B5EF4-FFF2-40B4-BE49-F238E27FC236}">
                    <a16:creationId xmlns:a16="http://schemas.microsoft.com/office/drawing/2014/main" id="{D6FD17D4-53E4-5577-05B4-D745CDB0E28D}"/>
                  </a:ext>
                </a:extLst>
              </p:cNvPr>
              <p:cNvSpPr/>
              <p:nvPr/>
            </p:nvSpPr>
            <p:spPr>
              <a:xfrm>
                <a:off x="302197" y="1071549"/>
                <a:ext cx="127126" cy="127126"/>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dirty="0">
                    <a:ln>
                      <a:noFill/>
                    </a:ln>
                    <a:solidFill>
                      <a:srgbClr val="F2F2F2"/>
                    </a:solidFill>
                    <a:effectLst/>
                    <a:uLnTx/>
                    <a:uFillTx/>
                    <a:latin typeface="Arial"/>
                    <a:cs typeface="Arial"/>
                    <a:sym typeface="Arial"/>
                  </a:rPr>
                  <a:t>44</a:t>
                </a:r>
                <a:endParaRPr kumimoji="0" sz="400" b="1" i="0" u="none" strike="noStrike" kern="0" cap="none" spc="0" normalizeH="0" baseline="0" noProof="0" dirty="0">
                  <a:ln>
                    <a:noFill/>
                  </a:ln>
                  <a:solidFill>
                    <a:srgbClr val="F2F2F2"/>
                  </a:solidFill>
                  <a:effectLst/>
                  <a:uLnTx/>
                  <a:uFillTx/>
                  <a:latin typeface="Arial"/>
                  <a:cs typeface="Arial"/>
                  <a:sym typeface="Arial"/>
                </a:endParaRPr>
              </a:p>
            </p:txBody>
          </p:sp>
        </p:grpSp>
      </p:grpSp>
      <p:grpSp>
        <p:nvGrpSpPr>
          <p:cNvPr id="471" name="Group 470">
            <a:extLst>
              <a:ext uri="{FF2B5EF4-FFF2-40B4-BE49-F238E27FC236}">
                <a16:creationId xmlns:a16="http://schemas.microsoft.com/office/drawing/2014/main" id="{A833D6F6-5AE4-08C7-FED2-8F40C0B6CF4E}"/>
              </a:ext>
            </a:extLst>
          </p:cNvPr>
          <p:cNvGrpSpPr/>
          <p:nvPr/>
        </p:nvGrpSpPr>
        <p:grpSpPr>
          <a:xfrm>
            <a:off x="2827010" y="1708427"/>
            <a:ext cx="3450601" cy="2158163"/>
            <a:chOff x="2844392" y="1708427"/>
            <a:chExt cx="3450601" cy="2158163"/>
          </a:xfrm>
        </p:grpSpPr>
        <p:grpSp>
          <p:nvGrpSpPr>
            <p:cNvPr id="8" name="Group 7">
              <a:extLst>
                <a:ext uri="{FF2B5EF4-FFF2-40B4-BE49-F238E27FC236}">
                  <a16:creationId xmlns:a16="http://schemas.microsoft.com/office/drawing/2014/main" id="{D8071589-FA86-C74F-6379-CA851C4578EB}"/>
                </a:ext>
              </a:extLst>
            </p:cNvPr>
            <p:cNvGrpSpPr>
              <a:grpSpLocks noChangeAspect="1"/>
            </p:cNvGrpSpPr>
            <p:nvPr/>
          </p:nvGrpSpPr>
          <p:grpSpPr>
            <a:xfrm>
              <a:off x="2844392" y="1708427"/>
              <a:ext cx="3450601" cy="2158163"/>
              <a:chOff x="11606110" y="1385377"/>
              <a:chExt cx="3548381" cy="2219317"/>
            </a:xfrm>
          </p:grpSpPr>
          <p:sp>
            <p:nvSpPr>
              <p:cNvPr id="9" name="Google Shape;487;p9">
                <a:extLst>
                  <a:ext uri="{FF2B5EF4-FFF2-40B4-BE49-F238E27FC236}">
                    <a16:creationId xmlns:a16="http://schemas.microsoft.com/office/drawing/2014/main" id="{DD2A0BDF-DDDA-FFCA-80F7-80546367D21E}"/>
                  </a:ext>
                </a:extLst>
              </p:cNvPr>
              <p:cNvSpPr/>
              <p:nvPr/>
            </p:nvSpPr>
            <p:spPr>
              <a:xfrm>
                <a:off x="11729175" y="3092228"/>
                <a:ext cx="379756" cy="454418"/>
              </a:xfrm>
              <a:custGeom>
                <a:avLst/>
                <a:gdLst/>
                <a:ahLst/>
                <a:cxnLst/>
                <a:rect l="l" t="t" r="r" b="b"/>
                <a:pathLst>
                  <a:path w="882881" h="1056460" extrusionOk="0">
                    <a:moveTo>
                      <a:pt x="207991" y="861353"/>
                    </a:moveTo>
                    <a:cubicBezTo>
                      <a:pt x="206455" y="838045"/>
                      <a:pt x="179877" y="843926"/>
                      <a:pt x="171079" y="828034"/>
                    </a:cubicBezTo>
                    <a:cubicBezTo>
                      <a:pt x="170603" y="827159"/>
                      <a:pt x="157628" y="833224"/>
                      <a:pt x="150458" y="836018"/>
                    </a:cubicBezTo>
                    <a:cubicBezTo>
                      <a:pt x="141414" y="839534"/>
                      <a:pt x="131541" y="850298"/>
                      <a:pt x="122943" y="841269"/>
                    </a:cubicBezTo>
                    <a:cubicBezTo>
                      <a:pt x="115480" y="833423"/>
                      <a:pt x="116555" y="818836"/>
                      <a:pt x="121745" y="810069"/>
                    </a:cubicBezTo>
                    <a:cubicBezTo>
                      <a:pt x="135994" y="785994"/>
                      <a:pt x="118751" y="768889"/>
                      <a:pt x="110951" y="749865"/>
                    </a:cubicBezTo>
                    <a:cubicBezTo>
                      <a:pt x="109093" y="745320"/>
                      <a:pt x="104794" y="738118"/>
                      <a:pt x="95489" y="748007"/>
                    </a:cubicBezTo>
                    <a:cubicBezTo>
                      <a:pt x="74469" y="770362"/>
                      <a:pt x="61464" y="768136"/>
                      <a:pt x="44743" y="743907"/>
                    </a:cubicBezTo>
                    <a:cubicBezTo>
                      <a:pt x="39875" y="736859"/>
                      <a:pt x="35100" y="729520"/>
                      <a:pt x="29020" y="723608"/>
                    </a:cubicBezTo>
                    <a:cubicBezTo>
                      <a:pt x="20882" y="715686"/>
                      <a:pt x="19991" y="708223"/>
                      <a:pt x="25826" y="698704"/>
                    </a:cubicBezTo>
                    <a:cubicBezTo>
                      <a:pt x="34363" y="684777"/>
                      <a:pt x="30663" y="671741"/>
                      <a:pt x="21496" y="659535"/>
                    </a:cubicBezTo>
                    <a:cubicBezTo>
                      <a:pt x="8337" y="642031"/>
                      <a:pt x="9597" y="610600"/>
                      <a:pt x="25488" y="596413"/>
                    </a:cubicBezTo>
                    <a:cubicBezTo>
                      <a:pt x="39215" y="584160"/>
                      <a:pt x="52082" y="573611"/>
                      <a:pt x="57763" y="553620"/>
                    </a:cubicBezTo>
                    <a:cubicBezTo>
                      <a:pt x="64366" y="530389"/>
                      <a:pt x="74761" y="530036"/>
                      <a:pt x="93708" y="547601"/>
                    </a:cubicBezTo>
                    <a:cubicBezTo>
                      <a:pt x="105439" y="558472"/>
                      <a:pt x="115189" y="550350"/>
                      <a:pt x="122083" y="543056"/>
                    </a:cubicBezTo>
                    <a:cubicBezTo>
                      <a:pt x="132309" y="532277"/>
                      <a:pt x="143257" y="529145"/>
                      <a:pt x="157521" y="529467"/>
                    </a:cubicBezTo>
                    <a:cubicBezTo>
                      <a:pt x="181274" y="530005"/>
                      <a:pt x="192421" y="514865"/>
                      <a:pt x="191301" y="491251"/>
                    </a:cubicBezTo>
                    <a:cubicBezTo>
                      <a:pt x="190610" y="476464"/>
                      <a:pt x="182349" y="460419"/>
                      <a:pt x="197719" y="446262"/>
                    </a:cubicBezTo>
                    <a:cubicBezTo>
                      <a:pt x="204628" y="439890"/>
                      <a:pt x="196106" y="430815"/>
                      <a:pt x="191393" y="423476"/>
                    </a:cubicBezTo>
                    <a:cubicBezTo>
                      <a:pt x="184959" y="413480"/>
                      <a:pt x="177512" y="417457"/>
                      <a:pt x="171340" y="421818"/>
                    </a:cubicBezTo>
                    <a:cubicBezTo>
                      <a:pt x="136178" y="446707"/>
                      <a:pt x="98038" y="431399"/>
                      <a:pt x="61648" y="428697"/>
                    </a:cubicBezTo>
                    <a:cubicBezTo>
                      <a:pt x="34087" y="426654"/>
                      <a:pt x="26072" y="413619"/>
                      <a:pt x="34087" y="388192"/>
                    </a:cubicBezTo>
                    <a:cubicBezTo>
                      <a:pt x="39983" y="369505"/>
                      <a:pt x="33457" y="363962"/>
                      <a:pt x="18425" y="358911"/>
                    </a:cubicBezTo>
                    <a:cubicBezTo>
                      <a:pt x="11301" y="356516"/>
                      <a:pt x="3624" y="353260"/>
                      <a:pt x="0" y="343510"/>
                    </a:cubicBezTo>
                    <a:cubicBezTo>
                      <a:pt x="18502" y="336033"/>
                      <a:pt x="33027" y="317669"/>
                      <a:pt x="57195" y="327035"/>
                    </a:cubicBezTo>
                    <a:cubicBezTo>
                      <a:pt x="64627" y="329906"/>
                      <a:pt x="69955" y="324041"/>
                      <a:pt x="72903" y="316456"/>
                    </a:cubicBezTo>
                    <a:cubicBezTo>
                      <a:pt x="77954" y="303466"/>
                      <a:pt x="89624" y="303742"/>
                      <a:pt x="100587" y="304479"/>
                    </a:cubicBezTo>
                    <a:cubicBezTo>
                      <a:pt x="114406" y="305416"/>
                      <a:pt x="109799" y="316686"/>
                      <a:pt x="110045" y="324333"/>
                    </a:cubicBezTo>
                    <a:cubicBezTo>
                      <a:pt x="110429" y="335864"/>
                      <a:pt x="115158" y="342005"/>
                      <a:pt x="127058" y="341637"/>
                    </a:cubicBezTo>
                    <a:cubicBezTo>
                      <a:pt x="147064" y="341023"/>
                      <a:pt x="166119" y="356239"/>
                      <a:pt x="187462" y="342313"/>
                    </a:cubicBezTo>
                    <a:cubicBezTo>
                      <a:pt x="198271" y="335250"/>
                      <a:pt x="201450" y="331150"/>
                      <a:pt x="196321" y="318836"/>
                    </a:cubicBezTo>
                    <a:cubicBezTo>
                      <a:pt x="191408" y="307059"/>
                      <a:pt x="182902" y="295743"/>
                      <a:pt x="188982" y="280527"/>
                    </a:cubicBezTo>
                    <a:cubicBezTo>
                      <a:pt x="192682" y="271283"/>
                      <a:pt x="184253" y="267092"/>
                      <a:pt x="175209" y="266493"/>
                    </a:cubicBezTo>
                    <a:cubicBezTo>
                      <a:pt x="151318" y="264911"/>
                      <a:pt x="136516" y="257480"/>
                      <a:pt x="131418" y="228951"/>
                    </a:cubicBezTo>
                    <a:cubicBezTo>
                      <a:pt x="128286" y="211417"/>
                      <a:pt x="109231" y="196031"/>
                      <a:pt x="94322" y="182090"/>
                    </a:cubicBezTo>
                    <a:cubicBezTo>
                      <a:pt x="87720" y="175917"/>
                      <a:pt x="80135" y="170405"/>
                      <a:pt x="84035" y="158290"/>
                    </a:cubicBezTo>
                    <a:cubicBezTo>
                      <a:pt x="87904" y="146268"/>
                      <a:pt x="88518" y="137961"/>
                      <a:pt x="106560" y="142890"/>
                    </a:cubicBezTo>
                    <a:cubicBezTo>
                      <a:pt x="134551" y="150521"/>
                      <a:pt x="164615" y="131973"/>
                      <a:pt x="176161" y="103920"/>
                    </a:cubicBezTo>
                    <a:cubicBezTo>
                      <a:pt x="185696" y="80781"/>
                      <a:pt x="200221" y="67991"/>
                      <a:pt x="224389" y="55923"/>
                    </a:cubicBezTo>
                    <a:cubicBezTo>
                      <a:pt x="252135" y="42057"/>
                      <a:pt x="279481" y="30956"/>
                      <a:pt x="309053" y="23386"/>
                    </a:cubicBezTo>
                    <a:cubicBezTo>
                      <a:pt x="317759" y="21160"/>
                      <a:pt x="323394" y="14496"/>
                      <a:pt x="327463" y="6374"/>
                    </a:cubicBezTo>
                    <a:cubicBezTo>
                      <a:pt x="330120" y="1092"/>
                      <a:pt x="334096" y="-1733"/>
                      <a:pt x="340868" y="1153"/>
                    </a:cubicBezTo>
                    <a:cubicBezTo>
                      <a:pt x="350556" y="5268"/>
                      <a:pt x="342019" y="9046"/>
                      <a:pt x="341451" y="13191"/>
                    </a:cubicBezTo>
                    <a:cubicBezTo>
                      <a:pt x="339946" y="24200"/>
                      <a:pt x="338948" y="35271"/>
                      <a:pt x="356360" y="28760"/>
                    </a:cubicBezTo>
                    <a:cubicBezTo>
                      <a:pt x="374924" y="21821"/>
                      <a:pt x="394086" y="38372"/>
                      <a:pt x="413064" y="27271"/>
                    </a:cubicBezTo>
                    <a:cubicBezTo>
                      <a:pt x="417348" y="24768"/>
                      <a:pt x="421678" y="29298"/>
                      <a:pt x="425348" y="34733"/>
                    </a:cubicBezTo>
                    <a:cubicBezTo>
                      <a:pt x="436434" y="51116"/>
                      <a:pt x="450544" y="62924"/>
                      <a:pt x="472977" y="55661"/>
                    </a:cubicBezTo>
                    <a:cubicBezTo>
                      <a:pt x="495533" y="48368"/>
                      <a:pt x="516430" y="57366"/>
                      <a:pt x="538479" y="61204"/>
                    </a:cubicBezTo>
                    <a:cubicBezTo>
                      <a:pt x="571859" y="67024"/>
                      <a:pt x="605624" y="81825"/>
                      <a:pt x="640985" y="64567"/>
                    </a:cubicBezTo>
                    <a:cubicBezTo>
                      <a:pt x="665183" y="52759"/>
                      <a:pt x="706779" y="77941"/>
                      <a:pt x="712321" y="105302"/>
                    </a:cubicBezTo>
                    <a:cubicBezTo>
                      <a:pt x="746439" y="273663"/>
                      <a:pt x="780541" y="442009"/>
                      <a:pt x="814444" y="610400"/>
                    </a:cubicBezTo>
                    <a:cubicBezTo>
                      <a:pt x="819956" y="637808"/>
                      <a:pt x="825315" y="665308"/>
                      <a:pt x="829168" y="692992"/>
                    </a:cubicBezTo>
                    <a:cubicBezTo>
                      <a:pt x="832117" y="714150"/>
                      <a:pt x="840346" y="725912"/>
                      <a:pt x="863869" y="722948"/>
                    </a:cubicBezTo>
                    <a:cubicBezTo>
                      <a:pt x="870195" y="722150"/>
                      <a:pt x="882617" y="717267"/>
                      <a:pt x="882878" y="728476"/>
                    </a:cubicBezTo>
                    <a:cubicBezTo>
                      <a:pt x="883078" y="737228"/>
                      <a:pt x="873527" y="744275"/>
                      <a:pt x="863163" y="745504"/>
                    </a:cubicBezTo>
                    <a:cubicBezTo>
                      <a:pt x="858541" y="746041"/>
                      <a:pt x="852906" y="747039"/>
                      <a:pt x="849237" y="745058"/>
                    </a:cubicBezTo>
                    <a:cubicBezTo>
                      <a:pt x="818067" y="728215"/>
                      <a:pt x="786575" y="732852"/>
                      <a:pt x="754085" y="740560"/>
                    </a:cubicBezTo>
                    <a:cubicBezTo>
                      <a:pt x="739975" y="743907"/>
                      <a:pt x="724282" y="742633"/>
                      <a:pt x="715454" y="726664"/>
                    </a:cubicBezTo>
                    <a:cubicBezTo>
                      <a:pt x="713304" y="722764"/>
                      <a:pt x="709097" y="722672"/>
                      <a:pt x="705182" y="722334"/>
                    </a:cubicBezTo>
                    <a:cubicBezTo>
                      <a:pt x="673014" y="719509"/>
                      <a:pt x="655218" y="709022"/>
                      <a:pt x="638759" y="682597"/>
                    </a:cubicBezTo>
                    <a:cubicBezTo>
                      <a:pt x="627857" y="692040"/>
                      <a:pt x="617354" y="703018"/>
                      <a:pt x="600634" y="695387"/>
                    </a:cubicBezTo>
                    <a:cubicBezTo>
                      <a:pt x="595720" y="693146"/>
                      <a:pt x="588780" y="692485"/>
                      <a:pt x="586369" y="698903"/>
                    </a:cubicBezTo>
                    <a:cubicBezTo>
                      <a:pt x="583805" y="705705"/>
                      <a:pt x="575913" y="714427"/>
                      <a:pt x="583590" y="720384"/>
                    </a:cubicBezTo>
                    <a:cubicBezTo>
                      <a:pt x="599574" y="732775"/>
                      <a:pt x="578968" y="748590"/>
                      <a:pt x="589010" y="761780"/>
                    </a:cubicBezTo>
                    <a:cubicBezTo>
                      <a:pt x="590960" y="764328"/>
                      <a:pt x="580181" y="765342"/>
                      <a:pt x="576235" y="763883"/>
                    </a:cubicBezTo>
                    <a:cubicBezTo>
                      <a:pt x="561388" y="758371"/>
                      <a:pt x="552497" y="764421"/>
                      <a:pt x="545803" y="777026"/>
                    </a:cubicBezTo>
                    <a:cubicBezTo>
                      <a:pt x="536913" y="793778"/>
                      <a:pt x="519685" y="800289"/>
                      <a:pt x="504745" y="812495"/>
                    </a:cubicBezTo>
                    <a:cubicBezTo>
                      <a:pt x="497636" y="802238"/>
                      <a:pt x="506926" y="773433"/>
                      <a:pt x="476509" y="795482"/>
                    </a:cubicBezTo>
                    <a:cubicBezTo>
                      <a:pt x="484247" y="770362"/>
                      <a:pt x="500845" y="753212"/>
                      <a:pt x="494657" y="729888"/>
                    </a:cubicBezTo>
                    <a:cubicBezTo>
                      <a:pt x="494135" y="727938"/>
                      <a:pt x="505943" y="711786"/>
                      <a:pt x="517950" y="715440"/>
                    </a:cubicBezTo>
                    <a:cubicBezTo>
                      <a:pt x="530848" y="719371"/>
                      <a:pt x="541135" y="714089"/>
                      <a:pt x="540199" y="703648"/>
                    </a:cubicBezTo>
                    <a:cubicBezTo>
                      <a:pt x="539323" y="693913"/>
                      <a:pt x="531400" y="682090"/>
                      <a:pt x="517873" y="680263"/>
                    </a:cubicBezTo>
                    <a:cubicBezTo>
                      <a:pt x="507217" y="678820"/>
                      <a:pt x="497713" y="682014"/>
                      <a:pt x="489713" y="689169"/>
                    </a:cubicBezTo>
                    <a:cubicBezTo>
                      <a:pt x="463657" y="712461"/>
                      <a:pt x="445447" y="740406"/>
                      <a:pt x="432211" y="773188"/>
                    </a:cubicBezTo>
                    <a:cubicBezTo>
                      <a:pt x="425670" y="789402"/>
                      <a:pt x="406508" y="799260"/>
                      <a:pt x="394516" y="813662"/>
                    </a:cubicBezTo>
                    <a:cubicBezTo>
                      <a:pt x="376290" y="835558"/>
                      <a:pt x="377473" y="845031"/>
                      <a:pt x="403022" y="854489"/>
                    </a:cubicBezTo>
                    <a:cubicBezTo>
                      <a:pt x="405617" y="855457"/>
                      <a:pt x="408872" y="857499"/>
                      <a:pt x="409686" y="859802"/>
                    </a:cubicBezTo>
                    <a:cubicBezTo>
                      <a:pt x="411206" y="864086"/>
                      <a:pt x="408013" y="867157"/>
                      <a:pt x="404189" y="868723"/>
                    </a:cubicBezTo>
                    <a:cubicBezTo>
                      <a:pt x="393042" y="873298"/>
                      <a:pt x="387038" y="880300"/>
                      <a:pt x="386854" y="893474"/>
                    </a:cubicBezTo>
                    <a:cubicBezTo>
                      <a:pt x="386701" y="904790"/>
                      <a:pt x="375231" y="906372"/>
                      <a:pt x="366863" y="910426"/>
                    </a:cubicBezTo>
                    <a:cubicBezTo>
                      <a:pt x="337536" y="924659"/>
                      <a:pt x="309207" y="940136"/>
                      <a:pt x="296739" y="973409"/>
                    </a:cubicBezTo>
                    <a:cubicBezTo>
                      <a:pt x="294175" y="980273"/>
                      <a:pt x="288156" y="984986"/>
                      <a:pt x="281108" y="986691"/>
                    </a:cubicBezTo>
                    <a:cubicBezTo>
                      <a:pt x="262622" y="991159"/>
                      <a:pt x="248480" y="1003228"/>
                      <a:pt x="232527" y="1012302"/>
                    </a:cubicBezTo>
                    <a:cubicBezTo>
                      <a:pt x="221011" y="1018858"/>
                      <a:pt x="212981" y="1024570"/>
                      <a:pt x="216528" y="1038788"/>
                    </a:cubicBezTo>
                    <a:cubicBezTo>
                      <a:pt x="218340" y="1046035"/>
                      <a:pt x="213795" y="1049905"/>
                      <a:pt x="208313" y="1050427"/>
                    </a:cubicBezTo>
                    <a:cubicBezTo>
                      <a:pt x="193604" y="1051824"/>
                      <a:pt x="179631" y="1057597"/>
                      <a:pt x="164384" y="1056262"/>
                    </a:cubicBezTo>
                    <a:cubicBezTo>
                      <a:pt x="147003" y="1054726"/>
                      <a:pt x="147003" y="1046650"/>
                      <a:pt x="154389" y="1034504"/>
                    </a:cubicBezTo>
                    <a:cubicBezTo>
                      <a:pt x="165674" y="1015956"/>
                      <a:pt x="186295" y="1012609"/>
                      <a:pt x="204106" y="1005853"/>
                    </a:cubicBezTo>
                    <a:cubicBezTo>
                      <a:pt x="214255" y="1001999"/>
                      <a:pt x="223560" y="1001078"/>
                      <a:pt x="223775" y="987535"/>
                    </a:cubicBezTo>
                    <a:cubicBezTo>
                      <a:pt x="223883" y="980703"/>
                      <a:pt x="229042" y="975497"/>
                      <a:pt x="234247" y="972672"/>
                    </a:cubicBezTo>
                    <a:cubicBezTo>
                      <a:pt x="258676" y="959421"/>
                      <a:pt x="267197" y="937833"/>
                      <a:pt x="269393" y="911731"/>
                    </a:cubicBezTo>
                    <a:cubicBezTo>
                      <a:pt x="270575" y="897743"/>
                      <a:pt x="274260" y="884216"/>
                      <a:pt x="285039" y="873590"/>
                    </a:cubicBezTo>
                    <a:cubicBezTo>
                      <a:pt x="290551" y="868155"/>
                      <a:pt x="291089" y="859787"/>
                      <a:pt x="287465" y="853829"/>
                    </a:cubicBezTo>
                    <a:cubicBezTo>
                      <a:pt x="282183" y="845154"/>
                      <a:pt x="274967" y="852017"/>
                      <a:pt x="268948" y="854489"/>
                    </a:cubicBezTo>
                    <a:cubicBezTo>
                      <a:pt x="256925" y="859433"/>
                      <a:pt x="246837" y="866205"/>
                      <a:pt x="235122" y="850728"/>
                    </a:cubicBezTo>
                    <a:cubicBezTo>
                      <a:pt x="222117" y="833515"/>
                      <a:pt x="218217" y="856301"/>
                      <a:pt x="207991" y="861383"/>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0" name="Google Shape;488;p9">
                <a:extLst>
                  <a:ext uri="{FF2B5EF4-FFF2-40B4-BE49-F238E27FC236}">
                    <a16:creationId xmlns:a16="http://schemas.microsoft.com/office/drawing/2014/main" id="{A96C31B5-9188-61D2-5F2C-E29C77590588}"/>
                  </a:ext>
                </a:extLst>
              </p:cNvPr>
              <p:cNvSpPr/>
              <p:nvPr/>
            </p:nvSpPr>
            <p:spPr>
              <a:xfrm>
                <a:off x="12694138" y="3502621"/>
                <a:ext cx="90818" cy="102073"/>
              </a:xfrm>
              <a:custGeom>
                <a:avLst/>
                <a:gdLst/>
                <a:ahLst/>
                <a:cxnLst/>
                <a:rect l="l" t="t" r="r" b="b"/>
                <a:pathLst>
                  <a:path w="211139" h="237307" extrusionOk="0">
                    <a:moveTo>
                      <a:pt x="25311" y="199670"/>
                    </a:moveTo>
                    <a:cubicBezTo>
                      <a:pt x="42047" y="166965"/>
                      <a:pt x="14394" y="138191"/>
                      <a:pt x="2325" y="106330"/>
                    </a:cubicBezTo>
                    <a:cubicBezTo>
                      <a:pt x="-1406" y="96473"/>
                      <a:pt x="-1160" y="90561"/>
                      <a:pt x="6870" y="84297"/>
                    </a:cubicBezTo>
                    <a:cubicBezTo>
                      <a:pt x="19599" y="74378"/>
                      <a:pt x="26063" y="60021"/>
                      <a:pt x="33694" y="46325"/>
                    </a:cubicBezTo>
                    <a:cubicBezTo>
                      <a:pt x="40404" y="34287"/>
                      <a:pt x="37917" y="23969"/>
                      <a:pt x="31790" y="13236"/>
                    </a:cubicBezTo>
                    <a:cubicBezTo>
                      <a:pt x="29840" y="9812"/>
                      <a:pt x="28320" y="6035"/>
                      <a:pt x="30808" y="2258"/>
                    </a:cubicBezTo>
                    <a:cubicBezTo>
                      <a:pt x="33095" y="-1227"/>
                      <a:pt x="36519" y="-45"/>
                      <a:pt x="39038" y="1598"/>
                    </a:cubicBezTo>
                    <a:cubicBezTo>
                      <a:pt x="74491" y="24676"/>
                      <a:pt x="120032" y="26625"/>
                      <a:pt x="152491" y="55876"/>
                    </a:cubicBezTo>
                    <a:cubicBezTo>
                      <a:pt x="156499" y="59484"/>
                      <a:pt x="163516" y="63814"/>
                      <a:pt x="163285" y="67422"/>
                    </a:cubicBezTo>
                    <a:cubicBezTo>
                      <a:pt x="161366" y="96335"/>
                      <a:pt x="183031" y="108311"/>
                      <a:pt x="201840" y="121286"/>
                    </a:cubicBezTo>
                    <a:cubicBezTo>
                      <a:pt x="215582" y="130759"/>
                      <a:pt x="212466" y="137162"/>
                      <a:pt x="203007" y="146850"/>
                    </a:cubicBezTo>
                    <a:cubicBezTo>
                      <a:pt x="194040" y="156032"/>
                      <a:pt x="184490" y="163203"/>
                      <a:pt x="171930" y="166535"/>
                    </a:cubicBezTo>
                    <a:cubicBezTo>
                      <a:pt x="148622" y="172723"/>
                      <a:pt x="125882" y="179341"/>
                      <a:pt x="105599" y="194204"/>
                    </a:cubicBezTo>
                    <a:cubicBezTo>
                      <a:pt x="94590" y="202265"/>
                      <a:pt x="85131" y="209619"/>
                      <a:pt x="78637" y="221903"/>
                    </a:cubicBezTo>
                    <a:cubicBezTo>
                      <a:pt x="74061" y="230563"/>
                      <a:pt x="69823" y="242309"/>
                      <a:pt x="53916" y="235031"/>
                    </a:cubicBezTo>
                    <a:cubicBezTo>
                      <a:pt x="39759" y="228551"/>
                      <a:pt x="22332" y="227461"/>
                      <a:pt x="25326" y="19968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1" name="Google Shape;489;p9">
                <a:extLst>
                  <a:ext uri="{FF2B5EF4-FFF2-40B4-BE49-F238E27FC236}">
                    <a16:creationId xmlns:a16="http://schemas.microsoft.com/office/drawing/2014/main" id="{D1228871-EE71-E630-7F0E-D73083C6763F}"/>
                  </a:ext>
                </a:extLst>
              </p:cNvPr>
              <p:cNvSpPr/>
              <p:nvPr/>
            </p:nvSpPr>
            <p:spPr>
              <a:xfrm>
                <a:off x="12254195" y="3470972"/>
                <a:ext cx="43162" cy="39831"/>
              </a:xfrm>
              <a:custGeom>
                <a:avLst/>
                <a:gdLst/>
                <a:ahLst/>
                <a:cxnLst/>
                <a:rect l="l" t="t" r="r" b="b"/>
                <a:pathLst>
                  <a:path w="100345" h="92602" extrusionOk="0">
                    <a:moveTo>
                      <a:pt x="871" y="0"/>
                    </a:moveTo>
                    <a:cubicBezTo>
                      <a:pt x="18821" y="2319"/>
                      <a:pt x="35711" y="3915"/>
                      <a:pt x="52401" y="6772"/>
                    </a:cubicBezTo>
                    <a:cubicBezTo>
                      <a:pt x="82526" y="11946"/>
                      <a:pt x="108122" y="54739"/>
                      <a:pt x="98157" y="82054"/>
                    </a:cubicBezTo>
                    <a:cubicBezTo>
                      <a:pt x="96560" y="86430"/>
                      <a:pt x="96176" y="92664"/>
                      <a:pt x="90910" y="92602"/>
                    </a:cubicBezTo>
                    <a:cubicBezTo>
                      <a:pt x="84446" y="92526"/>
                      <a:pt x="81236" y="84941"/>
                      <a:pt x="81974" y="80641"/>
                    </a:cubicBezTo>
                    <a:cubicBezTo>
                      <a:pt x="85981" y="57349"/>
                      <a:pt x="74849" y="61771"/>
                      <a:pt x="61736" y="68665"/>
                    </a:cubicBezTo>
                    <a:cubicBezTo>
                      <a:pt x="54873" y="72273"/>
                      <a:pt x="44063" y="73317"/>
                      <a:pt x="44125" y="65824"/>
                    </a:cubicBezTo>
                    <a:cubicBezTo>
                      <a:pt x="44325" y="44267"/>
                      <a:pt x="22844" y="47368"/>
                      <a:pt x="13877" y="36452"/>
                    </a:cubicBezTo>
                    <a:cubicBezTo>
                      <a:pt x="9332" y="30924"/>
                      <a:pt x="-8172" y="35791"/>
                      <a:pt x="4557" y="19393"/>
                    </a:cubicBezTo>
                    <a:cubicBezTo>
                      <a:pt x="7059" y="16168"/>
                      <a:pt x="-1723" y="9059"/>
                      <a:pt x="871" y="0"/>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2" name="Google Shape;490;p9">
                <a:extLst>
                  <a:ext uri="{FF2B5EF4-FFF2-40B4-BE49-F238E27FC236}">
                    <a16:creationId xmlns:a16="http://schemas.microsoft.com/office/drawing/2014/main" id="{1C6C4ED5-B54C-DF0C-06A4-526C00218002}"/>
                  </a:ext>
                </a:extLst>
              </p:cNvPr>
              <p:cNvSpPr/>
              <p:nvPr/>
            </p:nvSpPr>
            <p:spPr>
              <a:xfrm>
                <a:off x="12185837" y="3412299"/>
                <a:ext cx="63417" cy="54679"/>
              </a:xfrm>
              <a:custGeom>
                <a:avLst/>
                <a:gdLst/>
                <a:ahLst/>
                <a:cxnLst/>
                <a:rect l="l" t="t" r="r" b="b"/>
                <a:pathLst>
                  <a:path w="147436" h="127121" extrusionOk="0">
                    <a:moveTo>
                      <a:pt x="0" y="0"/>
                    </a:moveTo>
                    <a:cubicBezTo>
                      <a:pt x="27930" y="13972"/>
                      <a:pt x="56489" y="25135"/>
                      <a:pt x="78123" y="46877"/>
                    </a:cubicBezTo>
                    <a:cubicBezTo>
                      <a:pt x="100402" y="69294"/>
                      <a:pt x="121745" y="92633"/>
                      <a:pt x="143686" y="115373"/>
                    </a:cubicBezTo>
                    <a:cubicBezTo>
                      <a:pt x="146711" y="118505"/>
                      <a:pt x="149045" y="121269"/>
                      <a:pt x="146036" y="125184"/>
                    </a:cubicBezTo>
                    <a:cubicBezTo>
                      <a:pt x="143594" y="128347"/>
                      <a:pt x="139710" y="127135"/>
                      <a:pt x="137760" y="125108"/>
                    </a:cubicBezTo>
                    <a:cubicBezTo>
                      <a:pt x="124601" y="111488"/>
                      <a:pt x="101754" y="113761"/>
                      <a:pt x="93109" y="88840"/>
                    </a:cubicBezTo>
                    <a:cubicBezTo>
                      <a:pt x="86384" y="69448"/>
                      <a:pt x="66746" y="51038"/>
                      <a:pt x="39399" y="50393"/>
                    </a:cubicBezTo>
                    <a:cubicBezTo>
                      <a:pt x="30709" y="50178"/>
                      <a:pt x="21895" y="43760"/>
                      <a:pt x="17258" y="35054"/>
                    </a:cubicBezTo>
                    <a:cubicBezTo>
                      <a:pt x="11132" y="23569"/>
                      <a:pt x="5727" y="11700"/>
                      <a:pt x="15" y="0"/>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 name="Google Shape;491;p9">
                <a:extLst>
                  <a:ext uri="{FF2B5EF4-FFF2-40B4-BE49-F238E27FC236}">
                    <a16:creationId xmlns:a16="http://schemas.microsoft.com/office/drawing/2014/main" id="{9C278043-866B-2A13-8A81-6B7441431319}"/>
                  </a:ext>
                </a:extLst>
              </p:cNvPr>
              <p:cNvSpPr/>
              <p:nvPr/>
            </p:nvSpPr>
            <p:spPr>
              <a:xfrm>
                <a:off x="12642547" y="3437781"/>
                <a:ext cx="47387" cy="27620"/>
              </a:xfrm>
              <a:custGeom>
                <a:avLst/>
                <a:gdLst/>
                <a:ahLst/>
                <a:cxnLst/>
                <a:rect l="l" t="t" r="r" b="b"/>
                <a:pathLst>
                  <a:path w="110168" h="64212" extrusionOk="0">
                    <a:moveTo>
                      <a:pt x="63381" y="63654"/>
                    </a:moveTo>
                    <a:cubicBezTo>
                      <a:pt x="45770" y="65819"/>
                      <a:pt x="39014" y="61765"/>
                      <a:pt x="41072" y="50341"/>
                    </a:cubicBezTo>
                    <a:cubicBezTo>
                      <a:pt x="44158" y="33298"/>
                      <a:pt x="35989" y="26250"/>
                      <a:pt x="20604" y="23947"/>
                    </a:cubicBezTo>
                    <a:cubicBezTo>
                      <a:pt x="16812" y="23379"/>
                      <a:pt x="12558" y="22412"/>
                      <a:pt x="9641" y="20185"/>
                    </a:cubicBezTo>
                    <a:cubicBezTo>
                      <a:pt x="4467" y="16224"/>
                      <a:pt x="-4116" y="12278"/>
                      <a:pt x="2271" y="3756"/>
                    </a:cubicBezTo>
                    <a:cubicBezTo>
                      <a:pt x="7983" y="-3875"/>
                      <a:pt x="13664" y="1714"/>
                      <a:pt x="17549" y="6505"/>
                    </a:cubicBezTo>
                    <a:cubicBezTo>
                      <a:pt x="26255" y="17268"/>
                      <a:pt x="35283" y="19602"/>
                      <a:pt x="47981" y="12354"/>
                    </a:cubicBezTo>
                    <a:cubicBezTo>
                      <a:pt x="57270" y="7057"/>
                      <a:pt x="107618" y="27018"/>
                      <a:pt x="109675" y="36369"/>
                    </a:cubicBezTo>
                    <a:cubicBezTo>
                      <a:pt x="111732" y="45689"/>
                      <a:pt x="107310" y="53197"/>
                      <a:pt x="97330" y="55684"/>
                    </a:cubicBezTo>
                    <a:cubicBezTo>
                      <a:pt x="83787" y="59078"/>
                      <a:pt x="70153" y="62072"/>
                      <a:pt x="63366" y="63638"/>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4" name="Google Shape;492;p9">
                <a:extLst>
                  <a:ext uri="{FF2B5EF4-FFF2-40B4-BE49-F238E27FC236}">
                    <a16:creationId xmlns:a16="http://schemas.microsoft.com/office/drawing/2014/main" id="{C42B86CE-A38F-F3B5-6D01-BB7BFA4B8754}"/>
                  </a:ext>
                </a:extLst>
              </p:cNvPr>
              <p:cNvSpPr/>
              <p:nvPr/>
            </p:nvSpPr>
            <p:spPr>
              <a:xfrm>
                <a:off x="12395229" y="3332026"/>
                <a:ext cx="30266" cy="22188"/>
              </a:xfrm>
              <a:custGeom>
                <a:avLst/>
                <a:gdLst/>
                <a:ahLst/>
                <a:cxnLst/>
                <a:rect l="l" t="t" r="r" b="b"/>
                <a:pathLst>
                  <a:path w="70364" h="51585" extrusionOk="0">
                    <a:moveTo>
                      <a:pt x="45668" y="466"/>
                    </a:moveTo>
                    <a:cubicBezTo>
                      <a:pt x="55034" y="235"/>
                      <a:pt x="63618" y="-732"/>
                      <a:pt x="68132" y="9694"/>
                    </a:cubicBezTo>
                    <a:cubicBezTo>
                      <a:pt x="73214" y="21440"/>
                      <a:pt x="68899" y="32126"/>
                      <a:pt x="62420" y="40280"/>
                    </a:cubicBezTo>
                    <a:cubicBezTo>
                      <a:pt x="57338" y="46698"/>
                      <a:pt x="49799" y="55081"/>
                      <a:pt x="38344" y="50045"/>
                    </a:cubicBezTo>
                    <a:cubicBezTo>
                      <a:pt x="30498" y="46590"/>
                      <a:pt x="22360" y="43811"/>
                      <a:pt x="14437" y="40495"/>
                    </a:cubicBezTo>
                    <a:cubicBezTo>
                      <a:pt x="7589" y="37623"/>
                      <a:pt x="-1086" y="36886"/>
                      <a:pt x="112" y="25494"/>
                    </a:cubicBezTo>
                    <a:cubicBezTo>
                      <a:pt x="1248" y="14715"/>
                      <a:pt x="6115" y="7544"/>
                      <a:pt x="16648" y="5701"/>
                    </a:cubicBezTo>
                    <a:cubicBezTo>
                      <a:pt x="26583" y="3967"/>
                      <a:pt x="35841" y="-1638"/>
                      <a:pt x="45668" y="466"/>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5" name="Google Shape;493;p9">
                <a:extLst>
                  <a:ext uri="{FF2B5EF4-FFF2-40B4-BE49-F238E27FC236}">
                    <a16:creationId xmlns:a16="http://schemas.microsoft.com/office/drawing/2014/main" id="{D3B97921-E9A3-6863-60C5-16D62115F43C}"/>
                  </a:ext>
                </a:extLst>
              </p:cNvPr>
              <p:cNvSpPr/>
              <p:nvPr/>
            </p:nvSpPr>
            <p:spPr>
              <a:xfrm>
                <a:off x="12519341" y="3380240"/>
                <a:ext cx="22418" cy="24738"/>
              </a:xfrm>
              <a:custGeom>
                <a:avLst/>
                <a:gdLst/>
                <a:ahLst/>
                <a:cxnLst/>
                <a:rect l="l" t="t" r="r" b="b"/>
                <a:pathLst>
                  <a:path w="52118" h="57513" extrusionOk="0">
                    <a:moveTo>
                      <a:pt x="26977" y="57504"/>
                    </a:moveTo>
                    <a:cubicBezTo>
                      <a:pt x="15124" y="57227"/>
                      <a:pt x="-3025" y="35885"/>
                      <a:pt x="430" y="22388"/>
                    </a:cubicBezTo>
                    <a:cubicBezTo>
                      <a:pt x="4483" y="6542"/>
                      <a:pt x="24260" y="155"/>
                      <a:pt x="34394" y="1"/>
                    </a:cubicBezTo>
                    <a:cubicBezTo>
                      <a:pt x="48105" y="-198"/>
                      <a:pt x="50255" y="21498"/>
                      <a:pt x="51913" y="33536"/>
                    </a:cubicBezTo>
                    <a:cubicBezTo>
                      <a:pt x="53725" y="46663"/>
                      <a:pt x="43422" y="57887"/>
                      <a:pt x="26977" y="57504"/>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6" name="Google Shape;494;p9">
                <a:extLst>
                  <a:ext uri="{FF2B5EF4-FFF2-40B4-BE49-F238E27FC236}">
                    <a16:creationId xmlns:a16="http://schemas.microsoft.com/office/drawing/2014/main" id="{DE622D5A-C3D8-A290-233F-2D78287F093C}"/>
                  </a:ext>
                </a:extLst>
              </p:cNvPr>
              <p:cNvSpPr/>
              <p:nvPr/>
            </p:nvSpPr>
            <p:spPr>
              <a:xfrm>
                <a:off x="12165374" y="3399600"/>
                <a:ext cx="21500" cy="33346"/>
              </a:xfrm>
              <a:custGeom>
                <a:avLst/>
                <a:gdLst/>
                <a:ahLst/>
                <a:cxnLst/>
                <a:rect l="l" t="t" r="r" b="b"/>
                <a:pathLst>
                  <a:path w="49984" h="77525" extrusionOk="0">
                    <a:moveTo>
                      <a:pt x="39421" y="20725"/>
                    </a:moveTo>
                    <a:cubicBezTo>
                      <a:pt x="27767" y="38229"/>
                      <a:pt x="37010" y="51895"/>
                      <a:pt x="47881" y="65453"/>
                    </a:cubicBezTo>
                    <a:cubicBezTo>
                      <a:pt x="50353" y="68539"/>
                      <a:pt x="51182" y="73099"/>
                      <a:pt x="47374" y="75924"/>
                    </a:cubicBezTo>
                    <a:cubicBezTo>
                      <a:pt x="42553" y="79502"/>
                      <a:pt x="39283" y="76523"/>
                      <a:pt x="35905" y="72500"/>
                    </a:cubicBezTo>
                    <a:cubicBezTo>
                      <a:pt x="28734" y="63963"/>
                      <a:pt x="23376" y="52263"/>
                      <a:pt x="8006" y="57499"/>
                    </a:cubicBezTo>
                    <a:cubicBezTo>
                      <a:pt x="3630" y="58989"/>
                      <a:pt x="-915" y="54044"/>
                      <a:pt x="160" y="48547"/>
                    </a:cubicBezTo>
                    <a:cubicBezTo>
                      <a:pt x="2540" y="36418"/>
                      <a:pt x="4919" y="24180"/>
                      <a:pt x="8850" y="12526"/>
                    </a:cubicBezTo>
                    <a:cubicBezTo>
                      <a:pt x="11245" y="5448"/>
                      <a:pt x="15606" y="-2091"/>
                      <a:pt x="25817" y="534"/>
                    </a:cubicBezTo>
                    <a:cubicBezTo>
                      <a:pt x="36120" y="3175"/>
                      <a:pt x="36642" y="12588"/>
                      <a:pt x="39406" y="2072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7" name="Google Shape;495;p9">
                <a:extLst>
                  <a:ext uri="{FF2B5EF4-FFF2-40B4-BE49-F238E27FC236}">
                    <a16:creationId xmlns:a16="http://schemas.microsoft.com/office/drawing/2014/main" id="{AACD7D3A-9709-2943-AEC6-82FEC8AEDB97}"/>
                  </a:ext>
                </a:extLst>
              </p:cNvPr>
              <p:cNvSpPr/>
              <p:nvPr/>
            </p:nvSpPr>
            <p:spPr>
              <a:xfrm>
                <a:off x="11891181" y="3492349"/>
                <a:ext cx="29191" cy="24168"/>
              </a:xfrm>
              <a:custGeom>
                <a:avLst/>
                <a:gdLst/>
                <a:ahLst/>
                <a:cxnLst/>
                <a:rect l="l" t="t" r="r" b="b"/>
                <a:pathLst>
                  <a:path w="67865" h="56188" extrusionOk="0">
                    <a:moveTo>
                      <a:pt x="67866" y="6638"/>
                    </a:moveTo>
                    <a:cubicBezTo>
                      <a:pt x="48734" y="12857"/>
                      <a:pt x="59068" y="38268"/>
                      <a:pt x="48796" y="42199"/>
                    </a:cubicBezTo>
                    <a:cubicBezTo>
                      <a:pt x="39107" y="45915"/>
                      <a:pt x="33871" y="60409"/>
                      <a:pt x="17811" y="54989"/>
                    </a:cubicBezTo>
                    <a:cubicBezTo>
                      <a:pt x="5082" y="50690"/>
                      <a:pt x="-323" y="42122"/>
                      <a:pt x="15" y="33800"/>
                    </a:cubicBezTo>
                    <a:cubicBezTo>
                      <a:pt x="368" y="24987"/>
                      <a:pt x="8736" y="25862"/>
                      <a:pt x="19039" y="27919"/>
                    </a:cubicBezTo>
                    <a:cubicBezTo>
                      <a:pt x="31967" y="30499"/>
                      <a:pt x="39568" y="13502"/>
                      <a:pt x="49717" y="5272"/>
                    </a:cubicBezTo>
                    <a:cubicBezTo>
                      <a:pt x="55106" y="911"/>
                      <a:pt x="60619" y="-4617"/>
                      <a:pt x="67851" y="6638"/>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8" name="Google Shape;496;p9">
                <a:extLst>
                  <a:ext uri="{FF2B5EF4-FFF2-40B4-BE49-F238E27FC236}">
                    <a16:creationId xmlns:a16="http://schemas.microsoft.com/office/drawing/2014/main" id="{BDA2A7D7-7BDE-1261-3291-36DA15E46480}"/>
                  </a:ext>
                </a:extLst>
              </p:cNvPr>
              <p:cNvSpPr/>
              <p:nvPr/>
            </p:nvSpPr>
            <p:spPr>
              <a:xfrm>
                <a:off x="12116881" y="3405128"/>
                <a:ext cx="29719" cy="20335"/>
              </a:xfrm>
              <a:custGeom>
                <a:avLst/>
                <a:gdLst/>
                <a:ahLst/>
                <a:cxnLst/>
                <a:rect l="l" t="t" r="r" b="b"/>
                <a:pathLst>
                  <a:path w="69093" h="47275" extrusionOk="0">
                    <a:moveTo>
                      <a:pt x="69094" y="46597"/>
                    </a:moveTo>
                    <a:cubicBezTo>
                      <a:pt x="47659" y="50236"/>
                      <a:pt x="29986" y="38336"/>
                      <a:pt x="10901" y="32364"/>
                    </a:cubicBezTo>
                    <a:cubicBezTo>
                      <a:pt x="-1567" y="28464"/>
                      <a:pt x="6125" y="15597"/>
                      <a:pt x="920" y="8196"/>
                    </a:cubicBezTo>
                    <a:cubicBezTo>
                      <a:pt x="-1014" y="5447"/>
                      <a:pt x="183" y="1916"/>
                      <a:pt x="3745" y="764"/>
                    </a:cubicBezTo>
                    <a:cubicBezTo>
                      <a:pt x="12651" y="-2122"/>
                      <a:pt x="17964" y="3743"/>
                      <a:pt x="24197" y="8764"/>
                    </a:cubicBezTo>
                    <a:cubicBezTo>
                      <a:pt x="33855" y="16533"/>
                      <a:pt x="44281" y="23412"/>
                      <a:pt x="54768" y="30045"/>
                    </a:cubicBezTo>
                    <a:cubicBezTo>
                      <a:pt x="61386" y="34221"/>
                      <a:pt x="69155" y="36893"/>
                      <a:pt x="69032" y="46643"/>
                    </a:cubicBezTo>
                    <a:lnTo>
                      <a:pt x="69094" y="46597"/>
                    </a:ln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9" name="Google Shape;497;p9">
                <a:extLst>
                  <a:ext uri="{FF2B5EF4-FFF2-40B4-BE49-F238E27FC236}">
                    <a16:creationId xmlns:a16="http://schemas.microsoft.com/office/drawing/2014/main" id="{BA9B0D7A-3620-BB00-CCAE-902B1203C5DE}"/>
                  </a:ext>
                </a:extLst>
              </p:cNvPr>
              <p:cNvSpPr/>
              <p:nvPr/>
            </p:nvSpPr>
            <p:spPr>
              <a:xfrm>
                <a:off x="12241889" y="3491928"/>
                <a:ext cx="28868" cy="25882"/>
              </a:xfrm>
              <a:custGeom>
                <a:avLst/>
                <a:gdLst/>
                <a:ahLst/>
                <a:cxnLst/>
                <a:rect l="l" t="t" r="r" b="b"/>
                <a:pathLst>
                  <a:path w="67114" h="60173" extrusionOk="0">
                    <a:moveTo>
                      <a:pt x="0" y="0"/>
                    </a:moveTo>
                    <a:cubicBezTo>
                      <a:pt x="33872" y="7001"/>
                      <a:pt x="43699" y="39092"/>
                      <a:pt x="67114" y="60174"/>
                    </a:cubicBezTo>
                    <a:cubicBezTo>
                      <a:pt x="26440" y="56550"/>
                      <a:pt x="10625" y="41871"/>
                      <a:pt x="0" y="0"/>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0" name="Google Shape;498;p9">
                <a:extLst>
                  <a:ext uri="{FF2B5EF4-FFF2-40B4-BE49-F238E27FC236}">
                    <a16:creationId xmlns:a16="http://schemas.microsoft.com/office/drawing/2014/main" id="{7A1ACB41-121A-2F8D-58CB-8B0DBCC9279F}"/>
                  </a:ext>
                </a:extLst>
              </p:cNvPr>
              <p:cNvSpPr/>
              <p:nvPr/>
            </p:nvSpPr>
            <p:spPr>
              <a:xfrm>
                <a:off x="12154193" y="3429251"/>
                <a:ext cx="17509" cy="10100"/>
              </a:xfrm>
              <a:custGeom>
                <a:avLst/>
                <a:gdLst/>
                <a:ahLst/>
                <a:cxnLst/>
                <a:rect l="l" t="t" r="r" b="b"/>
                <a:pathLst>
                  <a:path w="40705" h="23480" extrusionOk="0">
                    <a:moveTo>
                      <a:pt x="24542" y="23481"/>
                    </a:moveTo>
                    <a:cubicBezTo>
                      <a:pt x="14116" y="22252"/>
                      <a:pt x="1372" y="22959"/>
                      <a:pt x="52" y="9216"/>
                    </a:cubicBezTo>
                    <a:cubicBezTo>
                      <a:pt x="-762" y="833"/>
                      <a:pt x="8205" y="-871"/>
                      <a:pt x="15590" y="357"/>
                    </a:cubicBezTo>
                    <a:cubicBezTo>
                      <a:pt x="26507" y="2154"/>
                      <a:pt x="39021" y="5808"/>
                      <a:pt x="40587" y="17201"/>
                    </a:cubicBezTo>
                    <a:cubicBezTo>
                      <a:pt x="42015" y="27580"/>
                      <a:pt x="30146" y="21224"/>
                      <a:pt x="24542" y="23481"/>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1" name="Google Shape;499;p9">
                <a:extLst>
                  <a:ext uri="{FF2B5EF4-FFF2-40B4-BE49-F238E27FC236}">
                    <a16:creationId xmlns:a16="http://schemas.microsoft.com/office/drawing/2014/main" id="{CC2A5614-5046-0F20-734E-D6535309586F}"/>
                  </a:ext>
                </a:extLst>
              </p:cNvPr>
              <p:cNvSpPr/>
              <p:nvPr/>
            </p:nvSpPr>
            <p:spPr>
              <a:xfrm>
                <a:off x="11706997" y="3402974"/>
                <a:ext cx="16918" cy="9841"/>
              </a:xfrm>
              <a:custGeom>
                <a:avLst/>
                <a:gdLst/>
                <a:ahLst/>
                <a:cxnLst/>
                <a:rect l="l" t="t" r="r" b="b"/>
                <a:pathLst>
                  <a:path w="39332" h="22879" extrusionOk="0">
                    <a:moveTo>
                      <a:pt x="0" y="7475"/>
                    </a:moveTo>
                    <a:cubicBezTo>
                      <a:pt x="13113" y="-4962"/>
                      <a:pt x="25719" y="228"/>
                      <a:pt x="36743" y="7844"/>
                    </a:cubicBezTo>
                    <a:cubicBezTo>
                      <a:pt x="42040" y="11498"/>
                      <a:pt x="38417" y="18914"/>
                      <a:pt x="32981" y="20972"/>
                    </a:cubicBezTo>
                    <a:cubicBezTo>
                      <a:pt x="18087" y="26638"/>
                      <a:pt x="8230" y="18960"/>
                      <a:pt x="0" y="747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2" name="Google Shape;500;p9">
                <a:extLst>
                  <a:ext uri="{FF2B5EF4-FFF2-40B4-BE49-F238E27FC236}">
                    <a16:creationId xmlns:a16="http://schemas.microsoft.com/office/drawing/2014/main" id="{0F2AB42C-FF2B-BCFE-633C-F69885136911}"/>
                  </a:ext>
                </a:extLst>
              </p:cNvPr>
              <p:cNvSpPr/>
              <p:nvPr/>
            </p:nvSpPr>
            <p:spPr>
              <a:xfrm>
                <a:off x="12176193" y="3445814"/>
                <a:ext cx="12072" cy="13513"/>
              </a:xfrm>
              <a:custGeom>
                <a:avLst/>
                <a:gdLst/>
                <a:ahLst/>
                <a:cxnLst/>
                <a:rect l="l" t="t" r="r" b="b"/>
                <a:pathLst>
                  <a:path w="28065" h="31417" extrusionOk="0">
                    <a:moveTo>
                      <a:pt x="28059" y="24080"/>
                    </a:moveTo>
                    <a:cubicBezTo>
                      <a:pt x="28228" y="30023"/>
                      <a:pt x="25049" y="32510"/>
                      <a:pt x="20811" y="30974"/>
                    </a:cubicBezTo>
                    <a:cubicBezTo>
                      <a:pt x="10846" y="27382"/>
                      <a:pt x="2893" y="19842"/>
                      <a:pt x="144" y="10277"/>
                    </a:cubicBezTo>
                    <a:cubicBezTo>
                      <a:pt x="-1176" y="5716"/>
                      <a:pt x="6823" y="-1285"/>
                      <a:pt x="13533" y="204"/>
                    </a:cubicBezTo>
                    <a:cubicBezTo>
                      <a:pt x="26185" y="3014"/>
                      <a:pt x="23161" y="16587"/>
                      <a:pt x="28059" y="24080"/>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3" name="Google Shape;501;p9">
                <a:extLst>
                  <a:ext uri="{FF2B5EF4-FFF2-40B4-BE49-F238E27FC236}">
                    <a16:creationId xmlns:a16="http://schemas.microsoft.com/office/drawing/2014/main" id="{C26FEB30-58F7-4F44-0A40-AEB5B550D59E}"/>
                  </a:ext>
                </a:extLst>
              </p:cNvPr>
              <p:cNvSpPr/>
              <p:nvPr/>
            </p:nvSpPr>
            <p:spPr>
              <a:xfrm>
                <a:off x="12203998" y="3441917"/>
                <a:ext cx="11004" cy="21975"/>
              </a:xfrm>
              <a:custGeom>
                <a:avLst/>
                <a:gdLst/>
                <a:ahLst/>
                <a:cxnLst/>
                <a:rect l="l" t="t" r="r" b="b"/>
                <a:pathLst>
                  <a:path w="25582" h="51089" extrusionOk="0">
                    <a:moveTo>
                      <a:pt x="21699" y="51089"/>
                    </a:moveTo>
                    <a:cubicBezTo>
                      <a:pt x="13822" y="34691"/>
                      <a:pt x="7435" y="21532"/>
                      <a:pt x="1185" y="8297"/>
                    </a:cubicBezTo>
                    <a:cubicBezTo>
                      <a:pt x="-150" y="5471"/>
                      <a:pt x="-1072" y="2001"/>
                      <a:pt x="2506" y="312"/>
                    </a:cubicBezTo>
                    <a:cubicBezTo>
                      <a:pt x="4210" y="-501"/>
                      <a:pt x="8709" y="497"/>
                      <a:pt x="8724" y="804"/>
                    </a:cubicBezTo>
                    <a:cubicBezTo>
                      <a:pt x="9461" y="17509"/>
                      <a:pt x="35134" y="26614"/>
                      <a:pt x="21699" y="51089"/>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4" name="Google Shape;502;p9">
                <a:extLst>
                  <a:ext uri="{FF2B5EF4-FFF2-40B4-BE49-F238E27FC236}">
                    <a16:creationId xmlns:a16="http://schemas.microsoft.com/office/drawing/2014/main" id="{4B1380B0-FAC6-3489-0D36-CA890FC6C0E9}"/>
                  </a:ext>
                </a:extLst>
              </p:cNvPr>
              <p:cNvSpPr/>
              <p:nvPr/>
            </p:nvSpPr>
            <p:spPr>
              <a:xfrm>
                <a:off x="12196801" y="3464559"/>
                <a:ext cx="13988" cy="17218"/>
              </a:xfrm>
              <a:custGeom>
                <a:avLst/>
                <a:gdLst/>
                <a:ahLst/>
                <a:cxnLst/>
                <a:rect l="l" t="t" r="r" b="b"/>
                <a:pathLst>
                  <a:path w="32520" h="40029" extrusionOk="0">
                    <a:moveTo>
                      <a:pt x="32521" y="40029"/>
                    </a:moveTo>
                    <a:cubicBezTo>
                      <a:pt x="8967" y="36667"/>
                      <a:pt x="14863" y="10456"/>
                      <a:pt x="0" y="0"/>
                    </a:cubicBezTo>
                    <a:cubicBezTo>
                      <a:pt x="23001" y="3163"/>
                      <a:pt x="22724" y="25719"/>
                      <a:pt x="32521" y="40029"/>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5" name="Google Shape;503;p9">
                <a:extLst>
                  <a:ext uri="{FF2B5EF4-FFF2-40B4-BE49-F238E27FC236}">
                    <a16:creationId xmlns:a16="http://schemas.microsoft.com/office/drawing/2014/main" id="{457972C7-8F0D-E558-DEBD-470AABDA623C}"/>
                  </a:ext>
                </a:extLst>
              </p:cNvPr>
              <p:cNvSpPr/>
              <p:nvPr/>
            </p:nvSpPr>
            <p:spPr>
              <a:xfrm>
                <a:off x="11756789" y="3548482"/>
                <a:ext cx="11768" cy="11957"/>
              </a:xfrm>
              <a:custGeom>
                <a:avLst/>
                <a:gdLst/>
                <a:ahLst/>
                <a:cxnLst/>
                <a:rect l="l" t="t" r="r" b="b"/>
                <a:pathLst>
                  <a:path w="27359" h="27799" extrusionOk="0">
                    <a:moveTo>
                      <a:pt x="27221" y="0"/>
                    </a:moveTo>
                    <a:cubicBezTo>
                      <a:pt x="27144" y="768"/>
                      <a:pt x="27298" y="1674"/>
                      <a:pt x="26945" y="2303"/>
                    </a:cubicBezTo>
                    <a:cubicBezTo>
                      <a:pt x="21770" y="11593"/>
                      <a:pt x="24948" y="27131"/>
                      <a:pt x="8212" y="27792"/>
                    </a:cubicBezTo>
                    <a:cubicBezTo>
                      <a:pt x="3990" y="27960"/>
                      <a:pt x="-770" y="25535"/>
                      <a:pt x="105" y="21481"/>
                    </a:cubicBezTo>
                    <a:cubicBezTo>
                      <a:pt x="3145" y="7247"/>
                      <a:pt x="14722" y="2764"/>
                      <a:pt x="27359" y="154"/>
                    </a:cubicBezTo>
                    <a:lnTo>
                      <a:pt x="27221" y="15"/>
                    </a:ln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6" name="Google Shape;504;p9">
                <a:extLst>
                  <a:ext uri="{FF2B5EF4-FFF2-40B4-BE49-F238E27FC236}">
                    <a16:creationId xmlns:a16="http://schemas.microsoft.com/office/drawing/2014/main" id="{D248D107-2114-9854-60B3-C1E9B4BF8813}"/>
                  </a:ext>
                </a:extLst>
              </p:cNvPr>
              <p:cNvSpPr/>
              <p:nvPr/>
            </p:nvSpPr>
            <p:spPr>
              <a:xfrm>
                <a:off x="11718627" y="3567044"/>
                <a:ext cx="14887" cy="7652"/>
              </a:xfrm>
              <a:custGeom>
                <a:avLst/>
                <a:gdLst/>
                <a:ahLst/>
                <a:cxnLst/>
                <a:rect l="l" t="t" r="r" b="b"/>
                <a:pathLst>
                  <a:path w="34610" h="17789" extrusionOk="0">
                    <a:moveTo>
                      <a:pt x="15" y="13182"/>
                    </a:moveTo>
                    <a:cubicBezTo>
                      <a:pt x="4913" y="6840"/>
                      <a:pt x="10779" y="5029"/>
                      <a:pt x="16736" y="3739"/>
                    </a:cubicBezTo>
                    <a:cubicBezTo>
                      <a:pt x="22295" y="2526"/>
                      <a:pt x="27976" y="-3401"/>
                      <a:pt x="33519" y="2741"/>
                    </a:cubicBezTo>
                    <a:cubicBezTo>
                      <a:pt x="34962" y="4338"/>
                      <a:pt x="34885" y="8683"/>
                      <a:pt x="33810" y="10955"/>
                    </a:cubicBezTo>
                    <a:cubicBezTo>
                      <a:pt x="30709" y="17496"/>
                      <a:pt x="24275" y="18172"/>
                      <a:pt x="18041" y="17527"/>
                    </a:cubicBezTo>
                    <a:cubicBezTo>
                      <a:pt x="12391" y="16943"/>
                      <a:pt x="5865" y="20214"/>
                      <a:pt x="0" y="13166"/>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7" name="Google Shape;505;p9">
                <a:extLst>
                  <a:ext uri="{FF2B5EF4-FFF2-40B4-BE49-F238E27FC236}">
                    <a16:creationId xmlns:a16="http://schemas.microsoft.com/office/drawing/2014/main" id="{251995AC-0BA9-685C-925F-8DBA111B747A}"/>
                  </a:ext>
                </a:extLst>
              </p:cNvPr>
              <p:cNvSpPr/>
              <p:nvPr/>
            </p:nvSpPr>
            <p:spPr>
              <a:xfrm>
                <a:off x="12229973" y="3468168"/>
                <a:ext cx="14267" cy="9511"/>
              </a:xfrm>
              <a:custGeom>
                <a:avLst/>
                <a:gdLst/>
                <a:ahLst/>
                <a:cxnLst/>
                <a:rect l="l" t="t" r="r" b="b"/>
                <a:pathLst>
                  <a:path w="33168" h="22111" extrusionOk="0">
                    <a:moveTo>
                      <a:pt x="33154" y="12861"/>
                    </a:moveTo>
                    <a:cubicBezTo>
                      <a:pt x="20916" y="20000"/>
                      <a:pt x="13162" y="27094"/>
                      <a:pt x="5132" y="17344"/>
                    </a:cubicBezTo>
                    <a:cubicBezTo>
                      <a:pt x="2061" y="13613"/>
                      <a:pt x="-3651" y="4017"/>
                      <a:pt x="3305" y="1023"/>
                    </a:cubicBezTo>
                    <a:cubicBezTo>
                      <a:pt x="14605" y="-3845"/>
                      <a:pt x="19396" y="10097"/>
                      <a:pt x="33169" y="1284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8" name="Google Shape;506;p9">
                <a:extLst>
                  <a:ext uri="{FF2B5EF4-FFF2-40B4-BE49-F238E27FC236}">
                    <a16:creationId xmlns:a16="http://schemas.microsoft.com/office/drawing/2014/main" id="{F6FF4EAB-8628-4B3D-10CC-BB5409F57A24}"/>
                  </a:ext>
                </a:extLst>
              </p:cNvPr>
              <p:cNvSpPr/>
              <p:nvPr/>
            </p:nvSpPr>
            <p:spPr>
              <a:xfrm>
                <a:off x="11772830" y="3544903"/>
                <a:ext cx="9127" cy="10863"/>
              </a:xfrm>
              <a:custGeom>
                <a:avLst/>
                <a:gdLst/>
                <a:ahLst/>
                <a:cxnLst/>
                <a:rect l="l" t="t" r="r" b="b"/>
                <a:pathLst>
                  <a:path w="21219" h="25256" extrusionOk="0">
                    <a:moveTo>
                      <a:pt x="21204" y="17548"/>
                    </a:moveTo>
                    <a:cubicBezTo>
                      <a:pt x="18855" y="23045"/>
                      <a:pt x="13819" y="26023"/>
                      <a:pt x="9965" y="25086"/>
                    </a:cubicBezTo>
                    <a:cubicBezTo>
                      <a:pt x="814" y="22860"/>
                      <a:pt x="31" y="14262"/>
                      <a:pt x="0" y="6508"/>
                    </a:cubicBezTo>
                    <a:cubicBezTo>
                      <a:pt x="-15" y="2208"/>
                      <a:pt x="3486" y="-1308"/>
                      <a:pt x="7785" y="473"/>
                    </a:cubicBezTo>
                    <a:cubicBezTo>
                      <a:pt x="15308" y="3590"/>
                      <a:pt x="18502" y="10761"/>
                      <a:pt x="21220" y="17548"/>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29" name="Google Shape;507;p9">
                <a:extLst>
                  <a:ext uri="{FF2B5EF4-FFF2-40B4-BE49-F238E27FC236}">
                    <a16:creationId xmlns:a16="http://schemas.microsoft.com/office/drawing/2014/main" id="{B9C7DC85-0C5C-DCE7-27F6-33A316E176D7}"/>
                  </a:ext>
                </a:extLst>
              </p:cNvPr>
              <p:cNvSpPr/>
              <p:nvPr/>
            </p:nvSpPr>
            <p:spPr>
              <a:xfrm>
                <a:off x="12595960" y="3417213"/>
                <a:ext cx="10652" cy="5701"/>
              </a:xfrm>
              <a:custGeom>
                <a:avLst/>
                <a:gdLst/>
                <a:ahLst/>
                <a:cxnLst/>
                <a:rect l="l" t="t" r="r" b="b"/>
                <a:pathLst>
                  <a:path w="24764" h="13253" extrusionOk="0">
                    <a:moveTo>
                      <a:pt x="24765" y="6125"/>
                    </a:moveTo>
                    <a:cubicBezTo>
                      <a:pt x="21617" y="13157"/>
                      <a:pt x="15398" y="13526"/>
                      <a:pt x="9011" y="13157"/>
                    </a:cubicBezTo>
                    <a:cubicBezTo>
                      <a:pt x="4205" y="12881"/>
                      <a:pt x="-1261" y="11883"/>
                      <a:pt x="259" y="5465"/>
                    </a:cubicBezTo>
                    <a:cubicBezTo>
                      <a:pt x="1994" y="-1798"/>
                      <a:pt x="8888" y="336"/>
                      <a:pt x="13986" y="168"/>
                    </a:cubicBezTo>
                    <a:cubicBezTo>
                      <a:pt x="18469" y="29"/>
                      <a:pt x="23720" y="-447"/>
                      <a:pt x="24765" y="612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0" name="Google Shape;508;p9">
                <a:extLst>
                  <a:ext uri="{FF2B5EF4-FFF2-40B4-BE49-F238E27FC236}">
                    <a16:creationId xmlns:a16="http://schemas.microsoft.com/office/drawing/2014/main" id="{A64FF1DC-27FA-A51E-AEA3-C0687841C902}"/>
                  </a:ext>
                </a:extLst>
              </p:cNvPr>
              <p:cNvSpPr/>
              <p:nvPr/>
            </p:nvSpPr>
            <p:spPr>
              <a:xfrm>
                <a:off x="12191213" y="3446264"/>
                <a:ext cx="7576" cy="10179"/>
              </a:xfrm>
              <a:custGeom>
                <a:avLst/>
                <a:gdLst/>
                <a:ahLst/>
                <a:cxnLst/>
                <a:rect l="l" t="t" r="r" b="b"/>
                <a:pathLst>
                  <a:path w="17613" h="23664" extrusionOk="0">
                    <a:moveTo>
                      <a:pt x="17613" y="23665"/>
                    </a:moveTo>
                    <a:cubicBezTo>
                      <a:pt x="5422" y="20548"/>
                      <a:pt x="-1272" y="16402"/>
                      <a:pt x="201" y="5547"/>
                    </a:cubicBezTo>
                    <a:cubicBezTo>
                      <a:pt x="662" y="2092"/>
                      <a:pt x="3119" y="-1009"/>
                      <a:pt x="6036" y="311"/>
                    </a:cubicBezTo>
                    <a:cubicBezTo>
                      <a:pt x="14988" y="4349"/>
                      <a:pt x="13698" y="13930"/>
                      <a:pt x="17598" y="23665"/>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1" name="Google Shape;509;p9">
                <a:extLst>
                  <a:ext uri="{FF2B5EF4-FFF2-40B4-BE49-F238E27FC236}">
                    <a16:creationId xmlns:a16="http://schemas.microsoft.com/office/drawing/2014/main" id="{14283277-A125-36D3-B96B-06E8F763D63A}"/>
                  </a:ext>
                </a:extLst>
              </p:cNvPr>
              <p:cNvSpPr/>
              <p:nvPr/>
            </p:nvSpPr>
            <p:spPr>
              <a:xfrm>
                <a:off x="11684545" y="3300203"/>
                <a:ext cx="5839" cy="5378"/>
              </a:xfrm>
              <a:custGeom>
                <a:avLst/>
                <a:gdLst/>
                <a:ahLst/>
                <a:cxnLst/>
                <a:rect l="l" t="t" r="r" b="b"/>
                <a:pathLst>
                  <a:path w="13575" h="12503" extrusionOk="0">
                    <a:moveTo>
                      <a:pt x="13212" y="7768"/>
                    </a:moveTo>
                    <a:cubicBezTo>
                      <a:pt x="14364" y="10716"/>
                      <a:pt x="12614" y="12266"/>
                      <a:pt x="10218" y="12466"/>
                    </a:cubicBezTo>
                    <a:cubicBezTo>
                      <a:pt x="4890" y="12880"/>
                      <a:pt x="1405" y="9810"/>
                      <a:pt x="38" y="5004"/>
                    </a:cubicBezTo>
                    <a:cubicBezTo>
                      <a:pt x="-315" y="3775"/>
                      <a:pt x="1850" y="628"/>
                      <a:pt x="3324" y="274"/>
                    </a:cubicBezTo>
                    <a:cubicBezTo>
                      <a:pt x="9297" y="-1199"/>
                      <a:pt x="11201" y="3545"/>
                      <a:pt x="13212" y="7768"/>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2" name="Google Shape;510;p9">
                <a:extLst>
                  <a:ext uri="{FF2B5EF4-FFF2-40B4-BE49-F238E27FC236}">
                    <a16:creationId xmlns:a16="http://schemas.microsoft.com/office/drawing/2014/main" id="{12E4E080-3B7A-9675-44C9-82D8459C852F}"/>
                  </a:ext>
                </a:extLst>
              </p:cNvPr>
              <p:cNvSpPr/>
              <p:nvPr/>
            </p:nvSpPr>
            <p:spPr>
              <a:xfrm>
                <a:off x="11678469" y="3292197"/>
                <a:ext cx="4798" cy="4768"/>
              </a:xfrm>
              <a:custGeom>
                <a:avLst/>
                <a:gdLst/>
                <a:ahLst/>
                <a:cxnLst/>
                <a:rect l="l" t="t" r="r" b="b"/>
                <a:pathLst>
                  <a:path w="11154" h="11085" extrusionOk="0">
                    <a:moveTo>
                      <a:pt x="11155" y="5021"/>
                    </a:moveTo>
                    <a:cubicBezTo>
                      <a:pt x="10955" y="7969"/>
                      <a:pt x="11001" y="11823"/>
                      <a:pt x="6794" y="10964"/>
                    </a:cubicBezTo>
                    <a:cubicBezTo>
                      <a:pt x="4353" y="10472"/>
                      <a:pt x="1435" y="8031"/>
                      <a:pt x="422" y="5727"/>
                    </a:cubicBezTo>
                    <a:cubicBezTo>
                      <a:pt x="-914" y="2641"/>
                      <a:pt x="1021" y="-30"/>
                      <a:pt x="4829" y="0"/>
                    </a:cubicBezTo>
                    <a:cubicBezTo>
                      <a:pt x="8053" y="31"/>
                      <a:pt x="10571" y="1382"/>
                      <a:pt x="11139" y="5006"/>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3" name="Google Shape;511;p9">
                <a:extLst>
                  <a:ext uri="{FF2B5EF4-FFF2-40B4-BE49-F238E27FC236}">
                    <a16:creationId xmlns:a16="http://schemas.microsoft.com/office/drawing/2014/main" id="{3B39E715-E654-8002-884B-971317D32AAE}"/>
                  </a:ext>
                </a:extLst>
              </p:cNvPr>
              <p:cNvSpPr/>
              <p:nvPr/>
            </p:nvSpPr>
            <p:spPr>
              <a:xfrm>
                <a:off x="12146574" y="3425164"/>
                <a:ext cx="1512" cy="2641"/>
              </a:xfrm>
              <a:custGeom>
                <a:avLst/>
                <a:gdLst/>
                <a:ahLst/>
                <a:cxnLst/>
                <a:rect l="l" t="t" r="r" b="b"/>
                <a:pathLst>
                  <a:path w="3516" h="6141" extrusionOk="0">
                    <a:moveTo>
                      <a:pt x="0" y="61"/>
                    </a:moveTo>
                    <a:cubicBezTo>
                      <a:pt x="1167" y="1704"/>
                      <a:pt x="2349" y="3347"/>
                      <a:pt x="3516" y="4990"/>
                    </a:cubicBezTo>
                    <a:cubicBezTo>
                      <a:pt x="2917" y="5374"/>
                      <a:pt x="2319" y="5758"/>
                      <a:pt x="1720" y="6142"/>
                    </a:cubicBezTo>
                    <a:cubicBezTo>
                      <a:pt x="1167" y="4100"/>
                      <a:pt x="614" y="2058"/>
                      <a:pt x="61" y="0"/>
                    </a:cubicBezTo>
                    <a:lnTo>
                      <a:pt x="0" y="46"/>
                    </a:ln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4" name="Google Shape;512;p9">
                <a:extLst>
                  <a:ext uri="{FF2B5EF4-FFF2-40B4-BE49-F238E27FC236}">
                    <a16:creationId xmlns:a16="http://schemas.microsoft.com/office/drawing/2014/main" id="{E82CF0D9-7703-6443-AECC-30E0146E8988}"/>
                  </a:ext>
                </a:extLst>
              </p:cNvPr>
              <p:cNvSpPr/>
              <p:nvPr/>
            </p:nvSpPr>
            <p:spPr>
              <a:xfrm>
                <a:off x="11768504" y="3547683"/>
                <a:ext cx="852" cy="852"/>
              </a:xfrm>
              <a:custGeom>
                <a:avLst/>
                <a:gdLst/>
                <a:ahLst/>
                <a:cxnLst/>
                <a:rect l="l" t="t" r="r" b="b"/>
                <a:pathLst>
                  <a:path w="1980" h="1980" extrusionOk="0">
                    <a:moveTo>
                      <a:pt x="123" y="1981"/>
                    </a:moveTo>
                    <a:cubicBezTo>
                      <a:pt x="737" y="1320"/>
                      <a:pt x="1351" y="660"/>
                      <a:pt x="1981" y="0"/>
                    </a:cubicBezTo>
                    <a:cubicBezTo>
                      <a:pt x="1873" y="399"/>
                      <a:pt x="1873" y="952"/>
                      <a:pt x="1612" y="1152"/>
                    </a:cubicBezTo>
                    <a:cubicBezTo>
                      <a:pt x="1167" y="1505"/>
                      <a:pt x="553" y="1628"/>
                      <a:pt x="0" y="1842"/>
                    </a:cubicBezTo>
                    <a:lnTo>
                      <a:pt x="138" y="1981"/>
                    </a:ln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35" name="Google Shape;514;p9">
                <a:extLst>
                  <a:ext uri="{FF2B5EF4-FFF2-40B4-BE49-F238E27FC236}">
                    <a16:creationId xmlns:a16="http://schemas.microsoft.com/office/drawing/2014/main" id="{7A430539-7998-DF38-D03A-CE1479C44F74}"/>
                  </a:ext>
                </a:extLst>
              </p:cNvPr>
              <p:cNvSpPr/>
              <p:nvPr/>
            </p:nvSpPr>
            <p:spPr>
              <a:xfrm>
                <a:off x="13829189" y="2595466"/>
                <a:ext cx="563939" cy="192869"/>
              </a:xfrm>
              <a:custGeom>
                <a:avLst/>
                <a:gdLst/>
                <a:ahLst/>
                <a:cxnLst/>
                <a:rect l="l" t="t" r="r" b="b"/>
                <a:pathLst>
                  <a:path w="1311084" h="448394" extrusionOk="0">
                    <a:moveTo>
                      <a:pt x="932826" y="338082"/>
                    </a:moveTo>
                    <a:cubicBezTo>
                      <a:pt x="937939" y="357689"/>
                      <a:pt x="929341" y="363816"/>
                      <a:pt x="910455" y="365981"/>
                    </a:cubicBezTo>
                    <a:cubicBezTo>
                      <a:pt x="815672" y="376775"/>
                      <a:pt x="721104" y="389212"/>
                      <a:pt x="625969" y="397028"/>
                    </a:cubicBezTo>
                    <a:cubicBezTo>
                      <a:pt x="513743" y="406240"/>
                      <a:pt x="401733" y="418032"/>
                      <a:pt x="289523" y="427490"/>
                    </a:cubicBezTo>
                    <a:cubicBezTo>
                      <a:pt x="212367" y="433985"/>
                      <a:pt x="135027" y="438392"/>
                      <a:pt x="57764" y="443705"/>
                    </a:cubicBezTo>
                    <a:cubicBezTo>
                      <a:pt x="54647" y="443920"/>
                      <a:pt x="51484" y="443736"/>
                      <a:pt x="48367" y="443966"/>
                    </a:cubicBezTo>
                    <a:cubicBezTo>
                      <a:pt x="33565" y="445041"/>
                      <a:pt x="15370" y="452042"/>
                      <a:pt x="4822" y="445900"/>
                    </a:cubicBezTo>
                    <a:cubicBezTo>
                      <a:pt x="-9013" y="437839"/>
                      <a:pt x="11731" y="422040"/>
                      <a:pt x="7739" y="409111"/>
                    </a:cubicBezTo>
                    <a:cubicBezTo>
                      <a:pt x="-936" y="380905"/>
                      <a:pt x="5221" y="357275"/>
                      <a:pt x="26947" y="337299"/>
                    </a:cubicBezTo>
                    <a:cubicBezTo>
                      <a:pt x="32613" y="332078"/>
                      <a:pt x="30970" y="324171"/>
                      <a:pt x="31769" y="317261"/>
                    </a:cubicBezTo>
                    <a:cubicBezTo>
                      <a:pt x="32383" y="312010"/>
                      <a:pt x="30694" y="304916"/>
                      <a:pt x="36943" y="302721"/>
                    </a:cubicBezTo>
                    <a:cubicBezTo>
                      <a:pt x="58777" y="295059"/>
                      <a:pt x="58854" y="276787"/>
                      <a:pt x="59330" y="258700"/>
                    </a:cubicBezTo>
                    <a:cubicBezTo>
                      <a:pt x="59606" y="247844"/>
                      <a:pt x="65702" y="239384"/>
                      <a:pt x="70631" y="230739"/>
                    </a:cubicBezTo>
                    <a:cubicBezTo>
                      <a:pt x="82024" y="210794"/>
                      <a:pt x="92756" y="191309"/>
                      <a:pt x="85079" y="166926"/>
                    </a:cubicBezTo>
                    <a:cubicBezTo>
                      <a:pt x="81363" y="155134"/>
                      <a:pt x="89148" y="153307"/>
                      <a:pt x="99205" y="151879"/>
                    </a:cubicBezTo>
                    <a:cubicBezTo>
                      <a:pt x="157368" y="143526"/>
                      <a:pt x="216114" y="143281"/>
                      <a:pt x="274522" y="138352"/>
                    </a:cubicBezTo>
                    <a:cubicBezTo>
                      <a:pt x="282322" y="137692"/>
                      <a:pt x="290168" y="137722"/>
                      <a:pt x="297999" y="137477"/>
                    </a:cubicBezTo>
                    <a:cubicBezTo>
                      <a:pt x="312647" y="137001"/>
                      <a:pt x="322197" y="132517"/>
                      <a:pt x="317422" y="114921"/>
                    </a:cubicBezTo>
                    <a:cubicBezTo>
                      <a:pt x="315994" y="109700"/>
                      <a:pt x="312293" y="100657"/>
                      <a:pt x="323948" y="102684"/>
                    </a:cubicBezTo>
                    <a:cubicBezTo>
                      <a:pt x="363485" y="109562"/>
                      <a:pt x="401948" y="99014"/>
                      <a:pt x="440380" y="94254"/>
                    </a:cubicBezTo>
                    <a:cubicBezTo>
                      <a:pt x="523539" y="83951"/>
                      <a:pt x="607206" y="80804"/>
                      <a:pt x="690457" y="72789"/>
                    </a:cubicBezTo>
                    <a:cubicBezTo>
                      <a:pt x="791612" y="63054"/>
                      <a:pt x="893627" y="60843"/>
                      <a:pt x="993937" y="44183"/>
                    </a:cubicBezTo>
                    <a:cubicBezTo>
                      <a:pt x="1089549" y="28292"/>
                      <a:pt x="1185913" y="18234"/>
                      <a:pt x="1281633" y="3371"/>
                    </a:cubicBezTo>
                    <a:cubicBezTo>
                      <a:pt x="1290569" y="1990"/>
                      <a:pt x="1305078" y="-6102"/>
                      <a:pt x="1309163" y="9191"/>
                    </a:cubicBezTo>
                    <a:cubicBezTo>
                      <a:pt x="1312679" y="22380"/>
                      <a:pt x="1313201" y="37949"/>
                      <a:pt x="1294438" y="43339"/>
                    </a:cubicBezTo>
                    <a:cubicBezTo>
                      <a:pt x="1292227" y="43968"/>
                      <a:pt x="1288680" y="45120"/>
                      <a:pt x="1288403" y="46548"/>
                    </a:cubicBezTo>
                    <a:cubicBezTo>
                      <a:pt x="1279084" y="93072"/>
                      <a:pt x="1225205" y="84504"/>
                      <a:pt x="1203172" y="115458"/>
                    </a:cubicBezTo>
                    <a:cubicBezTo>
                      <a:pt x="1199271" y="120940"/>
                      <a:pt x="1192193" y="129139"/>
                      <a:pt x="1186558" y="114767"/>
                    </a:cubicBezTo>
                    <a:cubicBezTo>
                      <a:pt x="1183242" y="106323"/>
                      <a:pt x="1177698" y="112387"/>
                      <a:pt x="1173445" y="115167"/>
                    </a:cubicBezTo>
                    <a:cubicBezTo>
                      <a:pt x="1159211" y="124410"/>
                      <a:pt x="1149400" y="137507"/>
                      <a:pt x="1142460" y="152662"/>
                    </a:cubicBezTo>
                    <a:cubicBezTo>
                      <a:pt x="1133907" y="171348"/>
                      <a:pt x="1121563" y="185352"/>
                      <a:pt x="1100650" y="190127"/>
                    </a:cubicBezTo>
                    <a:cubicBezTo>
                      <a:pt x="1089211" y="192737"/>
                      <a:pt x="1082163" y="201397"/>
                      <a:pt x="1075116" y="209734"/>
                    </a:cubicBezTo>
                    <a:cubicBezTo>
                      <a:pt x="1063139" y="223922"/>
                      <a:pt x="1049428" y="232351"/>
                      <a:pt x="1029759" y="234747"/>
                    </a:cubicBezTo>
                    <a:cubicBezTo>
                      <a:pt x="997223" y="238724"/>
                      <a:pt x="978552" y="261847"/>
                      <a:pt x="968356" y="291220"/>
                    </a:cubicBezTo>
                    <a:cubicBezTo>
                      <a:pt x="965025" y="300832"/>
                      <a:pt x="962829" y="309292"/>
                      <a:pt x="951605" y="310429"/>
                    </a:cubicBezTo>
                    <a:cubicBezTo>
                      <a:pt x="933701" y="312240"/>
                      <a:pt x="929817" y="322774"/>
                      <a:pt x="932842" y="338128"/>
                    </a:cubicBezTo>
                    <a:close/>
                  </a:path>
                </a:pathLst>
              </a:custGeom>
              <a:solidFill>
                <a:srgbClr val="D9D9D9"/>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36" name="Google Shape;515;p9">
                <a:extLst>
                  <a:ext uri="{FF2B5EF4-FFF2-40B4-BE49-F238E27FC236}">
                    <a16:creationId xmlns:a16="http://schemas.microsoft.com/office/drawing/2014/main" id="{2C20FC6D-35F6-4A87-E7AE-C41F0581AC92}"/>
                  </a:ext>
                </a:extLst>
              </p:cNvPr>
              <p:cNvGrpSpPr/>
              <p:nvPr/>
            </p:nvGrpSpPr>
            <p:grpSpPr>
              <a:xfrm>
                <a:off x="11606110" y="1385377"/>
                <a:ext cx="3548381" cy="2197522"/>
                <a:chOff x="2576587" y="1528458"/>
                <a:chExt cx="3548381" cy="2197522"/>
              </a:xfrm>
              <a:solidFill>
                <a:srgbClr val="D9D9D9"/>
              </a:solidFill>
            </p:grpSpPr>
            <p:sp>
              <p:nvSpPr>
                <p:cNvPr id="465" name="Google Shape;516;p9">
                  <a:extLst>
                    <a:ext uri="{FF2B5EF4-FFF2-40B4-BE49-F238E27FC236}">
                      <a16:creationId xmlns:a16="http://schemas.microsoft.com/office/drawing/2014/main" id="{FBAB911E-2A23-7205-53F9-C9DB8C5A602D}"/>
                    </a:ext>
                  </a:extLst>
                </p:cNvPr>
                <p:cNvSpPr/>
                <p:nvPr/>
              </p:nvSpPr>
              <p:spPr>
                <a:xfrm>
                  <a:off x="5278285" y="2856194"/>
                  <a:ext cx="334445" cy="256389"/>
                </a:xfrm>
                <a:custGeom>
                  <a:avLst/>
                  <a:gdLst/>
                  <a:ahLst/>
                  <a:cxnLst/>
                  <a:rect l="l" t="t" r="r" b="b"/>
                  <a:pathLst>
                    <a:path w="777540" h="596070" extrusionOk="0">
                      <a:moveTo>
                        <a:pt x="347893" y="22300"/>
                      </a:moveTo>
                      <a:cubicBezTo>
                        <a:pt x="372798" y="5532"/>
                        <a:pt x="384391" y="10154"/>
                        <a:pt x="390686" y="38560"/>
                      </a:cubicBezTo>
                      <a:cubicBezTo>
                        <a:pt x="393711" y="52225"/>
                        <a:pt x="397227" y="57323"/>
                        <a:pt x="413871" y="54191"/>
                      </a:cubicBezTo>
                      <a:cubicBezTo>
                        <a:pt x="464433" y="44655"/>
                        <a:pt x="515594" y="38299"/>
                        <a:pt x="566509" y="30514"/>
                      </a:cubicBezTo>
                      <a:cubicBezTo>
                        <a:pt x="572973" y="29531"/>
                        <a:pt x="578608" y="29654"/>
                        <a:pt x="584244" y="33769"/>
                      </a:cubicBezTo>
                      <a:cubicBezTo>
                        <a:pt x="647995" y="80339"/>
                        <a:pt x="711869" y="126740"/>
                        <a:pt x="775652" y="173264"/>
                      </a:cubicBezTo>
                      <a:cubicBezTo>
                        <a:pt x="776819" y="174108"/>
                        <a:pt x="777326" y="175859"/>
                        <a:pt x="777540" y="176227"/>
                      </a:cubicBezTo>
                      <a:cubicBezTo>
                        <a:pt x="738955" y="215627"/>
                        <a:pt x="708016" y="257744"/>
                        <a:pt x="708798" y="316505"/>
                      </a:cubicBezTo>
                      <a:cubicBezTo>
                        <a:pt x="709152" y="343851"/>
                        <a:pt x="690297" y="363029"/>
                        <a:pt x="662643" y="367497"/>
                      </a:cubicBezTo>
                      <a:cubicBezTo>
                        <a:pt x="655964" y="368572"/>
                        <a:pt x="651818" y="370537"/>
                        <a:pt x="648686" y="377477"/>
                      </a:cubicBezTo>
                      <a:cubicBezTo>
                        <a:pt x="631228" y="416217"/>
                        <a:pt x="607429" y="450518"/>
                        <a:pt x="571054" y="473642"/>
                      </a:cubicBezTo>
                      <a:cubicBezTo>
                        <a:pt x="555071" y="483807"/>
                        <a:pt x="543539" y="498409"/>
                        <a:pt x="535432" y="513134"/>
                      </a:cubicBezTo>
                      <a:cubicBezTo>
                        <a:pt x="527509" y="527536"/>
                        <a:pt x="517943" y="537271"/>
                        <a:pt x="505383" y="546284"/>
                      </a:cubicBezTo>
                      <a:cubicBezTo>
                        <a:pt x="492379" y="555619"/>
                        <a:pt x="487250" y="571450"/>
                        <a:pt x="477454" y="583549"/>
                      </a:cubicBezTo>
                      <a:cubicBezTo>
                        <a:pt x="472925" y="589138"/>
                        <a:pt x="471220" y="600055"/>
                        <a:pt x="460502" y="594574"/>
                      </a:cubicBezTo>
                      <a:cubicBezTo>
                        <a:pt x="451674" y="590059"/>
                        <a:pt x="439252" y="591779"/>
                        <a:pt x="436519" y="576317"/>
                      </a:cubicBezTo>
                      <a:cubicBezTo>
                        <a:pt x="430546" y="542583"/>
                        <a:pt x="410831" y="516988"/>
                        <a:pt x="382241" y="498654"/>
                      </a:cubicBezTo>
                      <a:cubicBezTo>
                        <a:pt x="374764" y="493864"/>
                        <a:pt x="371816" y="488444"/>
                        <a:pt x="370618" y="480014"/>
                      </a:cubicBezTo>
                      <a:cubicBezTo>
                        <a:pt x="365428" y="443532"/>
                        <a:pt x="348385" y="417706"/>
                        <a:pt x="311964" y="402597"/>
                      </a:cubicBezTo>
                      <a:cubicBezTo>
                        <a:pt x="290422" y="393661"/>
                        <a:pt x="266853" y="380195"/>
                        <a:pt x="265978" y="349394"/>
                      </a:cubicBezTo>
                      <a:cubicBezTo>
                        <a:pt x="265670" y="338769"/>
                        <a:pt x="253525" y="335591"/>
                        <a:pt x="245633" y="331752"/>
                      </a:cubicBezTo>
                      <a:cubicBezTo>
                        <a:pt x="224705" y="321588"/>
                        <a:pt x="206709" y="308720"/>
                        <a:pt x="194303" y="288637"/>
                      </a:cubicBezTo>
                      <a:cubicBezTo>
                        <a:pt x="188637" y="279455"/>
                        <a:pt x="178703" y="275878"/>
                        <a:pt x="169460" y="271686"/>
                      </a:cubicBezTo>
                      <a:cubicBezTo>
                        <a:pt x="141868" y="259172"/>
                        <a:pt x="124686" y="237799"/>
                        <a:pt x="110346" y="211235"/>
                      </a:cubicBezTo>
                      <a:cubicBezTo>
                        <a:pt x="97847" y="188066"/>
                        <a:pt x="87867" y="160336"/>
                        <a:pt x="51461" y="159246"/>
                      </a:cubicBezTo>
                      <a:cubicBezTo>
                        <a:pt x="36230" y="158785"/>
                        <a:pt x="21397" y="143799"/>
                        <a:pt x="6504" y="135216"/>
                      </a:cubicBezTo>
                      <a:cubicBezTo>
                        <a:pt x="1114" y="132099"/>
                        <a:pt x="-1496" y="126141"/>
                        <a:pt x="884" y="121074"/>
                      </a:cubicBezTo>
                      <a:cubicBezTo>
                        <a:pt x="9129" y="103524"/>
                        <a:pt x="14887" y="79571"/>
                        <a:pt x="32268" y="73368"/>
                      </a:cubicBezTo>
                      <a:cubicBezTo>
                        <a:pt x="66616" y="61100"/>
                        <a:pt x="94561" y="37746"/>
                        <a:pt x="127972" y="24925"/>
                      </a:cubicBezTo>
                      <a:cubicBezTo>
                        <a:pt x="171057" y="8404"/>
                        <a:pt x="217381" y="12872"/>
                        <a:pt x="261970" y="5916"/>
                      </a:cubicBezTo>
                      <a:cubicBezTo>
                        <a:pt x="280441" y="3030"/>
                        <a:pt x="299281" y="2523"/>
                        <a:pt x="317922" y="604"/>
                      </a:cubicBezTo>
                      <a:cubicBezTo>
                        <a:pt x="334136" y="-1070"/>
                        <a:pt x="348768" y="-794"/>
                        <a:pt x="347939" y="2228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466" name="Google Shape;517;p9">
                  <a:extLst>
                    <a:ext uri="{FF2B5EF4-FFF2-40B4-BE49-F238E27FC236}">
                      <a16:creationId xmlns:a16="http://schemas.microsoft.com/office/drawing/2014/main" id="{809D42EE-EA1C-39DB-D627-C800C3D8205E}"/>
                    </a:ext>
                  </a:extLst>
                </p:cNvPr>
                <p:cNvGrpSpPr/>
                <p:nvPr/>
              </p:nvGrpSpPr>
              <p:grpSpPr>
                <a:xfrm>
                  <a:off x="2576587" y="1528458"/>
                  <a:ext cx="3548381" cy="2197522"/>
                  <a:chOff x="2576587" y="1528458"/>
                  <a:chExt cx="3548381" cy="2197522"/>
                </a:xfrm>
                <a:grpFill/>
              </p:grpSpPr>
              <p:sp>
                <p:nvSpPr>
                  <p:cNvPr id="467" name="Google Shape;518;p9">
                    <a:extLst>
                      <a:ext uri="{FF2B5EF4-FFF2-40B4-BE49-F238E27FC236}">
                        <a16:creationId xmlns:a16="http://schemas.microsoft.com/office/drawing/2014/main" id="{1545D8DE-084E-CDDA-60E5-1C5918DA7C9B}"/>
                      </a:ext>
                    </a:extLst>
                  </p:cNvPr>
                  <p:cNvSpPr/>
                  <p:nvPr/>
                </p:nvSpPr>
                <p:spPr>
                  <a:xfrm>
                    <a:off x="5120534" y="2890697"/>
                    <a:ext cx="355661" cy="378184"/>
                  </a:xfrm>
                  <a:custGeom>
                    <a:avLst/>
                    <a:gdLst/>
                    <a:ahLst/>
                    <a:cxnLst/>
                    <a:rect l="l" t="t" r="r" b="b"/>
                    <a:pathLst>
                      <a:path w="826865" h="879228" extrusionOk="0">
                        <a:moveTo>
                          <a:pt x="369110" y="1966"/>
                        </a:moveTo>
                        <a:cubicBezTo>
                          <a:pt x="347398" y="58009"/>
                          <a:pt x="345326" y="62938"/>
                          <a:pt x="402520" y="87075"/>
                        </a:cubicBezTo>
                        <a:cubicBezTo>
                          <a:pt x="438435" y="102230"/>
                          <a:pt x="459992" y="123020"/>
                          <a:pt x="473719" y="156477"/>
                        </a:cubicBezTo>
                        <a:cubicBezTo>
                          <a:pt x="473996" y="157168"/>
                          <a:pt x="474733" y="157660"/>
                          <a:pt x="475209" y="158274"/>
                        </a:cubicBezTo>
                        <a:cubicBezTo>
                          <a:pt x="490578" y="178173"/>
                          <a:pt x="506532" y="197335"/>
                          <a:pt x="531743" y="205565"/>
                        </a:cubicBezTo>
                        <a:cubicBezTo>
                          <a:pt x="544427" y="209711"/>
                          <a:pt x="551858" y="220183"/>
                          <a:pt x="559258" y="230240"/>
                        </a:cubicBezTo>
                        <a:cubicBezTo>
                          <a:pt x="566322" y="239852"/>
                          <a:pt x="574383" y="247790"/>
                          <a:pt x="585116" y="253486"/>
                        </a:cubicBezTo>
                        <a:cubicBezTo>
                          <a:pt x="601805" y="262361"/>
                          <a:pt x="616745" y="269409"/>
                          <a:pt x="623209" y="292947"/>
                        </a:cubicBezTo>
                        <a:cubicBezTo>
                          <a:pt x="628614" y="312662"/>
                          <a:pt x="650586" y="329137"/>
                          <a:pt x="672743" y="336722"/>
                        </a:cubicBezTo>
                        <a:cubicBezTo>
                          <a:pt x="705187" y="347839"/>
                          <a:pt x="719036" y="371838"/>
                          <a:pt x="723244" y="403330"/>
                        </a:cubicBezTo>
                        <a:cubicBezTo>
                          <a:pt x="725163" y="417686"/>
                          <a:pt x="731827" y="425563"/>
                          <a:pt x="744709" y="433424"/>
                        </a:cubicBezTo>
                        <a:cubicBezTo>
                          <a:pt x="767756" y="447474"/>
                          <a:pt x="783310" y="470045"/>
                          <a:pt x="788899" y="496669"/>
                        </a:cubicBezTo>
                        <a:cubicBezTo>
                          <a:pt x="792200" y="512408"/>
                          <a:pt x="797175" y="522680"/>
                          <a:pt x="813958" y="525014"/>
                        </a:cubicBezTo>
                        <a:cubicBezTo>
                          <a:pt x="828053" y="526979"/>
                          <a:pt x="829373" y="534533"/>
                          <a:pt x="823799" y="546602"/>
                        </a:cubicBezTo>
                        <a:cubicBezTo>
                          <a:pt x="802779" y="592097"/>
                          <a:pt x="796392" y="641032"/>
                          <a:pt x="788531" y="689966"/>
                        </a:cubicBezTo>
                        <a:cubicBezTo>
                          <a:pt x="785398" y="709481"/>
                          <a:pt x="771303" y="727200"/>
                          <a:pt x="775449" y="749065"/>
                        </a:cubicBezTo>
                        <a:cubicBezTo>
                          <a:pt x="777475" y="759721"/>
                          <a:pt x="778473" y="770576"/>
                          <a:pt x="780009" y="781324"/>
                        </a:cubicBezTo>
                        <a:cubicBezTo>
                          <a:pt x="781437" y="791320"/>
                          <a:pt x="777537" y="795727"/>
                          <a:pt x="767111" y="795128"/>
                        </a:cubicBezTo>
                        <a:cubicBezTo>
                          <a:pt x="749408" y="794099"/>
                          <a:pt x="731458" y="796924"/>
                          <a:pt x="714430" y="788388"/>
                        </a:cubicBezTo>
                        <a:cubicBezTo>
                          <a:pt x="707167" y="784748"/>
                          <a:pt x="698062" y="781524"/>
                          <a:pt x="690877" y="790338"/>
                        </a:cubicBezTo>
                        <a:cubicBezTo>
                          <a:pt x="683798" y="798997"/>
                          <a:pt x="676858" y="807734"/>
                          <a:pt x="682186" y="819895"/>
                        </a:cubicBezTo>
                        <a:cubicBezTo>
                          <a:pt x="689218" y="835986"/>
                          <a:pt x="692289" y="852646"/>
                          <a:pt x="690263" y="870181"/>
                        </a:cubicBezTo>
                        <a:cubicBezTo>
                          <a:pt x="689817" y="874096"/>
                          <a:pt x="689787" y="878717"/>
                          <a:pt x="684965" y="879193"/>
                        </a:cubicBezTo>
                        <a:cubicBezTo>
                          <a:pt x="680558" y="879623"/>
                          <a:pt x="677672" y="876000"/>
                          <a:pt x="677196" y="871915"/>
                        </a:cubicBezTo>
                        <a:cubicBezTo>
                          <a:pt x="672942" y="836309"/>
                          <a:pt x="648882" y="841913"/>
                          <a:pt x="623778" y="843970"/>
                        </a:cubicBezTo>
                        <a:cubicBezTo>
                          <a:pt x="544273" y="850527"/>
                          <a:pt x="464629" y="855409"/>
                          <a:pt x="385032" y="860783"/>
                        </a:cubicBezTo>
                        <a:cubicBezTo>
                          <a:pt x="333518" y="864254"/>
                          <a:pt x="281943" y="866864"/>
                          <a:pt x="230505" y="871102"/>
                        </a:cubicBezTo>
                        <a:cubicBezTo>
                          <a:pt x="214736" y="872391"/>
                          <a:pt x="206061" y="867570"/>
                          <a:pt x="199797" y="853260"/>
                        </a:cubicBezTo>
                        <a:cubicBezTo>
                          <a:pt x="191981" y="835387"/>
                          <a:pt x="182738" y="818052"/>
                          <a:pt x="173019" y="801116"/>
                        </a:cubicBezTo>
                        <a:cubicBezTo>
                          <a:pt x="161150" y="780465"/>
                          <a:pt x="156666" y="759368"/>
                          <a:pt x="163222" y="735952"/>
                        </a:cubicBezTo>
                        <a:cubicBezTo>
                          <a:pt x="168796" y="716068"/>
                          <a:pt x="157741" y="699363"/>
                          <a:pt x="150402" y="682396"/>
                        </a:cubicBezTo>
                        <a:cubicBezTo>
                          <a:pt x="144245" y="668178"/>
                          <a:pt x="143876" y="655295"/>
                          <a:pt x="147407" y="639803"/>
                        </a:cubicBezTo>
                        <a:cubicBezTo>
                          <a:pt x="152659" y="616771"/>
                          <a:pt x="150140" y="591621"/>
                          <a:pt x="172635" y="575437"/>
                        </a:cubicBezTo>
                        <a:cubicBezTo>
                          <a:pt x="175230" y="573579"/>
                          <a:pt x="174769" y="570017"/>
                          <a:pt x="172374" y="567161"/>
                        </a:cubicBezTo>
                        <a:cubicBezTo>
                          <a:pt x="152843" y="543823"/>
                          <a:pt x="141220" y="515678"/>
                          <a:pt x="127216" y="489238"/>
                        </a:cubicBezTo>
                        <a:cubicBezTo>
                          <a:pt x="96538" y="431336"/>
                          <a:pt x="87049" y="366218"/>
                          <a:pt x="68870" y="304094"/>
                        </a:cubicBezTo>
                        <a:cubicBezTo>
                          <a:pt x="45838" y="225342"/>
                          <a:pt x="24680" y="146036"/>
                          <a:pt x="1802" y="67222"/>
                        </a:cubicBezTo>
                        <a:cubicBezTo>
                          <a:pt x="-3158" y="50163"/>
                          <a:pt x="2047" y="45403"/>
                          <a:pt x="18338" y="43377"/>
                        </a:cubicBezTo>
                        <a:cubicBezTo>
                          <a:pt x="130026" y="29466"/>
                          <a:pt x="242267" y="19808"/>
                          <a:pt x="353371" y="1183"/>
                        </a:cubicBezTo>
                        <a:cubicBezTo>
                          <a:pt x="358500" y="323"/>
                          <a:pt x="364058" y="-1335"/>
                          <a:pt x="369140" y="198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468" name="Google Shape;519;p9">
                    <a:extLst>
                      <a:ext uri="{FF2B5EF4-FFF2-40B4-BE49-F238E27FC236}">
                        <a16:creationId xmlns:a16="http://schemas.microsoft.com/office/drawing/2014/main" id="{B8846355-8271-C1D5-9327-352F30962592}"/>
                      </a:ext>
                    </a:extLst>
                  </p:cNvPr>
                  <p:cNvGrpSpPr/>
                  <p:nvPr/>
                </p:nvGrpSpPr>
                <p:grpSpPr>
                  <a:xfrm>
                    <a:off x="2576587" y="1528458"/>
                    <a:ext cx="3548381" cy="2197522"/>
                    <a:chOff x="2576587" y="1528458"/>
                    <a:chExt cx="3548381" cy="2197522"/>
                  </a:xfrm>
                  <a:grpFill/>
                </p:grpSpPr>
                <p:sp>
                  <p:nvSpPr>
                    <p:cNvPr id="469" name="Google Shape;520;p9">
                      <a:extLst>
                        <a:ext uri="{FF2B5EF4-FFF2-40B4-BE49-F238E27FC236}">
                          <a16:creationId xmlns:a16="http://schemas.microsoft.com/office/drawing/2014/main" id="{E2B8F0D2-29EB-CBD8-4FD1-AC40C45E7DD1}"/>
                        </a:ext>
                      </a:extLst>
                    </p:cNvPr>
                    <p:cNvSpPr/>
                    <p:nvPr/>
                  </p:nvSpPr>
                  <p:spPr>
                    <a:xfrm>
                      <a:off x="5009069" y="3235014"/>
                      <a:ext cx="612535" cy="464768"/>
                    </a:xfrm>
                    <a:custGeom>
                      <a:avLst/>
                      <a:gdLst/>
                      <a:ahLst/>
                      <a:cxnLst/>
                      <a:rect l="l" t="t" r="r" b="b"/>
                      <a:pathLst>
                        <a:path w="1424062" h="1080524" extrusionOk="0">
                          <a:moveTo>
                            <a:pt x="1024976" y="792483"/>
                          </a:moveTo>
                          <a:cubicBezTo>
                            <a:pt x="1003326" y="763294"/>
                            <a:pt x="981999" y="734535"/>
                            <a:pt x="960733" y="705730"/>
                          </a:cubicBezTo>
                          <a:cubicBezTo>
                            <a:pt x="959843" y="704533"/>
                            <a:pt x="960073" y="702060"/>
                            <a:pt x="959060" y="701477"/>
                          </a:cubicBezTo>
                          <a:cubicBezTo>
                            <a:pt x="922869" y="681255"/>
                            <a:pt x="942953" y="657625"/>
                            <a:pt x="954868" y="634455"/>
                          </a:cubicBezTo>
                          <a:cubicBezTo>
                            <a:pt x="957355" y="629634"/>
                            <a:pt x="960319" y="624935"/>
                            <a:pt x="961900" y="619822"/>
                          </a:cubicBezTo>
                          <a:cubicBezTo>
                            <a:pt x="965186" y="609289"/>
                            <a:pt x="980540" y="594826"/>
                            <a:pt x="970698" y="589743"/>
                          </a:cubicBezTo>
                          <a:cubicBezTo>
                            <a:pt x="957969" y="583187"/>
                            <a:pt x="939560" y="590342"/>
                            <a:pt x="926570" y="600844"/>
                          </a:cubicBezTo>
                          <a:cubicBezTo>
                            <a:pt x="921027" y="605343"/>
                            <a:pt x="919031" y="617427"/>
                            <a:pt x="909695" y="612897"/>
                          </a:cubicBezTo>
                          <a:cubicBezTo>
                            <a:pt x="900851" y="608614"/>
                            <a:pt x="893250" y="600200"/>
                            <a:pt x="894541" y="588438"/>
                          </a:cubicBezTo>
                          <a:cubicBezTo>
                            <a:pt x="898041" y="556393"/>
                            <a:pt x="903185" y="524456"/>
                            <a:pt x="905304" y="492335"/>
                          </a:cubicBezTo>
                          <a:cubicBezTo>
                            <a:pt x="907531" y="458601"/>
                            <a:pt x="909235" y="423286"/>
                            <a:pt x="897596" y="392009"/>
                          </a:cubicBezTo>
                          <a:cubicBezTo>
                            <a:pt x="890978" y="374198"/>
                            <a:pt x="867240" y="363204"/>
                            <a:pt x="863816" y="340111"/>
                          </a:cubicBezTo>
                          <a:cubicBezTo>
                            <a:pt x="863586" y="338530"/>
                            <a:pt x="855110" y="336672"/>
                            <a:pt x="850949" y="337440"/>
                          </a:cubicBezTo>
                          <a:cubicBezTo>
                            <a:pt x="829315" y="341493"/>
                            <a:pt x="815803" y="329317"/>
                            <a:pt x="802982" y="314992"/>
                          </a:cubicBezTo>
                          <a:cubicBezTo>
                            <a:pt x="792572" y="303368"/>
                            <a:pt x="780918" y="293526"/>
                            <a:pt x="766116" y="287522"/>
                          </a:cubicBezTo>
                          <a:cubicBezTo>
                            <a:pt x="755798" y="283346"/>
                            <a:pt x="746509" y="277603"/>
                            <a:pt x="748305" y="263692"/>
                          </a:cubicBezTo>
                          <a:cubicBezTo>
                            <a:pt x="748674" y="260867"/>
                            <a:pt x="747983" y="256261"/>
                            <a:pt x="746094" y="255017"/>
                          </a:cubicBezTo>
                          <a:cubicBezTo>
                            <a:pt x="706311" y="228715"/>
                            <a:pt x="673422" y="190068"/>
                            <a:pt x="625562" y="178737"/>
                          </a:cubicBezTo>
                          <a:cubicBezTo>
                            <a:pt x="606615" y="174253"/>
                            <a:pt x="585103" y="186813"/>
                            <a:pt x="565465" y="194045"/>
                          </a:cubicBezTo>
                          <a:cubicBezTo>
                            <a:pt x="563561" y="194751"/>
                            <a:pt x="560751" y="198314"/>
                            <a:pt x="561166" y="199173"/>
                          </a:cubicBezTo>
                          <a:cubicBezTo>
                            <a:pt x="572344" y="221744"/>
                            <a:pt x="549757" y="220224"/>
                            <a:pt x="540606" y="226857"/>
                          </a:cubicBezTo>
                          <a:cubicBezTo>
                            <a:pt x="508700" y="249981"/>
                            <a:pt x="477607" y="274886"/>
                            <a:pt x="435413" y="277773"/>
                          </a:cubicBezTo>
                          <a:cubicBezTo>
                            <a:pt x="426584" y="278371"/>
                            <a:pt x="420903" y="280951"/>
                            <a:pt x="418370" y="269865"/>
                          </a:cubicBezTo>
                          <a:cubicBezTo>
                            <a:pt x="415621" y="257750"/>
                            <a:pt x="406347" y="249121"/>
                            <a:pt x="396797" y="243118"/>
                          </a:cubicBezTo>
                          <a:cubicBezTo>
                            <a:pt x="331909" y="202213"/>
                            <a:pt x="264211" y="167605"/>
                            <a:pt x="184875" y="168848"/>
                          </a:cubicBezTo>
                          <a:cubicBezTo>
                            <a:pt x="147579" y="169432"/>
                            <a:pt x="111389" y="179151"/>
                            <a:pt x="75874" y="190882"/>
                          </a:cubicBezTo>
                          <a:cubicBezTo>
                            <a:pt x="65710" y="194244"/>
                            <a:pt x="55223" y="198743"/>
                            <a:pt x="41834" y="195334"/>
                          </a:cubicBezTo>
                          <a:cubicBezTo>
                            <a:pt x="50263" y="186414"/>
                            <a:pt x="55729" y="177078"/>
                            <a:pt x="42310" y="168372"/>
                          </a:cubicBezTo>
                          <a:cubicBezTo>
                            <a:pt x="38011" y="165578"/>
                            <a:pt x="37058" y="160235"/>
                            <a:pt x="38287" y="155613"/>
                          </a:cubicBezTo>
                          <a:cubicBezTo>
                            <a:pt x="44690" y="131322"/>
                            <a:pt x="30441" y="117995"/>
                            <a:pt x="12891" y="106018"/>
                          </a:cubicBezTo>
                          <a:cubicBezTo>
                            <a:pt x="4983" y="100629"/>
                            <a:pt x="-3032" y="94302"/>
                            <a:pt x="1145" y="83109"/>
                          </a:cubicBezTo>
                          <a:cubicBezTo>
                            <a:pt x="5106" y="72453"/>
                            <a:pt x="15578" y="75816"/>
                            <a:pt x="23531" y="74987"/>
                          </a:cubicBezTo>
                          <a:cubicBezTo>
                            <a:pt x="154167" y="61290"/>
                            <a:pt x="285201" y="51418"/>
                            <a:pt x="415375" y="33515"/>
                          </a:cubicBezTo>
                          <a:cubicBezTo>
                            <a:pt x="429348" y="31595"/>
                            <a:pt x="436595" y="36217"/>
                            <a:pt x="440112" y="48009"/>
                          </a:cubicBezTo>
                          <a:cubicBezTo>
                            <a:pt x="449892" y="80852"/>
                            <a:pt x="471434" y="87255"/>
                            <a:pt x="503971" y="84522"/>
                          </a:cubicBezTo>
                          <a:cubicBezTo>
                            <a:pt x="629416" y="74004"/>
                            <a:pt x="755122" y="66818"/>
                            <a:pt x="880630" y="57007"/>
                          </a:cubicBezTo>
                          <a:cubicBezTo>
                            <a:pt x="904259" y="55164"/>
                            <a:pt x="921826" y="56024"/>
                            <a:pt x="925987" y="84015"/>
                          </a:cubicBezTo>
                          <a:cubicBezTo>
                            <a:pt x="927200" y="92199"/>
                            <a:pt x="930285" y="99170"/>
                            <a:pt x="941617" y="95608"/>
                          </a:cubicBezTo>
                          <a:cubicBezTo>
                            <a:pt x="951075" y="92629"/>
                            <a:pt x="962499" y="93351"/>
                            <a:pt x="963037" y="78963"/>
                          </a:cubicBezTo>
                          <a:cubicBezTo>
                            <a:pt x="963743" y="60262"/>
                            <a:pt x="966215" y="41468"/>
                            <a:pt x="958061" y="23550"/>
                          </a:cubicBezTo>
                          <a:cubicBezTo>
                            <a:pt x="955113" y="17055"/>
                            <a:pt x="952442" y="10314"/>
                            <a:pt x="957939" y="3758"/>
                          </a:cubicBezTo>
                          <a:cubicBezTo>
                            <a:pt x="964157" y="-3674"/>
                            <a:pt x="970882" y="1977"/>
                            <a:pt x="977332" y="3343"/>
                          </a:cubicBezTo>
                          <a:cubicBezTo>
                            <a:pt x="986375" y="5262"/>
                            <a:pt x="994774" y="8901"/>
                            <a:pt x="1004539" y="8917"/>
                          </a:cubicBezTo>
                          <a:cubicBezTo>
                            <a:pt x="1042250" y="8994"/>
                            <a:pt x="1042649" y="9301"/>
                            <a:pt x="1051770" y="44462"/>
                          </a:cubicBezTo>
                          <a:cubicBezTo>
                            <a:pt x="1082125" y="161478"/>
                            <a:pt x="1139520" y="264230"/>
                            <a:pt x="1215739" y="357170"/>
                          </a:cubicBezTo>
                          <a:cubicBezTo>
                            <a:pt x="1229067" y="373415"/>
                            <a:pt x="1242271" y="389767"/>
                            <a:pt x="1255169" y="406350"/>
                          </a:cubicBezTo>
                          <a:cubicBezTo>
                            <a:pt x="1258424" y="410527"/>
                            <a:pt x="1263000" y="416177"/>
                            <a:pt x="1262386" y="420492"/>
                          </a:cubicBezTo>
                          <a:cubicBezTo>
                            <a:pt x="1255261" y="469963"/>
                            <a:pt x="1280412" y="507413"/>
                            <a:pt x="1305824" y="545814"/>
                          </a:cubicBezTo>
                          <a:cubicBezTo>
                            <a:pt x="1342674" y="601520"/>
                            <a:pt x="1375655" y="659621"/>
                            <a:pt x="1403862" y="720317"/>
                          </a:cubicBezTo>
                          <a:cubicBezTo>
                            <a:pt x="1411539" y="736854"/>
                            <a:pt x="1413151" y="755002"/>
                            <a:pt x="1414717" y="772353"/>
                          </a:cubicBezTo>
                          <a:cubicBezTo>
                            <a:pt x="1419231" y="822669"/>
                            <a:pt x="1421105" y="873231"/>
                            <a:pt x="1424006" y="923701"/>
                          </a:cubicBezTo>
                          <a:cubicBezTo>
                            <a:pt x="1424283" y="928553"/>
                            <a:pt x="1423638" y="933236"/>
                            <a:pt x="1419937" y="936691"/>
                          </a:cubicBezTo>
                          <a:cubicBezTo>
                            <a:pt x="1397274" y="957849"/>
                            <a:pt x="1400054" y="985180"/>
                            <a:pt x="1401620" y="1012158"/>
                          </a:cubicBezTo>
                          <a:cubicBezTo>
                            <a:pt x="1402479" y="1026975"/>
                            <a:pt x="1390579" y="1043942"/>
                            <a:pt x="1383947" y="1044095"/>
                          </a:cubicBezTo>
                          <a:cubicBezTo>
                            <a:pt x="1356555" y="1044725"/>
                            <a:pt x="1340770" y="1068708"/>
                            <a:pt x="1316172" y="1072854"/>
                          </a:cubicBezTo>
                          <a:cubicBezTo>
                            <a:pt x="1311612" y="1073622"/>
                            <a:pt x="1307298" y="1075725"/>
                            <a:pt x="1302829" y="1077076"/>
                          </a:cubicBezTo>
                          <a:cubicBezTo>
                            <a:pt x="1276942" y="1084907"/>
                            <a:pt x="1270616" y="1080362"/>
                            <a:pt x="1269817" y="1053461"/>
                          </a:cubicBezTo>
                          <a:cubicBezTo>
                            <a:pt x="1268835" y="1019973"/>
                            <a:pt x="1219977" y="955608"/>
                            <a:pt x="1188823" y="946886"/>
                          </a:cubicBezTo>
                          <a:cubicBezTo>
                            <a:pt x="1184401" y="945643"/>
                            <a:pt x="1178136" y="942541"/>
                            <a:pt x="1175603" y="944338"/>
                          </a:cubicBezTo>
                          <a:cubicBezTo>
                            <a:pt x="1147304" y="964483"/>
                            <a:pt x="1139213" y="939700"/>
                            <a:pt x="1133900" y="922703"/>
                          </a:cubicBezTo>
                          <a:cubicBezTo>
                            <a:pt x="1123121" y="888248"/>
                            <a:pt x="1100412" y="864172"/>
                            <a:pt x="1075231" y="840695"/>
                          </a:cubicBezTo>
                          <a:cubicBezTo>
                            <a:pt x="1059217" y="825756"/>
                            <a:pt x="1058633" y="804014"/>
                            <a:pt x="1058909" y="784513"/>
                          </a:cubicBezTo>
                          <a:cubicBezTo>
                            <a:pt x="1059232" y="761958"/>
                            <a:pt x="1042465" y="765290"/>
                            <a:pt x="1030657" y="761881"/>
                          </a:cubicBezTo>
                          <a:cubicBezTo>
                            <a:pt x="1023809" y="759901"/>
                            <a:pt x="1025037" y="767700"/>
                            <a:pt x="1026051" y="771723"/>
                          </a:cubicBezTo>
                          <a:cubicBezTo>
                            <a:pt x="1027648" y="778111"/>
                            <a:pt x="1033359" y="784099"/>
                            <a:pt x="1025068" y="792513"/>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470" name="Google Shape;521;p9">
                      <a:extLst>
                        <a:ext uri="{FF2B5EF4-FFF2-40B4-BE49-F238E27FC236}">
                          <a16:creationId xmlns:a16="http://schemas.microsoft.com/office/drawing/2014/main" id="{DA91563C-C1C9-1CF0-095F-04F160825CD0}"/>
                        </a:ext>
                      </a:extLst>
                    </p:cNvPr>
                    <p:cNvGrpSpPr/>
                    <p:nvPr/>
                  </p:nvGrpSpPr>
                  <p:grpSpPr>
                    <a:xfrm>
                      <a:off x="2576587" y="1528458"/>
                      <a:ext cx="3548381" cy="2197522"/>
                      <a:chOff x="2576587" y="1528458"/>
                      <a:chExt cx="3548381" cy="2197522"/>
                    </a:xfrm>
                    <a:grpFill/>
                  </p:grpSpPr>
                  <p:sp>
                    <p:nvSpPr>
                      <p:cNvPr id="513" name="Google Shape;522;p9">
                        <a:extLst>
                          <a:ext uri="{FF2B5EF4-FFF2-40B4-BE49-F238E27FC236}">
                            <a16:creationId xmlns:a16="http://schemas.microsoft.com/office/drawing/2014/main" id="{E7D4F072-5E4A-F7AE-14B8-F1FDC056A7C5}"/>
                          </a:ext>
                        </a:extLst>
                      </p:cNvPr>
                      <p:cNvSpPr/>
                      <p:nvPr/>
                    </p:nvSpPr>
                    <p:spPr>
                      <a:xfrm>
                        <a:off x="4715385" y="2927907"/>
                        <a:ext cx="233445" cy="412540"/>
                      </a:xfrm>
                      <a:custGeom>
                        <a:avLst/>
                        <a:gdLst/>
                        <a:ahLst/>
                        <a:cxnLst/>
                        <a:rect l="l" t="t" r="r" b="b"/>
                        <a:pathLst>
                          <a:path w="542728" h="959100" extrusionOk="0">
                            <a:moveTo>
                              <a:pt x="519306" y="110613"/>
                            </a:moveTo>
                            <a:cubicBezTo>
                              <a:pt x="514807" y="199822"/>
                              <a:pt x="516266" y="300823"/>
                              <a:pt x="512872" y="401625"/>
                            </a:cubicBezTo>
                            <a:cubicBezTo>
                              <a:pt x="510584" y="469676"/>
                              <a:pt x="509249" y="537711"/>
                              <a:pt x="509663" y="605685"/>
                            </a:cubicBezTo>
                            <a:cubicBezTo>
                              <a:pt x="510078" y="671279"/>
                              <a:pt x="523482" y="735967"/>
                              <a:pt x="530545" y="801115"/>
                            </a:cubicBezTo>
                            <a:cubicBezTo>
                              <a:pt x="533816" y="831348"/>
                              <a:pt x="538483" y="861443"/>
                              <a:pt x="541984" y="891645"/>
                            </a:cubicBezTo>
                            <a:cubicBezTo>
                              <a:pt x="545623" y="922953"/>
                              <a:pt x="536488" y="934637"/>
                              <a:pt x="501894" y="922968"/>
                            </a:cubicBezTo>
                            <a:cubicBezTo>
                              <a:pt x="449121" y="905172"/>
                              <a:pt x="411625" y="933916"/>
                              <a:pt x="371504" y="954706"/>
                            </a:cubicBezTo>
                            <a:cubicBezTo>
                              <a:pt x="353801" y="963872"/>
                              <a:pt x="348119" y="957807"/>
                              <a:pt x="344926" y="944741"/>
                            </a:cubicBezTo>
                            <a:cubicBezTo>
                              <a:pt x="339337" y="921908"/>
                              <a:pt x="327376" y="903191"/>
                              <a:pt x="312804" y="885718"/>
                            </a:cubicBezTo>
                            <a:cubicBezTo>
                              <a:pt x="301335" y="871976"/>
                              <a:pt x="311330" y="858311"/>
                              <a:pt x="313342" y="845398"/>
                            </a:cubicBezTo>
                            <a:cubicBezTo>
                              <a:pt x="319438" y="806352"/>
                              <a:pt x="320328" y="805614"/>
                              <a:pt x="280484" y="807549"/>
                            </a:cubicBezTo>
                            <a:cubicBezTo>
                              <a:pt x="196234" y="811664"/>
                              <a:pt x="112030" y="816900"/>
                              <a:pt x="27781" y="821352"/>
                            </a:cubicBezTo>
                            <a:cubicBezTo>
                              <a:pt x="20057" y="821767"/>
                              <a:pt x="8403" y="825775"/>
                              <a:pt x="7436" y="812600"/>
                            </a:cubicBezTo>
                            <a:cubicBezTo>
                              <a:pt x="6653" y="802037"/>
                              <a:pt x="-10636" y="790045"/>
                              <a:pt x="10353" y="780034"/>
                            </a:cubicBezTo>
                            <a:cubicBezTo>
                              <a:pt x="20288" y="775289"/>
                              <a:pt x="14130" y="762883"/>
                              <a:pt x="15559" y="754008"/>
                            </a:cubicBezTo>
                            <a:cubicBezTo>
                              <a:pt x="18138" y="737948"/>
                              <a:pt x="7022" y="717802"/>
                              <a:pt x="29316" y="707577"/>
                            </a:cubicBezTo>
                            <a:cubicBezTo>
                              <a:pt x="29899" y="672215"/>
                              <a:pt x="55096" y="652777"/>
                              <a:pt x="75610" y="628194"/>
                            </a:cubicBezTo>
                            <a:cubicBezTo>
                              <a:pt x="99655" y="599374"/>
                              <a:pt x="97229" y="561341"/>
                              <a:pt x="88569" y="525243"/>
                            </a:cubicBezTo>
                            <a:cubicBezTo>
                              <a:pt x="86388" y="516168"/>
                              <a:pt x="79878" y="510365"/>
                              <a:pt x="73352" y="504945"/>
                            </a:cubicBezTo>
                            <a:cubicBezTo>
                              <a:pt x="57799" y="492047"/>
                              <a:pt x="59088" y="474666"/>
                              <a:pt x="65844" y="460263"/>
                            </a:cubicBezTo>
                            <a:cubicBezTo>
                              <a:pt x="70927" y="449423"/>
                              <a:pt x="67395" y="443343"/>
                              <a:pt x="66013" y="433654"/>
                            </a:cubicBezTo>
                            <a:cubicBezTo>
                              <a:pt x="62098" y="406139"/>
                              <a:pt x="60440" y="377349"/>
                              <a:pt x="64662" y="350111"/>
                            </a:cubicBezTo>
                            <a:cubicBezTo>
                              <a:pt x="66335" y="339301"/>
                              <a:pt x="70758" y="333159"/>
                              <a:pt x="60148" y="326588"/>
                            </a:cubicBezTo>
                            <a:cubicBezTo>
                              <a:pt x="45254" y="317344"/>
                              <a:pt x="42506" y="306028"/>
                              <a:pt x="49215" y="289031"/>
                            </a:cubicBezTo>
                            <a:cubicBezTo>
                              <a:pt x="57891" y="267013"/>
                              <a:pt x="65737" y="245194"/>
                              <a:pt x="83840" y="228780"/>
                            </a:cubicBezTo>
                            <a:cubicBezTo>
                              <a:pt x="87832" y="225172"/>
                              <a:pt x="92484" y="220750"/>
                              <a:pt x="90288" y="214670"/>
                            </a:cubicBezTo>
                            <a:cubicBezTo>
                              <a:pt x="77222" y="178264"/>
                              <a:pt x="113689" y="167885"/>
                              <a:pt x="126940" y="145436"/>
                            </a:cubicBezTo>
                            <a:cubicBezTo>
                              <a:pt x="129596" y="140938"/>
                              <a:pt x="140098" y="139495"/>
                              <a:pt x="138025" y="132385"/>
                            </a:cubicBezTo>
                            <a:cubicBezTo>
                              <a:pt x="129964" y="104763"/>
                              <a:pt x="154132" y="87013"/>
                              <a:pt x="158017" y="63183"/>
                            </a:cubicBezTo>
                            <a:cubicBezTo>
                              <a:pt x="159706" y="52773"/>
                              <a:pt x="172941" y="50500"/>
                              <a:pt x="176273" y="43100"/>
                            </a:cubicBezTo>
                            <a:cubicBezTo>
                              <a:pt x="192165" y="7723"/>
                              <a:pt x="224701" y="20989"/>
                              <a:pt x="249713" y="18502"/>
                            </a:cubicBezTo>
                            <a:cubicBezTo>
                              <a:pt x="330477" y="10471"/>
                              <a:pt x="411625" y="6448"/>
                              <a:pt x="492574" y="169"/>
                            </a:cubicBezTo>
                            <a:cubicBezTo>
                              <a:pt x="511076" y="-1275"/>
                              <a:pt x="518999" y="6541"/>
                              <a:pt x="519214" y="23814"/>
                            </a:cubicBezTo>
                            <a:cubicBezTo>
                              <a:pt x="519505" y="48857"/>
                              <a:pt x="519290" y="73916"/>
                              <a:pt x="519290" y="110613"/>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14" name="Google Shape;523;p9">
                        <a:extLst>
                          <a:ext uri="{FF2B5EF4-FFF2-40B4-BE49-F238E27FC236}">
                            <a16:creationId xmlns:a16="http://schemas.microsoft.com/office/drawing/2014/main" id="{86DA7B6F-B8FF-C685-3C76-DE5A1B9AB7EF}"/>
                          </a:ext>
                        </a:extLst>
                      </p:cNvPr>
                      <p:cNvGrpSpPr/>
                      <p:nvPr/>
                    </p:nvGrpSpPr>
                    <p:grpSpPr>
                      <a:xfrm>
                        <a:off x="2576587" y="1528458"/>
                        <a:ext cx="3548381" cy="2197522"/>
                        <a:chOff x="2576587" y="1528458"/>
                        <a:chExt cx="3548381" cy="2197522"/>
                      </a:xfrm>
                      <a:grpFill/>
                    </p:grpSpPr>
                    <p:sp>
                      <p:nvSpPr>
                        <p:cNvPr id="529" name="Google Shape;524;p9">
                          <a:extLst>
                            <a:ext uri="{FF2B5EF4-FFF2-40B4-BE49-F238E27FC236}">
                              <a16:creationId xmlns:a16="http://schemas.microsoft.com/office/drawing/2014/main" id="{4D2E37DD-6B68-BB9B-F79E-0CDDB9AD8F87}"/>
                            </a:ext>
                          </a:extLst>
                        </p:cNvPr>
                        <p:cNvSpPr/>
                        <p:nvPr/>
                      </p:nvSpPr>
                      <p:spPr>
                        <a:xfrm>
                          <a:off x="3891346" y="1982346"/>
                          <a:ext cx="469160" cy="295238"/>
                        </a:xfrm>
                        <a:custGeom>
                          <a:avLst/>
                          <a:gdLst/>
                          <a:ahLst/>
                          <a:cxnLst/>
                          <a:rect l="l" t="t" r="r" b="b"/>
                          <a:pathLst>
                            <a:path w="1090735" h="686388" extrusionOk="0">
                              <a:moveTo>
                                <a:pt x="102384" y="2515"/>
                              </a:moveTo>
                              <a:cubicBezTo>
                                <a:pt x="216176" y="7168"/>
                                <a:pt x="330044" y="10714"/>
                                <a:pt x="443759" y="16902"/>
                              </a:cubicBezTo>
                              <a:cubicBezTo>
                                <a:pt x="509169" y="20464"/>
                                <a:pt x="574609" y="23213"/>
                                <a:pt x="640019" y="26376"/>
                              </a:cubicBezTo>
                              <a:cubicBezTo>
                                <a:pt x="740498" y="31213"/>
                                <a:pt x="841039" y="35420"/>
                                <a:pt x="941426" y="41193"/>
                              </a:cubicBezTo>
                              <a:cubicBezTo>
                                <a:pt x="979413" y="43373"/>
                                <a:pt x="1017845" y="39995"/>
                                <a:pt x="1055693" y="47457"/>
                              </a:cubicBezTo>
                              <a:cubicBezTo>
                                <a:pt x="1073259" y="50928"/>
                                <a:pt x="1076130" y="56670"/>
                                <a:pt x="1063417" y="69384"/>
                              </a:cubicBezTo>
                              <a:cubicBezTo>
                                <a:pt x="1062864" y="69936"/>
                                <a:pt x="1062296" y="70474"/>
                                <a:pt x="1061774" y="71073"/>
                              </a:cubicBezTo>
                              <a:cubicBezTo>
                                <a:pt x="1030743" y="107278"/>
                                <a:pt x="1032386" y="130064"/>
                                <a:pt x="1071908" y="158270"/>
                              </a:cubicBezTo>
                              <a:cubicBezTo>
                                <a:pt x="1086955" y="169003"/>
                                <a:pt x="1090855" y="180273"/>
                                <a:pt x="1090732" y="197301"/>
                              </a:cubicBezTo>
                              <a:cubicBezTo>
                                <a:pt x="1090072" y="295938"/>
                                <a:pt x="1090425" y="394574"/>
                                <a:pt x="1090195" y="493226"/>
                              </a:cubicBezTo>
                              <a:cubicBezTo>
                                <a:pt x="1090164" y="506063"/>
                                <a:pt x="1093127" y="521110"/>
                                <a:pt x="1074057" y="524549"/>
                              </a:cubicBezTo>
                              <a:cubicBezTo>
                                <a:pt x="1069236" y="525425"/>
                                <a:pt x="1066933" y="529586"/>
                                <a:pt x="1069758" y="533102"/>
                              </a:cubicBezTo>
                              <a:cubicBezTo>
                                <a:pt x="1086448" y="553892"/>
                                <a:pt x="1058641" y="583910"/>
                                <a:pt x="1084421" y="602565"/>
                              </a:cubicBezTo>
                              <a:cubicBezTo>
                                <a:pt x="1073505" y="627562"/>
                                <a:pt x="1078403" y="656735"/>
                                <a:pt x="1063539" y="680811"/>
                              </a:cubicBezTo>
                              <a:cubicBezTo>
                                <a:pt x="1059701" y="687030"/>
                                <a:pt x="1056093" y="687690"/>
                                <a:pt x="1050258" y="684558"/>
                              </a:cubicBezTo>
                              <a:cubicBezTo>
                                <a:pt x="1044055" y="681241"/>
                                <a:pt x="1037299" y="678861"/>
                                <a:pt x="1031372" y="675130"/>
                              </a:cubicBezTo>
                              <a:cubicBezTo>
                                <a:pt x="999895" y="655292"/>
                                <a:pt x="965962" y="646985"/>
                                <a:pt x="928743" y="650609"/>
                              </a:cubicBezTo>
                              <a:cubicBezTo>
                                <a:pt x="910533" y="652375"/>
                                <a:pt x="890603" y="639938"/>
                                <a:pt x="874511" y="659100"/>
                              </a:cubicBezTo>
                              <a:cubicBezTo>
                                <a:pt x="871241" y="663000"/>
                                <a:pt x="864009" y="658040"/>
                                <a:pt x="859495" y="655231"/>
                              </a:cubicBezTo>
                              <a:cubicBezTo>
                                <a:pt x="840425" y="643392"/>
                                <a:pt x="819128" y="636253"/>
                                <a:pt x="800841" y="621789"/>
                              </a:cubicBezTo>
                              <a:cubicBezTo>
                                <a:pt x="789817" y="613068"/>
                                <a:pt x="769718" y="614388"/>
                                <a:pt x="753596" y="613758"/>
                              </a:cubicBezTo>
                              <a:cubicBezTo>
                                <a:pt x="693514" y="611394"/>
                                <a:pt x="633309" y="611425"/>
                                <a:pt x="573289" y="608047"/>
                              </a:cubicBezTo>
                              <a:cubicBezTo>
                                <a:pt x="499280" y="603870"/>
                                <a:pt x="425150" y="602350"/>
                                <a:pt x="351203" y="598220"/>
                              </a:cubicBezTo>
                              <a:cubicBezTo>
                                <a:pt x="264942" y="593398"/>
                                <a:pt x="178773" y="585706"/>
                                <a:pt x="92589" y="579242"/>
                              </a:cubicBezTo>
                              <a:cubicBezTo>
                                <a:pt x="67208" y="577338"/>
                                <a:pt x="41336" y="577676"/>
                                <a:pt x="15893" y="572148"/>
                              </a:cubicBezTo>
                              <a:cubicBezTo>
                                <a:pt x="2504" y="569246"/>
                                <a:pt x="-1043" y="564517"/>
                                <a:pt x="247" y="552341"/>
                              </a:cubicBezTo>
                              <a:cubicBezTo>
                                <a:pt x="10089" y="459431"/>
                                <a:pt x="16124" y="366199"/>
                                <a:pt x="24154" y="273152"/>
                              </a:cubicBezTo>
                              <a:cubicBezTo>
                                <a:pt x="31631" y="186323"/>
                                <a:pt x="42902" y="99801"/>
                                <a:pt x="47017" y="12664"/>
                              </a:cubicBezTo>
                              <a:cubicBezTo>
                                <a:pt x="47447" y="3682"/>
                                <a:pt x="47969" y="-1615"/>
                                <a:pt x="60298" y="442"/>
                              </a:cubicBezTo>
                              <a:cubicBezTo>
                                <a:pt x="73979" y="2730"/>
                                <a:pt x="88335" y="964"/>
                                <a:pt x="102400" y="964"/>
                              </a:cubicBezTo>
                              <a:cubicBezTo>
                                <a:pt x="102400" y="1486"/>
                                <a:pt x="102400" y="2008"/>
                                <a:pt x="102400" y="253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30" name="Google Shape;525;p9">
                          <a:extLst>
                            <a:ext uri="{FF2B5EF4-FFF2-40B4-BE49-F238E27FC236}">
                              <a16:creationId xmlns:a16="http://schemas.microsoft.com/office/drawing/2014/main" id="{C5E5F422-C62A-F114-724F-D30CFA34BF6C}"/>
                            </a:ext>
                          </a:extLst>
                        </p:cNvPr>
                        <p:cNvGrpSpPr/>
                        <p:nvPr/>
                      </p:nvGrpSpPr>
                      <p:grpSpPr>
                        <a:xfrm>
                          <a:off x="2576587" y="1528458"/>
                          <a:ext cx="3548381" cy="2197522"/>
                          <a:chOff x="2576587" y="1528458"/>
                          <a:chExt cx="3548381" cy="2197522"/>
                        </a:xfrm>
                        <a:grpFill/>
                      </p:grpSpPr>
                      <p:sp>
                        <p:nvSpPr>
                          <p:cNvPr id="531" name="Google Shape;526;p9">
                            <a:extLst>
                              <a:ext uri="{FF2B5EF4-FFF2-40B4-BE49-F238E27FC236}">
                                <a16:creationId xmlns:a16="http://schemas.microsoft.com/office/drawing/2014/main" id="{7F4B7BB7-FD73-AFFF-4B01-9C3363BC5854}"/>
                              </a:ext>
                            </a:extLst>
                          </p:cNvPr>
                          <p:cNvSpPr/>
                          <p:nvPr/>
                        </p:nvSpPr>
                        <p:spPr>
                          <a:xfrm>
                            <a:off x="3430380" y="2012487"/>
                            <a:ext cx="467406" cy="387326"/>
                          </a:xfrm>
                          <a:custGeom>
                            <a:avLst/>
                            <a:gdLst/>
                            <a:ahLst/>
                            <a:cxnLst/>
                            <a:rect l="l" t="t" r="r" b="b"/>
                            <a:pathLst>
                              <a:path w="1086657" h="900481" extrusionOk="0">
                                <a:moveTo>
                                  <a:pt x="1086657" y="146190"/>
                                </a:moveTo>
                                <a:cubicBezTo>
                                  <a:pt x="1080285" y="215884"/>
                                  <a:pt x="1073944" y="283289"/>
                                  <a:pt x="1068048" y="350741"/>
                                </a:cubicBezTo>
                                <a:cubicBezTo>
                                  <a:pt x="1064255" y="394194"/>
                                  <a:pt x="1061384" y="437724"/>
                                  <a:pt x="1057668" y="481177"/>
                                </a:cubicBezTo>
                                <a:cubicBezTo>
                                  <a:pt x="1051834" y="549412"/>
                                  <a:pt x="1045508" y="617601"/>
                                  <a:pt x="1039642" y="685820"/>
                                </a:cubicBezTo>
                                <a:cubicBezTo>
                                  <a:pt x="1036034" y="727722"/>
                                  <a:pt x="1032779" y="769655"/>
                                  <a:pt x="1029585" y="811588"/>
                                </a:cubicBezTo>
                                <a:cubicBezTo>
                                  <a:pt x="1027696" y="836447"/>
                                  <a:pt x="1025593" y="861321"/>
                                  <a:pt x="1024871" y="886226"/>
                                </a:cubicBezTo>
                                <a:cubicBezTo>
                                  <a:pt x="1024457" y="900291"/>
                                  <a:pt x="1016273" y="901104"/>
                                  <a:pt x="1006170" y="900244"/>
                                </a:cubicBezTo>
                                <a:cubicBezTo>
                                  <a:pt x="966601" y="896897"/>
                                  <a:pt x="927033" y="893611"/>
                                  <a:pt x="887511" y="889819"/>
                                </a:cubicBezTo>
                                <a:cubicBezTo>
                                  <a:pt x="845701" y="885796"/>
                                  <a:pt x="803921" y="881574"/>
                                  <a:pt x="762188" y="876814"/>
                                </a:cubicBezTo>
                                <a:cubicBezTo>
                                  <a:pt x="699604" y="869674"/>
                                  <a:pt x="637111" y="861828"/>
                                  <a:pt x="574542" y="854611"/>
                                </a:cubicBezTo>
                                <a:cubicBezTo>
                                  <a:pt x="514261" y="847656"/>
                                  <a:pt x="453841" y="841744"/>
                                  <a:pt x="393621" y="834251"/>
                                </a:cubicBezTo>
                                <a:cubicBezTo>
                                  <a:pt x="337301" y="827250"/>
                                  <a:pt x="281104" y="819204"/>
                                  <a:pt x="224953" y="810867"/>
                                </a:cubicBezTo>
                                <a:cubicBezTo>
                                  <a:pt x="155751" y="800595"/>
                                  <a:pt x="86763" y="788695"/>
                                  <a:pt x="17438" y="779375"/>
                                </a:cubicBezTo>
                                <a:cubicBezTo>
                                  <a:pt x="-1724" y="776795"/>
                                  <a:pt x="-1217" y="767275"/>
                                  <a:pt x="1178" y="753933"/>
                                </a:cubicBezTo>
                                <a:cubicBezTo>
                                  <a:pt x="21845" y="638345"/>
                                  <a:pt x="39426" y="522281"/>
                                  <a:pt x="57129" y="406201"/>
                                </a:cubicBezTo>
                                <a:cubicBezTo>
                                  <a:pt x="70964" y="315518"/>
                                  <a:pt x="87562" y="225250"/>
                                  <a:pt x="102302" y="134705"/>
                                </a:cubicBezTo>
                                <a:cubicBezTo>
                                  <a:pt x="108306" y="97870"/>
                                  <a:pt x="112728" y="60773"/>
                                  <a:pt x="117748" y="23769"/>
                                </a:cubicBezTo>
                                <a:cubicBezTo>
                                  <a:pt x="120021" y="7033"/>
                                  <a:pt x="121771" y="-2702"/>
                                  <a:pt x="146262" y="661"/>
                                </a:cubicBezTo>
                                <a:cubicBezTo>
                                  <a:pt x="251040" y="15063"/>
                                  <a:pt x="355158" y="33857"/>
                                  <a:pt x="460351" y="45542"/>
                                </a:cubicBezTo>
                                <a:cubicBezTo>
                                  <a:pt x="582449" y="59100"/>
                                  <a:pt x="704087" y="76757"/>
                                  <a:pt x="826109" y="91114"/>
                                </a:cubicBezTo>
                                <a:cubicBezTo>
                                  <a:pt x="894881" y="99206"/>
                                  <a:pt x="964006" y="104226"/>
                                  <a:pt x="1032978" y="110737"/>
                                </a:cubicBezTo>
                                <a:cubicBezTo>
                                  <a:pt x="1046920" y="112057"/>
                                  <a:pt x="1060939" y="113178"/>
                                  <a:pt x="1074696" y="115681"/>
                                </a:cubicBezTo>
                                <a:cubicBezTo>
                                  <a:pt x="1097052" y="119750"/>
                                  <a:pt x="1079487" y="138313"/>
                                  <a:pt x="1086657" y="14615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32" name="Google Shape;527;p9">
                            <a:extLst>
                              <a:ext uri="{FF2B5EF4-FFF2-40B4-BE49-F238E27FC236}">
                                <a16:creationId xmlns:a16="http://schemas.microsoft.com/office/drawing/2014/main" id="{6C1062D3-3385-FDD6-F163-6F9BE2C22159}"/>
                              </a:ext>
                            </a:extLst>
                          </p:cNvPr>
                          <p:cNvGrpSpPr/>
                          <p:nvPr/>
                        </p:nvGrpSpPr>
                        <p:grpSpPr>
                          <a:xfrm>
                            <a:off x="2576587" y="1528458"/>
                            <a:ext cx="3548381" cy="2197522"/>
                            <a:chOff x="2576587" y="1528458"/>
                            <a:chExt cx="3548381" cy="2197522"/>
                          </a:xfrm>
                          <a:grpFill/>
                        </p:grpSpPr>
                        <p:sp>
                          <p:nvSpPr>
                            <p:cNvPr id="533" name="Google Shape;528;p9">
                              <a:extLst>
                                <a:ext uri="{FF2B5EF4-FFF2-40B4-BE49-F238E27FC236}">
                                  <a16:creationId xmlns:a16="http://schemas.microsoft.com/office/drawing/2014/main" id="{F0D1DFA8-CDB8-D95F-186C-A3DF326E692C}"/>
                                </a:ext>
                              </a:extLst>
                            </p:cNvPr>
                            <p:cNvSpPr/>
                            <p:nvPr/>
                          </p:nvSpPr>
                          <p:spPr>
                            <a:xfrm>
                              <a:off x="3915061" y="2758994"/>
                              <a:ext cx="580978" cy="299010"/>
                            </a:xfrm>
                            <a:custGeom>
                              <a:avLst/>
                              <a:gdLst/>
                              <a:ahLst/>
                              <a:cxnLst/>
                              <a:rect l="l" t="t" r="r" b="b"/>
                              <a:pathLst>
                                <a:path w="1350696" h="695158" extrusionOk="0">
                                  <a:moveTo>
                                    <a:pt x="1349796" y="493671"/>
                                  </a:moveTo>
                                  <a:cubicBezTo>
                                    <a:pt x="1349796" y="568017"/>
                                    <a:pt x="1348951" y="622080"/>
                                    <a:pt x="1350226" y="676097"/>
                                  </a:cubicBezTo>
                                  <a:cubicBezTo>
                                    <a:pt x="1350702" y="696503"/>
                                    <a:pt x="1344130" y="698222"/>
                                    <a:pt x="1327409" y="691927"/>
                                  </a:cubicBezTo>
                                  <a:cubicBezTo>
                                    <a:pt x="1310458" y="685555"/>
                                    <a:pt x="1295088" y="679643"/>
                                    <a:pt x="1283756" y="663091"/>
                                  </a:cubicBezTo>
                                  <a:cubicBezTo>
                                    <a:pt x="1273454" y="648044"/>
                                    <a:pt x="1252249" y="647138"/>
                                    <a:pt x="1236618" y="638478"/>
                                  </a:cubicBezTo>
                                  <a:cubicBezTo>
                                    <a:pt x="1232365" y="636129"/>
                                    <a:pt x="1229479" y="638586"/>
                                    <a:pt x="1226976" y="642132"/>
                                  </a:cubicBezTo>
                                  <a:cubicBezTo>
                                    <a:pt x="1212973" y="661955"/>
                                    <a:pt x="1195699" y="657456"/>
                                    <a:pt x="1177842" y="648612"/>
                                  </a:cubicBezTo>
                                  <a:cubicBezTo>
                                    <a:pt x="1175124" y="647261"/>
                                    <a:pt x="1170963" y="644512"/>
                                    <a:pt x="1169566" y="645465"/>
                                  </a:cubicBezTo>
                                  <a:cubicBezTo>
                                    <a:pt x="1135648" y="668680"/>
                                    <a:pt x="1085071" y="640075"/>
                                    <a:pt x="1057080" y="681670"/>
                                  </a:cubicBezTo>
                                  <a:cubicBezTo>
                                    <a:pt x="1053471" y="687013"/>
                                    <a:pt x="1049586" y="686169"/>
                                    <a:pt x="1043736" y="681624"/>
                                  </a:cubicBezTo>
                                  <a:cubicBezTo>
                                    <a:pt x="1026232" y="668020"/>
                                    <a:pt x="1006088" y="659959"/>
                                    <a:pt x="983424" y="659851"/>
                                  </a:cubicBezTo>
                                  <a:cubicBezTo>
                                    <a:pt x="976146" y="659821"/>
                                    <a:pt x="968469" y="659851"/>
                                    <a:pt x="965598" y="651744"/>
                                  </a:cubicBezTo>
                                  <a:cubicBezTo>
                                    <a:pt x="957813" y="629726"/>
                                    <a:pt x="948647" y="638233"/>
                                    <a:pt x="938666" y="649856"/>
                                  </a:cubicBezTo>
                                  <a:cubicBezTo>
                                    <a:pt x="933568" y="655783"/>
                                    <a:pt x="928026" y="661356"/>
                                    <a:pt x="922421" y="666807"/>
                                  </a:cubicBezTo>
                                  <a:cubicBezTo>
                                    <a:pt x="920287" y="668895"/>
                                    <a:pt x="917416" y="670231"/>
                                    <a:pt x="914867" y="671905"/>
                                  </a:cubicBezTo>
                                  <a:cubicBezTo>
                                    <a:pt x="908188" y="649180"/>
                                    <a:pt x="885248" y="662139"/>
                                    <a:pt x="871214" y="652313"/>
                                  </a:cubicBezTo>
                                  <a:cubicBezTo>
                                    <a:pt x="853418" y="639845"/>
                                    <a:pt x="831800" y="618978"/>
                                    <a:pt x="807647" y="645188"/>
                                  </a:cubicBezTo>
                                  <a:cubicBezTo>
                                    <a:pt x="805544" y="647476"/>
                                    <a:pt x="800477" y="649549"/>
                                    <a:pt x="799816" y="646723"/>
                                  </a:cubicBezTo>
                                  <a:cubicBezTo>
                                    <a:pt x="794535" y="623984"/>
                                    <a:pt x="767265" y="629803"/>
                                    <a:pt x="756363" y="611408"/>
                                  </a:cubicBezTo>
                                  <a:cubicBezTo>
                                    <a:pt x="747120" y="595808"/>
                                    <a:pt x="727067" y="589866"/>
                                    <a:pt x="707368" y="599708"/>
                                  </a:cubicBezTo>
                                  <a:cubicBezTo>
                                    <a:pt x="704619" y="601090"/>
                                    <a:pt x="700151" y="604176"/>
                                    <a:pt x="699245" y="603378"/>
                                  </a:cubicBezTo>
                                  <a:cubicBezTo>
                                    <a:pt x="680144" y="586350"/>
                                    <a:pt x="652107" y="602319"/>
                                    <a:pt x="633129" y="585275"/>
                                  </a:cubicBezTo>
                                  <a:cubicBezTo>
                                    <a:pt x="630887" y="583249"/>
                                    <a:pt x="627586" y="581145"/>
                                    <a:pt x="624807" y="581176"/>
                                  </a:cubicBezTo>
                                  <a:cubicBezTo>
                                    <a:pt x="598597" y="581452"/>
                                    <a:pt x="579665" y="573544"/>
                                    <a:pt x="576809" y="543465"/>
                                  </a:cubicBezTo>
                                  <a:cubicBezTo>
                                    <a:pt x="576302" y="538122"/>
                                    <a:pt x="567965" y="538137"/>
                                    <a:pt x="562483" y="537892"/>
                                  </a:cubicBezTo>
                                  <a:cubicBezTo>
                                    <a:pt x="553870" y="537508"/>
                                    <a:pt x="544780" y="535389"/>
                                    <a:pt x="536734" y="537385"/>
                                  </a:cubicBezTo>
                                  <a:cubicBezTo>
                                    <a:pt x="501173" y="546183"/>
                                    <a:pt x="485143" y="519896"/>
                                    <a:pt x="465536" y="499521"/>
                                  </a:cubicBezTo>
                                  <a:cubicBezTo>
                                    <a:pt x="459010" y="492750"/>
                                    <a:pt x="461651" y="484734"/>
                                    <a:pt x="461958" y="477288"/>
                                  </a:cubicBezTo>
                                  <a:cubicBezTo>
                                    <a:pt x="466457" y="366383"/>
                                    <a:pt x="471371" y="255493"/>
                                    <a:pt x="475777" y="144589"/>
                                  </a:cubicBezTo>
                                  <a:cubicBezTo>
                                    <a:pt x="477113" y="110978"/>
                                    <a:pt x="476499" y="111592"/>
                                    <a:pt x="442965" y="109918"/>
                                  </a:cubicBezTo>
                                  <a:cubicBezTo>
                                    <a:pt x="316521" y="103592"/>
                                    <a:pt x="190093" y="96852"/>
                                    <a:pt x="63665" y="90111"/>
                                  </a:cubicBezTo>
                                  <a:cubicBezTo>
                                    <a:pt x="54345" y="89620"/>
                                    <a:pt x="45117" y="87301"/>
                                    <a:pt x="35797" y="86779"/>
                                  </a:cubicBezTo>
                                  <a:cubicBezTo>
                                    <a:pt x="-2482" y="84614"/>
                                    <a:pt x="-2513" y="84737"/>
                                    <a:pt x="2017" y="46351"/>
                                  </a:cubicBezTo>
                                  <a:cubicBezTo>
                                    <a:pt x="2386" y="43250"/>
                                    <a:pt x="3353" y="40240"/>
                                    <a:pt x="3844" y="37154"/>
                                  </a:cubicBezTo>
                                  <a:cubicBezTo>
                                    <a:pt x="10186" y="-2491"/>
                                    <a:pt x="10616" y="-2568"/>
                                    <a:pt x="50998" y="2023"/>
                                  </a:cubicBezTo>
                                  <a:cubicBezTo>
                                    <a:pt x="116223" y="9455"/>
                                    <a:pt x="181817" y="11758"/>
                                    <a:pt x="247319" y="15596"/>
                                  </a:cubicBezTo>
                                  <a:cubicBezTo>
                                    <a:pt x="448139" y="27358"/>
                                    <a:pt x="649174" y="28003"/>
                                    <a:pt x="850225" y="30951"/>
                                  </a:cubicBezTo>
                                  <a:cubicBezTo>
                                    <a:pt x="948017" y="32379"/>
                                    <a:pt x="1045855" y="32716"/>
                                    <a:pt x="1143647" y="34713"/>
                                  </a:cubicBezTo>
                                  <a:cubicBezTo>
                                    <a:pt x="1196021" y="35787"/>
                                    <a:pt x="1248395" y="37722"/>
                                    <a:pt x="1300769" y="38244"/>
                                  </a:cubicBezTo>
                                  <a:cubicBezTo>
                                    <a:pt x="1314895" y="38382"/>
                                    <a:pt x="1318043" y="44217"/>
                                    <a:pt x="1317413" y="56623"/>
                                  </a:cubicBezTo>
                                  <a:cubicBezTo>
                                    <a:pt x="1312792" y="148074"/>
                                    <a:pt x="1336484" y="236485"/>
                                    <a:pt x="1347139" y="326293"/>
                                  </a:cubicBezTo>
                                  <a:cubicBezTo>
                                    <a:pt x="1354556" y="388831"/>
                                    <a:pt x="1347738" y="451400"/>
                                    <a:pt x="1349796" y="493625"/>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34" name="Google Shape;529;p9">
                              <a:extLst>
                                <a:ext uri="{FF2B5EF4-FFF2-40B4-BE49-F238E27FC236}">
                                  <a16:creationId xmlns:a16="http://schemas.microsoft.com/office/drawing/2014/main" id="{E20EC9EB-717A-1E48-651B-278E3D36B4C4}"/>
                                </a:ext>
                              </a:extLst>
                            </p:cNvPr>
                            <p:cNvGrpSpPr/>
                            <p:nvPr/>
                          </p:nvGrpSpPr>
                          <p:grpSpPr>
                            <a:xfrm>
                              <a:off x="2576587" y="1528458"/>
                              <a:ext cx="3548381" cy="2197522"/>
                              <a:chOff x="2576587" y="1528458"/>
                              <a:chExt cx="3548381" cy="2197522"/>
                            </a:xfrm>
                            <a:grpFill/>
                          </p:grpSpPr>
                          <p:sp>
                            <p:nvSpPr>
                              <p:cNvPr id="535" name="Google Shape;530;p9">
                                <a:extLst>
                                  <a:ext uri="{FF2B5EF4-FFF2-40B4-BE49-F238E27FC236}">
                                    <a16:creationId xmlns:a16="http://schemas.microsoft.com/office/drawing/2014/main" id="{A66D77B8-31EB-DEF4-B324-F6D2846255D1}"/>
                                  </a:ext>
                                </a:extLst>
                              </p:cNvPr>
                              <p:cNvSpPr/>
                              <p:nvPr/>
                            </p:nvSpPr>
                            <p:spPr>
                              <a:xfrm>
                                <a:off x="3622771" y="2802036"/>
                                <a:ext cx="946265" cy="923944"/>
                              </a:xfrm>
                              <a:custGeom>
                                <a:avLst/>
                                <a:gdLst/>
                                <a:ahLst/>
                                <a:cxnLst/>
                                <a:rect l="l" t="t" r="r" b="b"/>
                                <a:pathLst>
                                  <a:path w="2199939" h="2148047" extrusionOk="0">
                                    <a:moveTo>
                                      <a:pt x="2001126" y="1372616"/>
                                    </a:moveTo>
                                    <a:cubicBezTo>
                                      <a:pt x="1989011" y="1380093"/>
                                      <a:pt x="1984144" y="1402326"/>
                                      <a:pt x="1960958" y="1394296"/>
                                    </a:cubicBezTo>
                                    <a:cubicBezTo>
                                      <a:pt x="1953865" y="1391839"/>
                                      <a:pt x="1949274" y="1430563"/>
                                      <a:pt x="1957688" y="1439054"/>
                                    </a:cubicBezTo>
                                    <a:cubicBezTo>
                                      <a:pt x="1972566" y="1454070"/>
                                      <a:pt x="1971599" y="1470269"/>
                                      <a:pt x="1959423" y="1487666"/>
                                    </a:cubicBezTo>
                                    <a:cubicBezTo>
                                      <a:pt x="1919732" y="1544400"/>
                                      <a:pt x="1862583" y="1576384"/>
                                      <a:pt x="1801472" y="1603853"/>
                                    </a:cubicBezTo>
                                    <a:cubicBezTo>
                                      <a:pt x="1787177" y="1610271"/>
                                      <a:pt x="1769719" y="1611376"/>
                                      <a:pt x="1758879" y="1609319"/>
                                    </a:cubicBezTo>
                                    <a:cubicBezTo>
                                      <a:pt x="1733836" y="1604559"/>
                                      <a:pt x="1702190" y="1625641"/>
                                      <a:pt x="1682982" y="1592398"/>
                                    </a:cubicBezTo>
                                    <a:cubicBezTo>
                                      <a:pt x="1677562" y="1583017"/>
                                      <a:pt x="1668810" y="1592045"/>
                                      <a:pt x="1663114" y="1596252"/>
                                    </a:cubicBezTo>
                                    <a:cubicBezTo>
                                      <a:pt x="1655529" y="1601841"/>
                                      <a:pt x="1663513" y="1605311"/>
                                      <a:pt x="1666415" y="1608966"/>
                                    </a:cubicBezTo>
                                    <a:cubicBezTo>
                                      <a:pt x="1673201" y="1617487"/>
                                      <a:pt x="1680433" y="1625671"/>
                                      <a:pt x="1687312" y="1634131"/>
                                    </a:cubicBezTo>
                                    <a:cubicBezTo>
                                      <a:pt x="1691135" y="1638830"/>
                                      <a:pt x="1699811" y="1642561"/>
                                      <a:pt x="1697615" y="1648426"/>
                                    </a:cubicBezTo>
                                    <a:cubicBezTo>
                                      <a:pt x="1694882" y="1655751"/>
                                      <a:pt x="1685746" y="1657915"/>
                                      <a:pt x="1677977" y="1658806"/>
                                    </a:cubicBezTo>
                                    <a:cubicBezTo>
                                      <a:pt x="1672618" y="1659420"/>
                                      <a:pt x="1666246" y="1660081"/>
                                      <a:pt x="1661778" y="1657839"/>
                                    </a:cubicBezTo>
                                    <a:cubicBezTo>
                                      <a:pt x="1645840" y="1649854"/>
                                      <a:pt x="1638777" y="1653048"/>
                                      <a:pt x="1639237" y="1671765"/>
                                    </a:cubicBezTo>
                                    <a:cubicBezTo>
                                      <a:pt x="1639499" y="1682191"/>
                                      <a:pt x="1634386" y="1691173"/>
                                      <a:pt x="1626401" y="1698282"/>
                                    </a:cubicBezTo>
                                    <a:cubicBezTo>
                                      <a:pt x="1582058" y="1737682"/>
                                      <a:pt x="1556263" y="1788704"/>
                                      <a:pt x="1536486" y="1843274"/>
                                    </a:cubicBezTo>
                                    <a:cubicBezTo>
                                      <a:pt x="1532786" y="1853485"/>
                                      <a:pt x="1529776" y="1860670"/>
                                      <a:pt x="1516617" y="1861592"/>
                                    </a:cubicBezTo>
                                    <a:cubicBezTo>
                                      <a:pt x="1501508" y="1862666"/>
                                      <a:pt x="1505009" y="1876900"/>
                                      <a:pt x="1502752" y="1887064"/>
                                    </a:cubicBezTo>
                                    <a:cubicBezTo>
                                      <a:pt x="1500987" y="1895018"/>
                                      <a:pt x="1501985" y="1896032"/>
                                      <a:pt x="1510353" y="1900177"/>
                                    </a:cubicBezTo>
                                    <a:cubicBezTo>
                                      <a:pt x="1526306" y="1908069"/>
                                      <a:pt x="1517109" y="1923531"/>
                                      <a:pt x="1508433" y="1929888"/>
                                    </a:cubicBezTo>
                                    <a:cubicBezTo>
                                      <a:pt x="1489440" y="1943799"/>
                                      <a:pt x="1496779" y="1961165"/>
                                      <a:pt x="1502752" y="1974416"/>
                                    </a:cubicBezTo>
                                    <a:cubicBezTo>
                                      <a:pt x="1507573" y="1985087"/>
                                      <a:pt x="1511120" y="1994776"/>
                                      <a:pt x="1513439" y="2006338"/>
                                    </a:cubicBezTo>
                                    <a:cubicBezTo>
                                      <a:pt x="1517370" y="2025991"/>
                                      <a:pt x="1514867" y="2046689"/>
                                      <a:pt x="1531987" y="2064454"/>
                                    </a:cubicBezTo>
                                    <a:cubicBezTo>
                                      <a:pt x="1547342" y="2080392"/>
                                      <a:pt x="1541061" y="2107170"/>
                                      <a:pt x="1549030" y="2128528"/>
                                    </a:cubicBezTo>
                                    <a:cubicBezTo>
                                      <a:pt x="1552946" y="2139000"/>
                                      <a:pt x="1532371" y="2137710"/>
                                      <a:pt x="1523926" y="2143698"/>
                                    </a:cubicBezTo>
                                    <a:cubicBezTo>
                                      <a:pt x="1517769" y="2148059"/>
                                      <a:pt x="1510291" y="2151360"/>
                                      <a:pt x="1503735" y="2142240"/>
                                    </a:cubicBezTo>
                                    <a:cubicBezTo>
                                      <a:pt x="1484511" y="2115507"/>
                                      <a:pt x="1454417" y="2115661"/>
                                      <a:pt x="1426671" y="2115047"/>
                                    </a:cubicBezTo>
                                    <a:cubicBezTo>
                                      <a:pt x="1399586" y="2114448"/>
                                      <a:pt x="1374558" y="2114218"/>
                                      <a:pt x="1355227" y="2091186"/>
                                    </a:cubicBezTo>
                                    <a:cubicBezTo>
                                      <a:pt x="1350329" y="2085351"/>
                                      <a:pt x="1342099" y="2081681"/>
                                      <a:pt x="1332610" y="2081590"/>
                                    </a:cubicBezTo>
                                    <a:cubicBezTo>
                                      <a:pt x="1314292" y="2081405"/>
                                      <a:pt x="1298093" y="2075294"/>
                                      <a:pt x="1286086" y="2060093"/>
                                    </a:cubicBezTo>
                                    <a:cubicBezTo>
                                      <a:pt x="1280850" y="2053476"/>
                                      <a:pt x="1274186" y="2049714"/>
                                      <a:pt x="1264698" y="2047825"/>
                                    </a:cubicBezTo>
                                    <a:cubicBezTo>
                                      <a:pt x="1236016" y="2042159"/>
                                      <a:pt x="1216285" y="2026513"/>
                                      <a:pt x="1212477" y="1994653"/>
                                    </a:cubicBezTo>
                                    <a:cubicBezTo>
                                      <a:pt x="1209591" y="1970531"/>
                                      <a:pt x="1200516" y="1948559"/>
                                      <a:pt x="1181615" y="1931853"/>
                                    </a:cubicBezTo>
                                    <a:cubicBezTo>
                                      <a:pt x="1180464" y="1930824"/>
                                      <a:pt x="1178928" y="1929566"/>
                                      <a:pt x="1178713" y="1928245"/>
                                    </a:cubicBezTo>
                                    <a:cubicBezTo>
                                      <a:pt x="1174475" y="1901897"/>
                                      <a:pt x="1167228" y="1875503"/>
                                      <a:pt x="1167305" y="1849139"/>
                                    </a:cubicBezTo>
                                    <a:cubicBezTo>
                                      <a:pt x="1167366" y="1828273"/>
                                      <a:pt x="1158921" y="1800558"/>
                                      <a:pt x="1139728" y="1792221"/>
                                    </a:cubicBezTo>
                                    <a:cubicBezTo>
                                      <a:pt x="1117311" y="1782486"/>
                                      <a:pt x="1101695" y="1767085"/>
                                      <a:pt x="1096413" y="1742841"/>
                                    </a:cubicBezTo>
                                    <a:cubicBezTo>
                                      <a:pt x="1090763" y="1716907"/>
                                      <a:pt x="1077159" y="1696025"/>
                                      <a:pt x="1054481" y="1683128"/>
                                    </a:cubicBezTo>
                                    <a:cubicBezTo>
                                      <a:pt x="1028931" y="1668587"/>
                                      <a:pt x="1025461" y="1643682"/>
                                      <a:pt x="1020593" y="1619345"/>
                                    </a:cubicBezTo>
                                    <a:cubicBezTo>
                                      <a:pt x="1018336" y="1608106"/>
                                      <a:pt x="1013499" y="1599477"/>
                                      <a:pt x="1006513" y="1590663"/>
                                    </a:cubicBezTo>
                                    <a:cubicBezTo>
                                      <a:pt x="990145" y="1569981"/>
                                      <a:pt x="978399" y="1546995"/>
                                      <a:pt x="977800" y="1519680"/>
                                    </a:cubicBezTo>
                                    <a:cubicBezTo>
                                      <a:pt x="977493" y="1505953"/>
                                      <a:pt x="972580" y="1492979"/>
                                      <a:pt x="963260" y="1483766"/>
                                    </a:cubicBezTo>
                                    <a:cubicBezTo>
                                      <a:pt x="937019" y="1457771"/>
                                      <a:pt x="915569" y="1426479"/>
                                      <a:pt x="882618" y="1407808"/>
                                    </a:cubicBezTo>
                                    <a:cubicBezTo>
                                      <a:pt x="875218" y="1403616"/>
                                      <a:pt x="869475" y="1397121"/>
                                      <a:pt x="867602" y="1391041"/>
                                    </a:cubicBezTo>
                                    <a:cubicBezTo>
                                      <a:pt x="858789" y="1362251"/>
                                      <a:pt x="837538" y="1352854"/>
                                      <a:pt x="810622" y="1350244"/>
                                    </a:cubicBezTo>
                                    <a:cubicBezTo>
                                      <a:pt x="792289" y="1348463"/>
                                      <a:pt x="774738" y="1340970"/>
                                      <a:pt x="755668" y="1344133"/>
                                    </a:cubicBezTo>
                                    <a:cubicBezTo>
                                      <a:pt x="735615" y="1347465"/>
                                      <a:pt x="717789" y="1340771"/>
                                      <a:pt x="700715" y="1330360"/>
                                    </a:cubicBezTo>
                                    <a:cubicBezTo>
                                      <a:pt x="695587" y="1327228"/>
                                      <a:pt x="686144" y="1320058"/>
                                      <a:pt x="682274" y="1328057"/>
                                    </a:cubicBezTo>
                                    <a:cubicBezTo>
                                      <a:pt x="673845" y="1345469"/>
                                      <a:pt x="659105" y="1341983"/>
                                      <a:pt x="644840" y="1345116"/>
                                    </a:cubicBezTo>
                                    <a:cubicBezTo>
                                      <a:pt x="618108" y="1350981"/>
                                      <a:pt x="607222" y="1375840"/>
                                      <a:pt x="593204" y="1396046"/>
                                    </a:cubicBezTo>
                                    <a:cubicBezTo>
                                      <a:pt x="589365" y="1401589"/>
                                      <a:pt x="587215" y="1408836"/>
                                      <a:pt x="586048" y="1415608"/>
                                    </a:cubicBezTo>
                                    <a:cubicBezTo>
                                      <a:pt x="580812" y="1446009"/>
                                      <a:pt x="553958" y="1461502"/>
                                      <a:pt x="538557" y="1484856"/>
                                    </a:cubicBezTo>
                                    <a:cubicBezTo>
                                      <a:pt x="532707" y="1493731"/>
                                      <a:pt x="519779" y="1491796"/>
                                      <a:pt x="512992" y="1486453"/>
                                    </a:cubicBezTo>
                                    <a:cubicBezTo>
                                      <a:pt x="470537" y="1453011"/>
                                      <a:pt x="417288" y="1434724"/>
                                      <a:pt x="377520" y="1400791"/>
                                    </a:cubicBezTo>
                                    <a:cubicBezTo>
                                      <a:pt x="343679" y="1371894"/>
                                      <a:pt x="301255" y="1342306"/>
                                      <a:pt x="292488" y="1291222"/>
                                    </a:cubicBezTo>
                                    <a:cubicBezTo>
                                      <a:pt x="290261" y="1278262"/>
                                      <a:pt x="291029" y="1264766"/>
                                      <a:pt x="290875" y="1251515"/>
                                    </a:cubicBezTo>
                                    <a:cubicBezTo>
                                      <a:pt x="290829" y="1247800"/>
                                      <a:pt x="294422" y="1242763"/>
                                      <a:pt x="292964" y="1240537"/>
                                    </a:cubicBezTo>
                                    <a:cubicBezTo>
                                      <a:pt x="263913" y="1196332"/>
                                      <a:pt x="276089" y="1127866"/>
                                      <a:pt x="212291" y="1103944"/>
                                    </a:cubicBezTo>
                                    <a:cubicBezTo>
                                      <a:pt x="196185" y="1097910"/>
                                      <a:pt x="183088" y="1086947"/>
                                      <a:pt x="174980" y="1071024"/>
                                    </a:cubicBezTo>
                                    <a:cubicBezTo>
                                      <a:pt x="156540" y="1034819"/>
                                      <a:pt x="124879" y="1008133"/>
                                      <a:pt x="98300" y="979712"/>
                                    </a:cubicBezTo>
                                    <a:cubicBezTo>
                                      <a:pt x="74317" y="954070"/>
                                      <a:pt x="48997" y="932788"/>
                                      <a:pt x="36960" y="898318"/>
                                    </a:cubicBezTo>
                                    <a:cubicBezTo>
                                      <a:pt x="33858" y="889443"/>
                                      <a:pt x="18457" y="885497"/>
                                      <a:pt x="10642" y="877405"/>
                                    </a:cubicBezTo>
                                    <a:cubicBezTo>
                                      <a:pt x="4700" y="871248"/>
                                      <a:pt x="-3622" y="863387"/>
                                      <a:pt x="1706" y="853038"/>
                                    </a:cubicBezTo>
                                    <a:cubicBezTo>
                                      <a:pt x="6604" y="843518"/>
                                      <a:pt x="15463" y="849168"/>
                                      <a:pt x="22803" y="849829"/>
                                    </a:cubicBezTo>
                                    <a:cubicBezTo>
                                      <a:pt x="149768" y="861329"/>
                                      <a:pt x="276749" y="872707"/>
                                      <a:pt x="403684" y="884438"/>
                                    </a:cubicBezTo>
                                    <a:cubicBezTo>
                                      <a:pt x="461294" y="889766"/>
                                      <a:pt x="518873" y="895539"/>
                                      <a:pt x="576406" y="901711"/>
                                    </a:cubicBezTo>
                                    <a:cubicBezTo>
                                      <a:pt x="592482" y="903431"/>
                                      <a:pt x="600604" y="902494"/>
                                      <a:pt x="602217" y="881643"/>
                                    </a:cubicBezTo>
                                    <a:cubicBezTo>
                                      <a:pt x="614592" y="721804"/>
                                      <a:pt x="629179" y="562133"/>
                                      <a:pt x="642123" y="402340"/>
                                    </a:cubicBezTo>
                                    <a:cubicBezTo>
                                      <a:pt x="651213" y="290084"/>
                                      <a:pt x="658782" y="177690"/>
                                      <a:pt x="667104" y="65373"/>
                                    </a:cubicBezTo>
                                    <a:cubicBezTo>
                                      <a:pt x="667964" y="53672"/>
                                      <a:pt x="669315" y="42019"/>
                                      <a:pt x="670513" y="30349"/>
                                    </a:cubicBezTo>
                                    <a:cubicBezTo>
                                      <a:pt x="673691" y="-805"/>
                                      <a:pt x="673753" y="-1588"/>
                                      <a:pt x="705767" y="869"/>
                                    </a:cubicBezTo>
                                    <a:cubicBezTo>
                                      <a:pt x="843833" y="11448"/>
                                      <a:pt x="982100" y="18741"/>
                                      <a:pt x="1120443" y="24069"/>
                                    </a:cubicBezTo>
                                    <a:cubicBezTo>
                                      <a:pt x="1138269" y="24760"/>
                                      <a:pt x="1142154" y="30810"/>
                                      <a:pt x="1141340" y="47930"/>
                                    </a:cubicBezTo>
                                    <a:cubicBezTo>
                                      <a:pt x="1135828" y="164347"/>
                                      <a:pt x="1131467" y="280810"/>
                                      <a:pt x="1126585" y="397258"/>
                                    </a:cubicBezTo>
                                    <a:cubicBezTo>
                                      <a:pt x="1126124" y="408405"/>
                                      <a:pt x="1124297" y="417173"/>
                                      <a:pt x="1141141" y="419307"/>
                                    </a:cubicBezTo>
                                    <a:cubicBezTo>
                                      <a:pt x="1153040" y="420811"/>
                                      <a:pt x="1158952" y="435890"/>
                                      <a:pt x="1166967" y="445348"/>
                                    </a:cubicBezTo>
                                    <a:cubicBezTo>
                                      <a:pt x="1173723" y="453317"/>
                                      <a:pt x="1179772" y="456864"/>
                                      <a:pt x="1191043" y="453179"/>
                                    </a:cubicBezTo>
                                    <a:cubicBezTo>
                                      <a:pt x="1200301" y="450154"/>
                                      <a:pt x="1211111" y="451981"/>
                                      <a:pt x="1221214" y="451305"/>
                                    </a:cubicBezTo>
                                    <a:cubicBezTo>
                                      <a:pt x="1238227" y="450154"/>
                                      <a:pt x="1250249" y="454545"/>
                                      <a:pt x="1251339" y="474552"/>
                                    </a:cubicBezTo>
                                    <a:cubicBezTo>
                                      <a:pt x="1252092" y="488417"/>
                                      <a:pt x="1259431" y="495603"/>
                                      <a:pt x="1274340" y="493023"/>
                                    </a:cubicBezTo>
                                    <a:cubicBezTo>
                                      <a:pt x="1288958" y="490505"/>
                                      <a:pt x="1302132" y="494513"/>
                                      <a:pt x="1314231" y="502789"/>
                                    </a:cubicBezTo>
                                    <a:cubicBezTo>
                                      <a:pt x="1323075" y="508823"/>
                                      <a:pt x="1333086" y="509729"/>
                                      <a:pt x="1343466" y="509406"/>
                                    </a:cubicBezTo>
                                    <a:cubicBezTo>
                                      <a:pt x="1350452" y="509192"/>
                                      <a:pt x="1358590" y="508101"/>
                                      <a:pt x="1362966" y="514811"/>
                                    </a:cubicBezTo>
                                    <a:cubicBezTo>
                                      <a:pt x="1371672" y="528139"/>
                                      <a:pt x="1380086" y="528385"/>
                                      <a:pt x="1390174" y="516577"/>
                                    </a:cubicBezTo>
                                    <a:cubicBezTo>
                                      <a:pt x="1396945" y="508639"/>
                                      <a:pt x="1409121" y="508224"/>
                                      <a:pt x="1413574" y="513629"/>
                                    </a:cubicBezTo>
                                    <a:cubicBezTo>
                                      <a:pt x="1429281" y="532730"/>
                                      <a:pt x="1457841" y="537428"/>
                                      <a:pt x="1467729" y="561673"/>
                                    </a:cubicBezTo>
                                    <a:cubicBezTo>
                                      <a:pt x="1473502" y="575845"/>
                                      <a:pt x="1477940" y="572805"/>
                                      <a:pt x="1487213" y="565097"/>
                                    </a:cubicBezTo>
                                    <a:cubicBezTo>
                                      <a:pt x="1511151" y="545167"/>
                                      <a:pt x="1524479" y="546318"/>
                                      <a:pt x="1546850" y="568168"/>
                                    </a:cubicBezTo>
                                    <a:cubicBezTo>
                                      <a:pt x="1551656" y="572866"/>
                                      <a:pt x="1555234" y="581173"/>
                                      <a:pt x="1563909" y="576705"/>
                                    </a:cubicBezTo>
                                    <a:cubicBezTo>
                                      <a:pt x="1574365" y="571315"/>
                                      <a:pt x="1578496" y="577718"/>
                                      <a:pt x="1581490" y="585334"/>
                                    </a:cubicBezTo>
                                    <a:cubicBezTo>
                                      <a:pt x="1588108" y="602209"/>
                                      <a:pt x="1595401" y="597925"/>
                                      <a:pt x="1604061" y="587023"/>
                                    </a:cubicBezTo>
                                    <a:cubicBezTo>
                                      <a:pt x="1609880" y="579683"/>
                                      <a:pt x="1616375" y="572835"/>
                                      <a:pt x="1622870" y="566049"/>
                                    </a:cubicBezTo>
                                    <a:cubicBezTo>
                                      <a:pt x="1625971" y="562809"/>
                                      <a:pt x="1630854" y="557957"/>
                                      <a:pt x="1634002" y="564344"/>
                                    </a:cubicBezTo>
                                    <a:cubicBezTo>
                                      <a:pt x="1640666" y="577902"/>
                                      <a:pt x="1652427" y="573296"/>
                                      <a:pt x="1662745" y="574141"/>
                                    </a:cubicBezTo>
                                    <a:cubicBezTo>
                                      <a:pt x="1685101" y="575983"/>
                                      <a:pt x="1706474" y="580620"/>
                                      <a:pt x="1719311" y="601303"/>
                                    </a:cubicBezTo>
                                    <a:cubicBezTo>
                                      <a:pt x="1725898" y="611928"/>
                                      <a:pt x="1729951" y="607844"/>
                                      <a:pt x="1736661" y="601855"/>
                                    </a:cubicBezTo>
                                    <a:cubicBezTo>
                                      <a:pt x="1747640" y="592059"/>
                                      <a:pt x="1755915" y="576582"/>
                                      <a:pt x="1771147" y="574632"/>
                                    </a:cubicBezTo>
                                    <a:cubicBezTo>
                                      <a:pt x="1800551" y="570870"/>
                                      <a:pt x="1830461" y="571254"/>
                                      <a:pt x="1859972" y="568060"/>
                                    </a:cubicBezTo>
                                    <a:cubicBezTo>
                                      <a:pt x="1878075" y="566110"/>
                                      <a:pt x="1896593" y="576751"/>
                                      <a:pt x="1915064" y="559508"/>
                                    </a:cubicBezTo>
                                    <a:cubicBezTo>
                                      <a:pt x="1925167" y="550065"/>
                                      <a:pt x="1944744" y="563101"/>
                                      <a:pt x="1952467" y="574248"/>
                                    </a:cubicBezTo>
                                    <a:cubicBezTo>
                                      <a:pt x="1964889" y="592167"/>
                                      <a:pt x="1981963" y="598569"/>
                                      <a:pt x="2000696" y="604358"/>
                                    </a:cubicBezTo>
                                    <a:cubicBezTo>
                                      <a:pt x="2017033" y="609410"/>
                                      <a:pt x="2034168" y="613018"/>
                                      <a:pt x="2044793" y="628741"/>
                                    </a:cubicBezTo>
                                    <a:cubicBezTo>
                                      <a:pt x="2050935" y="637831"/>
                                      <a:pt x="2058750" y="632027"/>
                                      <a:pt x="2065936" y="630092"/>
                                    </a:cubicBezTo>
                                    <a:cubicBezTo>
                                      <a:pt x="2100576" y="620756"/>
                                      <a:pt x="2102772" y="622876"/>
                                      <a:pt x="2103416" y="659327"/>
                                    </a:cubicBezTo>
                                    <a:cubicBezTo>
                                      <a:pt x="2104952" y="746187"/>
                                      <a:pt x="2107393" y="833016"/>
                                      <a:pt x="2108560" y="919876"/>
                                    </a:cubicBezTo>
                                    <a:cubicBezTo>
                                      <a:pt x="2108760" y="935046"/>
                                      <a:pt x="2112199" y="946930"/>
                                      <a:pt x="2123454" y="957233"/>
                                    </a:cubicBezTo>
                                    <a:cubicBezTo>
                                      <a:pt x="2140144" y="972511"/>
                                      <a:pt x="2151706" y="990276"/>
                                      <a:pt x="2147791" y="1014689"/>
                                    </a:cubicBezTo>
                                    <a:cubicBezTo>
                                      <a:pt x="2146363" y="1023579"/>
                                      <a:pt x="2150539" y="1031318"/>
                                      <a:pt x="2155284" y="1038780"/>
                                    </a:cubicBezTo>
                                    <a:cubicBezTo>
                                      <a:pt x="2164512" y="1053306"/>
                                      <a:pt x="2172542" y="1068645"/>
                                      <a:pt x="2182353" y="1082740"/>
                                    </a:cubicBezTo>
                                    <a:cubicBezTo>
                                      <a:pt x="2210529" y="1123245"/>
                                      <a:pt x="2201301" y="1163090"/>
                                      <a:pt x="2179544" y="1201644"/>
                                    </a:cubicBezTo>
                                    <a:cubicBezTo>
                                      <a:pt x="2172573" y="1214005"/>
                                      <a:pt x="2167030" y="1224737"/>
                                      <a:pt x="2171820" y="1238556"/>
                                    </a:cubicBezTo>
                                    <a:cubicBezTo>
                                      <a:pt x="2173801" y="1244283"/>
                                      <a:pt x="2173371" y="1249688"/>
                                      <a:pt x="2169456" y="1253972"/>
                                    </a:cubicBezTo>
                                    <a:cubicBezTo>
                                      <a:pt x="2159798" y="1264536"/>
                                      <a:pt x="2162178" y="1275652"/>
                                      <a:pt x="2168150" y="1286278"/>
                                    </a:cubicBezTo>
                                    <a:cubicBezTo>
                                      <a:pt x="2175935" y="1300128"/>
                                      <a:pt x="2172097" y="1311613"/>
                                      <a:pt x="2166385" y="1325554"/>
                                    </a:cubicBezTo>
                                    <a:cubicBezTo>
                                      <a:pt x="2157648" y="1346912"/>
                                      <a:pt x="2133373" y="1362528"/>
                                      <a:pt x="2141449" y="1390534"/>
                                    </a:cubicBezTo>
                                    <a:cubicBezTo>
                                      <a:pt x="2142862" y="1395447"/>
                                      <a:pt x="2136981" y="1395493"/>
                                      <a:pt x="2133173" y="1395893"/>
                                    </a:cubicBezTo>
                                    <a:cubicBezTo>
                                      <a:pt x="2110556" y="1398211"/>
                                      <a:pt x="2089597" y="1406579"/>
                                      <a:pt x="2068255" y="1413596"/>
                                    </a:cubicBezTo>
                                    <a:cubicBezTo>
                                      <a:pt x="2028518" y="1426648"/>
                                      <a:pt x="2020334" y="1422671"/>
                                      <a:pt x="2007497" y="1385298"/>
                                    </a:cubicBezTo>
                                    <a:cubicBezTo>
                                      <a:pt x="2006131" y="1381337"/>
                                      <a:pt x="2008772" y="1375471"/>
                                      <a:pt x="2001110" y="137264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36" name="Google Shape;531;p9">
                                <a:extLst>
                                  <a:ext uri="{FF2B5EF4-FFF2-40B4-BE49-F238E27FC236}">
                                    <a16:creationId xmlns:a16="http://schemas.microsoft.com/office/drawing/2014/main" id="{5C2626E0-4331-2288-7BB7-DB08CB218908}"/>
                                  </a:ext>
                                </a:extLst>
                              </p:cNvPr>
                              <p:cNvSpPr/>
                              <p:nvPr/>
                            </p:nvSpPr>
                            <p:spPr>
                              <a:xfrm>
                                <a:off x="2576587" y="2080109"/>
                                <a:ext cx="537405" cy="930198"/>
                              </a:xfrm>
                              <a:custGeom>
                                <a:avLst/>
                                <a:gdLst/>
                                <a:ahLst/>
                                <a:cxnLst/>
                                <a:rect l="l" t="t" r="r" b="b"/>
                                <a:pathLst>
                                  <a:path w="1249395" h="2162586" extrusionOk="0">
                                    <a:moveTo>
                                      <a:pt x="115061" y="65305"/>
                                    </a:moveTo>
                                    <a:cubicBezTo>
                                      <a:pt x="115952" y="54158"/>
                                      <a:pt x="113848" y="43978"/>
                                      <a:pt x="108444" y="33829"/>
                                    </a:cubicBezTo>
                                    <a:cubicBezTo>
                                      <a:pt x="102624" y="22896"/>
                                      <a:pt x="110332" y="12885"/>
                                      <a:pt x="115599" y="4440"/>
                                    </a:cubicBezTo>
                                    <a:cubicBezTo>
                                      <a:pt x="120282" y="-3068"/>
                                      <a:pt x="129280" y="755"/>
                                      <a:pt x="136865" y="2874"/>
                                    </a:cubicBezTo>
                                    <a:cubicBezTo>
                                      <a:pt x="321087" y="54496"/>
                                      <a:pt x="503866" y="111230"/>
                                      <a:pt x="689163" y="158952"/>
                                    </a:cubicBezTo>
                                    <a:cubicBezTo>
                                      <a:pt x="712010" y="164833"/>
                                      <a:pt x="703335" y="176809"/>
                                      <a:pt x="700417" y="188125"/>
                                    </a:cubicBezTo>
                                    <a:cubicBezTo>
                                      <a:pt x="654892" y="365238"/>
                                      <a:pt x="609274" y="542320"/>
                                      <a:pt x="562842" y="719188"/>
                                    </a:cubicBezTo>
                                    <a:cubicBezTo>
                                      <a:pt x="558113" y="737214"/>
                                      <a:pt x="559510" y="750710"/>
                                      <a:pt x="570166" y="766710"/>
                                    </a:cubicBezTo>
                                    <a:cubicBezTo>
                                      <a:pt x="777773" y="1077913"/>
                                      <a:pt x="984673" y="1389576"/>
                                      <a:pt x="1191866" y="1701056"/>
                                    </a:cubicBezTo>
                                    <a:cubicBezTo>
                                      <a:pt x="1199359" y="1712326"/>
                                      <a:pt x="1207358" y="1722874"/>
                                      <a:pt x="1200587" y="1737353"/>
                                    </a:cubicBezTo>
                                    <a:cubicBezTo>
                                      <a:pt x="1199973" y="1738674"/>
                                      <a:pt x="1199635" y="1740885"/>
                                      <a:pt x="1200326" y="1741944"/>
                                    </a:cubicBezTo>
                                    <a:cubicBezTo>
                                      <a:pt x="1222651" y="1776492"/>
                                      <a:pt x="1220394" y="1820390"/>
                                      <a:pt x="1242934" y="1854676"/>
                                    </a:cubicBezTo>
                                    <a:cubicBezTo>
                                      <a:pt x="1253851" y="1871274"/>
                                      <a:pt x="1251518" y="1883589"/>
                                      <a:pt x="1231449" y="1888871"/>
                                    </a:cubicBezTo>
                                    <a:cubicBezTo>
                                      <a:pt x="1191666" y="1899342"/>
                                      <a:pt x="1175989" y="1925337"/>
                                      <a:pt x="1176511" y="1964506"/>
                                    </a:cubicBezTo>
                                    <a:cubicBezTo>
                                      <a:pt x="1176818" y="1988336"/>
                                      <a:pt x="1167682" y="2007176"/>
                                      <a:pt x="1144114" y="2016220"/>
                                    </a:cubicBezTo>
                                    <a:cubicBezTo>
                                      <a:pt x="1130371" y="2021487"/>
                                      <a:pt x="1125627" y="2031620"/>
                                      <a:pt x="1125535" y="2045439"/>
                                    </a:cubicBezTo>
                                    <a:cubicBezTo>
                                      <a:pt x="1125412" y="2062667"/>
                                      <a:pt x="1125105" y="2079895"/>
                                      <a:pt x="1124091" y="2097092"/>
                                    </a:cubicBezTo>
                                    <a:cubicBezTo>
                                      <a:pt x="1123569" y="2105982"/>
                                      <a:pt x="1125043" y="2112292"/>
                                      <a:pt x="1134778" y="2114795"/>
                                    </a:cubicBezTo>
                                    <a:cubicBezTo>
                                      <a:pt x="1151499" y="2119079"/>
                                      <a:pt x="1147584" y="2133420"/>
                                      <a:pt x="1146079" y="2143800"/>
                                    </a:cubicBezTo>
                                    <a:cubicBezTo>
                                      <a:pt x="1144451" y="2155101"/>
                                      <a:pt x="1135776" y="2162455"/>
                                      <a:pt x="1122786" y="2162578"/>
                                    </a:cubicBezTo>
                                    <a:cubicBezTo>
                                      <a:pt x="1103348" y="2162778"/>
                                      <a:pt x="1084032" y="2159216"/>
                                      <a:pt x="1065146" y="2156621"/>
                                    </a:cubicBezTo>
                                    <a:cubicBezTo>
                                      <a:pt x="1001103" y="2147838"/>
                                      <a:pt x="936814" y="2141558"/>
                                      <a:pt x="872709" y="2133605"/>
                                    </a:cubicBezTo>
                                    <a:cubicBezTo>
                                      <a:pt x="821579" y="2127263"/>
                                      <a:pt x="770295" y="2121966"/>
                                      <a:pt x="719303" y="2114611"/>
                                    </a:cubicBezTo>
                                    <a:cubicBezTo>
                                      <a:pt x="701830" y="2112093"/>
                                      <a:pt x="695212" y="2091902"/>
                                      <a:pt x="698974" y="2080847"/>
                                    </a:cubicBezTo>
                                    <a:cubicBezTo>
                                      <a:pt x="725153" y="2003998"/>
                                      <a:pt x="690498" y="1946403"/>
                                      <a:pt x="645019" y="1890329"/>
                                    </a:cubicBezTo>
                                    <a:cubicBezTo>
                                      <a:pt x="632182" y="1874499"/>
                                      <a:pt x="617734" y="1860588"/>
                                      <a:pt x="604084" y="1845740"/>
                                    </a:cubicBezTo>
                                    <a:cubicBezTo>
                                      <a:pt x="596698" y="1837694"/>
                                      <a:pt x="590203" y="1828927"/>
                                      <a:pt x="576446" y="1836727"/>
                                    </a:cubicBezTo>
                                    <a:cubicBezTo>
                                      <a:pt x="570335" y="1840197"/>
                                      <a:pt x="558696" y="1834946"/>
                                      <a:pt x="562550" y="1827607"/>
                                    </a:cubicBezTo>
                                    <a:cubicBezTo>
                                      <a:pt x="570504" y="1812436"/>
                                      <a:pt x="559710" y="1802978"/>
                                      <a:pt x="557161" y="1790817"/>
                                    </a:cubicBezTo>
                                    <a:cubicBezTo>
                                      <a:pt x="552524" y="1768646"/>
                                      <a:pt x="541407" y="1760446"/>
                                      <a:pt x="518606" y="1761798"/>
                                    </a:cubicBezTo>
                                    <a:cubicBezTo>
                                      <a:pt x="494238" y="1763241"/>
                                      <a:pt x="457634" y="1728417"/>
                                      <a:pt x="447745" y="1705201"/>
                                    </a:cubicBezTo>
                                    <a:cubicBezTo>
                                      <a:pt x="435155" y="1675629"/>
                                      <a:pt x="415286" y="1650524"/>
                                      <a:pt x="380186" y="1645196"/>
                                    </a:cubicBezTo>
                                    <a:cubicBezTo>
                                      <a:pt x="361561" y="1642371"/>
                                      <a:pt x="345331" y="1636106"/>
                                      <a:pt x="330008" y="1624652"/>
                                    </a:cubicBezTo>
                                    <a:cubicBezTo>
                                      <a:pt x="318492" y="1616054"/>
                                      <a:pt x="304013" y="1613014"/>
                                      <a:pt x="288766" y="1612077"/>
                                    </a:cubicBezTo>
                                    <a:cubicBezTo>
                                      <a:pt x="253973" y="1609943"/>
                                      <a:pt x="239018" y="1583180"/>
                                      <a:pt x="253005" y="1559104"/>
                                    </a:cubicBezTo>
                                    <a:cubicBezTo>
                                      <a:pt x="267009" y="1535028"/>
                                      <a:pt x="256506" y="1506899"/>
                                      <a:pt x="272244" y="1483299"/>
                                    </a:cubicBezTo>
                                    <a:cubicBezTo>
                                      <a:pt x="277649" y="1475208"/>
                                      <a:pt x="262126" y="1462356"/>
                                      <a:pt x="254142" y="1454049"/>
                                    </a:cubicBezTo>
                                    <a:cubicBezTo>
                                      <a:pt x="243608" y="1443071"/>
                                      <a:pt x="239908" y="1433567"/>
                                      <a:pt x="245866" y="1418842"/>
                                    </a:cubicBezTo>
                                    <a:cubicBezTo>
                                      <a:pt x="250211" y="1408109"/>
                                      <a:pt x="247693" y="1400033"/>
                                      <a:pt x="237329" y="1388931"/>
                                    </a:cubicBezTo>
                                    <a:cubicBezTo>
                                      <a:pt x="220684" y="1371120"/>
                                      <a:pt x="208923" y="1346845"/>
                                      <a:pt x="200862" y="1323322"/>
                                    </a:cubicBezTo>
                                    <a:cubicBezTo>
                                      <a:pt x="185907" y="1279669"/>
                                      <a:pt x="174805" y="1234911"/>
                                      <a:pt x="147966" y="1196003"/>
                                    </a:cubicBezTo>
                                    <a:cubicBezTo>
                                      <a:pt x="136005" y="1178668"/>
                                      <a:pt x="145878" y="1159675"/>
                                      <a:pt x="154630" y="1144489"/>
                                    </a:cubicBezTo>
                                    <a:cubicBezTo>
                                      <a:pt x="158514" y="1137733"/>
                                      <a:pt x="165071" y="1129995"/>
                                      <a:pt x="171397" y="1123684"/>
                                    </a:cubicBezTo>
                                    <a:cubicBezTo>
                                      <a:pt x="192279" y="1102864"/>
                                      <a:pt x="181178" y="1081951"/>
                                      <a:pt x="172211" y="1060900"/>
                                    </a:cubicBezTo>
                                    <a:cubicBezTo>
                                      <a:pt x="170322" y="1056478"/>
                                      <a:pt x="168234" y="1051273"/>
                                      <a:pt x="162599" y="1052624"/>
                                    </a:cubicBezTo>
                                    <a:cubicBezTo>
                                      <a:pt x="137034" y="1058735"/>
                                      <a:pt x="134331" y="1035458"/>
                                      <a:pt x="125011" y="1022437"/>
                                    </a:cubicBezTo>
                                    <a:cubicBezTo>
                                      <a:pt x="114463" y="1007697"/>
                                      <a:pt x="108889" y="990316"/>
                                      <a:pt x="120236" y="972689"/>
                                    </a:cubicBezTo>
                                    <a:cubicBezTo>
                                      <a:pt x="126838" y="962432"/>
                                      <a:pt x="120881" y="952283"/>
                                      <a:pt x="118102" y="944022"/>
                                    </a:cubicBezTo>
                                    <a:cubicBezTo>
                                      <a:pt x="112190" y="926549"/>
                                      <a:pt x="118424" y="912423"/>
                                      <a:pt x="124243" y="897406"/>
                                    </a:cubicBezTo>
                                    <a:cubicBezTo>
                                      <a:pt x="125687" y="893660"/>
                                      <a:pt x="127023" y="888316"/>
                                      <a:pt x="131214" y="889468"/>
                                    </a:cubicBezTo>
                                    <a:cubicBezTo>
                                      <a:pt x="177554" y="902166"/>
                                      <a:pt x="150223" y="860540"/>
                                      <a:pt x="161647" y="847443"/>
                                    </a:cubicBezTo>
                                    <a:cubicBezTo>
                                      <a:pt x="165117" y="843466"/>
                                      <a:pt x="160557" y="834177"/>
                                      <a:pt x="163720" y="827160"/>
                                    </a:cubicBezTo>
                                    <a:cubicBezTo>
                                      <a:pt x="167082" y="819698"/>
                                      <a:pt x="171090" y="808351"/>
                                      <a:pt x="161232" y="805449"/>
                                    </a:cubicBezTo>
                                    <a:cubicBezTo>
                                      <a:pt x="151497" y="802578"/>
                                      <a:pt x="139137" y="805833"/>
                                      <a:pt x="136496" y="819851"/>
                                    </a:cubicBezTo>
                                    <a:cubicBezTo>
                                      <a:pt x="132873" y="839029"/>
                                      <a:pt x="119929" y="849470"/>
                                      <a:pt x="103899" y="839505"/>
                                    </a:cubicBezTo>
                                    <a:cubicBezTo>
                                      <a:pt x="92951" y="832687"/>
                                      <a:pt x="80683" y="820266"/>
                                      <a:pt x="81650" y="801702"/>
                                    </a:cubicBezTo>
                                    <a:cubicBezTo>
                                      <a:pt x="82572" y="783738"/>
                                      <a:pt x="91600" y="765819"/>
                                      <a:pt x="82587" y="747440"/>
                                    </a:cubicBezTo>
                                    <a:cubicBezTo>
                                      <a:pt x="78242" y="738565"/>
                                      <a:pt x="77627" y="727264"/>
                                      <a:pt x="71777" y="719833"/>
                                    </a:cubicBezTo>
                                    <a:cubicBezTo>
                                      <a:pt x="46903" y="688187"/>
                                      <a:pt x="40915" y="648005"/>
                                      <a:pt x="22121" y="613718"/>
                                    </a:cubicBezTo>
                                    <a:cubicBezTo>
                                      <a:pt x="17576" y="605427"/>
                                      <a:pt x="16624" y="597765"/>
                                      <a:pt x="22091" y="587662"/>
                                    </a:cubicBezTo>
                                    <a:cubicBezTo>
                                      <a:pt x="30873" y="571432"/>
                                      <a:pt x="24962" y="552485"/>
                                      <a:pt x="25469" y="534735"/>
                                    </a:cubicBezTo>
                                    <a:cubicBezTo>
                                      <a:pt x="25852" y="521208"/>
                                      <a:pt x="27403" y="509017"/>
                                      <a:pt x="35295" y="497240"/>
                                    </a:cubicBezTo>
                                    <a:cubicBezTo>
                                      <a:pt x="50880" y="474009"/>
                                      <a:pt x="48884" y="445357"/>
                                      <a:pt x="46013" y="421159"/>
                                    </a:cubicBezTo>
                                    <a:cubicBezTo>
                                      <a:pt x="42481" y="391387"/>
                                      <a:pt x="31933" y="361031"/>
                                      <a:pt x="11327" y="335819"/>
                                    </a:cubicBezTo>
                                    <a:cubicBezTo>
                                      <a:pt x="-6069" y="314553"/>
                                      <a:pt x="-2615" y="286961"/>
                                      <a:pt x="16133" y="265711"/>
                                    </a:cubicBezTo>
                                    <a:cubicBezTo>
                                      <a:pt x="31441" y="248376"/>
                                      <a:pt x="46473" y="230780"/>
                                      <a:pt x="61014" y="212784"/>
                                    </a:cubicBezTo>
                                    <a:cubicBezTo>
                                      <a:pt x="73297" y="197568"/>
                                      <a:pt x="83815" y="181569"/>
                                      <a:pt x="82157" y="160211"/>
                                    </a:cubicBezTo>
                                    <a:cubicBezTo>
                                      <a:pt x="81481" y="151520"/>
                                      <a:pt x="88283" y="144534"/>
                                      <a:pt x="92844" y="137348"/>
                                    </a:cubicBezTo>
                                    <a:cubicBezTo>
                                      <a:pt x="106847" y="115330"/>
                                      <a:pt x="115215" y="91623"/>
                                      <a:pt x="115061" y="6525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37" name="Google Shape;532;p9">
                                <a:extLst>
                                  <a:ext uri="{FF2B5EF4-FFF2-40B4-BE49-F238E27FC236}">
                                    <a16:creationId xmlns:a16="http://schemas.microsoft.com/office/drawing/2014/main" id="{F27A281B-DFF6-D8F2-9FF9-754A2AE80F23}"/>
                                  </a:ext>
                                </a:extLst>
                              </p:cNvPr>
                              <p:cNvSpPr/>
                              <p:nvPr/>
                            </p:nvSpPr>
                            <p:spPr>
                              <a:xfrm>
                                <a:off x="3442526" y="2716724"/>
                                <a:ext cx="469020" cy="485664"/>
                              </a:xfrm>
                              <a:custGeom>
                                <a:avLst/>
                                <a:gdLst/>
                                <a:ahLst/>
                                <a:cxnLst/>
                                <a:rect l="l" t="t" r="r" b="b"/>
                                <a:pathLst>
                                  <a:path w="1090409" h="1129103" extrusionOk="0">
                                    <a:moveTo>
                                      <a:pt x="388799" y="1072305"/>
                                    </a:moveTo>
                                    <a:cubicBezTo>
                                      <a:pt x="343534" y="1066793"/>
                                      <a:pt x="298285" y="1061296"/>
                                      <a:pt x="253035" y="1055784"/>
                                    </a:cubicBezTo>
                                    <a:cubicBezTo>
                                      <a:pt x="220791" y="1051853"/>
                                      <a:pt x="188562" y="1047692"/>
                                      <a:pt x="156287" y="1044068"/>
                                    </a:cubicBezTo>
                                    <a:cubicBezTo>
                                      <a:pt x="144280" y="1042717"/>
                                      <a:pt x="136050" y="1044698"/>
                                      <a:pt x="135651" y="1060973"/>
                                    </a:cubicBezTo>
                                    <a:cubicBezTo>
                                      <a:pt x="135190" y="1079398"/>
                                      <a:pt x="129586" y="1097640"/>
                                      <a:pt x="127559" y="1116111"/>
                                    </a:cubicBezTo>
                                    <a:cubicBezTo>
                                      <a:pt x="126454" y="1126229"/>
                                      <a:pt x="122293" y="1129945"/>
                                      <a:pt x="112681" y="1128947"/>
                                    </a:cubicBezTo>
                                    <a:cubicBezTo>
                                      <a:pt x="79561" y="1125523"/>
                                      <a:pt x="46365" y="1122729"/>
                                      <a:pt x="13338" y="1118491"/>
                                    </a:cubicBezTo>
                                    <a:cubicBezTo>
                                      <a:pt x="-1786" y="1116541"/>
                                      <a:pt x="-696" y="1103382"/>
                                      <a:pt x="839" y="1092711"/>
                                    </a:cubicBezTo>
                                    <a:cubicBezTo>
                                      <a:pt x="5354" y="1061158"/>
                                      <a:pt x="11326" y="1029804"/>
                                      <a:pt x="15810" y="998235"/>
                                    </a:cubicBezTo>
                                    <a:cubicBezTo>
                                      <a:pt x="29552" y="901702"/>
                                      <a:pt x="42895" y="805123"/>
                                      <a:pt x="56361" y="708544"/>
                                    </a:cubicBezTo>
                                    <a:cubicBezTo>
                                      <a:pt x="71439" y="600387"/>
                                      <a:pt x="86578" y="492246"/>
                                      <a:pt x="101549" y="384075"/>
                                    </a:cubicBezTo>
                                    <a:cubicBezTo>
                                      <a:pt x="114815" y="288248"/>
                                      <a:pt x="127897" y="192406"/>
                                      <a:pt x="141025" y="96579"/>
                                    </a:cubicBezTo>
                                    <a:cubicBezTo>
                                      <a:pt x="144526" y="71075"/>
                                      <a:pt x="148057" y="45571"/>
                                      <a:pt x="151266" y="20022"/>
                                    </a:cubicBezTo>
                                    <a:cubicBezTo>
                                      <a:pt x="153109" y="5297"/>
                                      <a:pt x="159235" y="-1858"/>
                                      <a:pt x="175726" y="414"/>
                                    </a:cubicBezTo>
                                    <a:cubicBezTo>
                                      <a:pt x="231370" y="8091"/>
                                      <a:pt x="287184" y="14540"/>
                                      <a:pt x="342874" y="21895"/>
                                    </a:cubicBezTo>
                                    <a:cubicBezTo>
                                      <a:pt x="430287" y="33441"/>
                                      <a:pt x="517684" y="44758"/>
                                      <a:pt x="605526" y="52880"/>
                                    </a:cubicBezTo>
                                    <a:cubicBezTo>
                                      <a:pt x="690206" y="60711"/>
                                      <a:pt x="774686" y="70737"/>
                                      <a:pt x="859319" y="79090"/>
                                    </a:cubicBezTo>
                                    <a:cubicBezTo>
                                      <a:pt x="903601" y="83466"/>
                                      <a:pt x="948022" y="86445"/>
                                      <a:pt x="992396" y="89792"/>
                                    </a:cubicBezTo>
                                    <a:cubicBezTo>
                                      <a:pt x="1018882" y="91788"/>
                                      <a:pt x="1045384" y="94399"/>
                                      <a:pt x="1071901" y="94583"/>
                                    </a:cubicBezTo>
                                    <a:cubicBezTo>
                                      <a:pt x="1088530" y="94690"/>
                                      <a:pt x="1091862" y="101769"/>
                                      <a:pt x="1089912" y="116017"/>
                                    </a:cubicBezTo>
                                    <a:cubicBezTo>
                                      <a:pt x="1084906" y="152745"/>
                                      <a:pt x="1079363" y="189427"/>
                                      <a:pt x="1075740" y="226293"/>
                                    </a:cubicBezTo>
                                    <a:cubicBezTo>
                                      <a:pt x="1070550" y="279096"/>
                                      <a:pt x="1066834" y="332054"/>
                                      <a:pt x="1062596" y="384950"/>
                                    </a:cubicBezTo>
                                    <a:cubicBezTo>
                                      <a:pt x="1053414" y="499325"/>
                                      <a:pt x="1044340" y="613715"/>
                                      <a:pt x="1035143" y="728090"/>
                                    </a:cubicBezTo>
                                    <a:cubicBezTo>
                                      <a:pt x="1028571" y="809806"/>
                                      <a:pt x="1021907" y="891507"/>
                                      <a:pt x="1015167" y="973192"/>
                                    </a:cubicBezTo>
                                    <a:cubicBezTo>
                                      <a:pt x="1012464" y="1005851"/>
                                      <a:pt x="1008933" y="1038464"/>
                                      <a:pt x="1006783" y="1071169"/>
                                    </a:cubicBezTo>
                                    <a:cubicBezTo>
                                      <a:pt x="1005939" y="1083928"/>
                                      <a:pt x="1001900" y="1085602"/>
                                      <a:pt x="989325" y="1084358"/>
                                    </a:cubicBezTo>
                                    <a:cubicBezTo>
                                      <a:pt x="895341" y="1075023"/>
                                      <a:pt x="801218" y="1067130"/>
                                      <a:pt x="707188" y="1058317"/>
                                    </a:cubicBezTo>
                                    <a:cubicBezTo>
                                      <a:pt x="615507" y="1049719"/>
                                      <a:pt x="523826" y="1041105"/>
                                      <a:pt x="432267" y="1031263"/>
                                    </a:cubicBezTo>
                                    <a:cubicBezTo>
                                      <a:pt x="411063" y="1028990"/>
                                      <a:pt x="402403" y="1040767"/>
                                      <a:pt x="405259" y="1056075"/>
                                    </a:cubicBezTo>
                                    <a:cubicBezTo>
                                      <a:pt x="408729" y="1074746"/>
                                      <a:pt x="400284" y="1072980"/>
                                      <a:pt x="388814" y="107227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38" name="Google Shape;533;p9">
                                <a:extLst>
                                  <a:ext uri="{FF2B5EF4-FFF2-40B4-BE49-F238E27FC236}">
                                    <a16:creationId xmlns:a16="http://schemas.microsoft.com/office/drawing/2014/main" id="{2B63A58B-B86D-E9BD-AE4E-985018B0E69C}"/>
                                  </a:ext>
                                </a:extLst>
                              </p:cNvPr>
                              <p:cNvSpPr/>
                              <p:nvPr/>
                            </p:nvSpPr>
                            <p:spPr>
                              <a:xfrm>
                                <a:off x="3047135" y="2661164"/>
                                <a:ext cx="455108" cy="533838"/>
                              </a:xfrm>
                              <a:custGeom>
                                <a:avLst/>
                                <a:gdLst/>
                                <a:ahLst/>
                                <a:cxnLst/>
                                <a:rect l="l" t="t" r="r" b="b"/>
                                <a:pathLst>
                                  <a:path w="1058066" h="1241103" extrusionOk="0">
                                    <a:moveTo>
                                      <a:pt x="881009" y="1239768"/>
                                    </a:moveTo>
                                    <a:cubicBezTo>
                                      <a:pt x="831798" y="1232106"/>
                                      <a:pt x="782602" y="1224398"/>
                                      <a:pt x="733391" y="1216782"/>
                                    </a:cubicBezTo>
                                    <a:cubicBezTo>
                                      <a:pt x="700011" y="1211608"/>
                                      <a:pt x="666753" y="1203670"/>
                                      <a:pt x="633204" y="1202150"/>
                                    </a:cubicBezTo>
                                    <a:cubicBezTo>
                                      <a:pt x="589198" y="1200169"/>
                                      <a:pt x="551856" y="1183571"/>
                                      <a:pt x="515113" y="1161752"/>
                                    </a:cubicBezTo>
                                    <a:cubicBezTo>
                                      <a:pt x="399786" y="1093256"/>
                                      <a:pt x="283999" y="1025559"/>
                                      <a:pt x="168411" y="957523"/>
                                    </a:cubicBezTo>
                                    <a:cubicBezTo>
                                      <a:pt x="117572" y="927597"/>
                                      <a:pt x="66565" y="897963"/>
                                      <a:pt x="16295" y="867132"/>
                                    </a:cubicBezTo>
                                    <a:cubicBezTo>
                                      <a:pt x="10353" y="863477"/>
                                      <a:pt x="-4802" y="861773"/>
                                      <a:pt x="1509" y="848845"/>
                                    </a:cubicBezTo>
                                    <a:cubicBezTo>
                                      <a:pt x="7236" y="837145"/>
                                      <a:pt x="10245" y="819671"/>
                                      <a:pt x="29146" y="822005"/>
                                    </a:cubicBezTo>
                                    <a:cubicBezTo>
                                      <a:pt x="47526" y="824278"/>
                                      <a:pt x="63663" y="817061"/>
                                      <a:pt x="65214" y="800878"/>
                                    </a:cubicBezTo>
                                    <a:cubicBezTo>
                                      <a:pt x="66795" y="784372"/>
                                      <a:pt x="76131" y="760849"/>
                                      <a:pt x="50259" y="750792"/>
                                    </a:cubicBezTo>
                                    <a:cubicBezTo>
                                      <a:pt x="43334" y="748105"/>
                                      <a:pt x="44516" y="742193"/>
                                      <a:pt x="44578" y="736973"/>
                                    </a:cubicBezTo>
                                    <a:cubicBezTo>
                                      <a:pt x="44716" y="725226"/>
                                      <a:pt x="46174" y="713450"/>
                                      <a:pt x="45437" y="701780"/>
                                    </a:cubicBezTo>
                                    <a:cubicBezTo>
                                      <a:pt x="44639" y="689052"/>
                                      <a:pt x="49184" y="680315"/>
                                      <a:pt x="60838" y="675939"/>
                                    </a:cubicBezTo>
                                    <a:cubicBezTo>
                                      <a:pt x="88906" y="665421"/>
                                      <a:pt x="96429" y="641898"/>
                                      <a:pt x="96353" y="615949"/>
                                    </a:cubicBezTo>
                                    <a:cubicBezTo>
                                      <a:pt x="96245" y="581494"/>
                                      <a:pt x="109880" y="559706"/>
                                      <a:pt x="144074" y="550969"/>
                                    </a:cubicBezTo>
                                    <a:cubicBezTo>
                                      <a:pt x="156573" y="547776"/>
                                      <a:pt x="163820" y="536060"/>
                                      <a:pt x="172956" y="527600"/>
                                    </a:cubicBezTo>
                                    <a:cubicBezTo>
                                      <a:pt x="180587" y="520537"/>
                                      <a:pt x="175689" y="514242"/>
                                      <a:pt x="170960" y="509405"/>
                                    </a:cubicBezTo>
                                    <a:cubicBezTo>
                                      <a:pt x="153057" y="491087"/>
                                      <a:pt x="146239" y="468455"/>
                                      <a:pt x="142877" y="443934"/>
                                    </a:cubicBezTo>
                                    <a:cubicBezTo>
                                      <a:pt x="141065" y="430714"/>
                                      <a:pt x="136504" y="417755"/>
                                      <a:pt x="128674" y="407022"/>
                                    </a:cubicBezTo>
                                    <a:cubicBezTo>
                                      <a:pt x="117588" y="391852"/>
                                      <a:pt x="120413" y="377373"/>
                                      <a:pt x="128965" y="363369"/>
                                    </a:cubicBezTo>
                                    <a:cubicBezTo>
                                      <a:pt x="143660" y="339263"/>
                                      <a:pt x="145088" y="313606"/>
                                      <a:pt x="141080" y="286643"/>
                                    </a:cubicBezTo>
                                    <a:cubicBezTo>
                                      <a:pt x="134984" y="245632"/>
                                      <a:pt x="147913" y="205849"/>
                                      <a:pt x="149663" y="165328"/>
                                    </a:cubicBezTo>
                                    <a:cubicBezTo>
                                      <a:pt x="149909" y="159524"/>
                                      <a:pt x="152703" y="154166"/>
                                      <a:pt x="159644" y="154688"/>
                                    </a:cubicBezTo>
                                    <a:cubicBezTo>
                                      <a:pt x="174077" y="155778"/>
                                      <a:pt x="191489" y="150404"/>
                                      <a:pt x="201515" y="163332"/>
                                    </a:cubicBezTo>
                                    <a:cubicBezTo>
                                      <a:pt x="210589" y="175017"/>
                                      <a:pt x="215902" y="193473"/>
                                      <a:pt x="233882" y="185396"/>
                                    </a:cubicBezTo>
                                    <a:cubicBezTo>
                                      <a:pt x="251048" y="177673"/>
                                      <a:pt x="261474" y="160139"/>
                                      <a:pt x="265420" y="141237"/>
                                    </a:cubicBezTo>
                                    <a:cubicBezTo>
                                      <a:pt x="274034" y="99934"/>
                                      <a:pt x="282202" y="58508"/>
                                      <a:pt x="289004" y="16882"/>
                                    </a:cubicBezTo>
                                    <a:cubicBezTo>
                                      <a:pt x="291507" y="1574"/>
                                      <a:pt x="296328" y="-1820"/>
                                      <a:pt x="311867" y="806"/>
                                    </a:cubicBezTo>
                                    <a:cubicBezTo>
                                      <a:pt x="554574" y="41756"/>
                                      <a:pt x="796590" y="87006"/>
                                      <a:pt x="1040418" y="121200"/>
                                    </a:cubicBezTo>
                                    <a:cubicBezTo>
                                      <a:pt x="1053991" y="123104"/>
                                      <a:pt x="1059964" y="126159"/>
                                      <a:pt x="1057538" y="143341"/>
                                    </a:cubicBezTo>
                                    <a:cubicBezTo>
                                      <a:pt x="1024634" y="376298"/>
                                      <a:pt x="993127" y="609454"/>
                                      <a:pt x="960698" y="842473"/>
                                    </a:cubicBezTo>
                                    <a:cubicBezTo>
                                      <a:pt x="944438" y="959320"/>
                                      <a:pt x="926995" y="1075998"/>
                                      <a:pt x="910182" y="1192752"/>
                                    </a:cubicBezTo>
                                    <a:cubicBezTo>
                                      <a:pt x="908969" y="1201213"/>
                                      <a:pt x="908217" y="1209781"/>
                                      <a:pt x="907741" y="1218318"/>
                                    </a:cubicBezTo>
                                    <a:cubicBezTo>
                                      <a:pt x="906773" y="1235607"/>
                                      <a:pt x="899864" y="1244681"/>
                                      <a:pt x="880993" y="1239783"/>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39" name="Google Shape;534;p9">
                                <a:extLst>
                                  <a:ext uri="{FF2B5EF4-FFF2-40B4-BE49-F238E27FC236}">
                                    <a16:creationId xmlns:a16="http://schemas.microsoft.com/office/drawing/2014/main" id="{585AA61B-6359-B31C-B6ED-CE25EE7BE0CD}"/>
                                  </a:ext>
                                </a:extLst>
                              </p:cNvPr>
                              <p:cNvSpPr/>
                              <p:nvPr/>
                            </p:nvSpPr>
                            <p:spPr>
                              <a:xfrm>
                                <a:off x="2823836" y="2153487"/>
                                <a:ext cx="424283" cy="658162"/>
                              </a:xfrm>
                              <a:custGeom>
                                <a:avLst/>
                                <a:gdLst/>
                                <a:ahLst/>
                                <a:cxnLst/>
                                <a:rect l="l" t="t" r="r" b="b"/>
                                <a:pathLst>
                                  <a:path w="986402" h="1530139" extrusionOk="0">
                                    <a:moveTo>
                                      <a:pt x="638909" y="1530124"/>
                                    </a:moveTo>
                                    <a:cubicBezTo>
                                      <a:pt x="629328" y="1527253"/>
                                      <a:pt x="627009" y="1519023"/>
                                      <a:pt x="622848" y="1512773"/>
                                    </a:cubicBezTo>
                                    <a:cubicBezTo>
                                      <a:pt x="418220" y="1205255"/>
                                      <a:pt x="213776" y="897599"/>
                                      <a:pt x="8964" y="590204"/>
                                    </a:cubicBezTo>
                                    <a:cubicBezTo>
                                      <a:pt x="964" y="578197"/>
                                      <a:pt x="-2153" y="567326"/>
                                      <a:pt x="1548" y="553123"/>
                                    </a:cubicBezTo>
                                    <a:cubicBezTo>
                                      <a:pt x="48056" y="374659"/>
                                      <a:pt x="94350" y="196149"/>
                                      <a:pt x="140044" y="17485"/>
                                    </a:cubicBezTo>
                                    <a:cubicBezTo>
                                      <a:pt x="143990" y="2085"/>
                                      <a:pt x="148428" y="-2936"/>
                                      <a:pt x="165287" y="1609"/>
                                    </a:cubicBezTo>
                                    <a:cubicBezTo>
                                      <a:pt x="430304" y="72945"/>
                                      <a:pt x="699881" y="124122"/>
                                      <a:pt x="968015" y="181639"/>
                                    </a:cubicBezTo>
                                    <a:cubicBezTo>
                                      <a:pt x="986072" y="185508"/>
                                      <a:pt x="988375" y="192188"/>
                                      <a:pt x="985212" y="208479"/>
                                    </a:cubicBezTo>
                                    <a:cubicBezTo>
                                      <a:pt x="933851" y="472329"/>
                                      <a:pt x="882998" y="736271"/>
                                      <a:pt x="832052" y="1000198"/>
                                    </a:cubicBezTo>
                                    <a:cubicBezTo>
                                      <a:pt x="811753" y="1105298"/>
                                      <a:pt x="791424" y="1210399"/>
                                      <a:pt x="771356" y="1315546"/>
                                    </a:cubicBezTo>
                                    <a:cubicBezTo>
                                      <a:pt x="769989" y="1322732"/>
                                      <a:pt x="767333" y="1328690"/>
                                      <a:pt x="763157" y="1334601"/>
                                    </a:cubicBezTo>
                                    <a:cubicBezTo>
                                      <a:pt x="747342" y="1356972"/>
                                      <a:pt x="747034" y="1357356"/>
                                      <a:pt x="733507" y="1334524"/>
                                    </a:cubicBezTo>
                                    <a:cubicBezTo>
                                      <a:pt x="728855" y="1326678"/>
                                      <a:pt x="723604" y="1323546"/>
                                      <a:pt x="714882" y="1323623"/>
                                    </a:cubicBezTo>
                                    <a:cubicBezTo>
                                      <a:pt x="707881" y="1323684"/>
                                      <a:pt x="700864" y="1322410"/>
                                      <a:pt x="693878" y="1321580"/>
                                    </a:cubicBezTo>
                                    <a:cubicBezTo>
                                      <a:pt x="657288" y="1317312"/>
                                      <a:pt x="656520" y="1317941"/>
                                      <a:pt x="653634" y="1354623"/>
                                    </a:cubicBezTo>
                                    <a:cubicBezTo>
                                      <a:pt x="650148" y="1398859"/>
                                      <a:pt x="639753" y="1442619"/>
                                      <a:pt x="647968" y="1487608"/>
                                    </a:cubicBezTo>
                                    <a:cubicBezTo>
                                      <a:pt x="650547" y="1501718"/>
                                      <a:pt x="647492" y="1517134"/>
                                      <a:pt x="638924" y="153013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0" name="Google Shape;535;p9">
                                <a:extLst>
                                  <a:ext uri="{FF2B5EF4-FFF2-40B4-BE49-F238E27FC236}">
                                    <a16:creationId xmlns:a16="http://schemas.microsoft.com/office/drawing/2014/main" id="{D93797B0-71A1-8C0B-6AD0-05A5246C40CC}"/>
                                  </a:ext>
                                </a:extLst>
                              </p:cNvPr>
                              <p:cNvSpPr/>
                              <p:nvPr/>
                            </p:nvSpPr>
                            <p:spPr>
                              <a:xfrm>
                                <a:off x="3510890" y="2372497"/>
                                <a:ext cx="486916" cy="384037"/>
                              </a:xfrm>
                              <a:custGeom>
                                <a:avLst/>
                                <a:gdLst/>
                                <a:ahLst/>
                                <a:cxnLst/>
                                <a:rect l="l" t="t" r="r" b="b"/>
                                <a:pathLst>
                                  <a:path w="1132015" h="892834" extrusionOk="0">
                                    <a:moveTo>
                                      <a:pt x="1129431" y="145816"/>
                                    </a:moveTo>
                                    <a:cubicBezTo>
                                      <a:pt x="1118852" y="315973"/>
                                      <a:pt x="1108134" y="486115"/>
                                      <a:pt x="1097755" y="656288"/>
                                    </a:cubicBezTo>
                                    <a:cubicBezTo>
                                      <a:pt x="1093471" y="726565"/>
                                      <a:pt x="1089586" y="796873"/>
                                      <a:pt x="1086270" y="867196"/>
                                    </a:cubicBezTo>
                                    <a:cubicBezTo>
                                      <a:pt x="1085364" y="886589"/>
                                      <a:pt x="1082262" y="894588"/>
                                      <a:pt x="1057987" y="892516"/>
                                    </a:cubicBezTo>
                                    <a:cubicBezTo>
                                      <a:pt x="913855" y="880217"/>
                                      <a:pt x="769370" y="871956"/>
                                      <a:pt x="625438" y="857108"/>
                                    </a:cubicBezTo>
                                    <a:cubicBezTo>
                                      <a:pt x="453576" y="839389"/>
                                      <a:pt x="281545" y="823175"/>
                                      <a:pt x="110559" y="797779"/>
                                    </a:cubicBezTo>
                                    <a:cubicBezTo>
                                      <a:pt x="80403" y="793296"/>
                                      <a:pt x="50078" y="789749"/>
                                      <a:pt x="19722" y="786970"/>
                                    </a:cubicBezTo>
                                    <a:cubicBezTo>
                                      <a:pt x="3754" y="785511"/>
                                      <a:pt x="-1835" y="779277"/>
                                      <a:pt x="514" y="763032"/>
                                    </a:cubicBezTo>
                                    <a:cubicBezTo>
                                      <a:pt x="9511" y="701154"/>
                                      <a:pt x="18801" y="639291"/>
                                      <a:pt x="25864" y="577167"/>
                                    </a:cubicBezTo>
                                    <a:cubicBezTo>
                                      <a:pt x="39821" y="454439"/>
                                      <a:pt x="59475" y="332541"/>
                                      <a:pt x="76057" y="210197"/>
                                    </a:cubicBezTo>
                                    <a:cubicBezTo>
                                      <a:pt x="84978" y="144373"/>
                                      <a:pt x="94805" y="78656"/>
                                      <a:pt x="103557" y="12816"/>
                                    </a:cubicBezTo>
                                    <a:cubicBezTo>
                                      <a:pt x="105016" y="1838"/>
                                      <a:pt x="107657" y="-1141"/>
                                      <a:pt x="119495" y="364"/>
                                    </a:cubicBezTo>
                                    <a:cubicBezTo>
                                      <a:pt x="235052" y="14935"/>
                                      <a:pt x="350640" y="29475"/>
                                      <a:pt x="466382" y="42481"/>
                                    </a:cubicBezTo>
                                    <a:cubicBezTo>
                                      <a:pt x="565049" y="53567"/>
                                      <a:pt x="663839" y="63639"/>
                                      <a:pt x="762737" y="72330"/>
                                    </a:cubicBezTo>
                                    <a:cubicBezTo>
                                      <a:pt x="881135" y="82740"/>
                                      <a:pt x="999686" y="91292"/>
                                      <a:pt x="1118191" y="100351"/>
                                    </a:cubicBezTo>
                                    <a:cubicBezTo>
                                      <a:pt x="1128540" y="101150"/>
                                      <a:pt x="1134222" y="102716"/>
                                      <a:pt x="1131212" y="115399"/>
                                    </a:cubicBezTo>
                                    <a:cubicBezTo>
                                      <a:pt x="1128893" y="125149"/>
                                      <a:pt x="1129707" y="135636"/>
                                      <a:pt x="1129139" y="145800"/>
                                    </a:cubicBezTo>
                                    <a:cubicBezTo>
                                      <a:pt x="1129231" y="145800"/>
                                      <a:pt x="1129323" y="145800"/>
                                      <a:pt x="1129415" y="14581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1" name="Google Shape;536;p9">
                                <a:extLst>
                                  <a:ext uri="{FF2B5EF4-FFF2-40B4-BE49-F238E27FC236}">
                                    <a16:creationId xmlns:a16="http://schemas.microsoft.com/office/drawing/2014/main" id="{5AC14CD1-D0BE-80A2-813D-54E48111B14E}"/>
                                  </a:ext>
                                </a:extLst>
                              </p:cNvPr>
                              <p:cNvSpPr/>
                              <p:nvPr/>
                            </p:nvSpPr>
                            <p:spPr>
                              <a:xfrm>
                                <a:off x="3175540" y="2236277"/>
                                <a:ext cx="373870" cy="470936"/>
                              </a:xfrm>
                              <a:custGeom>
                                <a:avLst/>
                                <a:gdLst/>
                                <a:ahLst/>
                                <a:cxnLst/>
                                <a:rect l="l" t="t" r="r" b="b"/>
                                <a:pathLst>
                                  <a:path w="869199" h="1094863" extrusionOk="0">
                                    <a:moveTo>
                                      <a:pt x="741817" y="1094757"/>
                                    </a:moveTo>
                                    <a:cubicBezTo>
                                      <a:pt x="687078" y="1086650"/>
                                      <a:pt x="629054" y="1078927"/>
                                      <a:pt x="571321" y="1069315"/>
                                    </a:cubicBezTo>
                                    <a:cubicBezTo>
                                      <a:pt x="416610" y="1043565"/>
                                      <a:pt x="262038" y="1017017"/>
                                      <a:pt x="107403" y="990808"/>
                                    </a:cubicBezTo>
                                    <a:cubicBezTo>
                                      <a:pt x="78169" y="985848"/>
                                      <a:pt x="48980" y="980520"/>
                                      <a:pt x="19653" y="976252"/>
                                    </a:cubicBezTo>
                                    <a:cubicBezTo>
                                      <a:pt x="2917" y="973810"/>
                                      <a:pt x="-2396" y="966302"/>
                                      <a:pt x="951" y="949351"/>
                                    </a:cubicBezTo>
                                    <a:cubicBezTo>
                                      <a:pt x="31783" y="793166"/>
                                      <a:pt x="62292" y="636919"/>
                                      <a:pt x="92510" y="480627"/>
                                    </a:cubicBezTo>
                                    <a:cubicBezTo>
                                      <a:pt x="121545" y="330445"/>
                                      <a:pt x="150227" y="180187"/>
                                      <a:pt x="178863" y="29929"/>
                                    </a:cubicBezTo>
                                    <a:cubicBezTo>
                                      <a:pt x="185189" y="-3267"/>
                                      <a:pt x="184682" y="-2668"/>
                                      <a:pt x="216727" y="2875"/>
                                    </a:cubicBezTo>
                                    <a:cubicBezTo>
                                      <a:pt x="338963" y="24002"/>
                                      <a:pt x="460509" y="49276"/>
                                      <a:pt x="583589" y="65459"/>
                                    </a:cubicBezTo>
                                    <a:cubicBezTo>
                                      <a:pt x="599374" y="67532"/>
                                      <a:pt x="607711" y="70603"/>
                                      <a:pt x="603397" y="91808"/>
                                    </a:cubicBezTo>
                                    <a:cubicBezTo>
                                      <a:pt x="592510" y="145271"/>
                                      <a:pt x="586399" y="199703"/>
                                      <a:pt x="577171" y="253535"/>
                                    </a:cubicBezTo>
                                    <a:cubicBezTo>
                                      <a:pt x="574991" y="266249"/>
                                      <a:pt x="578016" y="270164"/>
                                      <a:pt x="590130" y="271884"/>
                                    </a:cubicBezTo>
                                    <a:cubicBezTo>
                                      <a:pt x="676652" y="284213"/>
                                      <a:pt x="763052" y="297403"/>
                                      <a:pt x="849604" y="309425"/>
                                    </a:cubicBezTo>
                                    <a:cubicBezTo>
                                      <a:pt x="867124" y="311867"/>
                                      <a:pt x="871024" y="318745"/>
                                      <a:pt x="868506" y="335804"/>
                                    </a:cubicBezTo>
                                    <a:cubicBezTo>
                                      <a:pt x="852706" y="443116"/>
                                      <a:pt x="838058" y="550597"/>
                                      <a:pt x="822765" y="657970"/>
                                    </a:cubicBezTo>
                                    <a:cubicBezTo>
                                      <a:pt x="813967" y="719772"/>
                                      <a:pt x="802036" y="781251"/>
                                      <a:pt x="796217" y="843329"/>
                                    </a:cubicBezTo>
                                    <a:cubicBezTo>
                                      <a:pt x="788924" y="921129"/>
                                      <a:pt x="775197" y="997963"/>
                                      <a:pt x="766445" y="1075487"/>
                                    </a:cubicBezTo>
                                    <a:cubicBezTo>
                                      <a:pt x="764311" y="1094373"/>
                                      <a:pt x="763267" y="1095310"/>
                                      <a:pt x="741817" y="109475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2" name="Google Shape;537;p9">
                                <a:extLst>
                                  <a:ext uri="{FF2B5EF4-FFF2-40B4-BE49-F238E27FC236}">
                                    <a16:creationId xmlns:a16="http://schemas.microsoft.com/office/drawing/2014/main" id="{60C8B68D-1159-EBCF-A20D-2789468DAAB7}"/>
                                  </a:ext>
                                </a:extLst>
                              </p:cNvPr>
                              <p:cNvSpPr/>
                              <p:nvPr/>
                            </p:nvSpPr>
                            <p:spPr>
                              <a:xfrm>
                                <a:off x="3983939" y="2503439"/>
                                <a:ext cx="497740" cy="266219"/>
                              </a:xfrm>
                              <a:custGeom>
                                <a:avLst/>
                                <a:gdLst/>
                                <a:ahLst/>
                                <a:cxnLst/>
                                <a:rect l="l" t="t" r="r" b="b"/>
                                <a:pathLst>
                                  <a:path w="1157179" h="618923" extrusionOk="0">
                                    <a:moveTo>
                                      <a:pt x="495" y="550905"/>
                                    </a:moveTo>
                                    <a:cubicBezTo>
                                      <a:pt x="8142" y="432415"/>
                                      <a:pt x="15927" y="313940"/>
                                      <a:pt x="23389" y="195450"/>
                                    </a:cubicBezTo>
                                    <a:cubicBezTo>
                                      <a:pt x="27028" y="137748"/>
                                      <a:pt x="30682" y="80031"/>
                                      <a:pt x="33047" y="22268"/>
                                    </a:cubicBezTo>
                                    <a:cubicBezTo>
                                      <a:pt x="33753" y="4979"/>
                                      <a:pt x="35365" y="-2729"/>
                                      <a:pt x="56693" y="864"/>
                                    </a:cubicBezTo>
                                    <a:cubicBezTo>
                                      <a:pt x="81121" y="4979"/>
                                      <a:pt x="106641" y="2491"/>
                                      <a:pt x="131683" y="3029"/>
                                    </a:cubicBezTo>
                                    <a:cubicBezTo>
                                      <a:pt x="213799" y="4795"/>
                                      <a:pt x="295976" y="5516"/>
                                      <a:pt x="378045" y="8725"/>
                                    </a:cubicBezTo>
                                    <a:cubicBezTo>
                                      <a:pt x="491376" y="13163"/>
                                      <a:pt x="604737" y="15190"/>
                                      <a:pt x="718099" y="18291"/>
                                    </a:cubicBezTo>
                                    <a:cubicBezTo>
                                      <a:pt x="822048" y="21132"/>
                                      <a:pt x="925936" y="26153"/>
                                      <a:pt x="1029947" y="26782"/>
                                    </a:cubicBezTo>
                                    <a:cubicBezTo>
                                      <a:pt x="1040603" y="26843"/>
                                      <a:pt x="1049508" y="28302"/>
                                      <a:pt x="1055880" y="38712"/>
                                    </a:cubicBezTo>
                                    <a:cubicBezTo>
                                      <a:pt x="1063205" y="50674"/>
                                      <a:pt x="1077668" y="50075"/>
                                      <a:pt x="1089276" y="53637"/>
                                    </a:cubicBezTo>
                                    <a:cubicBezTo>
                                      <a:pt x="1101038" y="57245"/>
                                      <a:pt x="1103525" y="62865"/>
                                      <a:pt x="1096431" y="71939"/>
                                    </a:cubicBezTo>
                                    <a:cubicBezTo>
                                      <a:pt x="1077024" y="96721"/>
                                      <a:pt x="1070390" y="118647"/>
                                      <a:pt x="1097521" y="144903"/>
                                    </a:cubicBezTo>
                                    <a:cubicBezTo>
                                      <a:pt x="1113690" y="160534"/>
                                      <a:pt x="1114657" y="190214"/>
                                      <a:pt x="1145335" y="193976"/>
                                    </a:cubicBezTo>
                                    <a:cubicBezTo>
                                      <a:pt x="1155454" y="195220"/>
                                      <a:pt x="1151876" y="208471"/>
                                      <a:pt x="1151953" y="216639"/>
                                    </a:cubicBezTo>
                                    <a:cubicBezTo>
                                      <a:pt x="1152598" y="294164"/>
                                      <a:pt x="1152659" y="371703"/>
                                      <a:pt x="1153519" y="449243"/>
                                    </a:cubicBezTo>
                                    <a:cubicBezTo>
                                      <a:pt x="1154072" y="499268"/>
                                      <a:pt x="1155070" y="549308"/>
                                      <a:pt x="1157127" y="599286"/>
                                    </a:cubicBezTo>
                                    <a:cubicBezTo>
                                      <a:pt x="1157787" y="615316"/>
                                      <a:pt x="1152260" y="619754"/>
                                      <a:pt x="1137167" y="618802"/>
                                    </a:cubicBezTo>
                                    <a:cubicBezTo>
                                      <a:pt x="1024588" y="611677"/>
                                      <a:pt x="911733" y="617850"/>
                                      <a:pt x="799185" y="613228"/>
                                    </a:cubicBezTo>
                                    <a:cubicBezTo>
                                      <a:pt x="706829" y="609420"/>
                                      <a:pt x="614533" y="611309"/>
                                      <a:pt x="522238" y="609313"/>
                                    </a:cubicBezTo>
                                    <a:cubicBezTo>
                                      <a:pt x="436975" y="607470"/>
                                      <a:pt x="351666" y="607271"/>
                                      <a:pt x="266464" y="604246"/>
                                    </a:cubicBezTo>
                                    <a:cubicBezTo>
                                      <a:pt x="183720" y="601313"/>
                                      <a:pt x="101082" y="595371"/>
                                      <a:pt x="18368" y="591578"/>
                                    </a:cubicBezTo>
                                    <a:cubicBezTo>
                                      <a:pt x="4012" y="590918"/>
                                      <a:pt x="-1531" y="586358"/>
                                      <a:pt x="357" y="572078"/>
                                    </a:cubicBezTo>
                                    <a:cubicBezTo>
                                      <a:pt x="1279" y="565153"/>
                                      <a:pt x="511" y="558014"/>
                                      <a:pt x="511" y="550950"/>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3" name="Google Shape;538;p9">
                                <a:extLst>
                                  <a:ext uri="{FF2B5EF4-FFF2-40B4-BE49-F238E27FC236}">
                                    <a16:creationId xmlns:a16="http://schemas.microsoft.com/office/drawing/2014/main" id="{6DD7B4ED-D865-E724-0D44-CF9E5214F08C}"/>
                                  </a:ext>
                                </a:extLst>
                              </p:cNvPr>
                              <p:cNvSpPr/>
                              <p:nvPr/>
                            </p:nvSpPr>
                            <p:spPr>
                              <a:xfrm>
                                <a:off x="3877038" y="2235202"/>
                                <a:ext cx="553216" cy="273674"/>
                              </a:xfrm>
                              <a:custGeom>
                                <a:avLst/>
                                <a:gdLst/>
                                <a:ahLst/>
                                <a:cxnLst/>
                                <a:rect l="l" t="t" r="r" b="b"/>
                                <a:pathLst>
                                  <a:path w="1286153" h="636255" extrusionOk="0">
                                    <a:moveTo>
                                      <a:pt x="1286154" y="635902"/>
                                    </a:moveTo>
                                    <a:cubicBezTo>
                                      <a:pt x="1257242" y="635902"/>
                                      <a:pt x="1234870" y="636792"/>
                                      <a:pt x="1212576" y="635748"/>
                                    </a:cubicBezTo>
                                    <a:cubicBezTo>
                                      <a:pt x="1100120" y="630528"/>
                                      <a:pt x="987572" y="629314"/>
                                      <a:pt x="875071" y="626090"/>
                                    </a:cubicBezTo>
                                    <a:cubicBezTo>
                                      <a:pt x="758653" y="622743"/>
                                      <a:pt x="642175" y="620670"/>
                                      <a:pt x="525835" y="616171"/>
                                    </a:cubicBezTo>
                                    <a:cubicBezTo>
                                      <a:pt x="452456" y="613331"/>
                                      <a:pt x="378955" y="615296"/>
                                      <a:pt x="305637" y="609553"/>
                                    </a:cubicBezTo>
                                    <a:cubicBezTo>
                                      <a:pt x="287304" y="608126"/>
                                      <a:pt x="283112" y="604947"/>
                                      <a:pt x="285262" y="585232"/>
                                    </a:cubicBezTo>
                                    <a:cubicBezTo>
                                      <a:pt x="290928" y="533288"/>
                                      <a:pt x="292141" y="480868"/>
                                      <a:pt x="296179" y="428709"/>
                                    </a:cubicBezTo>
                                    <a:cubicBezTo>
                                      <a:pt x="297515" y="411466"/>
                                      <a:pt x="292509" y="406491"/>
                                      <a:pt x="274652" y="405432"/>
                                    </a:cubicBezTo>
                                    <a:cubicBezTo>
                                      <a:pt x="188161" y="400288"/>
                                      <a:pt x="101792" y="392903"/>
                                      <a:pt x="15316" y="387237"/>
                                    </a:cubicBezTo>
                                    <a:cubicBezTo>
                                      <a:pt x="207" y="386254"/>
                                      <a:pt x="-668" y="378654"/>
                                      <a:pt x="253" y="367368"/>
                                    </a:cubicBezTo>
                                    <a:cubicBezTo>
                                      <a:pt x="5367" y="305122"/>
                                      <a:pt x="10234" y="242875"/>
                                      <a:pt x="15424" y="180628"/>
                                    </a:cubicBezTo>
                                    <a:cubicBezTo>
                                      <a:pt x="19646" y="130082"/>
                                      <a:pt x="24606" y="79596"/>
                                      <a:pt x="28398" y="29019"/>
                                    </a:cubicBezTo>
                                    <a:cubicBezTo>
                                      <a:pt x="29872" y="9381"/>
                                      <a:pt x="31085" y="-1767"/>
                                      <a:pt x="58554" y="229"/>
                                    </a:cubicBezTo>
                                    <a:cubicBezTo>
                                      <a:pt x="185474" y="9473"/>
                                      <a:pt x="312102" y="23077"/>
                                      <a:pt x="439482" y="26086"/>
                                    </a:cubicBezTo>
                                    <a:cubicBezTo>
                                      <a:pt x="508976" y="27729"/>
                                      <a:pt x="578408" y="31890"/>
                                      <a:pt x="647856" y="35191"/>
                                    </a:cubicBezTo>
                                    <a:cubicBezTo>
                                      <a:pt x="703224" y="37817"/>
                                      <a:pt x="758577" y="40842"/>
                                      <a:pt x="813945" y="43790"/>
                                    </a:cubicBezTo>
                                    <a:cubicBezTo>
                                      <a:pt x="817783" y="43989"/>
                                      <a:pt x="822804" y="43698"/>
                                      <a:pt x="825199" y="45909"/>
                                    </a:cubicBezTo>
                                    <a:cubicBezTo>
                                      <a:pt x="843486" y="62691"/>
                                      <a:pt x="867439" y="69232"/>
                                      <a:pt x="888091" y="81669"/>
                                    </a:cubicBezTo>
                                    <a:cubicBezTo>
                                      <a:pt x="901465" y="89730"/>
                                      <a:pt x="914623" y="97054"/>
                                      <a:pt x="925679" y="78322"/>
                                    </a:cubicBezTo>
                                    <a:cubicBezTo>
                                      <a:pt x="926753" y="76495"/>
                                      <a:pt x="929702" y="74023"/>
                                      <a:pt x="931083" y="74391"/>
                                    </a:cubicBezTo>
                                    <a:cubicBezTo>
                                      <a:pt x="963481" y="83174"/>
                                      <a:pt x="999027" y="67712"/>
                                      <a:pt x="1029889" y="86398"/>
                                    </a:cubicBezTo>
                                    <a:cubicBezTo>
                                      <a:pt x="1054195" y="101108"/>
                                      <a:pt x="1088650" y="103503"/>
                                      <a:pt x="1096159" y="139540"/>
                                    </a:cubicBezTo>
                                    <a:cubicBezTo>
                                      <a:pt x="1096650" y="141935"/>
                                      <a:pt x="1100535" y="145375"/>
                                      <a:pt x="1102822" y="145359"/>
                                    </a:cubicBezTo>
                                    <a:cubicBezTo>
                                      <a:pt x="1127236" y="145175"/>
                                      <a:pt x="1126714" y="165458"/>
                                      <a:pt x="1132257" y="180628"/>
                                    </a:cubicBezTo>
                                    <a:cubicBezTo>
                                      <a:pt x="1141377" y="205533"/>
                                      <a:pt x="1140855" y="233985"/>
                                      <a:pt x="1166743" y="252349"/>
                                    </a:cubicBezTo>
                                    <a:cubicBezTo>
                                      <a:pt x="1176969" y="259611"/>
                                      <a:pt x="1177844" y="277161"/>
                                      <a:pt x="1173790" y="291917"/>
                                    </a:cubicBezTo>
                                    <a:cubicBezTo>
                                      <a:pt x="1167495" y="314841"/>
                                      <a:pt x="1165161" y="337105"/>
                                      <a:pt x="1191095" y="350878"/>
                                    </a:cubicBezTo>
                                    <a:cubicBezTo>
                                      <a:pt x="1200707" y="355991"/>
                                      <a:pt x="1199432" y="365296"/>
                                      <a:pt x="1198726" y="373710"/>
                                    </a:cubicBezTo>
                                    <a:cubicBezTo>
                                      <a:pt x="1196930" y="395160"/>
                                      <a:pt x="1199079" y="415981"/>
                                      <a:pt x="1208184" y="435573"/>
                                    </a:cubicBezTo>
                                    <a:cubicBezTo>
                                      <a:pt x="1215846" y="452063"/>
                                      <a:pt x="1209213" y="468078"/>
                                      <a:pt x="1206250" y="483617"/>
                                    </a:cubicBezTo>
                                    <a:cubicBezTo>
                                      <a:pt x="1203778" y="496545"/>
                                      <a:pt x="1205896" y="506203"/>
                                      <a:pt x="1213205" y="516337"/>
                                    </a:cubicBezTo>
                                    <a:cubicBezTo>
                                      <a:pt x="1239661" y="553049"/>
                                      <a:pt x="1249887" y="598943"/>
                                      <a:pt x="1286154" y="63591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4" name="Google Shape;539;p9">
                                <a:extLst>
                                  <a:ext uri="{FF2B5EF4-FFF2-40B4-BE49-F238E27FC236}">
                                    <a16:creationId xmlns:a16="http://schemas.microsoft.com/office/drawing/2014/main" id="{0039B9C1-E0C1-1730-8046-76D79A7AF98C}"/>
                                  </a:ext>
                                </a:extLst>
                              </p:cNvPr>
                              <p:cNvSpPr/>
                              <p:nvPr/>
                            </p:nvSpPr>
                            <p:spPr>
                              <a:xfrm>
                                <a:off x="4410633" y="2456221"/>
                                <a:ext cx="442982" cy="388081"/>
                              </a:xfrm>
                              <a:custGeom>
                                <a:avLst/>
                                <a:gdLst/>
                                <a:ahLst/>
                                <a:cxnLst/>
                                <a:rect l="l" t="t" r="r" b="b"/>
                                <a:pathLst>
                                  <a:path w="1029874" h="902237" extrusionOk="0">
                                    <a:moveTo>
                                      <a:pt x="870318" y="901929"/>
                                    </a:moveTo>
                                    <a:cubicBezTo>
                                      <a:pt x="876030" y="885469"/>
                                      <a:pt x="884060" y="873324"/>
                                      <a:pt x="894563" y="864495"/>
                                    </a:cubicBezTo>
                                    <a:cubicBezTo>
                                      <a:pt x="914754" y="847544"/>
                                      <a:pt x="899169" y="832911"/>
                                      <a:pt x="894609" y="816820"/>
                                    </a:cubicBezTo>
                                    <a:cubicBezTo>
                                      <a:pt x="889542" y="798962"/>
                                      <a:pt x="875846" y="803123"/>
                                      <a:pt x="864115" y="803538"/>
                                    </a:cubicBezTo>
                                    <a:cubicBezTo>
                                      <a:pt x="692100" y="809695"/>
                                      <a:pt x="520100" y="816175"/>
                                      <a:pt x="348100" y="822516"/>
                                    </a:cubicBezTo>
                                    <a:cubicBezTo>
                                      <a:pt x="300409" y="824282"/>
                                      <a:pt x="252672" y="825218"/>
                                      <a:pt x="205027" y="827829"/>
                                    </a:cubicBezTo>
                                    <a:cubicBezTo>
                                      <a:pt x="186664" y="828827"/>
                                      <a:pt x="179447" y="825126"/>
                                      <a:pt x="179309" y="804275"/>
                                    </a:cubicBezTo>
                                    <a:cubicBezTo>
                                      <a:pt x="178295" y="642225"/>
                                      <a:pt x="175608" y="480174"/>
                                      <a:pt x="174334" y="318124"/>
                                    </a:cubicBezTo>
                                    <a:cubicBezTo>
                                      <a:pt x="174196" y="300666"/>
                                      <a:pt x="170941" y="289227"/>
                                      <a:pt x="152070" y="287339"/>
                                    </a:cubicBezTo>
                                    <a:cubicBezTo>
                                      <a:pt x="141245" y="286248"/>
                                      <a:pt x="135748" y="279369"/>
                                      <a:pt x="131556" y="270356"/>
                                    </a:cubicBezTo>
                                    <a:cubicBezTo>
                                      <a:pt x="128593" y="263984"/>
                                      <a:pt x="126505" y="256138"/>
                                      <a:pt x="121515" y="251947"/>
                                    </a:cubicBezTo>
                                    <a:cubicBezTo>
                                      <a:pt x="90959" y="226213"/>
                                      <a:pt x="106559" y="201937"/>
                                      <a:pt x="123419" y="178199"/>
                                    </a:cubicBezTo>
                                    <a:cubicBezTo>
                                      <a:pt x="133752" y="163659"/>
                                      <a:pt x="131081" y="156028"/>
                                      <a:pt x="113653" y="153755"/>
                                    </a:cubicBezTo>
                                    <a:cubicBezTo>
                                      <a:pt x="63951" y="147276"/>
                                      <a:pt x="49963" y="102656"/>
                                      <a:pt x="25304" y="70012"/>
                                    </a:cubicBezTo>
                                    <a:cubicBezTo>
                                      <a:pt x="15170" y="56608"/>
                                      <a:pt x="9766" y="39611"/>
                                      <a:pt x="0" y="19727"/>
                                    </a:cubicBezTo>
                                    <a:cubicBezTo>
                                      <a:pt x="33089" y="19727"/>
                                      <a:pt x="62999" y="19343"/>
                                      <a:pt x="92910" y="19788"/>
                                    </a:cubicBezTo>
                                    <a:cubicBezTo>
                                      <a:pt x="223683" y="21754"/>
                                      <a:pt x="354180" y="15596"/>
                                      <a:pt x="484585" y="6629"/>
                                    </a:cubicBezTo>
                                    <a:cubicBezTo>
                                      <a:pt x="502550" y="5401"/>
                                      <a:pt x="521527" y="8426"/>
                                      <a:pt x="538372" y="3605"/>
                                    </a:cubicBezTo>
                                    <a:cubicBezTo>
                                      <a:pt x="578554" y="-7896"/>
                                      <a:pt x="604779" y="9240"/>
                                      <a:pt x="627611" y="39150"/>
                                    </a:cubicBezTo>
                                    <a:cubicBezTo>
                                      <a:pt x="631726" y="44539"/>
                                      <a:pt x="631373" y="48270"/>
                                      <a:pt x="630375" y="53783"/>
                                    </a:cubicBezTo>
                                    <a:cubicBezTo>
                                      <a:pt x="620702" y="106479"/>
                                      <a:pt x="636087" y="152112"/>
                                      <a:pt x="670742" y="191696"/>
                                    </a:cubicBezTo>
                                    <a:cubicBezTo>
                                      <a:pt x="689367" y="212962"/>
                                      <a:pt x="710479" y="231894"/>
                                      <a:pt x="734309" y="247095"/>
                                    </a:cubicBezTo>
                                    <a:cubicBezTo>
                                      <a:pt x="750139" y="257198"/>
                                      <a:pt x="758523" y="270172"/>
                                      <a:pt x="760458" y="288582"/>
                                    </a:cubicBezTo>
                                    <a:cubicBezTo>
                                      <a:pt x="761594" y="299407"/>
                                      <a:pt x="764020" y="310217"/>
                                      <a:pt x="766983" y="320719"/>
                                    </a:cubicBezTo>
                                    <a:cubicBezTo>
                                      <a:pt x="772879" y="341647"/>
                                      <a:pt x="785239" y="345731"/>
                                      <a:pt x="800133" y="331191"/>
                                    </a:cubicBezTo>
                                    <a:cubicBezTo>
                                      <a:pt x="813968" y="317663"/>
                                      <a:pt x="826589" y="328458"/>
                                      <a:pt x="838964" y="332219"/>
                                    </a:cubicBezTo>
                                    <a:cubicBezTo>
                                      <a:pt x="852860" y="336442"/>
                                      <a:pt x="842097" y="347282"/>
                                      <a:pt x="843463" y="354806"/>
                                    </a:cubicBezTo>
                                    <a:cubicBezTo>
                                      <a:pt x="849621" y="388908"/>
                                      <a:pt x="821844" y="414504"/>
                                      <a:pt x="822827" y="447086"/>
                                    </a:cubicBezTo>
                                    <a:cubicBezTo>
                                      <a:pt x="823257" y="461519"/>
                                      <a:pt x="826343" y="471837"/>
                                      <a:pt x="838826" y="480727"/>
                                    </a:cubicBezTo>
                                    <a:cubicBezTo>
                                      <a:pt x="857190" y="493794"/>
                                      <a:pt x="876399" y="506507"/>
                                      <a:pt x="887991" y="527098"/>
                                    </a:cubicBezTo>
                                    <a:cubicBezTo>
                                      <a:pt x="890171" y="530982"/>
                                      <a:pt x="892935" y="534729"/>
                                      <a:pt x="898478" y="535450"/>
                                    </a:cubicBezTo>
                                    <a:cubicBezTo>
                                      <a:pt x="939705" y="540824"/>
                                      <a:pt x="956011" y="555595"/>
                                      <a:pt x="963642" y="594304"/>
                                    </a:cubicBezTo>
                                    <a:cubicBezTo>
                                      <a:pt x="966897" y="610840"/>
                                      <a:pt x="982851" y="626272"/>
                                      <a:pt x="967711" y="644850"/>
                                    </a:cubicBezTo>
                                    <a:cubicBezTo>
                                      <a:pt x="966268" y="646631"/>
                                      <a:pt x="970721" y="655276"/>
                                      <a:pt x="974344" y="658761"/>
                                    </a:cubicBezTo>
                                    <a:cubicBezTo>
                                      <a:pt x="991449" y="675221"/>
                                      <a:pt x="994121" y="706529"/>
                                      <a:pt x="1025797" y="708371"/>
                                    </a:cubicBezTo>
                                    <a:cubicBezTo>
                                      <a:pt x="1030925" y="708663"/>
                                      <a:pt x="1029927" y="715987"/>
                                      <a:pt x="1029513" y="720548"/>
                                    </a:cubicBezTo>
                                    <a:cubicBezTo>
                                      <a:pt x="1028453" y="732232"/>
                                      <a:pt x="1026749" y="743871"/>
                                      <a:pt x="1026073" y="755571"/>
                                    </a:cubicBezTo>
                                    <a:cubicBezTo>
                                      <a:pt x="1025475" y="765889"/>
                                      <a:pt x="1025244" y="775485"/>
                                      <a:pt x="1010504" y="769144"/>
                                    </a:cubicBezTo>
                                    <a:cubicBezTo>
                                      <a:pt x="1009107" y="768545"/>
                                      <a:pt x="1006896" y="767701"/>
                                      <a:pt x="1006066" y="768315"/>
                                    </a:cubicBezTo>
                                    <a:cubicBezTo>
                                      <a:pt x="1003748" y="770050"/>
                                      <a:pt x="999940" y="772891"/>
                                      <a:pt x="1000262" y="774595"/>
                                    </a:cubicBezTo>
                                    <a:cubicBezTo>
                                      <a:pt x="1004592" y="796936"/>
                                      <a:pt x="962721" y="792406"/>
                                      <a:pt x="974636" y="820367"/>
                                    </a:cubicBezTo>
                                    <a:cubicBezTo>
                                      <a:pt x="980286" y="833617"/>
                                      <a:pt x="977876" y="848358"/>
                                      <a:pt x="972287" y="863497"/>
                                    </a:cubicBezTo>
                                    <a:cubicBezTo>
                                      <a:pt x="961370" y="893116"/>
                                      <a:pt x="941486" y="903818"/>
                                      <a:pt x="911775" y="902052"/>
                                    </a:cubicBezTo>
                                    <a:cubicBezTo>
                                      <a:pt x="898693" y="901284"/>
                                      <a:pt x="885519" y="901914"/>
                                      <a:pt x="870334" y="90191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5" name="Google Shape;540;p9">
                                <a:extLst>
                                  <a:ext uri="{FF2B5EF4-FFF2-40B4-BE49-F238E27FC236}">
                                    <a16:creationId xmlns:a16="http://schemas.microsoft.com/office/drawing/2014/main" id="{BD658D5B-A383-733D-CA6B-AE3137AB9A0A}"/>
                                  </a:ext>
                                </a:extLst>
                              </p:cNvPr>
                              <p:cNvSpPr/>
                              <p:nvPr/>
                            </p:nvSpPr>
                            <p:spPr>
                              <a:xfrm>
                                <a:off x="4490884" y="2807887"/>
                                <a:ext cx="328290" cy="305691"/>
                              </a:xfrm>
                              <a:custGeom>
                                <a:avLst/>
                                <a:gdLst/>
                                <a:ahLst/>
                                <a:cxnLst/>
                                <a:rect l="l" t="t" r="r" b="b"/>
                                <a:pathLst>
                                  <a:path w="763231" h="710690" extrusionOk="0">
                                    <a:moveTo>
                                      <a:pt x="654219" y="103836"/>
                                    </a:moveTo>
                                    <a:cubicBezTo>
                                      <a:pt x="686678" y="98201"/>
                                      <a:pt x="715206" y="99613"/>
                                      <a:pt x="743658" y="97955"/>
                                    </a:cubicBezTo>
                                    <a:cubicBezTo>
                                      <a:pt x="749984" y="97587"/>
                                      <a:pt x="758199" y="90539"/>
                                      <a:pt x="761899" y="100473"/>
                                    </a:cubicBezTo>
                                    <a:cubicBezTo>
                                      <a:pt x="765077" y="109010"/>
                                      <a:pt x="762544" y="119236"/>
                                      <a:pt x="754575" y="123351"/>
                                    </a:cubicBezTo>
                                    <a:cubicBezTo>
                                      <a:pt x="739006" y="131397"/>
                                      <a:pt x="734092" y="143312"/>
                                      <a:pt x="734921" y="159726"/>
                                    </a:cubicBezTo>
                                    <a:cubicBezTo>
                                      <a:pt x="735136" y="163841"/>
                                      <a:pt x="732741" y="169399"/>
                                      <a:pt x="729639" y="172178"/>
                                    </a:cubicBezTo>
                                    <a:cubicBezTo>
                                      <a:pt x="708159" y="191540"/>
                                      <a:pt x="704627" y="213958"/>
                                      <a:pt x="710047" y="242117"/>
                                    </a:cubicBezTo>
                                    <a:cubicBezTo>
                                      <a:pt x="713287" y="258961"/>
                                      <a:pt x="709479" y="279920"/>
                                      <a:pt x="687200" y="287628"/>
                                    </a:cubicBezTo>
                                    <a:cubicBezTo>
                                      <a:pt x="684252" y="288641"/>
                                      <a:pt x="681365" y="289040"/>
                                      <a:pt x="680812" y="293048"/>
                                    </a:cubicBezTo>
                                    <a:cubicBezTo>
                                      <a:pt x="677342" y="317968"/>
                                      <a:pt x="663815" y="346773"/>
                                      <a:pt x="645636" y="368331"/>
                                    </a:cubicBezTo>
                                    <a:cubicBezTo>
                                      <a:pt x="645144" y="368914"/>
                                      <a:pt x="643992" y="369682"/>
                                      <a:pt x="644100" y="369943"/>
                                    </a:cubicBezTo>
                                    <a:cubicBezTo>
                                      <a:pt x="657428" y="400160"/>
                                      <a:pt x="626903" y="412613"/>
                                      <a:pt x="618566" y="434001"/>
                                    </a:cubicBezTo>
                                    <a:cubicBezTo>
                                      <a:pt x="615817" y="441049"/>
                                      <a:pt x="611410" y="445962"/>
                                      <a:pt x="606666" y="450953"/>
                                    </a:cubicBezTo>
                                    <a:cubicBezTo>
                                      <a:pt x="595949" y="462223"/>
                                      <a:pt x="582345" y="471973"/>
                                      <a:pt x="593999" y="490767"/>
                                    </a:cubicBezTo>
                                    <a:cubicBezTo>
                                      <a:pt x="597085" y="495726"/>
                                      <a:pt x="593231" y="501607"/>
                                      <a:pt x="589024" y="505384"/>
                                    </a:cubicBezTo>
                                    <a:cubicBezTo>
                                      <a:pt x="566054" y="526005"/>
                                      <a:pt x="561708" y="555593"/>
                                      <a:pt x="551728" y="582448"/>
                                    </a:cubicBezTo>
                                    <a:cubicBezTo>
                                      <a:pt x="549947" y="587269"/>
                                      <a:pt x="545003" y="594363"/>
                                      <a:pt x="550945" y="597449"/>
                                    </a:cubicBezTo>
                                    <a:cubicBezTo>
                                      <a:pt x="583711" y="614508"/>
                                      <a:pt x="560633" y="648011"/>
                                      <a:pt x="573117" y="671887"/>
                                    </a:cubicBezTo>
                                    <a:cubicBezTo>
                                      <a:pt x="579888" y="684831"/>
                                      <a:pt x="567681" y="696070"/>
                                      <a:pt x="549241" y="697191"/>
                                    </a:cubicBezTo>
                                    <a:cubicBezTo>
                                      <a:pt x="493765" y="700538"/>
                                      <a:pt x="438243" y="700308"/>
                                      <a:pt x="382737" y="701844"/>
                                    </a:cubicBezTo>
                                    <a:cubicBezTo>
                                      <a:pt x="296784" y="704239"/>
                                      <a:pt x="210845" y="706956"/>
                                      <a:pt x="124937" y="710611"/>
                                    </a:cubicBezTo>
                                    <a:cubicBezTo>
                                      <a:pt x="105544" y="711440"/>
                                      <a:pt x="98236" y="705974"/>
                                      <a:pt x="100001" y="686044"/>
                                    </a:cubicBezTo>
                                    <a:cubicBezTo>
                                      <a:pt x="101583" y="668187"/>
                                      <a:pt x="100232" y="650053"/>
                                      <a:pt x="99817" y="632043"/>
                                    </a:cubicBezTo>
                                    <a:cubicBezTo>
                                      <a:pt x="99172" y="604205"/>
                                      <a:pt x="84555" y="592612"/>
                                      <a:pt x="57731" y="598309"/>
                                    </a:cubicBezTo>
                                    <a:cubicBezTo>
                                      <a:pt x="27744" y="604666"/>
                                      <a:pt x="25149" y="602762"/>
                                      <a:pt x="25210" y="572452"/>
                                    </a:cubicBezTo>
                                    <a:cubicBezTo>
                                      <a:pt x="25410" y="472203"/>
                                      <a:pt x="25026" y="371939"/>
                                      <a:pt x="26285" y="271705"/>
                                    </a:cubicBezTo>
                                    <a:cubicBezTo>
                                      <a:pt x="27068" y="208645"/>
                                      <a:pt x="11668" y="147795"/>
                                      <a:pt x="4390" y="85856"/>
                                    </a:cubicBezTo>
                                    <a:cubicBezTo>
                                      <a:pt x="3668" y="79653"/>
                                      <a:pt x="2593" y="73495"/>
                                      <a:pt x="1948" y="67292"/>
                                    </a:cubicBezTo>
                                    <a:cubicBezTo>
                                      <a:pt x="-2566" y="24469"/>
                                      <a:pt x="-2520" y="24991"/>
                                      <a:pt x="39382" y="23609"/>
                                    </a:cubicBezTo>
                                    <a:cubicBezTo>
                                      <a:pt x="180827" y="18957"/>
                                      <a:pt x="322272" y="14059"/>
                                      <a:pt x="463701" y="8930"/>
                                    </a:cubicBezTo>
                                    <a:cubicBezTo>
                                      <a:pt x="533211" y="6412"/>
                                      <a:pt x="602689" y="3111"/>
                                      <a:pt x="672199" y="332"/>
                                    </a:cubicBezTo>
                                    <a:cubicBezTo>
                                      <a:pt x="682087" y="-68"/>
                                      <a:pt x="692144" y="-1987"/>
                                      <a:pt x="697687" y="11049"/>
                                    </a:cubicBezTo>
                                    <a:cubicBezTo>
                                      <a:pt x="702984" y="23517"/>
                                      <a:pt x="701817" y="32100"/>
                                      <a:pt x="692313" y="42372"/>
                                    </a:cubicBezTo>
                                    <a:cubicBezTo>
                                      <a:pt x="676989" y="58924"/>
                                      <a:pt x="667562" y="79622"/>
                                      <a:pt x="654234" y="10383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6" name="Google Shape;541;p9">
                                <a:extLst>
                                  <a:ext uri="{FF2B5EF4-FFF2-40B4-BE49-F238E27FC236}">
                                    <a16:creationId xmlns:a16="http://schemas.microsoft.com/office/drawing/2014/main" id="{9D02587F-1761-9B2D-E8AA-790B0785DDA8}"/>
                                  </a:ext>
                                </a:extLst>
                              </p:cNvPr>
                              <p:cNvSpPr/>
                              <p:nvPr/>
                            </p:nvSpPr>
                            <p:spPr>
                              <a:xfrm>
                                <a:off x="4940177" y="2912018"/>
                                <a:ext cx="249597" cy="413662"/>
                              </a:xfrm>
                              <a:custGeom>
                                <a:avLst/>
                                <a:gdLst/>
                                <a:ahLst/>
                                <a:cxnLst/>
                                <a:rect l="l" t="t" r="r" b="b"/>
                                <a:pathLst>
                                  <a:path w="580279" h="961709" extrusionOk="0">
                                    <a:moveTo>
                                      <a:pt x="10177" y="160066"/>
                                    </a:moveTo>
                                    <a:cubicBezTo>
                                      <a:pt x="10177" y="115707"/>
                                      <a:pt x="11713" y="80423"/>
                                      <a:pt x="9487" y="45353"/>
                                    </a:cubicBezTo>
                                    <a:cubicBezTo>
                                      <a:pt x="8473" y="29231"/>
                                      <a:pt x="19728" y="33024"/>
                                      <a:pt x="25394" y="32379"/>
                                    </a:cubicBezTo>
                                    <a:cubicBezTo>
                                      <a:pt x="63381" y="28003"/>
                                      <a:pt x="101521" y="24963"/>
                                      <a:pt x="139646" y="21677"/>
                                    </a:cubicBezTo>
                                    <a:cubicBezTo>
                                      <a:pt x="221316" y="14645"/>
                                      <a:pt x="303032" y="8180"/>
                                      <a:pt x="384610" y="288"/>
                                    </a:cubicBezTo>
                                    <a:cubicBezTo>
                                      <a:pt x="397769" y="-986"/>
                                      <a:pt x="402283" y="1670"/>
                                      <a:pt x="405738" y="14184"/>
                                    </a:cubicBezTo>
                                    <a:cubicBezTo>
                                      <a:pt x="439579" y="136866"/>
                                      <a:pt x="474372" y="259286"/>
                                      <a:pt x="508213" y="381968"/>
                                    </a:cubicBezTo>
                                    <a:cubicBezTo>
                                      <a:pt x="517886" y="417037"/>
                                      <a:pt x="534576" y="448391"/>
                                      <a:pt x="551482" y="480251"/>
                                    </a:cubicBezTo>
                                    <a:cubicBezTo>
                                      <a:pt x="561539" y="499214"/>
                                      <a:pt x="567757" y="518653"/>
                                      <a:pt x="559773" y="545554"/>
                                    </a:cubicBezTo>
                                    <a:cubicBezTo>
                                      <a:pt x="551175" y="574497"/>
                                      <a:pt x="538000" y="609305"/>
                                      <a:pt x="557823" y="642118"/>
                                    </a:cubicBezTo>
                                    <a:cubicBezTo>
                                      <a:pt x="568034" y="659008"/>
                                      <a:pt x="572133" y="677648"/>
                                      <a:pt x="566161" y="698268"/>
                                    </a:cubicBezTo>
                                    <a:cubicBezTo>
                                      <a:pt x="560940" y="716233"/>
                                      <a:pt x="565930" y="734305"/>
                                      <a:pt x="575542" y="749967"/>
                                    </a:cubicBezTo>
                                    <a:cubicBezTo>
                                      <a:pt x="585553" y="766289"/>
                                      <a:pt x="578889" y="771417"/>
                                      <a:pt x="563136" y="773060"/>
                                    </a:cubicBezTo>
                                    <a:cubicBezTo>
                                      <a:pt x="517349" y="777850"/>
                                      <a:pt x="471608" y="783163"/>
                                      <a:pt x="425791" y="787662"/>
                                    </a:cubicBezTo>
                                    <a:cubicBezTo>
                                      <a:pt x="340359" y="796046"/>
                                      <a:pt x="254865" y="803815"/>
                                      <a:pt x="169449" y="812459"/>
                                    </a:cubicBezTo>
                                    <a:cubicBezTo>
                                      <a:pt x="161188" y="813289"/>
                                      <a:pt x="148582" y="811692"/>
                                      <a:pt x="147369" y="824774"/>
                                    </a:cubicBezTo>
                                    <a:cubicBezTo>
                                      <a:pt x="146264" y="836673"/>
                                      <a:pt x="140414" y="852335"/>
                                      <a:pt x="154463" y="859060"/>
                                    </a:cubicBezTo>
                                    <a:cubicBezTo>
                                      <a:pt x="185801" y="874076"/>
                                      <a:pt x="183544" y="905799"/>
                                      <a:pt x="190914" y="931441"/>
                                    </a:cubicBezTo>
                                    <a:cubicBezTo>
                                      <a:pt x="194077" y="942434"/>
                                      <a:pt x="181993" y="957589"/>
                                      <a:pt x="166439" y="961197"/>
                                    </a:cubicBezTo>
                                    <a:cubicBezTo>
                                      <a:pt x="147692" y="965527"/>
                                      <a:pt x="116507" y="941559"/>
                                      <a:pt x="114112" y="922105"/>
                                    </a:cubicBezTo>
                                    <a:cubicBezTo>
                                      <a:pt x="113083" y="913691"/>
                                      <a:pt x="111240" y="905369"/>
                                      <a:pt x="109382" y="897093"/>
                                    </a:cubicBezTo>
                                    <a:cubicBezTo>
                                      <a:pt x="107248" y="887573"/>
                                      <a:pt x="99248" y="886037"/>
                                      <a:pt x="91372" y="885055"/>
                                    </a:cubicBezTo>
                                    <a:cubicBezTo>
                                      <a:pt x="82328" y="883934"/>
                                      <a:pt x="82497" y="891964"/>
                                      <a:pt x="80961" y="897154"/>
                                    </a:cubicBezTo>
                                    <a:cubicBezTo>
                                      <a:pt x="76539" y="912032"/>
                                      <a:pt x="72194" y="927003"/>
                                      <a:pt x="69123" y="942189"/>
                                    </a:cubicBezTo>
                                    <a:cubicBezTo>
                                      <a:pt x="66789" y="953704"/>
                                      <a:pt x="60893" y="956821"/>
                                      <a:pt x="49684" y="956668"/>
                                    </a:cubicBezTo>
                                    <a:cubicBezTo>
                                      <a:pt x="37938" y="956514"/>
                                      <a:pt x="35297" y="950572"/>
                                      <a:pt x="34161" y="940776"/>
                                    </a:cubicBezTo>
                                    <a:cubicBezTo>
                                      <a:pt x="28096" y="888203"/>
                                      <a:pt x="22354" y="835583"/>
                                      <a:pt x="15245" y="783148"/>
                                    </a:cubicBezTo>
                                    <a:cubicBezTo>
                                      <a:pt x="4189" y="701692"/>
                                      <a:pt x="-3488" y="620038"/>
                                      <a:pt x="1610" y="537815"/>
                                    </a:cubicBezTo>
                                    <a:cubicBezTo>
                                      <a:pt x="6846" y="453397"/>
                                      <a:pt x="2915" y="368825"/>
                                      <a:pt x="6876" y="284483"/>
                                    </a:cubicBezTo>
                                    <a:cubicBezTo>
                                      <a:pt x="8964" y="239924"/>
                                      <a:pt x="8366" y="195397"/>
                                      <a:pt x="10162" y="16005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47" name="Google Shape;542;p9">
                                <a:extLst>
                                  <a:ext uri="{FF2B5EF4-FFF2-40B4-BE49-F238E27FC236}">
                                    <a16:creationId xmlns:a16="http://schemas.microsoft.com/office/drawing/2014/main" id="{D6279A9A-9303-A7D3-56D3-324AED198048}"/>
                                  </a:ext>
                                </a:extLst>
                              </p:cNvPr>
                              <p:cNvSpPr/>
                              <p:nvPr/>
                            </p:nvSpPr>
                            <p:spPr>
                              <a:xfrm>
                                <a:off x="4534097" y="3113779"/>
                                <a:ext cx="373458" cy="329127"/>
                              </a:xfrm>
                              <a:custGeom>
                                <a:avLst/>
                                <a:gdLst/>
                                <a:ahLst/>
                                <a:cxnLst/>
                                <a:rect l="l" t="t" r="r" b="b"/>
                                <a:pathLst>
                                  <a:path w="868241" h="765177" extrusionOk="0">
                                    <a:moveTo>
                                      <a:pt x="397922" y="406685"/>
                                    </a:moveTo>
                                    <a:cubicBezTo>
                                      <a:pt x="502731" y="400788"/>
                                      <a:pt x="602580" y="395430"/>
                                      <a:pt x="702369" y="389288"/>
                                    </a:cubicBezTo>
                                    <a:cubicBezTo>
                                      <a:pt x="719719" y="388229"/>
                                      <a:pt x="727719" y="390992"/>
                                      <a:pt x="720380" y="410308"/>
                                    </a:cubicBezTo>
                                    <a:cubicBezTo>
                                      <a:pt x="709939" y="437823"/>
                                      <a:pt x="716326" y="461669"/>
                                      <a:pt x="737315" y="482428"/>
                                    </a:cubicBezTo>
                                    <a:cubicBezTo>
                                      <a:pt x="752578" y="497521"/>
                                      <a:pt x="749353" y="521735"/>
                                      <a:pt x="764293" y="538671"/>
                                    </a:cubicBezTo>
                                    <a:cubicBezTo>
                                      <a:pt x="769683" y="544767"/>
                                      <a:pt x="750612" y="552781"/>
                                      <a:pt x="741876" y="557542"/>
                                    </a:cubicBezTo>
                                    <a:cubicBezTo>
                                      <a:pt x="728272" y="564958"/>
                                      <a:pt x="722498" y="574539"/>
                                      <a:pt x="724065" y="589479"/>
                                    </a:cubicBezTo>
                                    <a:cubicBezTo>
                                      <a:pt x="724464" y="593333"/>
                                      <a:pt x="723573" y="598522"/>
                                      <a:pt x="727780" y="599643"/>
                                    </a:cubicBezTo>
                                    <a:cubicBezTo>
                                      <a:pt x="738989" y="602607"/>
                                      <a:pt x="751180" y="602760"/>
                                      <a:pt x="761744" y="607090"/>
                                    </a:cubicBezTo>
                                    <a:cubicBezTo>
                                      <a:pt x="779786" y="614460"/>
                                      <a:pt x="780538" y="599874"/>
                                      <a:pt x="786020" y="590584"/>
                                    </a:cubicBezTo>
                                    <a:cubicBezTo>
                                      <a:pt x="788261" y="586792"/>
                                      <a:pt x="789920" y="581755"/>
                                      <a:pt x="796307" y="585671"/>
                                    </a:cubicBezTo>
                                    <a:cubicBezTo>
                                      <a:pt x="805566" y="591352"/>
                                      <a:pt x="816145" y="596035"/>
                                      <a:pt x="817819" y="608334"/>
                                    </a:cubicBezTo>
                                    <a:cubicBezTo>
                                      <a:pt x="818694" y="614813"/>
                                      <a:pt x="820229" y="622306"/>
                                      <a:pt x="810356" y="625346"/>
                                    </a:cubicBezTo>
                                    <a:cubicBezTo>
                                      <a:pt x="799639" y="628648"/>
                                      <a:pt x="789628" y="629876"/>
                                      <a:pt x="778742" y="625654"/>
                                    </a:cubicBezTo>
                                    <a:cubicBezTo>
                                      <a:pt x="765383" y="620464"/>
                                      <a:pt x="755342" y="620832"/>
                                      <a:pt x="762067" y="640041"/>
                                    </a:cubicBezTo>
                                    <a:cubicBezTo>
                                      <a:pt x="763264" y="643480"/>
                                      <a:pt x="764001" y="647549"/>
                                      <a:pt x="763418" y="651080"/>
                                    </a:cubicBezTo>
                                    <a:cubicBezTo>
                                      <a:pt x="761652" y="661798"/>
                                      <a:pt x="747158" y="674158"/>
                                      <a:pt x="757921" y="682265"/>
                                    </a:cubicBezTo>
                                    <a:cubicBezTo>
                                      <a:pt x="773951" y="694334"/>
                                      <a:pt x="789167" y="712053"/>
                                      <a:pt x="813074" y="708767"/>
                                    </a:cubicBezTo>
                                    <a:cubicBezTo>
                                      <a:pt x="835415" y="705696"/>
                                      <a:pt x="851491" y="713020"/>
                                      <a:pt x="863697" y="732904"/>
                                    </a:cubicBezTo>
                                    <a:cubicBezTo>
                                      <a:pt x="869379" y="742147"/>
                                      <a:pt x="870300" y="747614"/>
                                      <a:pt x="863191" y="755091"/>
                                    </a:cubicBezTo>
                                    <a:cubicBezTo>
                                      <a:pt x="856573" y="762062"/>
                                      <a:pt x="850585" y="770046"/>
                                      <a:pt x="839806" y="761417"/>
                                    </a:cubicBezTo>
                                    <a:cubicBezTo>
                                      <a:pt x="836797" y="759007"/>
                                      <a:pt x="832559" y="757717"/>
                                      <a:pt x="830348" y="754799"/>
                                    </a:cubicBezTo>
                                    <a:cubicBezTo>
                                      <a:pt x="812936" y="731860"/>
                                      <a:pt x="788430" y="721235"/>
                                      <a:pt x="761238" y="718486"/>
                                    </a:cubicBezTo>
                                    <a:cubicBezTo>
                                      <a:pt x="746022" y="716951"/>
                                      <a:pt x="742812" y="710256"/>
                                      <a:pt x="742951" y="697681"/>
                                    </a:cubicBezTo>
                                    <a:cubicBezTo>
                                      <a:pt x="743073" y="687025"/>
                                      <a:pt x="739481" y="676492"/>
                                      <a:pt x="727120" y="681835"/>
                                    </a:cubicBezTo>
                                    <a:cubicBezTo>
                                      <a:pt x="715435" y="686872"/>
                                      <a:pt x="693525" y="683125"/>
                                      <a:pt x="696964" y="706188"/>
                                    </a:cubicBezTo>
                                    <a:cubicBezTo>
                                      <a:pt x="698223" y="714617"/>
                                      <a:pt x="701770" y="722202"/>
                                      <a:pt x="698300" y="731062"/>
                                    </a:cubicBezTo>
                                    <a:cubicBezTo>
                                      <a:pt x="689932" y="752373"/>
                                      <a:pt x="679905" y="754462"/>
                                      <a:pt x="665503" y="737326"/>
                                    </a:cubicBezTo>
                                    <a:cubicBezTo>
                                      <a:pt x="650149" y="719054"/>
                                      <a:pt x="610657" y="723952"/>
                                      <a:pt x="599893" y="745710"/>
                                    </a:cubicBezTo>
                                    <a:cubicBezTo>
                                      <a:pt x="591111" y="763460"/>
                                      <a:pt x="580117" y="765409"/>
                                      <a:pt x="560463" y="759820"/>
                                    </a:cubicBezTo>
                                    <a:cubicBezTo>
                                      <a:pt x="531352" y="751514"/>
                                      <a:pt x="515675" y="733856"/>
                                      <a:pt x="502347" y="708475"/>
                                    </a:cubicBezTo>
                                    <a:cubicBezTo>
                                      <a:pt x="493656" y="691923"/>
                                      <a:pt x="472375" y="687578"/>
                                      <a:pt x="455301" y="681697"/>
                                    </a:cubicBezTo>
                                    <a:cubicBezTo>
                                      <a:pt x="446795" y="678764"/>
                                      <a:pt x="440807" y="675801"/>
                                      <a:pt x="439348" y="667970"/>
                                    </a:cubicBezTo>
                                    <a:cubicBezTo>
                                      <a:pt x="434864" y="644033"/>
                                      <a:pt x="417268" y="647595"/>
                                      <a:pt x="400394" y="647257"/>
                                    </a:cubicBezTo>
                                    <a:cubicBezTo>
                                      <a:pt x="395972" y="647165"/>
                                      <a:pt x="387573" y="656930"/>
                                      <a:pt x="386007" y="644555"/>
                                    </a:cubicBezTo>
                                    <a:cubicBezTo>
                                      <a:pt x="383043" y="620986"/>
                                      <a:pt x="369577" y="627235"/>
                                      <a:pt x="358445" y="635834"/>
                                    </a:cubicBezTo>
                                    <a:cubicBezTo>
                                      <a:pt x="345579" y="645768"/>
                                      <a:pt x="324175" y="646873"/>
                                      <a:pt x="326063" y="673974"/>
                                    </a:cubicBezTo>
                                    <a:cubicBezTo>
                                      <a:pt x="326723" y="683463"/>
                                      <a:pt x="302387" y="691447"/>
                                      <a:pt x="285681" y="689436"/>
                                    </a:cubicBezTo>
                                    <a:cubicBezTo>
                                      <a:pt x="256554" y="685935"/>
                                      <a:pt x="229346" y="675448"/>
                                      <a:pt x="202921" y="663778"/>
                                    </a:cubicBezTo>
                                    <a:cubicBezTo>
                                      <a:pt x="166040" y="647488"/>
                                      <a:pt x="128698" y="644263"/>
                                      <a:pt x="90250" y="654781"/>
                                    </a:cubicBezTo>
                                    <a:cubicBezTo>
                                      <a:pt x="75971" y="658681"/>
                                      <a:pt x="61184" y="654980"/>
                                      <a:pt x="46751" y="660662"/>
                                    </a:cubicBezTo>
                                    <a:cubicBezTo>
                                      <a:pt x="40241" y="663226"/>
                                      <a:pt x="28725" y="658834"/>
                                      <a:pt x="37938" y="645584"/>
                                    </a:cubicBezTo>
                                    <a:cubicBezTo>
                                      <a:pt x="45477" y="634728"/>
                                      <a:pt x="50482" y="622107"/>
                                      <a:pt x="57883" y="611113"/>
                                    </a:cubicBezTo>
                                    <a:cubicBezTo>
                                      <a:pt x="69583" y="593747"/>
                                      <a:pt x="75111" y="576612"/>
                                      <a:pt x="63104" y="556958"/>
                                    </a:cubicBezTo>
                                    <a:cubicBezTo>
                                      <a:pt x="58804" y="549926"/>
                                      <a:pt x="59588" y="541942"/>
                                      <a:pt x="64378" y="534709"/>
                                    </a:cubicBezTo>
                                    <a:cubicBezTo>
                                      <a:pt x="66098" y="532115"/>
                                      <a:pt x="69061" y="528568"/>
                                      <a:pt x="68370" y="526449"/>
                                    </a:cubicBezTo>
                                    <a:cubicBezTo>
                                      <a:pt x="58114" y="494865"/>
                                      <a:pt x="83848" y="472939"/>
                                      <a:pt x="90035" y="445746"/>
                                    </a:cubicBezTo>
                                    <a:cubicBezTo>
                                      <a:pt x="97313" y="413763"/>
                                      <a:pt x="96776" y="384666"/>
                                      <a:pt x="79210" y="355785"/>
                                    </a:cubicBezTo>
                                    <a:cubicBezTo>
                                      <a:pt x="61261" y="326273"/>
                                      <a:pt x="36664" y="299081"/>
                                      <a:pt x="41899" y="259896"/>
                                    </a:cubicBezTo>
                                    <a:cubicBezTo>
                                      <a:pt x="43327" y="249210"/>
                                      <a:pt x="33593" y="241087"/>
                                      <a:pt x="25962" y="234976"/>
                                    </a:cubicBezTo>
                                    <a:cubicBezTo>
                                      <a:pt x="6922" y="219729"/>
                                      <a:pt x="2346" y="199354"/>
                                      <a:pt x="2039" y="176921"/>
                                    </a:cubicBezTo>
                                    <a:cubicBezTo>
                                      <a:pt x="1394" y="128401"/>
                                      <a:pt x="1425" y="79866"/>
                                      <a:pt x="28" y="31377"/>
                                    </a:cubicBezTo>
                                    <a:cubicBezTo>
                                      <a:pt x="-402" y="16775"/>
                                      <a:pt x="4097" y="13243"/>
                                      <a:pt x="18407" y="12936"/>
                                    </a:cubicBezTo>
                                    <a:cubicBezTo>
                                      <a:pt x="144298" y="10203"/>
                                      <a:pt x="270173" y="6656"/>
                                      <a:pt x="396049" y="3155"/>
                                    </a:cubicBezTo>
                                    <a:cubicBezTo>
                                      <a:pt x="415564" y="2618"/>
                                      <a:pt x="435033" y="822"/>
                                      <a:pt x="454549" y="54"/>
                                    </a:cubicBezTo>
                                    <a:cubicBezTo>
                                      <a:pt x="468598" y="-499"/>
                                      <a:pt x="475830" y="2987"/>
                                      <a:pt x="472083" y="20567"/>
                                    </a:cubicBezTo>
                                    <a:cubicBezTo>
                                      <a:pt x="466878" y="44950"/>
                                      <a:pt x="465896" y="67859"/>
                                      <a:pt x="489035" y="88434"/>
                                    </a:cubicBezTo>
                                    <a:cubicBezTo>
                                      <a:pt x="506447" y="103927"/>
                                      <a:pt x="502286" y="130873"/>
                                      <a:pt x="499015" y="152585"/>
                                    </a:cubicBezTo>
                                    <a:cubicBezTo>
                                      <a:pt x="495499" y="175923"/>
                                      <a:pt x="484198" y="197143"/>
                                      <a:pt x="462211" y="209810"/>
                                    </a:cubicBezTo>
                                    <a:cubicBezTo>
                                      <a:pt x="450296" y="216689"/>
                                      <a:pt x="445014" y="227176"/>
                                      <a:pt x="443048" y="240212"/>
                                    </a:cubicBezTo>
                                    <a:cubicBezTo>
                                      <a:pt x="441528" y="250315"/>
                                      <a:pt x="444308" y="262983"/>
                                      <a:pt x="426895" y="263228"/>
                                    </a:cubicBezTo>
                                    <a:cubicBezTo>
                                      <a:pt x="420109" y="263320"/>
                                      <a:pt x="421890" y="271873"/>
                                      <a:pt x="421890" y="276940"/>
                                    </a:cubicBezTo>
                                    <a:cubicBezTo>
                                      <a:pt x="421859" y="291803"/>
                                      <a:pt x="422581" y="306666"/>
                                      <a:pt x="422612" y="321529"/>
                                    </a:cubicBezTo>
                                    <a:cubicBezTo>
                                      <a:pt x="422612" y="326673"/>
                                      <a:pt x="424500" y="335164"/>
                                      <a:pt x="417959" y="335640"/>
                                    </a:cubicBezTo>
                                    <a:cubicBezTo>
                                      <a:pt x="390720" y="337605"/>
                                      <a:pt x="403188" y="353911"/>
                                      <a:pt x="408624" y="363953"/>
                                    </a:cubicBezTo>
                                    <a:cubicBezTo>
                                      <a:pt x="417591" y="380505"/>
                                      <a:pt x="408025" y="391760"/>
                                      <a:pt x="397937" y="40674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48" name="Google Shape;543;p9">
                                <a:extLst>
                                  <a:ext uri="{FF2B5EF4-FFF2-40B4-BE49-F238E27FC236}">
                                    <a16:creationId xmlns:a16="http://schemas.microsoft.com/office/drawing/2014/main" id="{5817233B-F2E5-3854-67E8-9B5309BD1489}"/>
                                  </a:ext>
                                </a:extLst>
                              </p:cNvPr>
                              <p:cNvGrpSpPr/>
                              <p:nvPr/>
                            </p:nvGrpSpPr>
                            <p:grpSpPr>
                              <a:xfrm>
                                <a:off x="2624412" y="1528458"/>
                                <a:ext cx="3500556" cy="1399904"/>
                                <a:chOff x="2624412" y="1528458"/>
                                <a:chExt cx="3500556" cy="1399904"/>
                              </a:xfrm>
                              <a:grpFill/>
                            </p:grpSpPr>
                            <p:sp>
                              <p:nvSpPr>
                                <p:cNvPr id="549" name="Google Shape;544;p9">
                                  <a:extLst>
                                    <a:ext uri="{FF2B5EF4-FFF2-40B4-BE49-F238E27FC236}">
                                      <a16:creationId xmlns:a16="http://schemas.microsoft.com/office/drawing/2014/main" id="{DC2C6C5A-CB23-2794-F0F4-16E995D361D8}"/>
                                    </a:ext>
                                  </a:extLst>
                                </p:cNvPr>
                                <p:cNvSpPr/>
                                <p:nvPr/>
                              </p:nvSpPr>
                              <p:spPr>
                                <a:xfrm>
                                  <a:off x="3072628" y="1610110"/>
                                  <a:ext cx="397324" cy="649003"/>
                                </a:xfrm>
                                <a:custGeom>
                                  <a:avLst/>
                                  <a:gdLst/>
                                  <a:ahLst/>
                                  <a:cxnLst/>
                                  <a:rect l="l" t="t" r="r" b="b"/>
                                  <a:pathLst>
                                    <a:path w="923726" h="1508846" extrusionOk="0">
                                      <a:moveTo>
                                        <a:pt x="574751" y="753001"/>
                                      </a:moveTo>
                                      <a:cubicBezTo>
                                        <a:pt x="576164" y="785461"/>
                                        <a:pt x="584255" y="816384"/>
                                        <a:pt x="599656" y="844759"/>
                                      </a:cubicBezTo>
                                      <a:cubicBezTo>
                                        <a:pt x="606227" y="856874"/>
                                        <a:pt x="608684" y="868267"/>
                                        <a:pt x="604277" y="880458"/>
                                      </a:cubicBezTo>
                                      <a:cubicBezTo>
                                        <a:pt x="597813" y="898346"/>
                                        <a:pt x="607732" y="914530"/>
                                        <a:pt x="619847" y="917554"/>
                                      </a:cubicBezTo>
                                      <a:cubicBezTo>
                                        <a:pt x="651630" y="925477"/>
                                        <a:pt x="646302" y="949691"/>
                                        <a:pt x="648007" y="970389"/>
                                      </a:cubicBezTo>
                                      <a:cubicBezTo>
                                        <a:pt x="649127" y="984024"/>
                                        <a:pt x="653104" y="994342"/>
                                        <a:pt x="663499" y="1002787"/>
                                      </a:cubicBezTo>
                                      <a:cubicBezTo>
                                        <a:pt x="667998" y="1006441"/>
                                        <a:pt x="672804" y="1010802"/>
                                        <a:pt x="677518" y="1005090"/>
                                      </a:cubicBezTo>
                                      <a:cubicBezTo>
                                        <a:pt x="689479" y="990580"/>
                                        <a:pt x="703574" y="994219"/>
                                        <a:pt x="718222" y="998656"/>
                                      </a:cubicBezTo>
                                      <a:cubicBezTo>
                                        <a:pt x="721155" y="999547"/>
                                        <a:pt x="725101" y="1000483"/>
                                        <a:pt x="727466" y="999255"/>
                                      </a:cubicBezTo>
                                      <a:cubicBezTo>
                                        <a:pt x="754321" y="985390"/>
                                        <a:pt x="780577" y="1005765"/>
                                        <a:pt x="807170" y="1000315"/>
                                      </a:cubicBezTo>
                                      <a:cubicBezTo>
                                        <a:pt x="818870" y="997904"/>
                                        <a:pt x="821312" y="1014364"/>
                                        <a:pt x="835607" y="1011923"/>
                                      </a:cubicBezTo>
                                      <a:cubicBezTo>
                                        <a:pt x="853802" y="1008806"/>
                                        <a:pt x="867175" y="1000622"/>
                                        <a:pt x="880196" y="989183"/>
                                      </a:cubicBezTo>
                                      <a:cubicBezTo>
                                        <a:pt x="884557" y="985344"/>
                                        <a:pt x="891451" y="975809"/>
                                        <a:pt x="895904" y="988215"/>
                                      </a:cubicBezTo>
                                      <a:cubicBezTo>
                                        <a:pt x="901109" y="1002725"/>
                                        <a:pt x="909339" y="1014610"/>
                                        <a:pt x="920194" y="1024989"/>
                                      </a:cubicBezTo>
                                      <a:cubicBezTo>
                                        <a:pt x="925860" y="1030409"/>
                                        <a:pt x="923250" y="1036090"/>
                                        <a:pt x="922252" y="1042324"/>
                                      </a:cubicBezTo>
                                      <a:cubicBezTo>
                                        <a:pt x="903611" y="1158680"/>
                                        <a:pt x="885217" y="1275066"/>
                                        <a:pt x="866776" y="1391453"/>
                                      </a:cubicBezTo>
                                      <a:cubicBezTo>
                                        <a:pt x="861402" y="1425355"/>
                                        <a:pt x="855306" y="1459181"/>
                                        <a:pt x="851130" y="1493237"/>
                                      </a:cubicBezTo>
                                      <a:cubicBezTo>
                                        <a:pt x="849318" y="1507977"/>
                                        <a:pt x="844866" y="1510342"/>
                                        <a:pt x="830202" y="1508131"/>
                                      </a:cubicBezTo>
                                      <a:cubicBezTo>
                                        <a:pt x="629459" y="1477929"/>
                                        <a:pt x="430143" y="1440111"/>
                                        <a:pt x="231749" y="1397241"/>
                                      </a:cubicBezTo>
                                      <a:cubicBezTo>
                                        <a:pt x="160796" y="1381918"/>
                                        <a:pt x="89889" y="1366287"/>
                                        <a:pt x="18645" y="1352498"/>
                                      </a:cubicBezTo>
                                      <a:cubicBezTo>
                                        <a:pt x="-26" y="1348890"/>
                                        <a:pt x="-2129" y="1341013"/>
                                        <a:pt x="1448" y="1325214"/>
                                      </a:cubicBezTo>
                                      <a:cubicBezTo>
                                        <a:pt x="25125" y="1220911"/>
                                        <a:pt x="48340" y="1116501"/>
                                        <a:pt x="71787" y="1012153"/>
                                      </a:cubicBezTo>
                                      <a:cubicBezTo>
                                        <a:pt x="76869" y="989551"/>
                                        <a:pt x="90580" y="971049"/>
                                        <a:pt x="101129" y="951042"/>
                                      </a:cubicBezTo>
                                      <a:cubicBezTo>
                                        <a:pt x="112522" y="929423"/>
                                        <a:pt x="108653" y="916234"/>
                                        <a:pt x="86941" y="905517"/>
                                      </a:cubicBezTo>
                                      <a:cubicBezTo>
                                        <a:pt x="69084" y="896703"/>
                                        <a:pt x="66704" y="884665"/>
                                        <a:pt x="78635" y="869956"/>
                                      </a:cubicBezTo>
                                      <a:cubicBezTo>
                                        <a:pt x="94465" y="850440"/>
                                        <a:pt x="102557" y="823954"/>
                                        <a:pt x="129642" y="814250"/>
                                      </a:cubicBezTo>
                                      <a:cubicBezTo>
                                        <a:pt x="134694" y="812438"/>
                                        <a:pt x="138563" y="805498"/>
                                        <a:pt x="141557" y="800124"/>
                                      </a:cubicBezTo>
                                      <a:cubicBezTo>
                                        <a:pt x="166462" y="755473"/>
                                        <a:pt x="193639" y="712404"/>
                                        <a:pt x="225561" y="672283"/>
                                      </a:cubicBezTo>
                                      <a:cubicBezTo>
                                        <a:pt x="236432" y="658618"/>
                                        <a:pt x="229952" y="631394"/>
                                        <a:pt x="213754" y="620662"/>
                                      </a:cubicBezTo>
                                      <a:cubicBezTo>
                                        <a:pt x="189033" y="604279"/>
                                        <a:pt x="184887" y="581830"/>
                                        <a:pt x="190568" y="555267"/>
                                      </a:cubicBezTo>
                                      <a:cubicBezTo>
                                        <a:pt x="191382" y="551459"/>
                                        <a:pt x="193209" y="547083"/>
                                        <a:pt x="192119" y="543782"/>
                                      </a:cubicBezTo>
                                      <a:cubicBezTo>
                                        <a:pt x="174185" y="489090"/>
                                        <a:pt x="201670" y="439787"/>
                                        <a:pt x="211880" y="389010"/>
                                      </a:cubicBezTo>
                                      <a:cubicBezTo>
                                        <a:pt x="236632" y="265837"/>
                                        <a:pt x="265145" y="143416"/>
                                        <a:pt x="292291" y="20735"/>
                                      </a:cubicBezTo>
                                      <a:cubicBezTo>
                                        <a:pt x="295393" y="6701"/>
                                        <a:pt x="298786" y="-4953"/>
                                        <a:pt x="319223" y="2140"/>
                                      </a:cubicBezTo>
                                      <a:cubicBezTo>
                                        <a:pt x="340350" y="9465"/>
                                        <a:pt x="362891" y="13748"/>
                                        <a:pt x="385155" y="16481"/>
                                      </a:cubicBezTo>
                                      <a:cubicBezTo>
                                        <a:pt x="409676" y="19491"/>
                                        <a:pt x="413376" y="30469"/>
                                        <a:pt x="407618" y="52749"/>
                                      </a:cubicBezTo>
                                      <a:cubicBezTo>
                                        <a:pt x="397085" y="93530"/>
                                        <a:pt x="391435" y="135632"/>
                                        <a:pt x="379796" y="176044"/>
                                      </a:cubicBezTo>
                                      <a:cubicBezTo>
                                        <a:pt x="371044" y="206446"/>
                                        <a:pt x="375804" y="232733"/>
                                        <a:pt x="391542" y="258068"/>
                                      </a:cubicBezTo>
                                      <a:cubicBezTo>
                                        <a:pt x="401476" y="274052"/>
                                        <a:pt x="403488" y="291295"/>
                                        <a:pt x="397960" y="307678"/>
                                      </a:cubicBezTo>
                                      <a:cubicBezTo>
                                        <a:pt x="388226" y="336544"/>
                                        <a:pt x="404731" y="352712"/>
                                        <a:pt x="422205" y="370493"/>
                                      </a:cubicBezTo>
                                      <a:cubicBezTo>
                                        <a:pt x="447877" y="396626"/>
                                        <a:pt x="465028" y="428839"/>
                                        <a:pt x="478310" y="462389"/>
                                      </a:cubicBezTo>
                                      <a:cubicBezTo>
                                        <a:pt x="482394" y="472707"/>
                                        <a:pt x="485265" y="482134"/>
                                        <a:pt x="493465" y="489904"/>
                                      </a:cubicBezTo>
                                      <a:cubicBezTo>
                                        <a:pt x="501172" y="497212"/>
                                        <a:pt x="511337" y="502694"/>
                                        <a:pt x="512274" y="515576"/>
                                      </a:cubicBezTo>
                                      <a:cubicBezTo>
                                        <a:pt x="513011" y="525695"/>
                                        <a:pt x="522101" y="524129"/>
                                        <a:pt x="528718" y="524344"/>
                                      </a:cubicBezTo>
                                      <a:cubicBezTo>
                                        <a:pt x="544794" y="524866"/>
                                        <a:pt x="544610" y="532098"/>
                                        <a:pt x="538253" y="543859"/>
                                      </a:cubicBezTo>
                                      <a:cubicBezTo>
                                        <a:pt x="524465" y="569363"/>
                                        <a:pt x="512427" y="595649"/>
                                        <a:pt x="506593" y="624316"/>
                                      </a:cubicBezTo>
                                      <a:cubicBezTo>
                                        <a:pt x="505518" y="629598"/>
                                        <a:pt x="502432" y="635724"/>
                                        <a:pt x="504028" y="640085"/>
                                      </a:cubicBezTo>
                                      <a:cubicBezTo>
                                        <a:pt x="510262" y="657113"/>
                                        <a:pt x="509740" y="670564"/>
                                        <a:pt x="490087" y="677488"/>
                                      </a:cubicBezTo>
                                      <a:cubicBezTo>
                                        <a:pt x="489380" y="677734"/>
                                        <a:pt x="488735" y="678317"/>
                                        <a:pt x="488213" y="678886"/>
                                      </a:cubicBezTo>
                                      <a:cubicBezTo>
                                        <a:pt x="481626" y="685964"/>
                                        <a:pt x="481181" y="734392"/>
                                        <a:pt x="487630" y="741593"/>
                                      </a:cubicBezTo>
                                      <a:cubicBezTo>
                                        <a:pt x="508681" y="765147"/>
                                        <a:pt x="516880" y="764870"/>
                                        <a:pt x="553055" y="739720"/>
                                      </a:cubicBezTo>
                                      <a:cubicBezTo>
                                        <a:pt x="558398" y="736004"/>
                                        <a:pt x="562022" y="727743"/>
                                        <a:pt x="570866" y="732396"/>
                                      </a:cubicBezTo>
                                      <a:cubicBezTo>
                                        <a:pt x="575242" y="734699"/>
                                        <a:pt x="575964" y="738507"/>
                                        <a:pt x="574720" y="75300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50" name="Google Shape;545;p9">
                                  <a:extLst>
                                    <a:ext uri="{FF2B5EF4-FFF2-40B4-BE49-F238E27FC236}">
                                      <a16:creationId xmlns:a16="http://schemas.microsoft.com/office/drawing/2014/main" id="{386494C3-B196-DB51-9B4C-C2DD002D2048}"/>
                                    </a:ext>
                                  </a:extLst>
                                </p:cNvPr>
                                <p:cNvGrpSpPr/>
                                <p:nvPr/>
                              </p:nvGrpSpPr>
                              <p:grpSpPr>
                                <a:xfrm>
                                  <a:off x="2624412" y="1528458"/>
                                  <a:ext cx="3500556" cy="1399904"/>
                                  <a:chOff x="2624412" y="1528458"/>
                                  <a:chExt cx="3500556" cy="1399904"/>
                                </a:xfrm>
                                <a:grpFill/>
                              </p:grpSpPr>
                              <p:sp>
                                <p:nvSpPr>
                                  <p:cNvPr id="551" name="Google Shape;546;p9">
                                    <a:extLst>
                                      <a:ext uri="{FF2B5EF4-FFF2-40B4-BE49-F238E27FC236}">
                                        <a16:creationId xmlns:a16="http://schemas.microsoft.com/office/drawing/2014/main" id="{B23EE34F-6BE5-1875-DD35-9E9B11D3365F}"/>
                                      </a:ext>
                                    </a:extLst>
                                  </p:cNvPr>
                                  <p:cNvSpPr/>
                                  <p:nvPr/>
                                </p:nvSpPr>
                                <p:spPr>
                                  <a:xfrm>
                                    <a:off x="4325247" y="1708640"/>
                                    <a:ext cx="425831" cy="497358"/>
                                  </a:xfrm>
                                  <a:custGeom>
                                    <a:avLst/>
                                    <a:gdLst/>
                                    <a:ahLst/>
                                    <a:cxnLst/>
                                    <a:rect l="l" t="t" r="r" b="b"/>
                                    <a:pathLst>
                                      <a:path w="990000" h="1156291" extrusionOk="0">
                                        <a:moveTo>
                                          <a:pt x="637679" y="227472"/>
                                        </a:moveTo>
                                        <a:cubicBezTo>
                                          <a:pt x="643145" y="216708"/>
                                          <a:pt x="644803" y="209998"/>
                                          <a:pt x="649010" y="205899"/>
                                        </a:cubicBezTo>
                                        <a:cubicBezTo>
                                          <a:pt x="658131" y="197024"/>
                                          <a:pt x="668003" y="182898"/>
                                          <a:pt x="680026" y="203642"/>
                                        </a:cubicBezTo>
                                        <a:cubicBezTo>
                                          <a:pt x="681761" y="206621"/>
                                          <a:pt x="685676" y="209691"/>
                                          <a:pt x="688962" y="210198"/>
                                        </a:cubicBezTo>
                                        <a:cubicBezTo>
                                          <a:pt x="705775" y="212778"/>
                                          <a:pt x="717091" y="219288"/>
                                          <a:pt x="726181" y="236070"/>
                                        </a:cubicBezTo>
                                        <a:cubicBezTo>
                                          <a:pt x="736837" y="255755"/>
                                          <a:pt x="780874" y="251425"/>
                                          <a:pt x="802017" y="231556"/>
                                        </a:cubicBezTo>
                                        <a:cubicBezTo>
                                          <a:pt x="808143" y="225798"/>
                                          <a:pt x="812565" y="218720"/>
                                          <a:pt x="821594" y="215603"/>
                                        </a:cubicBezTo>
                                        <a:cubicBezTo>
                                          <a:pt x="832940" y="211687"/>
                                          <a:pt x="842384" y="208294"/>
                                          <a:pt x="847343" y="223357"/>
                                        </a:cubicBezTo>
                                        <a:cubicBezTo>
                                          <a:pt x="849446" y="229760"/>
                                          <a:pt x="854314" y="236838"/>
                                          <a:pt x="860486" y="233798"/>
                                        </a:cubicBezTo>
                                        <a:cubicBezTo>
                                          <a:pt x="880186" y="224063"/>
                                          <a:pt x="900377" y="235625"/>
                                          <a:pt x="920107" y="230404"/>
                                        </a:cubicBezTo>
                                        <a:cubicBezTo>
                                          <a:pt x="933374" y="226904"/>
                                          <a:pt x="946517" y="229929"/>
                                          <a:pt x="957741" y="238803"/>
                                        </a:cubicBezTo>
                                        <a:cubicBezTo>
                                          <a:pt x="965848" y="245206"/>
                                          <a:pt x="974631" y="250073"/>
                                          <a:pt x="990001" y="248154"/>
                                        </a:cubicBezTo>
                                        <a:cubicBezTo>
                                          <a:pt x="973341" y="262111"/>
                                          <a:pt x="959031" y="270756"/>
                                          <a:pt x="942832" y="275424"/>
                                        </a:cubicBezTo>
                                        <a:cubicBezTo>
                                          <a:pt x="879234" y="293711"/>
                                          <a:pt x="831298" y="333371"/>
                                          <a:pt x="792650" y="385346"/>
                                        </a:cubicBezTo>
                                        <a:cubicBezTo>
                                          <a:pt x="767684" y="418910"/>
                                          <a:pt x="738572" y="449113"/>
                                          <a:pt x="704516" y="472098"/>
                                        </a:cubicBezTo>
                                        <a:cubicBezTo>
                                          <a:pt x="656887" y="504250"/>
                                          <a:pt x="648288" y="546889"/>
                                          <a:pt x="657010" y="598495"/>
                                        </a:cubicBezTo>
                                        <a:cubicBezTo>
                                          <a:pt x="663858" y="639016"/>
                                          <a:pt x="663059" y="638709"/>
                                          <a:pt x="626393" y="657733"/>
                                        </a:cubicBezTo>
                                        <a:cubicBezTo>
                                          <a:pt x="602041" y="670369"/>
                                          <a:pt x="590018" y="693954"/>
                                          <a:pt x="581481" y="717968"/>
                                        </a:cubicBezTo>
                                        <a:cubicBezTo>
                                          <a:pt x="576921" y="730820"/>
                                          <a:pt x="576031" y="746911"/>
                                          <a:pt x="598064" y="752070"/>
                                        </a:cubicBezTo>
                                        <a:cubicBezTo>
                                          <a:pt x="609780" y="754803"/>
                                          <a:pt x="616351" y="767087"/>
                                          <a:pt x="607676" y="780246"/>
                                        </a:cubicBezTo>
                                        <a:cubicBezTo>
                                          <a:pt x="599262" y="793020"/>
                                          <a:pt x="599492" y="805949"/>
                                          <a:pt x="602609" y="820505"/>
                                        </a:cubicBezTo>
                                        <a:cubicBezTo>
                                          <a:pt x="607461" y="843122"/>
                                          <a:pt x="598679" y="865462"/>
                                          <a:pt x="598525" y="888172"/>
                                        </a:cubicBezTo>
                                        <a:cubicBezTo>
                                          <a:pt x="598356" y="913476"/>
                                          <a:pt x="626224" y="946718"/>
                                          <a:pt x="651620" y="948392"/>
                                        </a:cubicBezTo>
                                        <a:cubicBezTo>
                                          <a:pt x="662799" y="949129"/>
                                          <a:pt x="671397" y="951524"/>
                                          <a:pt x="676632" y="961965"/>
                                        </a:cubicBezTo>
                                        <a:cubicBezTo>
                                          <a:pt x="677661" y="964007"/>
                                          <a:pt x="679228" y="966679"/>
                                          <a:pt x="681116" y="967262"/>
                                        </a:cubicBezTo>
                                        <a:cubicBezTo>
                                          <a:pt x="730358" y="982647"/>
                                          <a:pt x="745789" y="1041148"/>
                                          <a:pt x="796581" y="1056241"/>
                                        </a:cubicBezTo>
                                        <a:cubicBezTo>
                                          <a:pt x="818492" y="1062751"/>
                                          <a:pt x="835197" y="1114526"/>
                                          <a:pt x="828088" y="1135516"/>
                                        </a:cubicBezTo>
                                        <a:cubicBezTo>
                                          <a:pt x="826092" y="1141427"/>
                                          <a:pt x="821087" y="1141028"/>
                                          <a:pt x="816588" y="1141120"/>
                                        </a:cubicBezTo>
                                        <a:cubicBezTo>
                                          <a:pt x="802493" y="1141396"/>
                                          <a:pt x="788397" y="1141197"/>
                                          <a:pt x="774302" y="1141442"/>
                                        </a:cubicBezTo>
                                        <a:cubicBezTo>
                                          <a:pt x="669447" y="1143270"/>
                                          <a:pt x="564591" y="1144820"/>
                                          <a:pt x="459752" y="1147139"/>
                                        </a:cubicBezTo>
                                        <a:cubicBezTo>
                                          <a:pt x="346390" y="1149657"/>
                                          <a:pt x="233013" y="1152482"/>
                                          <a:pt x="119682" y="1156244"/>
                                        </a:cubicBezTo>
                                        <a:cubicBezTo>
                                          <a:pt x="99783" y="1156904"/>
                                          <a:pt x="94747" y="1150824"/>
                                          <a:pt x="94947" y="1131431"/>
                                        </a:cubicBezTo>
                                        <a:cubicBezTo>
                                          <a:pt x="95991" y="1028050"/>
                                          <a:pt x="95361" y="924638"/>
                                          <a:pt x="96113" y="821242"/>
                                        </a:cubicBezTo>
                                        <a:cubicBezTo>
                                          <a:pt x="96221" y="806409"/>
                                          <a:pt x="93273" y="795477"/>
                                          <a:pt x="79515" y="788552"/>
                                        </a:cubicBezTo>
                                        <a:cubicBezTo>
                                          <a:pt x="75385" y="786479"/>
                                          <a:pt x="71915" y="783055"/>
                                          <a:pt x="68260" y="780123"/>
                                        </a:cubicBezTo>
                                        <a:cubicBezTo>
                                          <a:pt x="41268" y="758427"/>
                                          <a:pt x="39962" y="744685"/>
                                          <a:pt x="62825" y="720133"/>
                                        </a:cubicBezTo>
                                        <a:cubicBezTo>
                                          <a:pt x="69842" y="712609"/>
                                          <a:pt x="77289" y="705163"/>
                                          <a:pt x="77964" y="694368"/>
                                        </a:cubicBezTo>
                                        <a:cubicBezTo>
                                          <a:pt x="80483" y="654324"/>
                                          <a:pt x="85258" y="614111"/>
                                          <a:pt x="62994" y="576953"/>
                                        </a:cubicBezTo>
                                        <a:cubicBezTo>
                                          <a:pt x="54104" y="562106"/>
                                          <a:pt x="48008" y="544325"/>
                                          <a:pt x="49559" y="527804"/>
                                        </a:cubicBezTo>
                                        <a:cubicBezTo>
                                          <a:pt x="53858" y="481695"/>
                                          <a:pt x="39256" y="436706"/>
                                          <a:pt x="44001" y="390781"/>
                                        </a:cubicBezTo>
                                        <a:cubicBezTo>
                                          <a:pt x="47471" y="357216"/>
                                          <a:pt x="38826" y="325986"/>
                                          <a:pt x="25299" y="295430"/>
                                        </a:cubicBezTo>
                                        <a:cubicBezTo>
                                          <a:pt x="3050" y="245221"/>
                                          <a:pt x="471" y="192755"/>
                                          <a:pt x="10497" y="139368"/>
                                        </a:cubicBezTo>
                                        <a:cubicBezTo>
                                          <a:pt x="13584" y="122970"/>
                                          <a:pt x="8179" y="108214"/>
                                          <a:pt x="2590" y="93766"/>
                                        </a:cubicBezTo>
                                        <a:cubicBezTo>
                                          <a:pt x="-3659" y="77628"/>
                                          <a:pt x="1438" y="74066"/>
                                          <a:pt x="17484" y="74204"/>
                                        </a:cubicBezTo>
                                        <a:cubicBezTo>
                                          <a:pt x="93457" y="74849"/>
                                          <a:pt x="169461" y="73866"/>
                                          <a:pt x="245420" y="74926"/>
                                        </a:cubicBezTo>
                                        <a:cubicBezTo>
                                          <a:pt x="264736" y="75202"/>
                                          <a:pt x="272751" y="70135"/>
                                          <a:pt x="270386" y="50221"/>
                                        </a:cubicBezTo>
                                        <a:cubicBezTo>
                                          <a:pt x="269004" y="38628"/>
                                          <a:pt x="269910" y="26744"/>
                                          <a:pt x="270263" y="14998"/>
                                        </a:cubicBezTo>
                                        <a:cubicBezTo>
                                          <a:pt x="270417" y="9931"/>
                                          <a:pt x="268129" y="3390"/>
                                          <a:pt x="275115" y="810"/>
                                        </a:cubicBezTo>
                                        <a:cubicBezTo>
                                          <a:pt x="281748" y="-1647"/>
                                          <a:pt x="286754" y="1931"/>
                                          <a:pt x="292220" y="5570"/>
                                        </a:cubicBezTo>
                                        <a:cubicBezTo>
                                          <a:pt x="306438" y="15028"/>
                                          <a:pt x="302461" y="31043"/>
                                          <a:pt x="306162" y="43910"/>
                                        </a:cubicBezTo>
                                        <a:cubicBezTo>
                                          <a:pt x="311490" y="62443"/>
                                          <a:pt x="313087" y="82020"/>
                                          <a:pt x="316725" y="101059"/>
                                        </a:cubicBezTo>
                                        <a:cubicBezTo>
                                          <a:pt x="320395" y="120329"/>
                                          <a:pt x="331727" y="131184"/>
                                          <a:pt x="352041" y="130862"/>
                                        </a:cubicBezTo>
                                        <a:cubicBezTo>
                                          <a:pt x="379080" y="130432"/>
                                          <a:pt x="401774" y="152281"/>
                                          <a:pt x="430010" y="146017"/>
                                        </a:cubicBezTo>
                                        <a:cubicBezTo>
                                          <a:pt x="431484" y="145694"/>
                                          <a:pt x="433880" y="148289"/>
                                          <a:pt x="435430" y="149901"/>
                                        </a:cubicBezTo>
                                        <a:cubicBezTo>
                                          <a:pt x="440774" y="155460"/>
                                          <a:pt x="438041" y="170645"/>
                                          <a:pt x="450478" y="166776"/>
                                        </a:cubicBezTo>
                                        <a:cubicBezTo>
                                          <a:pt x="465111" y="162231"/>
                                          <a:pt x="481708" y="166868"/>
                                          <a:pt x="494852" y="155444"/>
                                        </a:cubicBezTo>
                                        <a:cubicBezTo>
                                          <a:pt x="518728" y="134701"/>
                                          <a:pt x="566572" y="139614"/>
                                          <a:pt x="586717" y="164242"/>
                                        </a:cubicBezTo>
                                        <a:cubicBezTo>
                                          <a:pt x="588667" y="166622"/>
                                          <a:pt x="589604" y="171720"/>
                                          <a:pt x="591477" y="171966"/>
                                        </a:cubicBezTo>
                                        <a:cubicBezTo>
                                          <a:pt x="621372" y="175820"/>
                                          <a:pt x="625656" y="202828"/>
                                          <a:pt x="637679" y="22744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52" name="Google Shape;547;p9">
                                    <a:extLst>
                                      <a:ext uri="{FF2B5EF4-FFF2-40B4-BE49-F238E27FC236}">
                                        <a16:creationId xmlns:a16="http://schemas.microsoft.com/office/drawing/2014/main" id="{E2AFFEFB-6ADC-DA2F-9845-15AB4F63A474}"/>
                                      </a:ext>
                                    </a:extLst>
                                  </p:cNvPr>
                                  <p:cNvGrpSpPr/>
                                  <p:nvPr/>
                                </p:nvGrpSpPr>
                                <p:grpSpPr>
                                  <a:xfrm>
                                    <a:off x="2624412" y="1528458"/>
                                    <a:ext cx="3500556" cy="1399904"/>
                                    <a:chOff x="2624412" y="1528458"/>
                                    <a:chExt cx="3500556" cy="1399904"/>
                                  </a:xfrm>
                                  <a:grpFill/>
                                </p:grpSpPr>
                                <p:sp>
                                  <p:nvSpPr>
                                    <p:cNvPr id="553" name="Google Shape;548;p9">
                                      <a:extLst>
                                        <a:ext uri="{FF2B5EF4-FFF2-40B4-BE49-F238E27FC236}">
                                          <a16:creationId xmlns:a16="http://schemas.microsoft.com/office/drawing/2014/main" id="{EA86145E-04BC-965E-DF42-9E2249B40E36}"/>
                                        </a:ext>
                                      </a:extLst>
                                    </p:cNvPr>
                                    <p:cNvSpPr/>
                                    <p:nvPr/>
                                  </p:nvSpPr>
                                  <p:spPr>
                                    <a:xfrm>
                                      <a:off x="3240820" y="1621345"/>
                                      <a:ext cx="686908" cy="434662"/>
                                    </a:xfrm>
                                    <a:custGeom>
                                      <a:avLst/>
                                      <a:gdLst/>
                                      <a:ahLst/>
                                      <a:cxnLst/>
                                      <a:rect l="l" t="t" r="r" b="b"/>
                                      <a:pathLst>
                                        <a:path w="1596970" h="1010530" extrusionOk="0">
                                          <a:moveTo>
                                            <a:pt x="1596944" y="249130"/>
                                          </a:moveTo>
                                          <a:cubicBezTo>
                                            <a:pt x="1590956" y="315660"/>
                                            <a:pt x="1584937" y="381500"/>
                                            <a:pt x="1579164" y="447355"/>
                                          </a:cubicBezTo>
                                          <a:cubicBezTo>
                                            <a:pt x="1575556" y="488489"/>
                                            <a:pt x="1572515" y="529670"/>
                                            <a:pt x="1568892" y="570804"/>
                                          </a:cubicBezTo>
                                          <a:cubicBezTo>
                                            <a:pt x="1562965" y="638272"/>
                                            <a:pt x="1556547" y="705693"/>
                                            <a:pt x="1550804" y="773175"/>
                                          </a:cubicBezTo>
                                          <a:cubicBezTo>
                                            <a:pt x="1546981" y="818210"/>
                                            <a:pt x="1543910" y="863306"/>
                                            <a:pt x="1540686" y="908386"/>
                                          </a:cubicBezTo>
                                          <a:cubicBezTo>
                                            <a:pt x="1538797" y="934826"/>
                                            <a:pt x="1537385" y="961297"/>
                                            <a:pt x="1535558" y="987738"/>
                                          </a:cubicBezTo>
                                          <a:cubicBezTo>
                                            <a:pt x="1534283" y="1006117"/>
                                            <a:pt x="1525823" y="1012566"/>
                                            <a:pt x="1506323" y="1009986"/>
                                          </a:cubicBezTo>
                                          <a:cubicBezTo>
                                            <a:pt x="1452352" y="1002862"/>
                                            <a:pt x="1398120" y="997749"/>
                                            <a:pt x="1343965" y="991991"/>
                                          </a:cubicBezTo>
                                          <a:cubicBezTo>
                                            <a:pt x="1281273" y="985327"/>
                                            <a:pt x="1218504" y="979339"/>
                                            <a:pt x="1155874" y="972107"/>
                                          </a:cubicBezTo>
                                          <a:cubicBezTo>
                                            <a:pt x="1096376" y="965244"/>
                                            <a:pt x="1037000" y="957382"/>
                                            <a:pt x="977609" y="949536"/>
                                          </a:cubicBezTo>
                                          <a:cubicBezTo>
                                            <a:pt x="898964" y="939141"/>
                                            <a:pt x="819904" y="932139"/>
                                            <a:pt x="741689" y="918013"/>
                                          </a:cubicBezTo>
                                          <a:cubicBezTo>
                                            <a:pt x="685077" y="907787"/>
                                            <a:pt x="627790" y="901277"/>
                                            <a:pt x="570779" y="893262"/>
                                          </a:cubicBezTo>
                                          <a:cubicBezTo>
                                            <a:pt x="557605" y="891404"/>
                                            <a:pt x="548868" y="893262"/>
                                            <a:pt x="548239" y="910766"/>
                                          </a:cubicBezTo>
                                          <a:cubicBezTo>
                                            <a:pt x="547517" y="930834"/>
                                            <a:pt x="542481" y="950734"/>
                                            <a:pt x="539379" y="970725"/>
                                          </a:cubicBezTo>
                                          <a:cubicBezTo>
                                            <a:pt x="538796" y="974456"/>
                                            <a:pt x="539533" y="979293"/>
                                            <a:pt x="534481" y="980030"/>
                                          </a:cubicBezTo>
                                          <a:cubicBezTo>
                                            <a:pt x="530105" y="980659"/>
                                            <a:pt x="527480" y="977036"/>
                                            <a:pt x="525852" y="973458"/>
                                          </a:cubicBezTo>
                                          <a:cubicBezTo>
                                            <a:pt x="520985" y="962802"/>
                                            <a:pt x="516378" y="952023"/>
                                            <a:pt x="511726" y="941275"/>
                                          </a:cubicBezTo>
                                          <a:cubicBezTo>
                                            <a:pt x="506920" y="930174"/>
                                            <a:pt x="500640" y="929452"/>
                                            <a:pt x="492395" y="938082"/>
                                          </a:cubicBezTo>
                                          <a:cubicBezTo>
                                            <a:pt x="485362" y="945436"/>
                                            <a:pt x="477639" y="952146"/>
                                            <a:pt x="470745" y="959608"/>
                                          </a:cubicBezTo>
                                          <a:cubicBezTo>
                                            <a:pt x="464358" y="966533"/>
                                            <a:pt x="454592" y="972583"/>
                                            <a:pt x="448097" y="967792"/>
                                          </a:cubicBezTo>
                                          <a:cubicBezTo>
                                            <a:pt x="427845" y="952899"/>
                                            <a:pt x="401266" y="966902"/>
                                            <a:pt x="381950" y="951210"/>
                                          </a:cubicBezTo>
                                          <a:cubicBezTo>
                                            <a:pt x="381382" y="950749"/>
                                            <a:pt x="380354" y="950196"/>
                                            <a:pt x="379816" y="950411"/>
                                          </a:cubicBezTo>
                                          <a:cubicBezTo>
                                            <a:pt x="350827" y="962019"/>
                                            <a:pt x="319397" y="949874"/>
                                            <a:pt x="291160" y="958058"/>
                                          </a:cubicBezTo>
                                          <a:cubicBezTo>
                                            <a:pt x="273303" y="963232"/>
                                            <a:pt x="272228" y="958181"/>
                                            <a:pt x="271645" y="945022"/>
                                          </a:cubicBezTo>
                                          <a:cubicBezTo>
                                            <a:pt x="271291" y="937206"/>
                                            <a:pt x="272381" y="929161"/>
                                            <a:pt x="270969" y="921576"/>
                                          </a:cubicBezTo>
                                          <a:cubicBezTo>
                                            <a:pt x="267683" y="904026"/>
                                            <a:pt x="269188" y="883773"/>
                                            <a:pt x="241934" y="881455"/>
                                          </a:cubicBezTo>
                                          <a:cubicBezTo>
                                            <a:pt x="232736" y="880672"/>
                                            <a:pt x="223278" y="871152"/>
                                            <a:pt x="227900" y="856488"/>
                                          </a:cubicBezTo>
                                          <a:cubicBezTo>
                                            <a:pt x="233412" y="838954"/>
                                            <a:pt x="229896" y="824244"/>
                                            <a:pt x="218994" y="806955"/>
                                          </a:cubicBezTo>
                                          <a:cubicBezTo>
                                            <a:pt x="204269" y="783616"/>
                                            <a:pt x="197298" y="754673"/>
                                            <a:pt x="201337" y="725915"/>
                                          </a:cubicBezTo>
                                          <a:cubicBezTo>
                                            <a:pt x="203824" y="708134"/>
                                            <a:pt x="192216" y="698507"/>
                                            <a:pt x="183879" y="686868"/>
                                          </a:cubicBezTo>
                                          <a:cubicBezTo>
                                            <a:pt x="177461" y="677886"/>
                                            <a:pt x="171288" y="684657"/>
                                            <a:pt x="166820" y="689939"/>
                                          </a:cubicBezTo>
                                          <a:cubicBezTo>
                                            <a:pt x="156855" y="701716"/>
                                            <a:pt x="143405" y="707842"/>
                                            <a:pt x="130184" y="714690"/>
                                          </a:cubicBezTo>
                                          <a:cubicBezTo>
                                            <a:pt x="122722" y="718560"/>
                                            <a:pt x="117317" y="717961"/>
                                            <a:pt x="111575" y="711788"/>
                                          </a:cubicBezTo>
                                          <a:cubicBezTo>
                                            <a:pt x="105924" y="705724"/>
                                            <a:pt x="100412" y="700488"/>
                                            <a:pt x="107859" y="691997"/>
                                          </a:cubicBezTo>
                                          <a:cubicBezTo>
                                            <a:pt x="112373" y="686853"/>
                                            <a:pt x="112757" y="680496"/>
                                            <a:pt x="110193" y="674308"/>
                                          </a:cubicBezTo>
                                          <a:cubicBezTo>
                                            <a:pt x="107798" y="668550"/>
                                            <a:pt x="107306" y="662224"/>
                                            <a:pt x="113571" y="660274"/>
                                          </a:cubicBezTo>
                                          <a:cubicBezTo>
                                            <a:pt x="139735" y="652106"/>
                                            <a:pt x="131981" y="634817"/>
                                            <a:pt x="129125" y="615670"/>
                                          </a:cubicBezTo>
                                          <a:cubicBezTo>
                                            <a:pt x="125854" y="593759"/>
                                            <a:pt x="137002" y="573261"/>
                                            <a:pt x="145646" y="553346"/>
                                          </a:cubicBezTo>
                                          <a:cubicBezTo>
                                            <a:pt x="152479" y="537562"/>
                                            <a:pt x="160694" y="522377"/>
                                            <a:pt x="168678" y="507114"/>
                                          </a:cubicBezTo>
                                          <a:cubicBezTo>
                                            <a:pt x="174205" y="496535"/>
                                            <a:pt x="173330" y="492236"/>
                                            <a:pt x="160049" y="487630"/>
                                          </a:cubicBezTo>
                                          <a:cubicBezTo>
                                            <a:pt x="130599" y="477419"/>
                                            <a:pt x="108166" y="459316"/>
                                            <a:pt x="101287" y="425506"/>
                                          </a:cubicBezTo>
                                          <a:cubicBezTo>
                                            <a:pt x="98800" y="413284"/>
                                            <a:pt x="88589" y="402551"/>
                                            <a:pt x="81465" y="391404"/>
                                          </a:cubicBezTo>
                                          <a:cubicBezTo>
                                            <a:pt x="73895" y="379565"/>
                                            <a:pt x="64759" y="368433"/>
                                            <a:pt x="64498" y="353478"/>
                                          </a:cubicBezTo>
                                          <a:cubicBezTo>
                                            <a:pt x="64375" y="345724"/>
                                            <a:pt x="59124" y="342669"/>
                                            <a:pt x="53489" y="339813"/>
                                          </a:cubicBezTo>
                                          <a:cubicBezTo>
                                            <a:pt x="25882" y="325902"/>
                                            <a:pt x="11418" y="305388"/>
                                            <a:pt x="22872" y="273942"/>
                                          </a:cubicBezTo>
                                          <a:cubicBezTo>
                                            <a:pt x="29874" y="254719"/>
                                            <a:pt x="23732" y="238781"/>
                                            <a:pt x="13875" y="223350"/>
                                          </a:cubicBezTo>
                                          <a:cubicBezTo>
                                            <a:pt x="-420" y="200978"/>
                                            <a:pt x="-3092" y="178208"/>
                                            <a:pt x="3219" y="151936"/>
                                          </a:cubicBezTo>
                                          <a:cubicBezTo>
                                            <a:pt x="14474" y="105059"/>
                                            <a:pt x="26803" y="58259"/>
                                            <a:pt x="32223" y="10138"/>
                                          </a:cubicBezTo>
                                          <a:cubicBezTo>
                                            <a:pt x="33590" y="-2084"/>
                                            <a:pt x="42096" y="-471"/>
                                            <a:pt x="49605" y="1003"/>
                                          </a:cubicBezTo>
                                          <a:cubicBezTo>
                                            <a:pt x="138844" y="18415"/>
                                            <a:pt x="227931" y="36563"/>
                                            <a:pt x="317247" y="53576"/>
                                          </a:cubicBezTo>
                                          <a:cubicBezTo>
                                            <a:pt x="439345" y="76838"/>
                                            <a:pt x="561305" y="100975"/>
                                            <a:pt x="683895" y="121412"/>
                                          </a:cubicBezTo>
                                          <a:cubicBezTo>
                                            <a:pt x="756629" y="133542"/>
                                            <a:pt x="829792" y="143722"/>
                                            <a:pt x="902818" y="154224"/>
                                          </a:cubicBezTo>
                                          <a:cubicBezTo>
                                            <a:pt x="962777" y="162853"/>
                                            <a:pt x="1023365" y="167168"/>
                                            <a:pt x="1083585" y="174047"/>
                                          </a:cubicBezTo>
                                          <a:cubicBezTo>
                                            <a:pt x="1161524" y="182952"/>
                                            <a:pt x="1239340" y="192871"/>
                                            <a:pt x="1317279" y="201685"/>
                                          </a:cubicBezTo>
                                          <a:cubicBezTo>
                                            <a:pt x="1379065" y="208671"/>
                                            <a:pt x="1440959" y="214521"/>
                                            <a:pt x="1502791" y="221077"/>
                                          </a:cubicBezTo>
                                          <a:cubicBezTo>
                                            <a:pt x="1529830" y="223948"/>
                                            <a:pt x="1556746" y="228125"/>
                                            <a:pt x="1583832" y="230121"/>
                                          </a:cubicBezTo>
                                          <a:cubicBezTo>
                                            <a:pt x="1598603" y="231211"/>
                                            <a:pt x="1596837" y="240424"/>
                                            <a:pt x="1596960" y="24908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54" name="Google Shape;549;p9">
                                      <a:extLst>
                                        <a:ext uri="{FF2B5EF4-FFF2-40B4-BE49-F238E27FC236}">
                                          <a16:creationId xmlns:a16="http://schemas.microsoft.com/office/drawing/2014/main" id="{53F2294C-87A6-544F-1445-FC96C6B42308}"/>
                                        </a:ext>
                                      </a:extLst>
                                    </p:cNvPr>
                                    <p:cNvSpPr/>
                                    <p:nvPr/>
                                  </p:nvSpPr>
                                  <p:spPr>
                                    <a:xfrm>
                                      <a:off x="2624412" y="1739290"/>
                                      <a:ext cx="541229" cy="448078"/>
                                    </a:xfrm>
                                    <a:custGeom>
                                      <a:avLst/>
                                      <a:gdLst/>
                                      <a:ahLst/>
                                      <a:cxnLst/>
                                      <a:rect l="l" t="t" r="r" b="b"/>
                                      <a:pathLst>
                                        <a:path w="1258285" h="1041721" extrusionOk="0">
                                          <a:moveTo>
                                            <a:pt x="417062" y="81453"/>
                                          </a:moveTo>
                                          <a:cubicBezTo>
                                            <a:pt x="415542" y="91786"/>
                                            <a:pt x="415681" y="104853"/>
                                            <a:pt x="411504" y="116323"/>
                                          </a:cubicBezTo>
                                          <a:cubicBezTo>
                                            <a:pt x="404334" y="135992"/>
                                            <a:pt x="411059" y="147461"/>
                                            <a:pt x="428686" y="155139"/>
                                          </a:cubicBezTo>
                                          <a:cubicBezTo>
                                            <a:pt x="429392" y="155446"/>
                                            <a:pt x="430068" y="155922"/>
                                            <a:pt x="430620" y="156459"/>
                                          </a:cubicBezTo>
                                          <a:cubicBezTo>
                                            <a:pt x="459978" y="185126"/>
                                            <a:pt x="493589" y="185663"/>
                                            <a:pt x="531483" y="176143"/>
                                          </a:cubicBezTo>
                                          <a:cubicBezTo>
                                            <a:pt x="566154" y="167438"/>
                                            <a:pt x="597569" y="177525"/>
                                            <a:pt x="618620" y="208894"/>
                                          </a:cubicBezTo>
                                          <a:cubicBezTo>
                                            <a:pt x="622704" y="214990"/>
                                            <a:pt x="627264" y="214821"/>
                                            <a:pt x="632423" y="214437"/>
                                          </a:cubicBezTo>
                                          <a:cubicBezTo>
                                            <a:pt x="641743" y="213746"/>
                                            <a:pt x="650987" y="211566"/>
                                            <a:pt x="660292" y="211305"/>
                                          </a:cubicBezTo>
                                          <a:cubicBezTo>
                                            <a:pt x="680053" y="210768"/>
                                            <a:pt x="699292" y="205916"/>
                                            <a:pt x="718853" y="218952"/>
                                          </a:cubicBezTo>
                                          <a:cubicBezTo>
                                            <a:pt x="734392" y="229316"/>
                                            <a:pt x="756011" y="228072"/>
                                            <a:pt x="773807" y="222990"/>
                                          </a:cubicBezTo>
                                          <a:cubicBezTo>
                                            <a:pt x="814880" y="211274"/>
                                            <a:pt x="855661" y="218813"/>
                                            <a:pt x="896811" y="218583"/>
                                          </a:cubicBezTo>
                                          <a:cubicBezTo>
                                            <a:pt x="999747" y="218000"/>
                                            <a:pt x="1093777" y="258842"/>
                                            <a:pt x="1192751" y="275763"/>
                                          </a:cubicBezTo>
                                          <a:cubicBezTo>
                                            <a:pt x="1209365" y="278603"/>
                                            <a:pt x="1220098" y="285666"/>
                                            <a:pt x="1222247" y="303186"/>
                                          </a:cubicBezTo>
                                          <a:cubicBezTo>
                                            <a:pt x="1223844" y="316329"/>
                                            <a:pt x="1234469" y="322118"/>
                                            <a:pt x="1243436" y="329641"/>
                                          </a:cubicBezTo>
                                          <a:cubicBezTo>
                                            <a:pt x="1258530" y="342293"/>
                                            <a:pt x="1265286" y="356926"/>
                                            <a:pt x="1248319" y="373217"/>
                                          </a:cubicBezTo>
                                          <a:cubicBezTo>
                                            <a:pt x="1223752" y="396802"/>
                                            <a:pt x="1206156" y="426881"/>
                                            <a:pt x="1191815" y="455686"/>
                                          </a:cubicBezTo>
                                          <a:cubicBezTo>
                                            <a:pt x="1170841" y="497834"/>
                                            <a:pt x="1128324" y="519806"/>
                                            <a:pt x="1107826" y="561078"/>
                                          </a:cubicBezTo>
                                          <a:cubicBezTo>
                                            <a:pt x="1095005" y="586889"/>
                                            <a:pt x="1097355" y="605468"/>
                                            <a:pt x="1123242" y="618642"/>
                                          </a:cubicBezTo>
                                          <a:cubicBezTo>
                                            <a:pt x="1133438" y="623832"/>
                                            <a:pt x="1137967" y="630956"/>
                                            <a:pt x="1131534" y="641029"/>
                                          </a:cubicBezTo>
                                          <a:cubicBezTo>
                                            <a:pt x="1084564" y="714638"/>
                                            <a:pt x="1083920" y="801728"/>
                                            <a:pt x="1061441" y="882430"/>
                                          </a:cubicBezTo>
                                          <a:cubicBezTo>
                                            <a:pt x="1048267" y="929737"/>
                                            <a:pt x="1038409" y="978027"/>
                                            <a:pt x="1028889" y="1026240"/>
                                          </a:cubicBezTo>
                                          <a:cubicBezTo>
                                            <a:pt x="1025880" y="1041487"/>
                                            <a:pt x="1019984" y="1043513"/>
                                            <a:pt x="1006810" y="1040581"/>
                                          </a:cubicBezTo>
                                          <a:cubicBezTo>
                                            <a:pt x="869695" y="1010056"/>
                                            <a:pt x="733102" y="977428"/>
                                            <a:pt x="597093" y="942205"/>
                                          </a:cubicBezTo>
                                          <a:cubicBezTo>
                                            <a:pt x="422467" y="896986"/>
                                            <a:pt x="250621" y="842048"/>
                                            <a:pt x="76318" y="795755"/>
                                          </a:cubicBezTo>
                                          <a:cubicBezTo>
                                            <a:pt x="59858" y="791379"/>
                                            <a:pt x="43321" y="787310"/>
                                            <a:pt x="26938" y="782704"/>
                                          </a:cubicBezTo>
                                          <a:cubicBezTo>
                                            <a:pt x="8866" y="777621"/>
                                            <a:pt x="-2021" y="755726"/>
                                            <a:pt x="313" y="736840"/>
                                          </a:cubicBezTo>
                                          <a:cubicBezTo>
                                            <a:pt x="4014" y="706699"/>
                                            <a:pt x="21564" y="675822"/>
                                            <a:pt x="18769" y="649412"/>
                                          </a:cubicBezTo>
                                          <a:cubicBezTo>
                                            <a:pt x="12013" y="585783"/>
                                            <a:pt x="57601" y="551344"/>
                                            <a:pt x="84025" y="506816"/>
                                          </a:cubicBezTo>
                                          <a:cubicBezTo>
                                            <a:pt x="105122" y="471286"/>
                                            <a:pt x="124438" y="435495"/>
                                            <a:pt x="140560" y="397508"/>
                                          </a:cubicBezTo>
                                          <a:cubicBezTo>
                                            <a:pt x="171776" y="323945"/>
                                            <a:pt x="197433" y="248171"/>
                                            <a:pt x="231704" y="175806"/>
                                          </a:cubicBezTo>
                                          <a:cubicBezTo>
                                            <a:pt x="250590" y="135915"/>
                                            <a:pt x="263334" y="93552"/>
                                            <a:pt x="271119" y="49700"/>
                                          </a:cubicBezTo>
                                          <a:cubicBezTo>
                                            <a:pt x="277767" y="12312"/>
                                            <a:pt x="298864" y="-2766"/>
                                            <a:pt x="335408" y="412"/>
                                          </a:cubicBezTo>
                                          <a:cubicBezTo>
                                            <a:pt x="338172" y="658"/>
                                            <a:pt x="342563" y="2255"/>
                                            <a:pt x="343162" y="4159"/>
                                          </a:cubicBezTo>
                                          <a:cubicBezTo>
                                            <a:pt x="349779" y="25363"/>
                                            <a:pt x="366900" y="26991"/>
                                            <a:pt x="385279" y="29893"/>
                                          </a:cubicBezTo>
                                          <a:cubicBezTo>
                                            <a:pt x="402952" y="32687"/>
                                            <a:pt x="416848" y="57055"/>
                                            <a:pt x="417078" y="8151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55" name="Google Shape;550;p9">
                                      <a:extLst>
                                        <a:ext uri="{FF2B5EF4-FFF2-40B4-BE49-F238E27FC236}">
                                          <a16:creationId xmlns:a16="http://schemas.microsoft.com/office/drawing/2014/main" id="{BCD87A76-E8AE-0B86-EB83-670A06F709F5}"/>
                                        </a:ext>
                                      </a:extLst>
                                    </p:cNvPr>
                                    <p:cNvSpPr/>
                                    <p:nvPr/>
                                  </p:nvSpPr>
                                  <p:spPr>
                                    <a:xfrm>
                                      <a:off x="3913482" y="1722491"/>
                                      <a:ext cx="439260" cy="273017"/>
                                    </a:xfrm>
                                    <a:custGeom>
                                      <a:avLst/>
                                      <a:gdLst/>
                                      <a:ahLst/>
                                      <a:cxnLst/>
                                      <a:rect l="l" t="t" r="r" b="b"/>
                                      <a:pathLst>
                                        <a:path w="1021221" h="634727" extrusionOk="0">
                                          <a:moveTo>
                                            <a:pt x="973721" y="633700"/>
                                          </a:moveTo>
                                          <a:cubicBezTo>
                                            <a:pt x="863032" y="629185"/>
                                            <a:pt x="752265" y="625792"/>
                                            <a:pt x="641652" y="619742"/>
                                          </a:cubicBezTo>
                                          <a:cubicBezTo>
                                            <a:pt x="577793" y="616257"/>
                                            <a:pt x="513919" y="613416"/>
                                            <a:pt x="450045" y="610422"/>
                                          </a:cubicBezTo>
                                          <a:cubicBezTo>
                                            <a:pt x="347984" y="605632"/>
                                            <a:pt x="245862" y="601348"/>
                                            <a:pt x="143893" y="595421"/>
                                          </a:cubicBezTo>
                                          <a:cubicBezTo>
                                            <a:pt x="102006" y="592980"/>
                                            <a:pt x="59735" y="596312"/>
                                            <a:pt x="17818" y="588742"/>
                                          </a:cubicBezTo>
                                          <a:cubicBezTo>
                                            <a:pt x="1097" y="585717"/>
                                            <a:pt x="-853" y="578992"/>
                                            <a:pt x="253" y="565925"/>
                                          </a:cubicBezTo>
                                          <a:cubicBezTo>
                                            <a:pt x="3692" y="524791"/>
                                            <a:pt x="6747" y="483610"/>
                                            <a:pt x="10509" y="442507"/>
                                          </a:cubicBezTo>
                                          <a:cubicBezTo>
                                            <a:pt x="14547" y="398347"/>
                                            <a:pt x="19814" y="354296"/>
                                            <a:pt x="23515" y="310121"/>
                                          </a:cubicBezTo>
                                          <a:cubicBezTo>
                                            <a:pt x="30209" y="230232"/>
                                            <a:pt x="36105" y="150282"/>
                                            <a:pt x="42446" y="70377"/>
                                          </a:cubicBezTo>
                                          <a:cubicBezTo>
                                            <a:pt x="43982" y="51031"/>
                                            <a:pt x="39898" y="31454"/>
                                            <a:pt x="46515" y="12169"/>
                                          </a:cubicBezTo>
                                          <a:cubicBezTo>
                                            <a:pt x="49202" y="4338"/>
                                            <a:pt x="51659" y="-376"/>
                                            <a:pt x="60365" y="23"/>
                                          </a:cubicBezTo>
                                          <a:cubicBezTo>
                                            <a:pt x="114090" y="2480"/>
                                            <a:pt x="167815" y="4829"/>
                                            <a:pt x="221525" y="7348"/>
                                          </a:cubicBezTo>
                                          <a:cubicBezTo>
                                            <a:pt x="226945" y="7593"/>
                                            <a:pt x="232365" y="9528"/>
                                            <a:pt x="237708" y="9252"/>
                                          </a:cubicBezTo>
                                          <a:cubicBezTo>
                                            <a:pt x="290911" y="6380"/>
                                            <a:pt x="343792" y="13366"/>
                                            <a:pt x="396841" y="15117"/>
                                          </a:cubicBezTo>
                                          <a:cubicBezTo>
                                            <a:pt x="462220" y="17267"/>
                                            <a:pt x="527630" y="20829"/>
                                            <a:pt x="592994" y="24253"/>
                                          </a:cubicBezTo>
                                          <a:cubicBezTo>
                                            <a:pt x="656024" y="27554"/>
                                            <a:pt x="719222" y="29274"/>
                                            <a:pt x="782037" y="34141"/>
                                          </a:cubicBezTo>
                                          <a:cubicBezTo>
                                            <a:pt x="830219" y="37872"/>
                                            <a:pt x="878770" y="33465"/>
                                            <a:pt x="926645" y="42033"/>
                                          </a:cubicBezTo>
                                          <a:cubicBezTo>
                                            <a:pt x="934368" y="43415"/>
                                            <a:pt x="940449" y="44904"/>
                                            <a:pt x="942752" y="52674"/>
                                          </a:cubicBezTo>
                                          <a:cubicBezTo>
                                            <a:pt x="949093" y="74078"/>
                                            <a:pt x="954268" y="94085"/>
                                            <a:pt x="950122" y="118375"/>
                                          </a:cubicBezTo>
                                          <a:cubicBezTo>
                                            <a:pt x="941830" y="166957"/>
                                            <a:pt x="946160" y="216720"/>
                                            <a:pt x="966643" y="262292"/>
                                          </a:cubicBezTo>
                                          <a:cubicBezTo>
                                            <a:pt x="982827" y="298313"/>
                                            <a:pt x="989045" y="334596"/>
                                            <a:pt x="987663" y="373642"/>
                                          </a:cubicBezTo>
                                          <a:cubicBezTo>
                                            <a:pt x="985898" y="423498"/>
                                            <a:pt x="989920" y="473277"/>
                                            <a:pt x="997076" y="522657"/>
                                          </a:cubicBezTo>
                                          <a:cubicBezTo>
                                            <a:pt x="998964" y="535692"/>
                                            <a:pt x="1004231" y="547868"/>
                                            <a:pt x="1012107" y="559154"/>
                                          </a:cubicBezTo>
                                          <a:cubicBezTo>
                                            <a:pt x="1026832" y="580251"/>
                                            <a:pt x="1019263" y="604557"/>
                                            <a:pt x="1019370" y="627589"/>
                                          </a:cubicBezTo>
                                          <a:cubicBezTo>
                                            <a:pt x="1019401" y="634713"/>
                                            <a:pt x="1012077" y="634575"/>
                                            <a:pt x="1006595" y="634652"/>
                                          </a:cubicBezTo>
                                          <a:cubicBezTo>
                                            <a:pt x="995632" y="634790"/>
                                            <a:pt x="984669" y="634698"/>
                                            <a:pt x="973706" y="634698"/>
                                          </a:cubicBezTo>
                                          <a:cubicBezTo>
                                            <a:pt x="973706" y="634375"/>
                                            <a:pt x="973721" y="634053"/>
                                            <a:pt x="973737" y="633730"/>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56" name="Google Shape;551;p9">
                                      <a:extLst>
                                        <a:ext uri="{FF2B5EF4-FFF2-40B4-BE49-F238E27FC236}">
                                          <a16:creationId xmlns:a16="http://schemas.microsoft.com/office/drawing/2014/main" id="{0A023B22-5276-4E23-B2B5-2419ACA5B896}"/>
                                        </a:ext>
                                      </a:extLst>
                                    </p:cNvPr>
                                    <p:cNvSpPr/>
                                    <p:nvPr/>
                                  </p:nvSpPr>
                                  <p:spPr>
                                    <a:xfrm>
                                      <a:off x="2748473" y="1528458"/>
                                      <a:ext cx="445490" cy="324064"/>
                                    </a:xfrm>
                                    <a:custGeom>
                                      <a:avLst/>
                                      <a:gdLst/>
                                      <a:ahLst/>
                                      <a:cxnLst/>
                                      <a:rect l="l" t="t" r="r" b="b"/>
                                      <a:pathLst>
                                        <a:path w="1035706" h="753406" extrusionOk="0">
                                          <a:moveTo>
                                            <a:pt x="24303" y="462455"/>
                                          </a:moveTo>
                                          <a:cubicBezTo>
                                            <a:pt x="11850" y="466923"/>
                                            <a:pt x="2300" y="458816"/>
                                            <a:pt x="396" y="450033"/>
                                          </a:cubicBezTo>
                                          <a:cubicBezTo>
                                            <a:pt x="-1754" y="440160"/>
                                            <a:pt x="5033" y="428199"/>
                                            <a:pt x="16257" y="425374"/>
                                          </a:cubicBezTo>
                                          <a:cubicBezTo>
                                            <a:pt x="33178" y="421105"/>
                                            <a:pt x="32625" y="413658"/>
                                            <a:pt x="25900" y="400361"/>
                                          </a:cubicBezTo>
                                          <a:cubicBezTo>
                                            <a:pt x="11482" y="371879"/>
                                            <a:pt x="20695" y="342383"/>
                                            <a:pt x="22875" y="312826"/>
                                          </a:cubicBezTo>
                                          <a:cubicBezTo>
                                            <a:pt x="24472" y="291069"/>
                                            <a:pt x="33454" y="270233"/>
                                            <a:pt x="26652" y="246695"/>
                                          </a:cubicBezTo>
                                          <a:cubicBezTo>
                                            <a:pt x="22537" y="232461"/>
                                            <a:pt x="23689" y="214957"/>
                                            <a:pt x="28295" y="198359"/>
                                          </a:cubicBezTo>
                                          <a:cubicBezTo>
                                            <a:pt x="33208" y="180609"/>
                                            <a:pt x="31596" y="161969"/>
                                            <a:pt x="22906" y="143851"/>
                                          </a:cubicBezTo>
                                          <a:cubicBezTo>
                                            <a:pt x="9179" y="115200"/>
                                            <a:pt x="16917" y="87208"/>
                                            <a:pt x="30399" y="60292"/>
                                          </a:cubicBezTo>
                                          <a:cubicBezTo>
                                            <a:pt x="35297" y="50527"/>
                                            <a:pt x="41515" y="49544"/>
                                            <a:pt x="47933" y="58204"/>
                                          </a:cubicBezTo>
                                          <a:cubicBezTo>
                                            <a:pt x="79057" y="100198"/>
                                            <a:pt x="127899" y="114892"/>
                                            <a:pt x="170922" y="138584"/>
                                          </a:cubicBezTo>
                                          <a:cubicBezTo>
                                            <a:pt x="177632" y="142269"/>
                                            <a:pt x="184695" y="140980"/>
                                            <a:pt x="191528" y="140703"/>
                                          </a:cubicBezTo>
                                          <a:cubicBezTo>
                                            <a:pt x="201631" y="140289"/>
                                            <a:pt x="210153" y="141901"/>
                                            <a:pt x="215250" y="151712"/>
                                          </a:cubicBezTo>
                                          <a:cubicBezTo>
                                            <a:pt x="216325" y="153785"/>
                                            <a:pt x="217538" y="157347"/>
                                            <a:pt x="218905" y="157455"/>
                                          </a:cubicBezTo>
                                          <a:cubicBezTo>
                                            <a:pt x="258596" y="160603"/>
                                            <a:pt x="248185" y="202581"/>
                                            <a:pt x="267962" y="221298"/>
                                          </a:cubicBezTo>
                                          <a:cubicBezTo>
                                            <a:pt x="271017" y="224185"/>
                                            <a:pt x="270004" y="233935"/>
                                            <a:pt x="267854" y="239294"/>
                                          </a:cubicBezTo>
                                          <a:cubicBezTo>
                                            <a:pt x="259010" y="261404"/>
                                            <a:pt x="261421" y="285311"/>
                                            <a:pt x="256062" y="307989"/>
                                          </a:cubicBezTo>
                                          <a:cubicBezTo>
                                            <a:pt x="254511" y="314546"/>
                                            <a:pt x="248707" y="328211"/>
                                            <a:pt x="265106" y="329225"/>
                                          </a:cubicBezTo>
                                          <a:cubicBezTo>
                                            <a:pt x="279063" y="330084"/>
                                            <a:pt x="285251" y="323267"/>
                                            <a:pt x="284161" y="309325"/>
                                          </a:cubicBezTo>
                                          <a:cubicBezTo>
                                            <a:pt x="280936" y="268406"/>
                                            <a:pt x="290195" y="232446"/>
                                            <a:pt x="324927" y="206466"/>
                                          </a:cubicBezTo>
                                          <a:cubicBezTo>
                                            <a:pt x="329364" y="203134"/>
                                            <a:pt x="332297" y="198405"/>
                                            <a:pt x="330470" y="192110"/>
                                          </a:cubicBezTo>
                                          <a:cubicBezTo>
                                            <a:pt x="319184" y="153094"/>
                                            <a:pt x="323222" y="115691"/>
                                            <a:pt x="337947" y="77796"/>
                                          </a:cubicBezTo>
                                          <a:cubicBezTo>
                                            <a:pt x="343367" y="63854"/>
                                            <a:pt x="347221" y="44708"/>
                                            <a:pt x="323652" y="35403"/>
                                          </a:cubicBezTo>
                                          <a:cubicBezTo>
                                            <a:pt x="314301" y="31702"/>
                                            <a:pt x="305580" y="17085"/>
                                            <a:pt x="309480" y="6751"/>
                                          </a:cubicBezTo>
                                          <a:cubicBezTo>
                                            <a:pt x="314056" y="-5363"/>
                                            <a:pt x="326892" y="2038"/>
                                            <a:pt x="336412" y="4464"/>
                                          </a:cubicBezTo>
                                          <a:cubicBezTo>
                                            <a:pt x="563688" y="62611"/>
                                            <a:pt x="790917" y="120942"/>
                                            <a:pt x="1018347" y="178521"/>
                                          </a:cubicBezTo>
                                          <a:cubicBezTo>
                                            <a:pt x="1038338" y="183588"/>
                                            <a:pt x="1037125" y="194797"/>
                                            <a:pt x="1033763" y="209506"/>
                                          </a:cubicBezTo>
                                          <a:cubicBezTo>
                                            <a:pt x="1008489" y="319935"/>
                                            <a:pt x="983600" y="430441"/>
                                            <a:pt x="958019" y="540793"/>
                                          </a:cubicBezTo>
                                          <a:cubicBezTo>
                                            <a:pt x="946734" y="589466"/>
                                            <a:pt x="938704" y="638907"/>
                                            <a:pt x="923672" y="686706"/>
                                          </a:cubicBezTo>
                                          <a:cubicBezTo>
                                            <a:pt x="919649" y="699511"/>
                                            <a:pt x="927203" y="711104"/>
                                            <a:pt x="929660" y="723172"/>
                                          </a:cubicBezTo>
                                          <a:cubicBezTo>
                                            <a:pt x="935172" y="750304"/>
                                            <a:pt x="928585" y="757535"/>
                                            <a:pt x="902713" y="751332"/>
                                          </a:cubicBezTo>
                                          <a:cubicBezTo>
                                            <a:pt x="825987" y="732907"/>
                                            <a:pt x="750136" y="707142"/>
                                            <a:pt x="672335" y="698129"/>
                                          </a:cubicBezTo>
                                          <a:cubicBezTo>
                                            <a:pt x="612223" y="691158"/>
                                            <a:pt x="549546" y="680595"/>
                                            <a:pt x="487960" y="697914"/>
                                          </a:cubicBezTo>
                                          <a:cubicBezTo>
                                            <a:pt x="466863" y="703857"/>
                                            <a:pt x="445520" y="703611"/>
                                            <a:pt x="425483" y="689147"/>
                                          </a:cubicBezTo>
                                          <a:cubicBezTo>
                                            <a:pt x="409744" y="677785"/>
                                            <a:pt x="390398" y="686045"/>
                                            <a:pt x="373093" y="687596"/>
                                          </a:cubicBezTo>
                                          <a:cubicBezTo>
                                            <a:pt x="357785" y="688963"/>
                                            <a:pt x="347682" y="687673"/>
                                            <a:pt x="334400" y="676879"/>
                                          </a:cubicBezTo>
                                          <a:cubicBezTo>
                                            <a:pt x="302049" y="650592"/>
                                            <a:pt x="263095" y="639675"/>
                                            <a:pt x="222375" y="654753"/>
                                          </a:cubicBezTo>
                                          <a:cubicBezTo>
                                            <a:pt x="186200" y="668142"/>
                                            <a:pt x="164673" y="643959"/>
                                            <a:pt x="140797" y="627008"/>
                                          </a:cubicBezTo>
                                          <a:cubicBezTo>
                                            <a:pt x="130479" y="619684"/>
                                            <a:pt x="137511" y="604698"/>
                                            <a:pt x="140014" y="593765"/>
                                          </a:cubicBezTo>
                                          <a:cubicBezTo>
                                            <a:pt x="146570" y="565022"/>
                                            <a:pt x="142409" y="539457"/>
                                            <a:pt x="121727" y="517577"/>
                                          </a:cubicBezTo>
                                          <a:cubicBezTo>
                                            <a:pt x="118533" y="514199"/>
                                            <a:pt x="114909" y="508042"/>
                                            <a:pt x="111823" y="508241"/>
                                          </a:cubicBezTo>
                                          <a:cubicBezTo>
                                            <a:pt x="80270" y="510314"/>
                                            <a:pt x="65867" y="484289"/>
                                            <a:pt x="45077" y="468796"/>
                                          </a:cubicBezTo>
                                          <a:cubicBezTo>
                                            <a:pt x="38997" y="464266"/>
                                            <a:pt x="32794" y="459430"/>
                                            <a:pt x="24287" y="46242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57" name="Google Shape;552;p9">
                                      <a:extLst>
                                        <a:ext uri="{FF2B5EF4-FFF2-40B4-BE49-F238E27FC236}">
                                          <a16:creationId xmlns:a16="http://schemas.microsoft.com/office/drawing/2014/main" id="{167E72B7-4BF6-5BD4-E474-1BEED05B2451}"/>
                                        </a:ext>
                                      </a:extLst>
                                    </p:cNvPr>
                                    <p:cNvSpPr/>
                                    <p:nvPr/>
                                  </p:nvSpPr>
                                  <p:spPr>
                                    <a:xfrm>
                                      <a:off x="2858533" y="1553374"/>
                                      <a:ext cx="9280" cy="12646"/>
                                    </a:xfrm>
                                    <a:custGeom>
                                      <a:avLst/>
                                      <a:gdLst/>
                                      <a:ahLst/>
                                      <a:cxnLst/>
                                      <a:rect l="l" t="t" r="r" b="b"/>
                                      <a:pathLst>
                                        <a:path w="21575" h="29400" extrusionOk="0">
                                          <a:moveTo>
                                            <a:pt x="21576" y="11839"/>
                                          </a:moveTo>
                                          <a:cubicBezTo>
                                            <a:pt x="19334" y="18933"/>
                                            <a:pt x="18121" y="27332"/>
                                            <a:pt x="9323" y="29174"/>
                                          </a:cubicBezTo>
                                          <a:cubicBezTo>
                                            <a:pt x="2675" y="30572"/>
                                            <a:pt x="-104" y="25290"/>
                                            <a:pt x="3" y="19394"/>
                                          </a:cubicBezTo>
                                          <a:cubicBezTo>
                                            <a:pt x="187" y="10212"/>
                                            <a:pt x="4548" y="2197"/>
                                            <a:pt x="13315" y="185"/>
                                          </a:cubicBezTo>
                                          <a:cubicBezTo>
                                            <a:pt x="20424" y="-1442"/>
                                            <a:pt x="17983" y="8093"/>
                                            <a:pt x="21576" y="1182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58" name="Google Shape;553;p9">
                                      <a:extLst>
                                        <a:ext uri="{FF2B5EF4-FFF2-40B4-BE49-F238E27FC236}">
                                          <a16:creationId xmlns:a16="http://schemas.microsoft.com/office/drawing/2014/main" id="{81A3DF28-792C-39DD-FF5A-1F4A2CE7AEEE}"/>
                                        </a:ext>
                                      </a:extLst>
                                    </p:cNvPr>
                                    <p:cNvGrpSpPr/>
                                    <p:nvPr/>
                                  </p:nvGrpSpPr>
                                  <p:grpSpPr>
                                    <a:xfrm>
                                      <a:off x="4355656" y="1646446"/>
                                      <a:ext cx="1769312" cy="1281916"/>
                                      <a:chOff x="4355656" y="1646446"/>
                                      <a:chExt cx="1769312" cy="1281916"/>
                                    </a:xfrm>
                                    <a:grpFill/>
                                  </p:grpSpPr>
                                  <p:sp>
                                    <p:nvSpPr>
                                      <p:cNvPr id="559" name="Google Shape;554;p9">
                                        <a:extLst>
                                          <a:ext uri="{FF2B5EF4-FFF2-40B4-BE49-F238E27FC236}">
                                            <a16:creationId xmlns:a16="http://schemas.microsoft.com/office/drawing/2014/main" id="{4D3F1F55-EE73-71A5-7B63-E0299B811136}"/>
                                          </a:ext>
                                        </a:extLst>
                                      </p:cNvPr>
                                      <p:cNvSpPr/>
                                      <p:nvPr/>
                                    </p:nvSpPr>
                                    <p:spPr>
                                      <a:xfrm>
                                        <a:off x="4355656" y="2205518"/>
                                        <a:ext cx="403509" cy="261466"/>
                                      </a:xfrm>
                                      <a:custGeom>
                                        <a:avLst/>
                                        <a:gdLst/>
                                        <a:ahLst/>
                                        <a:cxnLst/>
                                        <a:rect l="l" t="t" r="r" b="b"/>
                                        <a:pathLst>
                                          <a:path w="938105" h="607873" extrusionOk="0">
                                            <a:moveTo>
                                              <a:pt x="755962" y="607858"/>
                                            </a:moveTo>
                                            <a:cubicBezTo>
                                              <a:pt x="753659" y="603712"/>
                                              <a:pt x="751279" y="599612"/>
                                              <a:pt x="749068" y="595436"/>
                                            </a:cubicBezTo>
                                            <a:cubicBezTo>
                                              <a:pt x="735095" y="568934"/>
                                              <a:pt x="712018" y="567353"/>
                                              <a:pt x="685501" y="569671"/>
                                            </a:cubicBezTo>
                                            <a:cubicBezTo>
                                              <a:pt x="604568" y="576765"/>
                                              <a:pt x="523435" y="580465"/>
                                              <a:pt x="442272" y="584458"/>
                                            </a:cubicBezTo>
                                            <a:cubicBezTo>
                                              <a:pt x="342883" y="589340"/>
                                              <a:pt x="243555" y="587851"/>
                                              <a:pt x="144196" y="588235"/>
                                            </a:cubicBezTo>
                                            <a:cubicBezTo>
                                              <a:pt x="114025" y="588357"/>
                                              <a:pt x="103738" y="580189"/>
                                              <a:pt x="110325" y="550432"/>
                                            </a:cubicBezTo>
                                            <a:cubicBezTo>
                                              <a:pt x="120105" y="506304"/>
                                              <a:pt x="90702" y="466873"/>
                                              <a:pt x="99899" y="423666"/>
                                            </a:cubicBezTo>
                                            <a:cubicBezTo>
                                              <a:pt x="101435" y="416419"/>
                                              <a:pt x="94371" y="412473"/>
                                              <a:pt x="88997" y="409816"/>
                                            </a:cubicBezTo>
                                            <a:cubicBezTo>
                                              <a:pt x="70373" y="400619"/>
                                              <a:pt x="69497" y="385664"/>
                                              <a:pt x="73720" y="368191"/>
                                            </a:cubicBezTo>
                                            <a:cubicBezTo>
                                              <a:pt x="79954" y="342380"/>
                                              <a:pt x="78280" y="319272"/>
                                              <a:pt x="54327" y="301368"/>
                                            </a:cubicBezTo>
                                            <a:cubicBezTo>
                                              <a:pt x="39418" y="290221"/>
                                              <a:pt x="40462" y="270399"/>
                                              <a:pt x="36040" y="254384"/>
                                            </a:cubicBezTo>
                                            <a:cubicBezTo>
                                              <a:pt x="29161" y="229448"/>
                                              <a:pt x="23542" y="204682"/>
                                              <a:pt x="6774" y="183907"/>
                                            </a:cubicBezTo>
                                            <a:cubicBezTo>
                                              <a:pt x="-611" y="174756"/>
                                              <a:pt x="-2361" y="163455"/>
                                              <a:pt x="3535" y="152968"/>
                                            </a:cubicBezTo>
                                            <a:cubicBezTo>
                                              <a:pt x="14789" y="132931"/>
                                              <a:pt x="6759" y="107197"/>
                                              <a:pt x="23219" y="88771"/>
                                            </a:cubicBezTo>
                                            <a:cubicBezTo>
                                              <a:pt x="26244" y="85378"/>
                                              <a:pt x="24202" y="80664"/>
                                              <a:pt x="20931" y="78438"/>
                                            </a:cubicBezTo>
                                            <a:cubicBezTo>
                                              <a:pt x="295" y="64481"/>
                                              <a:pt x="11995" y="44443"/>
                                              <a:pt x="11442" y="27031"/>
                                            </a:cubicBezTo>
                                            <a:cubicBezTo>
                                              <a:pt x="10982" y="12767"/>
                                              <a:pt x="23158" y="15040"/>
                                              <a:pt x="32155" y="14932"/>
                                            </a:cubicBezTo>
                                            <a:cubicBezTo>
                                              <a:pt x="79923" y="14318"/>
                                              <a:pt x="127706" y="14748"/>
                                              <a:pt x="175443" y="13366"/>
                                            </a:cubicBezTo>
                                            <a:cubicBezTo>
                                              <a:pt x="325563" y="9005"/>
                                              <a:pt x="475698" y="6027"/>
                                              <a:pt x="625849" y="3370"/>
                                            </a:cubicBezTo>
                                            <a:cubicBezTo>
                                              <a:pt x="664050" y="2695"/>
                                              <a:pt x="702390" y="1589"/>
                                              <a:pt x="740638" y="54"/>
                                            </a:cubicBezTo>
                                            <a:cubicBezTo>
                                              <a:pt x="755901" y="-560"/>
                                              <a:pt x="761367" y="4000"/>
                                              <a:pt x="768952" y="18878"/>
                                            </a:cubicBezTo>
                                            <a:cubicBezTo>
                                              <a:pt x="778042" y="36720"/>
                                              <a:pt x="782203" y="48942"/>
                                              <a:pt x="774633" y="68703"/>
                                            </a:cubicBezTo>
                                            <a:cubicBezTo>
                                              <a:pt x="770088" y="80557"/>
                                              <a:pt x="777827" y="97493"/>
                                              <a:pt x="781112" y="111895"/>
                                            </a:cubicBezTo>
                                            <a:cubicBezTo>
                                              <a:pt x="786502" y="135648"/>
                                              <a:pt x="799016" y="152845"/>
                                              <a:pt x="824734" y="158173"/>
                                            </a:cubicBezTo>
                                            <a:cubicBezTo>
                                              <a:pt x="839751" y="161290"/>
                                              <a:pt x="847843" y="172791"/>
                                              <a:pt x="858268" y="183861"/>
                                            </a:cubicBezTo>
                                            <a:cubicBezTo>
                                              <a:pt x="881761" y="208812"/>
                                              <a:pt x="891296" y="245294"/>
                                              <a:pt x="925797" y="261478"/>
                                            </a:cubicBezTo>
                                            <a:cubicBezTo>
                                              <a:pt x="942625" y="269370"/>
                                              <a:pt x="941520" y="309936"/>
                                              <a:pt x="926611" y="324753"/>
                                            </a:cubicBezTo>
                                            <a:cubicBezTo>
                                              <a:pt x="922204" y="329129"/>
                                              <a:pt x="914957" y="332246"/>
                                              <a:pt x="915049" y="338848"/>
                                            </a:cubicBezTo>
                                            <a:cubicBezTo>
                                              <a:pt x="915571" y="379307"/>
                                              <a:pt x="882114" y="382348"/>
                                              <a:pt x="855888" y="393203"/>
                                            </a:cubicBezTo>
                                            <a:cubicBezTo>
                                              <a:pt x="850192" y="395552"/>
                                              <a:pt x="843758" y="396136"/>
                                              <a:pt x="837678" y="397579"/>
                                            </a:cubicBezTo>
                                            <a:cubicBezTo>
                                              <a:pt x="802086" y="406055"/>
                                              <a:pt x="792859" y="438621"/>
                                              <a:pt x="818623" y="466229"/>
                                            </a:cubicBezTo>
                                            <a:cubicBezTo>
                                              <a:pt x="833394" y="482059"/>
                                              <a:pt x="833287" y="497690"/>
                                              <a:pt x="820205" y="514088"/>
                                            </a:cubicBezTo>
                                            <a:cubicBezTo>
                                              <a:pt x="819714" y="514702"/>
                                              <a:pt x="818869" y="515178"/>
                                              <a:pt x="818685" y="515854"/>
                                            </a:cubicBezTo>
                                            <a:cubicBezTo>
                                              <a:pt x="810393" y="544751"/>
                                              <a:pt x="795346" y="567890"/>
                                              <a:pt x="767416" y="582200"/>
                                            </a:cubicBezTo>
                                            <a:cubicBezTo>
                                              <a:pt x="763010" y="584458"/>
                                              <a:pt x="763609" y="596449"/>
                                              <a:pt x="761889" y="603942"/>
                                            </a:cubicBezTo>
                                            <a:cubicBezTo>
                                              <a:pt x="759908" y="605247"/>
                                              <a:pt x="757927" y="606568"/>
                                              <a:pt x="755947" y="607873"/>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0" name="Google Shape;555;p9">
                                        <a:extLst>
                                          <a:ext uri="{FF2B5EF4-FFF2-40B4-BE49-F238E27FC236}">
                                            <a16:creationId xmlns:a16="http://schemas.microsoft.com/office/drawing/2014/main" id="{0EC6B493-D33A-2A25-A145-811274119211}"/>
                                          </a:ext>
                                        </a:extLst>
                                      </p:cNvPr>
                                      <p:cNvSpPr/>
                                      <p:nvPr/>
                                    </p:nvSpPr>
                                    <p:spPr>
                                      <a:xfrm>
                                        <a:off x="4686050" y="2278192"/>
                                        <a:ext cx="264673" cy="476883"/>
                                      </a:xfrm>
                                      <a:custGeom>
                                        <a:avLst/>
                                        <a:gdLst/>
                                        <a:ahLst/>
                                        <a:cxnLst/>
                                        <a:rect l="l" t="t" r="r" b="b"/>
                                        <a:pathLst>
                                          <a:path w="615330" h="1108690" extrusionOk="0">
                                            <a:moveTo>
                                              <a:pt x="377749" y="1108645"/>
                                            </a:moveTo>
                                            <a:cubicBezTo>
                                              <a:pt x="366556" y="1093183"/>
                                              <a:pt x="357866" y="1081253"/>
                                              <a:pt x="349282" y="1069245"/>
                                            </a:cubicBezTo>
                                            <a:cubicBezTo>
                                              <a:pt x="347931" y="1067357"/>
                                              <a:pt x="345536" y="1064363"/>
                                              <a:pt x="346150" y="1063196"/>
                                            </a:cubicBezTo>
                                            <a:cubicBezTo>
                                              <a:pt x="359539" y="1037661"/>
                                              <a:pt x="337444" y="1018054"/>
                                              <a:pt x="334926" y="995206"/>
                                            </a:cubicBezTo>
                                            <a:cubicBezTo>
                                              <a:pt x="332039" y="968920"/>
                                              <a:pt x="295081" y="933927"/>
                                              <a:pt x="268426" y="930994"/>
                                            </a:cubicBezTo>
                                            <a:cubicBezTo>
                                              <a:pt x="261041" y="930181"/>
                                              <a:pt x="197811" y="875442"/>
                                              <a:pt x="197320" y="868425"/>
                                            </a:cubicBezTo>
                                            <a:cubicBezTo>
                                              <a:pt x="196782" y="860702"/>
                                              <a:pt x="194940" y="850875"/>
                                              <a:pt x="198702" y="845424"/>
                                            </a:cubicBezTo>
                                            <a:cubicBezTo>
                                              <a:pt x="217849" y="817633"/>
                                              <a:pt x="211523" y="782579"/>
                                              <a:pt x="226401" y="753881"/>
                                            </a:cubicBezTo>
                                            <a:cubicBezTo>
                                              <a:pt x="227860" y="751071"/>
                                              <a:pt x="228904" y="748615"/>
                                              <a:pt x="226923" y="745314"/>
                                            </a:cubicBezTo>
                                            <a:cubicBezTo>
                                              <a:pt x="219154" y="732354"/>
                                              <a:pt x="167640" y="718751"/>
                                              <a:pt x="155878" y="728531"/>
                                            </a:cubicBezTo>
                                            <a:cubicBezTo>
                                              <a:pt x="145775" y="736930"/>
                                              <a:pt x="140033" y="736777"/>
                                              <a:pt x="139603" y="723894"/>
                                            </a:cubicBezTo>
                                            <a:cubicBezTo>
                                              <a:pt x="138036" y="676971"/>
                                              <a:pt x="108080" y="651345"/>
                                              <a:pt x="73241" y="626409"/>
                                            </a:cubicBezTo>
                                            <a:cubicBezTo>
                                              <a:pt x="30095" y="595531"/>
                                              <a:pt x="4960" y="552293"/>
                                              <a:pt x="154" y="498369"/>
                                            </a:cubicBezTo>
                                            <a:cubicBezTo>
                                              <a:pt x="-859" y="487068"/>
                                              <a:pt x="3378" y="477134"/>
                                              <a:pt x="5497" y="466555"/>
                                            </a:cubicBezTo>
                                            <a:cubicBezTo>
                                              <a:pt x="11363" y="437350"/>
                                              <a:pt x="14449" y="407809"/>
                                              <a:pt x="48858" y="395786"/>
                                            </a:cubicBezTo>
                                            <a:cubicBezTo>
                                              <a:pt x="52620" y="394465"/>
                                              <a:pt x="53526" y="383242"/>
                                              <a:pt x="54616" y="376424"/>
                                            </a:cubicBezTo>
                                            <a:cubicBezTo>
                                              <a:pt x="55860" y="368701"/>
                                              <a:pt x="56704" y="361653"/>
                                              <a:pt x="62186" y="354928"/>
                                            </a:cubicBezTo>
                                            <a:cubicBezTo>
                                              <a:pt x="81317" y="331451"/>
                                              <a:pt x="80150" y="308205"/>
                                              <a:pt x="59913" y="284712"/>
                                            </a:cubicBezTo>
                                            <a:cubicBezTo>
                                              <a:pt x="43837" y="266057"/>
                                              <a:pt x="49319" y="247201"/>
                                              <a:pt x="73456" y="242334"/>
                                            </a:cubicBezTo>
                                            <a:cubicBezTo>
                                              <a:pt x="95935" y="237805"/>
                                              <a:pt x="116893" y="231049"/>
                                              <a:pt x="136302" y="218228"/>
                                            </a:cubicBezTo>
                                            <a:cubicBezTo>
                                              <a:pt x="149936" y="209230"/>
                                              <a:pt x="162496" y="201553"/>
                                              <a:pt x="160362" y="182314"/>
                                            </a:cubicBezTo>
                                            <a:cubicBezTo>
                                              <a:pt x="159916" y="178368"/>
                                              <a:pt x="162557" y="172702"/>
                                              <a:pt x="165644" y="169969"/>
                                            </a:cubicBezTo>
                                            <a:cubicBezTo>
                                              <a:pt x="190594" y="147966"/>
                                              <a:pt x="183700" y="120942"/>
                                              <a:pt x="178618" y="93995"/>
                                            </a:cubicBezTo>
                                            <a:cubicBezTo>
                                              <a:pt x="177697" y="89066"/>
                                              <a:pt x="176100" y="83769"/>
                                              <a:pt x="171432" y="82740"/>
                                            </a:cubicBezTo>
                                            <a:cubicBezTo>
                                              <a:pt x="141031" y="76046"/>
                                              <a:pt x="139203" y="43280"/>
                                              <a:pt x="116049" y="26144"/>
                                            </a:cubicBezTo>
                                            <a:cubicBezTo>
                                              <a:pt x="156646" y="16901"/>
                                              <a:pt x="194832" y="19250"/>
                                              <a:pt x="232389" y="17054"/>
                                            </a:cubicBezTo>
                                            <a:cubicBezTo>
                                              <a:pt x="315180" y="12202"/>
                                              <a:pt x="397971" y="7750"/>
                                              <a:pt x="480578" y="334"/>
                                            </a:cubicBezTo>
                                            <a:cubicBezTo>
                                              <a:pt x="497253" y="-1171"/>
                                              <a:pt x="506389" y="1869"/>
                                              <a:pt x="503210" y="20862"/>
                                            </a:cubicBezTo>
                                            <a:cubicBezTo>
                                              <a:pt x="501844" y="29031"/>
                                              <a:pt x="505252" y="36309"/>
                                              <a:pt x="509859" y="42804"/>
                                            </a:cubicBezTo>
                                            <a:cubicBezTo>
                                              <a:pt x="552130" y="102548"/>
                                              <a:pt x="564259" y="170368"/>
                                              <a:pt x="569004" y="241996"/>
                                            </a:cubicBezTo>
                                            <a:cubicBezTo>
                                              <a:pt x="576712" y="358245"/>
                                              <a:pt x="589103" y="474186"/>
                                              <a:pt x="599375" y="590265"/>
                                            </a:cubicBezTo>
                                            <a:cubicBezTo>
                                              <a:pt x="600404" y="601827"/>
                                              <a:pt x="604380" y="614156"/>
                                              <a:pt x="598208" y="624920"/>
                                            </a:cubicBezTo>
                                            <a:cubicBezTo>
                                              <a:pt x="584773" y="648305"/>
                                              <a:pt x="590270" y="668112"/>
                                              <a:pt x="604335" y="689485"/>
                                            </a:cubicBezTo>
                                            <a:cubicBezTo>
                                              <a:pt x="616771" y="708371"/>
                                              <a:pt x="620533" y="729529"/>
                                              <a:pt x="605686" y="750872"/>
                                            </a:cubicBezTo>
                                            <a:cubicBezTo>
                                              <a:pt x="594891" y="766395"/>
                                              <a:pt x="600311" y="787768"/>
                                              <a:pt x="588320" y="803752"/>
                                            </a:cubicBezTo>
                                            <a:cubicBezTo>
                                              <a:pt x="580151" y="814639"/>
                                              <a:pt x="577940" y="830561"/>
                                              <a:pt x="560789" y="833049"/>
                                            </a:cubicBezTo>
                                            <a:cubicBezTo>
                                              <a:pt x="557411" y="833540"/>
                                              <a:pt x="554663" y="836334"/>
                                              <a:pt x="555431" y="839590"/>
                                            </a:cubicBezTo>
                                            <a:cubicBezTo>
                                              <a:pt x="563016" y="871957"/>
                                              <a:pt x="536314" y="901591"/>
                                              <a:pt x="547999" y="934587"/>
                                            </a:cubicBezTo>
                                            <a:cubicBezTo>
                                              <a:pt x="549504" y="938840"/>
                                              <a:pt x="544375" y="946149"/>
                                              <a:pt x="541089" y="951247"/>
                                            </a:cubicBezTo>
                                            <a:cubicBezTo>
                                              <a:pt x="534595" y="961273"/>
                                              <a:pt x="531846" y="970916"/>
                                              <a:pt x="539478" y="981556"/>
                                            </a:cubicBezTo>
                                            <a:cubicBezTo>
                                              <a:pt x="549258" y="995206"/>
                                              <a:pt x="540644" y="999352"/>
                                              <a:pt x="529098" y="1004680"/>
                                            </a:cubicBezTo>
                                            <a:cubicBezTo>
                                              <a:pt x="514880" y="1011221"/>
                                              <a:pt x="495687" y="1009977"/>
                                              <a:pt x="487840" y="1027251"/>
                                            </a:cubicBezTo>
                                            <a:cubicBezTo>
                                              <a:pt x="483296" y="1037262"/>
                                              <a:pt x="480931" y="1047979"/>
                                              <a:pt x="489391" y="1058206"/>
                                            </a:cubicBezTo>
                                            <a:cubicBezTo>
                                              <a:pt x="493107" y="1062689"/>
                                              <a:pt x="497759" y="1068324"/>
                                              <a:pt x="492186" y="1074896"/>
                                            </a:cubicBezTo>
                                            <a:cubicBezTo>
                                              <a:pt x="485952" y="1082235"/>
                                              <a:pt x="479227" y="1077644"/>
                                              <a:pt x="473008" y="1075172"/>
                                            </a:cubicBezTo>
                                            <a:cubicBezTo>
                                              <a:pt x="463565" y="1071410"/>
                                              <a:pt x="454475" y="1066773"/>
                                              <a:pt x="445140" y="1062750"/>
                                            </a:cubicBezTo>
                                            <a:cubicBezTo>
                                              <a:pt x="420020" y="1051941"/>
                                              <a:pt x="409072" y="1055626"/>
                                              <a:pt x="395207" y="1079287"/>
                                            </a:cubicBezTo>
                                            <a:cubicBezTo>
                                              <a:pt x="390094" y="1087993"/>
                                              <a:pt x="384920" y="1096653"/>
                                              <a:pt x="377780" y="110869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1" name="Google Shape;556;p9">
                                        <a:extLst>
                                          <a:ext uri="{FF2B5EF4-FFF2-40B4-BE49-F238E27FC236}">
                                            <a16:creationId xmlns:a16="http://schemas.microsoft.com/office/drawing/2014/main" id="{BE41FAD2-9181-829C-55DA-87EBB116F24F}"/>
                                          </a:ext>
                                        </a:extLst>
                                      </p:cNvPr>
                                      <p:cNvSpPr/>
                                      <p:nvPr/>
                                    </p:nvSpPr>
                                    <p:spPr>
                                      <a:xfrm>
                                        <a:off x="4580868" y="1908730"/>
                                        <a:ext cx="348737" cy="373746"/>
                                      </a:xfrm>
                                      <a:custGeom>
                                        <a:avLst/>
                                        <a:gdLst/>
                                        <a:ahLst/>
                                        <a:cxnLst/>
                                        <a:rect l="l" t="t" r="r" b="b"/>
                                        <a:pathLst>
                                          <a:path w="810768" h="868909" extrusionOk="0">
                                            <a:moveTo>
                                              <a:pt x="266354" y="2016"/>
                                            </a:moveTo>
                                            <a:cubicBezTo>
                                              <a:pt x="255760" y="22141"/>
                                              <a:pt x="260519" y="38948"/>
                                              <a:pt x="280618" y="52440"/>
                                            </a:cubicBezTo>
                                            <a:cubicBezTo>
                                              <a:pt x="294084" y="61422"/>
                                              <a:pt x="306598" y="70957"/>
                                              <a:pt x="324870" y="70850"/>
                                            </a:cubicBezTo>
                                            <a:cubicBezTo>
                                              <a:pt x="338274" y="70773"/>
                                              <a:pt x="349559" y="79786"/>
                                              <a:pt x="354657" y="93759"/>
                                            </a:cubicBezTo>
                                            <a:cubicBezTo>
                                              <a:pt x="359724" y="107670"/>
                                              <a:pt x="370181" y="113719"/>
                                              <a:pt x="384337" y="116790"/>
                                            </a:cubicBezTo>
                                            <a:cubicBezTo>
                                              <a:pt x="446093" y="130179"/>
                                              <a:pt x="508539" y="140114"/>
                                              <a:pt x="567899" y="164220"/>
                                            </a:cubicBezTo>
                                            <a:cubicBezTo>
                                              <a:pt x="587015" y="171974"/>
                                              <a:pt x="611321" y="163483"/>
                                              <a:pt x="633570" y="170085"/>
                                            </a:cubicBezTo>
                                            <a:cubicBezTo>
                                              <a:pt x="661945" y="178500"/>
                                              <a:pt x="674781" y="204264"/>
                                              <a:pt x="695602" y="220770"/>
                                            </a:cubicBezTo>
                                            <a:cubicBezTo>
                                              <a:pt x="704922" y="228156"/>
                                              <a:pt x="699655" y="247379"/>
                                              <a:pt x="693882" y="260830"/>
                                            </a:cubicBezTo>
                                            <a:cubicBezTo>
                                              <a:pt x="688247" y="273943"/>
                                              <a:pt x="685299" y="285796"/>
                                              <a:pt x="706350" y="285704"/>
                                            </a:cubicBezTo>
                                            <a:cubicBezTo>
                                              <a:pt x="710112" y="285704"/>
                                              <a:pt x="716483" y="286917"/>
                                              <a:pt x="714503" y="291185"/>
                                            </a:cubicBezTo>
                                            <a:cubicBezTo>
                                              <a:pt x="705444" y="310762"/>
                                              <a:pt x="720537" y="318301"/>
                                              <a:pt x="730825" y="329356"/>
                                            </a:cubicBezTo>
                                            <a:cubicBezTo>
                                              <a:pt x="735492" y="334362"/>
                                              <a:pt x="734940" y="345356"/>
                                              <a:pt x="726203" y="346400"/>
                                            </a:cubicBezTo>
                                            <a:cubicBezTo>
                                              <a:pt x="702772" y="349210"/>
                                              <a:pt x="700607" y="368341"/>
                                              <a:pt x="693652" y="384264"/>
                                            </a:cubicBezTo>
                                            <a:cubicBezTo>
                                              <a:pt x="687341" y="398697"/>
                                              <a:pt x="683257" y="413729"/>
                                              <a:pt x="681276" y="429298"/>
                                            </a:cubicBezTo>
                                            <a:cubicBezTo>
                                              <a:pt x="680431" y="436008"/>
                                              <a:pt x="677837" y="443916"/>
                                              <a:pt x="688355" y="446019"/>
                                            </a:cubicBezTo>
                                            <a:cubicBezTo>
                                              <a:pt x="696323" y="447616"/>
                                              <a:pt x="704477" y="453789"/>
                                              <a:pt x="711801" y="444131"/>
                                            </a:cubicBezTo>
                                            <a:cubicBezTo>
                                              <a:pt x="720261" y="432953"/>
                                              <a:pt x="731516" y="423694"/>
                                              <a:pt x="736214" y="409952"/>
                                            </a:cubicBezTo>
                                            <a:cubicBezTo>
                                              <a:pt x="742003" y="393031"/>
                                              <a:pt x="751138" y="379243"/>
                                              <a:pt x="767798" y="371105"/>
                                            </a:cubicBezTo>
                                            <a:cubicBezTo>
                                              <a:pt x="775214" y="367481"/>
                                              <a:pt x="778608" y="360603"/>
                                              <a:pt x="780972" y="352634"/>
                                            </a:cubicBezTo>
                                            <a:cubicBezTo>
                                              <a:pt x="784304" y="341425"/>
                                              <a:pt x="788987" y="330616"/>
                                              <a:pt x="793225" y="319683"/>
                                            </a:cubicBezTo>
                                            <a:cubicBezTo>
                                              <a:pt x="795712" y="313280"/>
                                              <a:pt x="801133" y="307262"/>
                                              <a:pt x="807167" y="310686"/>
                                            </a:cubicBezTo>
                                            <a:cubicBezTo>
                                              <a:pt x="815151" y="315231"/>
                                              <a:pt x="807781" y="321572"/>
                                              <a:pt x="804925" y="326408"/>
                                            </a:cubicBezTo>
                                            <a:cubicBezTo>
                                              <a:pt x="782078" y="365163"/>
                                              <a:pt x="766124" y="406881"/>
                                              <a:pt x="758893" y="450933"/>
                                            </a:cubicBezTo>
                                            <a:cubicBezTo>
                                              <a:pt x="753841" y="481703"/>
                                              <a:pt x="754179" y="513087"/>
                                              <a:pt x="741112" y="542568"/>
                                            </a:cubicBezTo>
                                            <a:cubicBezTo>
                                              <a:pt x="733343" y="560118"/>
                                              <a:pt x="736183" y="579034"/>
                                              <a:pt x="739623" y="597966"/>
                                            </a:cubicBezTo>
                                            <a:cubicBezTo>
                                              <a:pt x="743937" y="621704"/>
                                              <a:pt x="730302" y="643078"/>
                                              <a:pt x="725942" y="665771"/>
                                            </a:cubicBezTo>
                                            <a:cubicBezTo>
                                              <a:pt x="718495" y="704633"/>
                                              <a:pt x="724084" y="739995"/>
                                              <a:pt x="740498" y="774788"/>
                                            </a:cubicBezTo>
                                            <a:cubicBezTo>
                                              <a:pt x="742494" y="779041"/>
                                              <a:pt x="744874" y="783125"/>
                                              <a:pt x="746624" y="787470"/>
                                            </a:cubicBezTo>
                                            <a:cubicBezTo>
                                              <a:pt x="752705" y="802594"/>
                                              <a:pt x="752428" y="819100"/>
                                              <a:pt x="749081" y="833795"/>
                                            </a:cubicBezTo>
                                            <a:cubicBezTo>
                                              <a:pt x="744260" y="854999"/>
                                              <a:pt x="724253" y="844082"/>
                                              <a:pt x="711294" y="845571"/>
                                            </a:cubicBezTo>
                                            <a:cubicBezTo>
                                              <a:pt x="600113" y="858408"/>
                                              <a:pt x="488102" y="859667"/>
                                              <a:pt x="376599" y="868127"/>
                                            </a:cubicBezTo>
                                            <a:cubicBezTo>
                                              <a:pt x="360553" y="869340"/>
                                              <a:pt x="344922" y="871935"/>
                                              <a:pt x="336693" y="850331"/>
                                            </a:cubicBezTo>
                                            <a:cubicBezTo>
                                              <a:pt x="331902" y="837771"/>
                                              <a:pt x="314152" y="837940"/>
                                              <a:pt x="302130" y="832935"/>
                                            </a:cubicBezTo>
                                            <a:cubicBezTo>
                                              <a:pt x="272833" y="820774"/>
                                              <a:pt x="255222" y="771594"/>
                                              <a:pt x="272465" y="744847"/>
                                            </a:cubicBezTo>
                                            <a:cubicBezTo>
                                              <a:pt x="279866" y="733362"/>
                                              <a:pt x="281662" y="727158"/>
                                              <a:pt x="269425" y="716410"/>
                                            </a:cubicBezTo>
                                            <a:cubicBezTo>
                                              <a:pt x="248804" y="698292"/>
                                              <a:pt x="248712" y="670224"/>
                                              <a:pt x="247161" y="645534"/>
                                            </a:cubicBezTo>
                                            <a:cubicBezTo>
                                              <a:pt x="245472" y="618495"/>
                                              <a:pt x="225834" y="583825"/>
                                              <a:pt x="201528" y="573522"/>
                                            </a:cubicBezTo>
                                            <a:cubicBezTo>
                                              <a:pt x="177698" y="563434"/>
                                              <a:pt x="155127" y="550798"/>
                                              <a:pt x="146666" y="523467"/>
                                            </a:cubicBezTo>
                                            <a:cubicBezTo>
                                              <a:pt x="144640" y="516957"/>
                                              <a:pt x="140693" y="513179"/>
                                              <a:pt x="134567" y="510262"/>
                                            </a:cubicBezTo>
                                            <a:cubicBezTo>
                                              <a:pt x="115697" y="501295"/>
                                              <a:pt x="95106" y="494862"/>
                                              <a:pt x="83314" y="475162"/>
                                            </a:cubicBezTo>
                                            <a:cubicBezTo>
                                              <a:pt x="79706" y="469128"/>
                                              <a:pt x="72244" y="470509"/>
                                              <a:pt x="66087" y="469788"/>
                                            </a:cubicBezTo>
                                            <a:cubicBezTo>
                                              <a:pt x="35992" y="466302"/>
                                              <a:pt x="16507" y="442964"/>
                                              <a:pt x="19271" y="412746"/>
                                            </a:cubicBezTo>
                                            <a:cubicBezTo>
                                              <a:pt x="21482" y="388625"/>
                                              <a:pt x="26242" y="364718"/>
                                              <a:pt x="20944" y="340350"/>
                                            </a:cubicBezTo>
                                            <a:cubicBezTo>
                                              <a:pt x="20070" y="336297"/>
                                              <a:pt x="22234" y="331245"/>
                                              <a:pt x="23939" y="327038"/>
                                            </a:cubicBezTo>
                                            <a:cubicBezTo>
                                              <a:pt x="36053" y="296959"/>
                                              <a:pt x="34641" y="288990"/>
                                              <a:pt x="8707" y="271516"/>
                                            </a:cubicBezTo>
                                            <a:cubicBezTo>
                                              <a:pt x="63" y="265697"/>
                                              <a:pt x="-2118" y="259003"/>
                                              <a:pt x="2043" y="252216"/>
                                            </a:cubicBezTo>
                                            <a:cubicBezTo>
                                              <a:pt x="13713" y="233253"/>
                                              <a:pt x="22357" y="211895"/>
                                              <a:pt x="45420" y="201854"/>
                                            </a:cubicBezTo>
                                            <a:cubicBezTo>
                                              <a:pt x="79890" y="186852"/>
                                              <a:pt x="80673" y="184426"/>
                                              <a:pt x="78907" y="146977"/>
                                            </a:cubicBezTo>
                                            <a:cubicBezTo>
                                              <a:pt x="77725" y="121980"/>
                                              <a:pt x="76236" y="97014"/>
                                              <a:pt x="75069" y="72017"/>
                                            </a:cubicBezTo>
                                            <a:cubicBezTo>
                                              <a:pt x="74362" y="56662"/>
                                              <a:pt x="84604" y="47787"/>
                                              <a:pt x="96903" y="52317"/>
                                            </a:cubicBezTo>
                                            <a:cubicBezTo>
                                              <a:pt x="128241" y="63848"/>
                                              <a:pt x="153038" y="47542"/>
                                              <a:pt x="178772" y="36610"/>
                                            </a:cubicBezTo>
                                            <a:cubicBezTo>
                                              <a:pt x="204030" y="25877"/>
                                              <a:pt x="231070" y="18599"/>
                                              <a:pt x="253610" y="1893"/>
                                            </a:cubicBezTo>
                                            <a:cubicBezTo>
                                              <a:pt x="257080" y="-686"/>
                                              <a:pt x="260780" y="-625"/>
                                              <a:pt x="266339" y="204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2" name="Google Shape;557;p9">
                                        <a:extLst>
                                          <a:ext uri="{FF2B5EF4-FFF2-40B4-BE49-F238E27FC236}">
                                            <a16:creationId xmlns:a16="http://schemas.microsoft.com/office/drawing/2014/main" id="{A2D29FFE-B488-376A-BAD8-8676C8FC42C7}"/>
                                          </a:ext>
                                        </a:extLst>
                                      </p:cNvPr>
                                      <p:cNvSpPr/>
                                      <p:nvPr/>
                                    </p:nvSpPr>
                                    <p:spPr>
                                      <a:xfrm>
                                        <a:off x="5105755" y="2268197"/>
                                        <a:ext cx="277754" cy="313762"/>
                                      </a:xfrm>
                                      <a:custGeom>
                                        <a:avLst/>
                                        <a:gdLst/>
                                        <a:ahLst/>
                                        <a:cxnLst/>
                                        <a:rect l="l" t="t" r="r" b="b"/>
                                        <a:pathLst>
                                          <a:path w="645742" h="729455" extrusionOk="0">
                                            <a:moveTo>
                                              <a:pt x="383" y="147019"/>
                                            </a:moveTo>
                                            <a:cubicBezTo>
                                              <a:pt x="-1275" y="139833"/>
                                              <a:pt x="2180" y="133876"/>
                                              <a:pt x="16029" y="131757"/>
                                            </a:cubicBezTo>
                                            <a:cubicBezTo>
                                              <a:pt x="70553" y="123404"/>
                                              <a:pt x="124616" y="111243"/>
                                              <a:pt x="179370" y="105578"/>
                                            </a:cubicBezTo>
                                            <a:cubicBezTo>
                                              <a:pt x="204965" y="102921"/>
                                              <a:pt x="230269" y="116740"/>
                                              <a:pt x="253792" y="128609"/>
                                            </a:cubicBezTo>
                                            <a:cubicBezTo>
                                              <a:pt x="262821" y="133170"/>
                                              <a:pt x="270268" y="140586"/>
                                              <a:pt x="280048" y="130006"/>
                                            </a:cubicBezTo>
                                            <a:cubicBezTo>
                                              <a:pt x="288355" y="121009"/>
                                              <a:pt x="295357" y="130313"/>
                                              <a:pt x="299932" y="134413"/>
                                            </a:cubicBezTo>
                                            <a:cubicBezTo>
                                              <a:pt x="324315" y="156232"/>
                                              <a:pt x="347009" y="154942"/>
                                              <a:pt x="372681" y="135503"/>
                                            </a:cubicBezTo>
                                            <a:cubicBezTo>
                                              <a:pt x="389080" y="123097"/>
                                              <a:pt x="408488" y="114714"/>
                                              <a:pt x="430967" y="117616"/>
                                            </a:cubicBezTo>
                                            <a:cubicBezTo>
                                              <a:pt x="454859" y="120686"/>
                                              <a:pt x="464240" y="99682"/>
                                              <a:pt x="476308" y="85878"/>
                                            </a:cubicBezTo>
                                            <a:cubicBezTo>
                                              <a:pt x="508384" y="49196"/>
                                              <a:pt x="546908" y="22019"/>
                                              <a:pt x="590775" y="1935"/>
                                            </a:cubicBezTo>
                                            <a:cubicBezTo>
                                              <a:pt x="600080" y="-2333"/>
                                              <a:pt x="606268" y="139"/>
                                              <a:pt x="608249" y="12561"/>
                                            </a:cubicBezTo>
                                            <a:cubicBezTo>
                                              <a:pt x="619918" y="85878"/>
                                              <a:pt x="632494" y="159057"/>
                                              <a:pt x="644500" y="232313"/>
                                            </a:cubicBezTo>
                                            <a:cubicBezTo>
                                              <a:pt x="645345" y="237472"/>
                                              <a:pt x="645852" y="246470"/>
                                              <a:pt x="643380" y="247775"/>
                                            </a:cubicBezTo>
                                            <a:cubicBezTo>
                                              <a:pt x="619043" y="260718"/>
                                              <a:pt x="633461" y="274031"/>
                                              <a:pt x="640908" y="288894"/>
                                            </a:cubicBezTo>
                                            <a:cubicBezTo>
                                              <a:pt x="646896" y="300840"/>
                                              <a:pt x="647034" y="314582"/>
                                              <a:pt x="642904" y="327894"/>
                                            </a:cubicBezTo>
                                            <a:cubicBezTo>
                                              <a:pt x="636378" y="348914"/>
                                              <a:pt x="629914" y="371086"/>
                                              <a:pt x="632693" y="392382"/>
                                            </a:cubicBezTo>
                                            <a:cubicBezTo>
                                              <a:pt x="638881" y="439828"/>
                                              <a:pt x="610322" y="471703"/>
                                              <a:pt x="587351" y="506481"/>
                                            </a:cubicBezTo>
                                            <a:cubicBezTo>
                                              <a:pt x="583159" y="512822"/>
                                              <a:pt x="575835" y="521421"/>
                                              <a:pt x="568343" y="516031"/>
                                            </a:cubicBezTo>
                                            <a:cubicBezTo>
                                              <a:pt x="548259" y="501568"/>
                                              <a:pt x="545526" y="516907"/>
                                              <a:pt x="540321" y="529958"/>
                                            </a:cubicBezTo>
                                            <a:cubicBezTo>
                                              <a:pt x="538924" y="533474"/>
                                              <a:pt x="536974" y="538480"/>
                                              <a:pt x="534148" y="539447"/>
                                            </a:cubicBezTo>
                                            <a:cubicBezTo>
                                              <a:pt x="500507" y="550947"/>
                                              <a:pt x="505773" y="578846"/>
                                              <a:pt x="506557" y="604534"/>
                                            </a:cubicBezTo>
                                            <a:cubicBezTo>
                                              <a:pt x="506695" y="609202"/>
                                              <a:pt x="509136" y="614207"/>
                                              <a:pt x="504683" y="617355"/>
                                            </a:cubicBezTo>
                                            <a:cubicBezTo>
                                              <a:pt x="497605" y="622361"/>
                                              <a:pt x="494994" y="614346"/>
                                              <a:pt x="492292" y="611060"/>
                                            </a:cubicBezTo>
                                            <a:cubicBezTo>
                                              <a:pt x="479855" y="595905"/>
                                              <a:pt x="471856" y="595260"/>
                                              <a:pt x="465729" y="616050"/>
                                            </a:cubicBezTo>
                                            <a:cubicBezTo>
                                              <a:pt x="459357" y="637638"/>
                                              <a:pt x="443665" y="655895"/>
                                              <a:pt x="455518" y="682289"/>
                                            </a:cubicBezTo>
                                            <a:cubicBezTo>
                                              <a:pt x="462582" y="697997"/>
                                              <a:pt x="429416" y="734939"/>
                                              <a:pt x="415889" y="728767"/>
                                            </a:cubicBezTo>
                                            <a:cubicBezTo>
                                              <a:pt x="397371" y="720322"/>
                                              <a:pt x="375845" y="712460"/>
                                              <a:pt x="366371" y="691517"/>
                                            </a:cubicBezTo>
                                            <a:cubicBezTo>
                                              <a:pt x="356959" y="670727"/>
                                              <a:pt x="343923" y="665783"/>
                                              <a:pt x="330304" y="684730"/>
                                            </a:cubicBezTo>
                                            <a:cubicBezTo>
                                              <a:pt x="315010" y="706011"/>
                                              <a:pt x="297506" y="701144"/>
                                              <a:pt x="278774" y="698703"/>
                                            </a:cubicBezTo>
                                            <a:cubicBezTo>
                                              <a:pt x="267857" y="697290"/>
                                              <a:pt x="257170" y="693528"/>
                                              <a:pt x="248111" y="703232"/>
                                            </a:cubicBezTo>
                                            <a:cubicBezTo>
                                              <a:pt x="239114" y="712875"/>
                                              <a:pt x="230561" y="709574"/>
                                              <a:pt x="221257" y="703079"/>
                                            </a:cubicBezTo>
                                            <a:cubicBezTo>
                                              <a:pt x="214301" y="698227"/>
                                              <a:pt x="205058" y="690135"/>
                                              <a:pt x="198947" y="691701"/>
                                            </a:cubicBezTo>
                                            <a:cubicBezTo>
                                              <a:pt x="163570" y="700745"/>
                                              <a:pt x="148876" y="674274"/>
                                              <a:pt x="132170" y="653684"/>
                                            </a:cubicBezTo>
                                            <a:cubicBezTo>
                                              <a:pt x="117706" y="635842"/>
                                              <a:pt x="101523" y="630867"/>
                                              <a:pt x="80932" y="637224"/>
                                            </a:cubicBezTo>
                                            <a:cubicBezTo>
                                              <a:pt x="62953" y="642767"/>
                                              <a:pt x="56074" y="636349"/>
                                              <a:pt x="54216" y="618138"/>
                                            </a:cubicBezTo>
                                            <a:cubicBezTo>
                                              <a:pt x="44942" y="527133"/>
                                              <a:pt x="35207" y="436158"/>
                                              <a:pt x="24874" y="345260"/>
                                            </a:cubicBezTo>
                                            <a:cubicBezTo>
                                              <a:pt x="17549" y="280787"/>
                                              <a:pt x="8997" y="216452"/>
                                              <a:pt x="368" y="14698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3" name="Google Shape;558;p9">
                                        <a:extLst>
                                          <a:ext uri="{FF2B5EF4-FFF2-40B4-BE49-F238E27FC236}">
                                            <a16:creationId xmlns:a16="http://schemas.microsoft.com/office/drawing/2014/main" id="{793A30C0-1245-98D0-4D9E-E39A7959C69E}"/>
                                          </a:ext>
                                        </a:extLst>
                                      </p:cNvPr>
                                      <p:cNvSpPr/>
                                      <p:nvPr/>
                                    </p:nvSpPr>
                                    <p:spPr>
                                      <a:xfrm>
                                        <a:off x="4978394" y="1977212"/>
                                        <a:ext cx="255520" cy="350249"/>
                                      </a:xfrm>
                                      <a:custGeom>
                                        <a:avLst/>
                                        <a:gdLst/>
                                        <a:ahLst/>
                                        <a:cxnLst/>
                                        <a:rect l="l" t="t" r="r" b="b"/>
                                        <a:pathLst>
                                          <a:path w="594050" h="814281" extrusionOk="0">
                                            <a:moveTo>
                                              <a:pt x="17184" y="812434"/>
                                            </a:moveTo>
                                            <a:cubicBezTo>
                                              <a:pt x="31986" y="759891"/>
                                              <a:pt x="64353" y="714288"/>
                                              <a:pt x="65582" y="657354"/>
                                            </a:cubicBezTo>
                                            <a:cubicBezTo>
                                              <a:pt x="66564" y="611890"/>
                                              <a:pt x="62357" y="568775"/>
                                              <a:pt x="40508" y="528239"/>
                                            </a:cubicBezTo>
                                            <a:cubicBezTo>
                                              <a:pt x="31617" y="511749"/>
                                              <a:pt x="24646" y="494198"/>
                                              <a:pt x="15588" y="477800"/>
                                            </a:cubicBezTo>
                                            <a:cubicBezTo>
                                              <a:pt x="6006" y="460465"/>
                                              <a:pt x="2199" y="443160"/>
                                              <a:pt x="9093" y="424013"/>
                                            </a:cubicBezTo>
                                            <a:cubicBezTo>
                                              <a:pt x="15158" y="407170"/>
                                              <a:pt x="8094" y="391554"/>
                                              <a:pt x="2920" y="376138"/>
                                            </a:cubicBezTo>
                                            <a:cubicBezTo>
                                              <a:pt x="-1302" y="363532"/>
                                              <a:pt x="-1456" y="352293"/>
                                              <a:pt x="5868" y="340624"/>
                                            </a:cubicBezTo>
                                            <a:cubicBezTo>
                                              <a:pt x="24478" y="310990"/>
                                              <a:pt x="25537" y="278392"/>
                                              <a:pt x="26458" y="244167"/>
                                            </a:cubicBezTo>
                                            <a:cubicBezTo>
                                              <a:pt x="26980" y="224575"/>
                                              <a:pt x="41060" y="202634"/>
                                              <a:pt x="55048" y="187172"/>
                                            </a:cubicBezTo>
                                            <a:cubicBezTo>
                                              <a:pt x="62787" y="178619"/>
                                              <a:pt x="78510" y="174765"/>
                                              <a:pt x="88982" y="157415"/>
                                            </a:cubicBezTo>
                                            <a:cubicBezTo>
                                              <a:pt x="89995" y="174612"/>
                                              <a:pt x="91269" y="185867"/>
                                              <a:pt x="91131" y="197106"/>
                                            </a:cubicBezTo>
                                            <a:cubicBezTo>
                                              <a:pt x="90993" y="207424"/>
                                              <a:pt x="94294" y="212276"/>
                                              <a:pt x="105226" y="214211"/>
                                            </a:cubicBezTo>
                                            <a:cubicBezTo>
                                              <a:pt x="116420" y="216176"/>
                                              <a:pt x="119614" y="211416"/>
                                              <a:pt x="124220" y="202634"/>
                                            </a:cubicBezTo>
                                            <a:cubicBezTo>
                                              <a:pt x="136657" y="178927"/>
                                              <a:pt x="136227" y="153976"/>
                                              <a:pt x="131620" y="129424"/>
                                            </a:cubicBezTo>
                                            <a:cubicBezTo>
                                              <a:pt x="127598" y="107974"/>
                                              <a:pt x="134661" y="95951"/>
                                              <a:pt x="154760" y="91222"/>
                                            </a:cubicBezTo>
                                            <a:cubicBezTo>
                                              <a:pt x="174199" y="86647"/>
                                              <a:pt x="182152" y="77357"/>
                                              <a:pt x="169346" y="59193"/>
                                            </a:cubicBezTo>
                                            <a:cubicBezTo>
                                              <a:pt x="155451" y="39478"/>
                                              <a:pt x="165093" y="21790"/>
                                              <a:pt x="176977" y="8385"/>
                                            </a:cubicBezTo>
                                            <a:cubicBezTo>
                                              <a:pt x="189461" y="-5695"/>
                                              <a:pt x="206734" y="278"/>
                                              <a:pt x="221782" y="9383"/>
                                            </a:cubicBezTo>
                                            <a:cubicBezTo>
                                              <a:pt x="233190" y="16277"/>
                                              <a:pt x="245366" y="20792"/>
                                              <a:pt x="259293" y="18980"/>
                                            </a:cubicBezTo>
                                            <a:cubicBezTo>
                                              <a:pt x="263745" y="18396"/>
                                              <a:pt x="270501" y="18105"/>
                                              <a:pt x="272728" y="20684"/>
                                            </a:cubicBezTo>
                                            <a:cubicBezTo>
                                              <a:pt x="300719" y="53020"/>
                                              <a:pt x="343250" y="47385"/>
                                              <a:pt x="378105" y="61542"/>
                                            </a:cubicBezTo>
                                            <a:cubicBezTo>
                                              <a:pt x="393183" y="67669"/>
                                              <a:pt x="404469" y="92113"/>
                                              <a:pt x="395056" y="105962"/>
                                            </a:cubicBezTo>
                                            <a:cubicBezTo>
                                              <a:pt x="387379" y="117263"/>
                                              <a:pt x="393505" y="123789"/>
                                              <a:pt x="399878" y="130253"/>
                                            </a:cubicBezTo>
                                            <a:cubicBezTo>
                                              <a:pt x="431062" y="161883"/>
                                              <a:pt x="432076" y="204138"/>
                                              <a:pt x="423155" y="239945"/>
                                            </a:cubicBezTo>
                                            <a:cubicBezTo>
                                              <a:pt x="417366" y="263130"/>
                                              <a:pt x="405835" y="294990"/>
                                              <a:pt x="388669" y="309823"/>
                                            </a:cubicBezTo>
                                            <a:cubicBezTo>
                                              <a:pt x="369614" y="326313"/>
                                              <a:pt x="361906" y="343633"/>
                                              <a:pt x="354889" y="364131"/>
                                            </a:cubicBezTo>
                                            <a:cubicBezTo>
                                              <a:pt x="349469" y="379962"/>
                                              <a:pt x="353584" y="396222"/>
                                              <a:pt x="368662" y="402087"/>
                                            </a:cubicBezTo>
                                            <a:cubicBezTo>
                                              <a:pt x="383617" y="407891"/>
                                              <a:pt x="400231" y="422586"/>
                                              <a:pt x="418011" y="400445"/>
                                            </a:cubicBezTo>
                                            <a:cubicBezTo>
                                              <a:pt x="430356" y="385075"/>
                                              <a:pt x="439661" y="368722"/>
                                              <a:pt x="446908" y="351341"/>
                                            </a:cubicBezTo>
                                            <a:cubicBezTo>
                                              <a:pt x="453710" y="335019"/>
                                              <a:pt x="462969" y="323227"/>
                                              <a:pt x="478461" y="314552"/>
                                            </a:cubicBezTo>
                                            <a:cubicBezTo>
                                              <a:pt x="498883" y="303098"/>
                                              <a:pt x="514314" y="304771"/>
                                              <a:pt x="527258" y="324686"/>
                                            </a:cubicBezTo>
                                            <a:cubicBezTo>
                                              <a:pt x="550873" y="361060"/>
                                              <a:pt x="558918" y="403270"/>
                                              <a:pt x="569329" y="444373"/>
                                            </a:cubicBezTo>
                                            <a:cubicBezTo>
                                              <a:pt x="572399" y="456534"/>
                                              <a:pt x="575179" y="468741"/>
                                              <a:pt x="581704" y="479105"/>
                                            </a:cubicBezTo>
                                            <a:cubicBezTo>
                                              <a:pt x="600053" y="508278"/>
                                              <a:pt x="593896" y="538864"/>
                                              <a:pt x="588829" y="569588"/>
                                            </a:cubicBezTo>
                                            <a:cubicBezTo>
                                              <a:pt x="588353" y="572506"/>
                                              <a:pt x="588568" y="576713"/>
                                              <a:pt x="584575" y="576698"/>
                                            </a:cubicBezTo>
                                            <a:cubicBezTo>
                                              <a:pt x="581981" y="576698"/>
                                              <a:pt x="579386" y="574241"/>
                                              <a:pt x="576806" y="572874"/>
                                            </a:cubicBezTo>
                                            <a:cubicBezTo>
                                              <a:pt x="571693" y="570172"/>
                                              <a:pt x="580691" y="554925"/>
                                              <a:pt x="566872" y="560775"/>
                                            </a:cubicBezTo>
                                            <a:cubicBezTo>
                                              <a:pt x="557982" y="564537"/>
                                              <a:pt x="547863" y="568483"/>
                                              <a:pt x="546635" y="580997"/>
                                            </a:cubicBezTo>
                                            <a:cubicBezTo>
                                              <a:pt x="545422" y="593296"/>
                                              <a:pt x="543211" y="605502"/>
                                              <a:pt x="541967" y="617817"/>
                                            </a:cubicBezTo>
                                            <a:cubicBezTo>
                                              <a:pt x="540908" y="628304"/>
                                              <a:pt x="537852" y="638361"/>
                                              <a:pt x="529315" y="644334"/>
                                            </a:cubicBezTo>
                                            <a:cubicBezTo>
                                              <a:pt x="514068" y="654990"/>
                                              <a:pt x="507988" y="671910"/>
                                              <a:pt x="510092" y="686865"/>
                                            </a:cubicBezTo>
                                            <a:cubicBezTo>
                                              <a:pt x="515112" y="722411"/>
                                              <a:pt x="478216" y="737719"/>
                                              <a:pt x="474837" y="768290"/>
                                            </a:cubicBezTo>
                                            <a:cubicBezTo>
                                              <a:pt x="474730" y="769319"/>
                                              <a:pt x="469525" y="770025"/>
                                              <a:pt x="466623" y="770486"/>
                                            </a:cubicBezTo>
                                            <a:cubicBezTo>
                                              <a:pt x="418318" y="778040"/>
                                              <a:pt x="370059" y="786085"/>
                                              <a:pt x="321616" y="792596"/>
                                            </a:cubicBezTo>
                                            <a:cubicBezTo>
                                              <a:pt x="311467" y="793962"/>
                                              <a:pt x="298047" y="804296"/>
                                              <a:pt x="289587" y="786915"/>
                                            </a:cubicBezTo>
                                            <a:cubicBezTo>
                                              <a:pt x="288497" y="784673"/>
                                              <a:pt x="277917" y="786669"/>
                                              <a:pt x="271806" y="787329"/>
                                            </a:cubicBezTo>
                                            <a:cubicBezTo>
                                              <a:pt x="192470" y="795866"/>
                                              <a:pt x="113134" y="804588"/>
                                              <a:pt x="33782" y="812986"/>
                                            </a:cubicBezTo>
                                            <a:cubicBezTo>
                                              <a:pt x="28009" y="813601"/>
                                              <a:pt x="21622" y="815842"/>
                                              <a:pt x="17184" y="81244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4" name="Google Shape;559;p9">
                                        <a:extLst>
                                          <a:ext uri="{FF2B5EF4-FFF2-40B4-BE49-F238E27FC236}">
                                            <a16:creationId xmlns:a16="http://schemas.microsoft.com/office/drawing/2014/main" id="{E6B8F2D3-3DC4-9AA1-5BD4-F47437525A5E}"/>
                                          </a:ext>
                                        </a:extLst>
                                      </p:cNvPr>
                                      <p:cNvSpPr/>
                                      <p:nvPr/>
                                    </p:nvSpPr>
                                    <p:spPr>
                                      <a:xfrm>
                                        <a:off x="4857459" y="2546992"/>
                                        <a:ext cx="468561" cy="248819"/>
                                      </a:xfrm>
                                      <a:custGeom>
                                        <a:avLst/>
                                        <a:gdLst/>
                                        <a:ahLst/>
                                        <a:cxnLst/>
                                        <a:rect l="l" t="t" r="r" b="b"/>
                                        <a:pathLst>
                                          <a:path w="1089343" h="578471" extrusionOk="0">
                                            <a:moveTo>
                                              <a:pt x="416647" y="228177"/>
                                            </a:moveTo>
                                            <a:cubicBezTo>
                                              <a:pt x="425676" y="248798"/>
                                              <a:pt x="446159" y="251776"/>
                                              <a:pt x="463417" y="255907"/>
                                            </a:cubicBezTo>
                                            <a:cubicBezTo>
                                              <a:pt x="475716" y="258839"/>
                                              <a:pt x="486326" y="246065"/>
                                              <a:pt x="489243" y="233612"/>
                                            </a:cubicBezTo>
                                            <a:cubicBezTo>
                                              <a:pt x="494679" y="210504"/>
                                              <a:pt x="496874" y="189069"/>
                                              <a:pt x="520966" y="172824"/>
                                            </a:cubicBezTo>
                                            <a:cubicBezTo>
                                              <a:pt x="533095" y="164640"/>
                                              <a:pt x="536535" y="140334"/>
                                              <a:pt x="553332" y="129878"/>
                                            </a:cubicBezTo>
                                            <a:cubicBezTo>
                                              <a:pt x="546223" y="97634"/>
                                              <a:pt x="566169" y="96390"/>
                                              <a:pt x="590536" y="91016"/>
                                            </a:cubicBezTo>
                                            <a:cubicBezTo>
                                              <a:pt x="605983" y="87607"/>
                                              <a:pt x="618712" y="69965"/>
                                              <a:pt x="638396" y="70364"/>
                                            </a:cubicBezTo>
                                            <a:cubicBezTo>
                                              <a:pt x="643186" y="70456"/>
                                              <a:pt x="644538" y="66157"/>
                                              <a:pt x="643432" y="61842"/>
                                            </a:cubicBezTo>
                                            <a:cubicBezTo>
                                              <a:pt x="642265" y="57313"/>
                                              <a:pt x="639716" y="52968"/>
                                              <a:pt x="639348" y="48423"/>
                                            </a:cubicBezTo>
                                            <a:cubicBezTo>
                                              <a:pt x="638196" y="34420"/>
                                              <a:pt x="617698" y="19956"/>
                                              <a:pt x="634788" y="7350"/>
                                            </a:cubicBezTo>
                                            <a:cubicBezTo>
                                              <a:pt x="652952" y="-6055"/>
                                              <a:pt x="687023" y="-205"/>
                                              <a:pt x="699890" y="17453"/>
                                            </a:cubicBezTo>
                                            <a:cubicBezTo>
                                              <a:pt x="718193" y="42573"/>
                                              <a:pt x="735881" y="64883"/>
                                              <a:pt x="771964" y="57528"/>
                                            </a:cubicBezTo>
                                            <a:cubicBezTo>
                                              <a:pt x="776662" y="56576"/>
                                              <a:pt x="783203" y="62272"/>
                                              <a:pt x="788239" y="65804"/>
                                            </a:cubicBezTo>
                                            <a:cubicBezTo>
                                              <a:pt x="803533" y="76567"/>
                                              <a:pt x="816722" y="84552"/>
                                              <a:pt x="834886" y="67309"/>
                                            </a:cubicBezTo>
                                            <a:cubicBezTo>
                                              <a:pt x="847861" y="54979"/>
                                              <a:pt x="866409" y="67094"/>
                                              <a:pt x="882209" y="68168"/>
                                            </a:cubicBezTo>
                                            <a:cubicBezTo>
                                              <a:pt x="895736" y="69105"/>
                                              <a:pt x="903812" y="67324"/>
                                              <a:pt x="910614" y="55225"/>
                                            </a:cubicBezTo>
                                            <a:cubicBezTo>
                                              <a:pt x="919934" y="38673"/>
                                              <a:pt x="928471" y="39041"/>
                                              <a:pt x="933676" y="58526"/>
                                            </a:cubicBezTo>
                                            <a:cubicBezTo>
                                              <a:pt x="935550" y="65512"/>
                                              <a:pt x="938835" y="70349"/>
                                              <a:pt x="947419" y="72191"/>
                                            </a:cubicBezTo>
                                            <a:cubicBezTo>
                                              <a:pt x="969375" y="76905"/>
                                              <a:pt x="981567" y="92244"/>
                                              <a:pt x="980768" y="114063"/>
                                            </a:cubicBezTo>
                                            <a:cubicBezTo>
                                              <a:pt x="979233" y="156548"/>
                                              <a:pt x="1001389" y="184770"/>
                                              <a:pt x="1029871" y="212822"/>
                                            </a:cubicBezTo>
                                            <a:cubicBezTo>
                                              <a:pt x="1047391" y="230065"/>
                                              <a:pt x="1060043" y="251638"/>
                                              <a:pt x="1084871" y="260697"/>
                                            </a:cubicBezTo>
                                            <a:cubicBezTo>
                                              <a:pt x="1094160" y="264091"/>
                                              <a:pt x="1086545" y="269603"/>
                                              <a:pt x="1083720" y="273273"/>
                                            </a:cubicBezTo>
                                            <a:cubicBezTo>
                                              <a:pt x="1066001" y="296258"/>
                                              <a:pt x="1048236" y="320180"/>
                                              <a:pt x="1021565" y="332786"/>
                                            </a:cubicBezTo>
                                            <a:cubicBezTo>
                                              <a:pt x="997566" y="344133"/>
                                              <a:pt x="994326" y="369836"/>
                                              <a:pt x="979540" y="387340"/>
                                            </a:cubicBezTo>
                                            <a:cubicBezTo>
                                              <a:pt x="973690" y="394265"/>
                                              <a:pt x="970097" y="402741"/>
                                              <a:pt x="960669" y="406626"/>
                                            </a:cubicBezTo>
                                            <a:cubicBezTo>
                                              <a:pt x="957153" y="408084"/>
                                              <a:pt x="952670" y="409881"/>
                                              <a:pt x="951027" y="412844"/>
                                            </a:cubicBezTo>
                                            <a:cubicBezTo>
                                              <a:pt x="925677" y="458800"/>
                                              <a:pt x="879030" y="471298"/>
                                              <a:pt x="834364" y="478192"/>
                                            </a:cubicBezTo>
                                            <a:cubicBezTo>
                                              <a:pt x="762690" y="489247"/>
                                              <a:pt x="689649" y="491305"/>
                                              <a:pt x="617314" y="498429"/>
                                            </a:cubicBezTo>
                                            <a:cubicBezTo>
                                              <a:pt x="486694" y="511266"/>
                                              <a:pt x="355261" y="515411"/>
                                              <a:pt x="225332" y="535480"/>
                                            </a:cubicBezTo>
                                            <a:cubicBezTo>
                                              <a:pt x="211052" y="537691"/>
                                              <a:pt x="197295" y="535480"/>
                                              <a:pt x="183506" y="532317"/>
                                            </a:cubicBezTo>
                                            <a:cubicBezTo>
                                              <a:pt x="169780" y="529169"/>
                                              <a:pt x="161058" y="532762"/>
                                              <a:pt x="166187" y="548500"/>
                                            </a:cubicBezTo>
                                            <a:cubicBezTo>
                                              <a:pt x="172083" y="566542"/>
                                              <a:pt x="163776" y="568952"/>
                                              <a:pt x="148360" y="569674"/>
                                            </a:cubicBezTo>
                                            <a:cubicBezTo>
                                              <a:pt x="105414" y="571670"/>
                                              <a:pt x="62514" y="574787"/>
                                              <a:pt x="19660" y="578257"/>
                                            </a:cubicBezTo>
                                            <a:cubicBezTo>
                                              <a:pt x="4812" y="579455"/>
                                              <a:pt x="-501" y="575954"/>
                                              <a:pt x="37" y="559525"/>
                                            </a:cubicBezTo>
                                            <a:cubicBezTo>
                                              <a:pt x="958" y="531764"/>
                                              <a:pt x="8082" y="504694"/>
                                              <a:pt x="2908" y="475951"/>
                                            </a:cubicBezTo>
                                            <a:cubicBezTo>
                                              <a:pt x="-839" y="455130"/>
                                              <a:pt x="22807" y="443384"/>
                                              <a:pt x="43566" y="452274"/>
                                            </a:cubicBezTo>
                                            <a:cubicBezTo>
                                              <a:pt x="54345" y="456896"/>
                                              <a:pt x="65508" y="460903"/>
                                              <a:pt x="75626" y="466723"/>
                                            </a:cubicBezTo>
                                            <a:cubicBezTo>
                                              <a:pt x="88309" y="474001"/>
                                              <a:pt x="96570" y="470147"/>
                                              <a:pt x="106351" y="460704"/>
                                            </a:cubicBezTo>
                                            <a:cubicBezTo>
                                              <a:pt x="116070" y="451322"/>
                                              <a:pt x="117436" y="444889"/>
                                              <a:pt x="109252" y="433327"/>
                                            </a:cubicBezTo>
                                            <a:cubicBezTo>
                                              <a:pt x="94205" y="412076"/>
                                              <a:pt x="96201" y="408299"/>
                                              <a:pt x="120860" y="398472"/>
                                            </a:cubicBezTo>
                                            <a:cubicBezTo>
                                              <a:pt x="125943" y="396446"/>
                                              <a:pt x="130933" y="394173"/>
                                              <a:pt x="136046" y="392208"/>
                                            </a:cubicBezTo>
                                            <a:cubicBezTo>
                                              <a:pt x="155991" y="384515"/>
                                              <a:pt x="162179" y="370727"/>
                                              <a:pt x="154579" y="350858"/>
                                            </a:cubicBezTo>
                                            <a:cubicBezTo>
                                              <a:pt x="148990" y="336256"/>
                                              <a:pt x="170839" y="299605"/>
                                              <a:pt x="187790" y="297026"/>
                                            </a:cubicBezTo>
                                            <a:cubicBezTo>
                                              <a:pt x="208948" y="293801"/>
                                              <a:pt x="228694" y="284558"/>
                                              <a:pt x="251188" y="286001"/>
                                            </a:cubicBezTo>
                                            <a:cubicBezTo>
                                              <a:pt x="265269" y="286907"/>
                                              <a:pt x="274497" y="294415"/>
                                              <a:pt x="284600" y="300864"/>
                                            </a:cubicBezTo>
                                            <a:cubicBezTo>
                                              <a:pt x="296991" y="308772"/>
                                              <a:pt x="306096" y="313086"/>
                                              <a:pt x="311608" y="294415"/>
                                            </a:cubicBezTo>
                                            <a:cubicBezTo>
                                              <a:pt x="315308" y="281917"/>
                                              <a:pt x="327132" y="277587"/>
                                              <a:pt x="337158" y="271660"/>
                                            </a:cubicBezTo>
                                            <a:cubicBezTo>
                                              <a:pt x="340567" y="269649"/>
                                              <a:pt x="345311" y="266808"/>
                                              <a:pt x="347614" y="270693"/>
                                            </a:cubicBezTo>
                                            <a:cubicBezTo>
                                              <a:pt x="360297" y="292112"/>
                                              <a:pt x="374761" y="274762"/>
                                              <a:pt x="388288" y="272858"/>
                                            </a:cubicBezTo>
                                            <a:cubicBezTo>
                                              <a:pt x="397009" y="271630"/>
                                              <a:pt x="402598" y="266547"/>
                                              <a:pt x="400065" y="256490"/>
                                            </a:cubicBezTo>
                                            <a:cubicBezTo>
                                              <a:pt x="396717" y="243224"/>
                                              <a:pt x="404994" y="236238"/>
                                              <a:pt x="416663" y="228192"/>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5" name="Google Shape;560;p9">
                                        <a:extLst>
                                          <a:ext uri="{FF2B5EF4-FFF2-40B4-BE49-F238E27FC236}">
                                            <a16:creationId xmlns:a16="http://schemas.microsoft.com/office/drawing/2014/main" id="{191F5262-F0FA-39F2-F76A-CECAACDC3AEE}"/>
                                          </a:ext>
                                        </a:extLst>
                                      </p:cNvPr>
                                      <p:cNvSpPr/>
                                      <p:nvPr/>
                                    </p:nvSpPr>
                                    <p:spPr>
                                      <a:xfrm>
                                        <a:off x="4926068" y="2322300"/>
                                        <a:ext cx="199324" cy="349401"/>
                                      </a:xfrm>
                                      <a:custGeom>
                                        <a:avLst/>
                                        <a:gdLst/>
                                        <a:ahLst/>
                                        <a:cxnLst/>
                                        <a:rect l="l" t="t" r="r" b="b"/>
                                        <a:pathLst>
                                          <a:path w="463401" h="812311" extrusionOk="0">
                                            <a:moveTo>
                                              <a:pt x="262422" y="720907"/>
                                            </a:moveTo>
                                            <a:cubicBezTo>
                                              <a:pt x="251351" y="744415"/>
                                              <a:pt x="219967" y="745843"/>
                                              <a:pt x="224205" y="777104"/>
                                            </a:cubicBezTo>
                                            <a:cubicBezTo>
                                              <a:pt x="225126" y="783922"/>
                                              <a:pt x="207653" y="792489"/>
                                              <a:pt x="200452" y="782064"/>
                                            </a:cubicBezTo>
                                            <a:cubicBezTo>
                                              <a:pt x="189811" y="766633"/>
                                              <a:pt x="181735" y="773327"/>
                                              <a:pt x="171892" y="780436"/>
                                            </a:cubicBezTo>
                                            <a:cubicBezTo>
                                              <a:pt x="161267" y="788098"/>
                                              <a:pt x="147801" y="792059"/>
                                              <a:pt x="141214" y="804988"/>
                                            </a:cubicBezTo>
                                            <a:cubicBezTo>
                                              <a:pt x="136915" y="813417"/>
                                              <a:pt x="129468" y="810469"/>
                                              <a:pt x="125799" y="805771"/>
                                            </a:cubicBezTo>
                                            <a:cubicBezTo>
                                              <a:pt x="109707" y="785211"/>
                                              <a:pt x="82115" y="801994"/>
                                              <a:pt x="64826" y="786225"/>
                                            </a:cubicBezTo>
                                            <a:cubicBezTo>
                                              <a:pt x="64151" y="785611"/>
                                              <a:pt x="61080" y="786209"/>
                                              <a:pt x="60573" y="787069"/>
                                            </a:cubicBezTo>
                                            <a:cubicBezTo>
                                              <a:pt x="47476" y="809840"/>
                                              <a:pt x="21942" y="801502"/>
                                              <a:pt x="0" y="812312"/>
                                            </a:cubicBezTo>
                                            <a:cubicBezTo>
                                              <a:pt x="10364" y="782570"/>
                                              <a:pt x="10149" y="753397"/>
                                              <a:pt x="30448" y="729045"/>
                                            </a:cubicBezTo>
                                            <a:cubicBezTo>
                                              <a:pt x="43438" y="713460"/>
                                              <a:pt x="54216" y="694098"/>
                                              <a:pt x="54831" y="671666"/>
                                            </a:cubicBezTo>
                                            <a:cubicBezTo>
                                              <a:pt x="54969" y="666430"/>
                                              <a:pt x="56719" y="660426"/>
                                              <a:pt x="59729" y="656188"/>
                                            </a:cubicBezTo>
                                            <a:cubicBezTo>
                                              <a:pt x="80227" y="627245"/>
                                              <a:pt x="71291" y="599592"/>
                                              <a:pt x="55614" y="573029"/>
                                            </a:cubicBezTo>
                                            <a:cubicBezTo>
                                              <a:pt x="47829" y="559839"/>
                                              <a:pt x="45004" y="548354"/>
                                              <a:pt x="51422" y="533583"/>
                                            </a:cubicBezTo>
                                            <a:cubicBezTo>
                                              <a:pt x="64719" y="503028"/>
                                              <a:pt x="53019" y="471644"/>
                                              <a:pt x="50762" y="441012"/>
                                            </a:cubicBezTo>
                                            <a:cubicBezTo>
                                              <a:pt x="43361" y="340425"/>
                                              <a:pt x="33380" y="240023"/>
                                              <a:pt x="24460" y="139559"/>
                                            </a:cubicBezTo>
                                            <a:cubicBezTo>
                                              <a:pt x="22663" y="119306"/>
                                              <a:pt x="21727" y="98962"/>
                                              <a:pt x="19270" y="78786"/>
                                            </a:cubicBezTo>
                                            <a:cubicBezTo>
                                              <a:pt x="17658" y="65566"/>
                                              <a:pt x="22755" y="58948"/>
                                              <a:pt x="35423" y="59654"/>
                                            </a:cubicBezTo>
                                            <a:cubicBezTo>
                                              <a:pt x="62861" y="61190"/>
                                              <a:pt x="84480" y="48922"/>
                                              <a:pt x="106728" y="34719"/>
                                            </a:cubicBezTo>
                                            <a:cubicBezTo>
                                              <a:pt x="129238" y="20347"/>
                                              <a:pt x="156922" y="25399"/>
                                              <a:pt x="182226" y="22236"/>
                                            </a:cubicBezTo>
                                            <a:cubicBezTo>
                                              <a:pt x="248941" y="13883"/>
                                              <a:pt x="316009" y="8386"/>
                                              <a:pt x="382755" y="387"/>
                                            </a:cubicBezTo>
                                            <a:cubicBezTo>
                                              <a:pt x="397449" y="-1379"/>
                                              <a:pt x="402301" y="2736"/>
                                              <a:pt x="403898" y="16232"/>
                                            </a:cubicBezTo>
                                            <a:cubicBezTo>
                                              <a:pt x="415091" y="111737"/>
                                              <a:pt x="426837" y="207180"/>
                                              <a:pt x="437923" y="302699"/>
                                            </a:cubicBezTo>
                                            <a:cubicBezTo>
                                              <a:pt x="445493" y="367925"/>
                                              <a:pt x="452279" y="433242"/>
                                              <a:pt x="459511" y="498499"/>
                                            </a:cubicBezTo>
                                            <a:cubicBezTo>
                                              <a:pt x="460617" y="508540"/>
                                              <a:pt x="462121" y="517538"/>
                                              <a:pt x="454905" y="527257"/>
                                            </a:cubicBezTo>
                                            <a:cubicBezTo>
                                              <a:pt x="446614" y="538420"/>
                                              <a:pt x="457546" y="549383"/>
                                              <a:pt x="460878" y="560024"/>
                                            </a:cubicBezTo>
                                            <a:cubicBezTo>
                                              <a:pt x="464686" y="572261"/>
                                              <a:pt x="466160" y="577221"/>
                                              <a:pt x="450590" y="585236"/>
                                            </a:cubicBezTo>
                                            <a:cubicBezTo>
                                              <a:pt x="429248" y="596229"/>
                                              <a:pt x="410577" y="606870"/>
                                              <a:pt x="385565" y="602218"/>
                                            </a:cubicBezTo>
                                            <a:cubicBezTo>
                                              <a:pt x="374402" y="600145"/>
                                              <a:pt x="375907" y="611231"/>
                                              <a:pt x="377688" y="617158"/>
                                            </a:cubicBezTo>
                                            <a:cubicBezTo>
                                              <a:pt x="382970" y="634784"/>
                                              <a:pt x="372529" y="644995"/>
                                              <a:pt x="365588" y="659612"/>
                                            </a:cubicBezTo>
                                            <a:cubicBezTo>
                                              <a:pt x="352184" y="687818"/>
                                              <a:pt x="314044" y="701115"/>
                                              <a:pt x="318742" y="739655"/>
                                            </a:cubicBezTo>
                                            <a:cubicBezTo>
                                              <a:pt x="319848" y="748683"/>
                                              <a:pt x="315901" y="762963"/>
                                              <a:pt x="303096" y="761827"/>
                                            </a:cubicBezTo>
                                            <a:cubicBezTo>
                                              <a:pt x="291734" y="760829"/>
                                              <a:pt x="277807" y="758571"/>
                                              <a:pt x="272264" y="744476"/>
                                            </a:cubicBezTo>
                                            <a:cubicBezTo>
                                              <a:pt x="270007" y="738749"/>
                                              <a:pt x="267550" y="733114"/>
                                              <a:pt x="262468" y="720892"/>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6" name="Google Shape;561;p9">
                                        <a:extLst>
                                          <a:ext uri="{FF2B5EF4-FFF2-40B4-BE49-F238E27FC236}">
                                            <a16:creationId xmlns:a16="http://schemas.microsoft.com/office/drawing/2014/main" id="{64E988CA-88BF-6841-82B5-2D468A694774}"/>
                                          </a:ext>
                                        </a:extLst>
                                      </p:cNvPr>
                                      <p:cNvSpPr/>
                                      <p:nvPr/>
                                    </p:nvSpPr>
                                    <p:spPr>
                                      <a:xfrm>
                                        <a:off x="4729798" y="1854656"/>
                                        <a:ext cx="374067" cy="188964"/>
                                      </a:xfrm>
                                      <a:custGeom>
                                        <a:avLst/>
                                        <a:gdLst/>
                                        <a:ahLst/>
                                        <a:cxnLst/>
                                        <a:rect l="l" t="t" r="r" b="b"/>
                                        <a:pathLst>
                                          <a:path w="869657" h="439317" extrusionOk="0">
                                            <a:moveTo>
                                              <a:pt x="869612" y="217646"/>
                                            </a:moveTo>
                                            <a:cubicBezTo>
                                              <a:pt x="861981" y="218798"/>
                                              <a:pt x="856591" y="218168"/>
                                              <a:pt x="852968" y="220410"/>
                                            </a:cubicBezTo>
                                            <a:cubicBezTo>
                                              <a:pt x="834696" y="231696"/>
                                              <a:pt x="817269" y="233108"/>
                                              <a:pt x="798644" y="220610"/>
                                            </a:cubicBezTo>
                                            <a:cubicBezTo>
                                              <a:pt x="782645" y="209877"/>
                                              <a:pt x="772956" y="217155"/>
                                              <a:pt x="768779" y="234229"/>
                                            </a:cubicBezTo>
                                            <a:cubicBezTo>
                                              <a:pt x="767566" y="239189"/>
                                              <a:pt x="766860" y="244256"/>
                                              <a:pt x="765509" y="251595"/>
                                            </a:cubicBezTo>
                                            <a:cubicBezTo>
                                              <a:pt x="741004" y="223036"/>
                                              <a:pt x="709250" y="217616"/>
                                              <a:pt x="675732" y="217063"/>
                                            </a:cubicBezTo>
                                            <a:cubicBezTo>
                                              <a:pt x="667533" y="216925"/>
                                              <a:pt x="659595" y="218030"/>
                                              <a:pt x="655725" y="226245"/>
                                            </a:cubicBezTo>
                                            <a:cubicBezTo>
                                              <a:pt x="642827" y="253668"/>
                                              <a:pt x="618306" y="256601"/>
                                              <a:pt x="592695" y="255802"/>
                                            </a:cubicBezTo>
                                            <a:cubicBezTo>
                                              <a:pt x="569602" y="255096"/>
                                              <a:pt x="550148" y="257169"/>
                                              <a:pt x="547968" y="286726"/>
                                            </a:cubicBezTo>
                                            <a:cubicBezTo>
                                              <a:pt x="547215" y="296936"/>
                                              <a:pt x="536299" y="298933"/>
                                              <a:pt x="528928" y="302157"/>
                                            </a:cubicBezTo>
                                            <a:cubicBezTo>
                                              <a:pt x="518103" y="306901"/>
                                              <a:pt x="522065" y="295509"/>
                                              <a:pt x="519178" y="291378"/>
                                            </a:cubicBezTo>
                                            <a:cubicBezTo>
                                              <a:pt x="512714" y="282104"/>
                                              <a:pt x="502197" y="284622"/>
                                              <a:pt x="493368" y="283824"/>
                                            </a:cubicBezTo>
                                            <a:cubicBezTo>
                                              <a:pt x="483971" y="282979"/>
                                              <a:pt x="485552" y="291885"/>
                                              <a:pt x="485000" y="297551"/>
                                            </a:cubicBezTo>
                                            <a:cubicBezTo>
                                              <a:pt x="484017" y="307639"/>
                                              <a:pt x="479917" y="313074"/>
                                              <a:pt x="468923" y="313304"/>
                                            </a:cubicBezTo>
                                            <a:cubicBezTo>
                                              <a:pt x="447550" y="313765"/>
                                              <a:pt x="436971" y="327661"/>
                                              <a:pt x="431673" y="346270"/>
                                            </a:cubicBezTo>
                                            <a:cubicBezTo>
                                              <a:pt x="422445" y="378699"/>
                                              <a:pt x="405771" y="407181"/>
                                              <a:pt x="386977" y="439318"/>
                                            </a:cubicBezTo>
                                            <a:cubicBezTo>
                                              <a:pt x="377795" y="422321"/>
                                              <a:pt x="391000" y="412371"/>
                                              <a:pt x="389925" y="400072"/>
                                            </a:cubicBezTo>
                                            <a:cubicBezTo>
                                              <a:pt x="382033" y="393853"/>
                                              <a:pt x="370763" y="400210"/>
                                              <a:pt x="361504" y="394422"/>
                                            </a:cubicBezTo>
                                            <a:cubicBezTo>
                                              <a:pt x="363331" y="386268"/>
                                              <a:pt x="366387" y="378038"/>
                                              <a:pt x="366786" y="369670"/>
                                            </a:cubicBezTo>
                                            <a:cubicBezTo>
                                              <a:pt x="367830" y="347806"/>
                                              <a:pt x="359692" y="332912"/>
                                              <a:pt x="341682" y="316882"/>
                                            </a:cubicBezTo>
                                            <a:cubicBezTo>
                                              <a:pt x="318066" y="295892"/>
                                              <a:pt x="295019" y="277298"/>
                                              <a:pt x="263727" y="276377"/>
                                            </a:cubicBezTo>
                                            <a:cubicBezTo>
                                              <a:pt x="193020" y="274273"/>
                                              <a:pt x="129837" y="239373"/>
                                              <a:pt x="60420" y="232294"/>
                                            </a:cubicBezTo>
                                            <a:cubicBezTo>
                                              <a:pt x="40889" y="230298"/>
                                              <a:pt x="22141" y="225661"/>
                                              <a:pt x="15093" y="202476"/>
                                            </a:cubicBezTo>
                                            <a:cubicBezTo>
                                              <a:pt x="13343" y="196718"/>
                                              <a:pt x="5389" y="192849"/>
                                              <a:pt x="0" y="187843"/>
                                            </a:cubicBezTo>
                                            <a:cubicBezTo>
                                              <a:pt x="19731" y="177802"/>
                                              <a:pt x="40321" y="167637"/>
                                              <a:pt x="55414" y="149872"/>
                                            </a:cubicBezTo>
                                            <a:cubicBezTo>
                                              <a:pt x="61187" y="143070"/>
                                              <a:pt x="69463" y="142579"/>
                                              <a:pt x="76511" y="141181"/>
                                            </a:cubicBezTo>
                                            <a:cubicBezTo>
                                              <a:pt x="97209" y="137082"/>
                                              <a:pt x="115143" y="129804"/>
                                              <a:pt x="133061" y="117290"/>
                                            </a:cubicBezTo>
                                            <a:cubicBezTo>
                                              <a:pt x="173904" y="88761"/>
                                              <a:pt x="211722" y="57654"/>
                                              <a:pt x="242430" y="18316"/>
                                            </a:cubicBezTo>
                                            <a:cubicBezTo>
                                              <a:pt x="248404" y="10669"/>
                                              <a:pt x="257140" y="7736"/>
                                              <a:pt x="264863" y="2961"/>
                                            </a:cubicBezTo>
                                            <a:cubicBezTo>
                                              <a:pt x="272664" y="-1860"/>
                                              <a:pt x="281339" y="-417"/>
                                              <a:pt x="286175" y="4573"/>
                                            </a:cubicBezTo>
                                            <a:cubicBezTo>
                                              <a:pt x="292102" y="10669"/>
                                              <a:pt x="284655" y="16657"/>
                                              <a:pt x="280556" y="21893"/>
                                            </a:cubicBezTo>
                                            <a:cubicBezTo>
                                              <a:pt x="274813" y="29233"/>
                                              <a:pt x="269117" y="36603"/>
                                              <a:pt x="263436" y="43988"/>
                                            </a:cubicBezTo>
                                            <a:cubicBezTo>
                                              <a:pt x="238162" y="76831"/>
                                              <a:pt x="235828" y="87303"/>
                                              <a:pt x="243536" y="133489"/>
                                            </a:cubicBezTo>
                                            <a:cubicBezTo>
                                              <a:pt x="251536" y="135439"/>
                                              <a:pt x="254699" y="128422"/>
                                              <a:pt x="258169" y="124215"/>
                                            </a:cubicBezTo>
                                            <a:cubicBezTo>
                                              <a:pt x="282521" y="94673"/>
                                              <a:pt x="333605" y="94965"/>
                                              <a:pt x="358141" y="125413"/>
                                            </a:cubicBezTo>
                                            <a:cubicBezTo>
                                              <a:pt x="364452" y="133259"/>
                                              <a:pt x="369995" y="141719"/>
                                              <a:pt x="376121" y="149718"/>
                                            </a:cubicBezTo>
                                            <a:cubicBezTo>
                                              <a:pt x="399951" y="180796"/>
                                              <a:pt x="400167" y="181379"/>
                                              <a:pt x="437539" y="170155"/>
                                            </a:cubicBezTo>
                                            <a:cubicBezTo>
                                              <a:pt x="444894" y="167944"/>
                                              <a:pt x="447351" y="171291"/>
                                              <a:pt x="451389" y="174040"/>
                                            </a:cubicBezTo>
                                            <a:cubicBezTo>
                                              <a:pt x="469737" y="186431"/>
                                              <a:pt x="489698" y="186216"/>
                                              <a:pt x="504991" y="172351"/>
                                            </a:cubicBezTo>
                                            <a:cubicBezTo>
                                              <a:pt x="542394" y="138433"/>
                                              <a:pt x="583513" y="116016"/>
                                              <a:pt x="635396" y="117643"/>
                                            </a:cubicBezTo>
                                            <a:cubicBezTo>
                                              <a:pt x="650781" y="118134"/>
                                              <a:pt x="662865" y="109214"/>
                                              <a:pt x="675808" y="102673"/>
                                            </a:cubicBezTo>
                                            <a:cubicBezTo>
                                              <a:pt x="699086" y="90911"/>
                                              <a:pt x="706303" y="93875"/>
                                              <a:pt x="710402" y="120668"/>
                                            </a:cubicBezTo>
                                            <a:cubicBezTo>
                                              <a:pt x="713473" y="140767"/>
                                              <a:pt x="721273" y="152774"/>
                                              <a:pt x="742708" y="153357"/>
                                            </a:cubicBezTo>
                                            <a:cubicBezTo>
                                              <a:pt x="751045" y="153588"/>
                                              <a:pt x="759337" y="144206"/>
                                              <a:pt x="763728" y="146294"/>
                                            </a:cubicBezTo>
                                            <a:cubicBezTo>
                                              <a:pt x="788464" y="158102"/>
                                              <a:pt x="802744" y="137696"/>
                                              <a:pt x="821015" y="130065"/>
                                            </a:cubicBezTo>
                                            <a:cubicBezTo>
                                              <a:pt x="833437" y="124875"/>
                                              <a:pt x="835986" y="129128"/>
                                              <a:pt x="839563" y="141750"/>
                                            </a:cubicBezTo>
                                            <a:cubicBezTo>
                                              <a:pt x="843463" y="155476"/>
                                              <a:pt x="840961" y="169387"/>
                                              <a:pt x="845797" y="182992"/>
                                            </a:cubicBezTo>
                                            <a:cubicBezTo>
                                              <a:pt x="850465" y="196135"/>
                                              <a:pt x="859985" y="204918"/>
                                              <a:pt x="869658" y="21764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67" name="Google Shape;562;p9">
                                        <a:extLst>
                                          <a:ext uri="{FF2B5EF4-FFF2-40B4-BE49-F238E27FC236}">
                                            <a16:creationId xmlns:a16="http://schemas.microsoft.com/office/drawing/2014/main" id="{F99CBD77-B91C-E5D1-B6F3-49C3FCB42F26}"/>
                                          </a:ext>
                                        </a:extLst>
                                      </p:cNvPr>
                                      <p:cNvSpPr/>
                                      <p:nvPr/>
                                    </p:nvSpPr>
                                    <p:spPr>
                                      <a:xfrm>
                                        <a:off x="5120627" y="1941471"/>
                                        <a:ext cx="11916" cy="9478"/>
                                      </a:xfrm>
                                      <a:custGeom>
                                        <a:avLst/>
                                        <a:gdLst/>
                                        <a:ahLst/>
                                        <a:cxnLst/>
                                        <a:rect l="l" t="t" r="r" b="b"/>
                                        <a:pathLst>
                                          <a:path w="27703" h="22034" extrusionOk="0">
                                            <a:moveTo>
                                              <a:pt x="27688" y="12328"/>
                                            </a:moveTo>
                                            <a:cubicBezTo>
                                              <a:pt x="25661" y="19422"/>
                                              <a:pt x="20978" y="22124"/>
                                              <a:pt x="13931" y="22032"/>
                                            </a:cubicBezTo>
                                            <a:cubicBezTo>
                                              <a:pt x="5839" y="21925"/>
                                              <a:pt x="204" y="18977"/>
                                              <a:pt x="4" y="10240"/>
                                            </a:cubicBezTo>
                                            <a:cubicBezTo>
                                              <a:pt x="-180" y="2025"/>
                                              <a:pt x="5916" y="-201"/>
                                              <a:pt x="12518" y="14"/>
                                            </a:cubicBezTo>
                                            <a:cubicBezTo>
                                              <a:pt x="20287" y="260"/>
                                              <a:pt x="24633" y="5680"/>
                                              <a:pt x="27703" y="12328"/>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68" name="Google Shape;563;p9">
                                        <a:extLst>
                                          <a:ext uri="{FF2B5EF4-FFF2-40B4-BE49-F238E27FC236}">
                                            <a16:creationId xmlns:a16="http://schemas.microsoft.com/office/drawing/2014/main" id="{7FE8E5A1-43DF-6896-DB34-DB272B3CB5DA}"/>
                                          </a:ext>
                                        </a:extLst>
                                      </p:cNvPr>
                                      <p:cNvGrpSpPr/>
                                      <p:nvPr/>
                                    </p:nvGrpSpPr>
                                    <p:grpSpPr>
                                      <a:xfrm>
                                        <a:off x="5206455" y="1646446"/>
                                        <a:ext cx="918513" cy="1281916"/>
                                        <a:chOff x="5206455" y="1646446"/>
                                        <a:chExt cx="918513" cy="1281916"/>
                                      </a:xfrm>
                                      <a:grpFill/>
                                    </p:grpSpPr>
                                    <p:sp>
                                      <p:nvSpPr>
                                        <p:cNvPr id="569" name="Google Shape;564;p9">
                                          <a:extLst>
                                            <a:ext uri="{FF2B5EF4-FFF2-40B4-BE49-F238E27FC236}">
                                              <a16:creationId xmlns:a16="http://schemas.microsoft.com/office/drawing/2014/main" id="{041AC6A0-DFBE-007C-2A25-A93A75BE98F1}"/>
                                            </a:ext>
                                          </a:extLst>
                                        </p:cNvPr>
                                        <p:cNvSpPr/>
                                        <p:nvPr/>
                                      </p:nvSpPr>
                                      <p:spPr>
                                        <a:xfrm>
                                          <a:off x="5206455" y="2670513"/>
                                          <a:ext cx="572278" cy="257849"/>
                                        </a:xfrm>
                                        <a:custGeom>
                                          <a:avLst/>
                                          <a:gdLst/>
                                          <a:ahLst/>
                                          <a:cxnLst/>
                                          <a:rect l="l" t="t" r="r" b="b"/>
                                          <a:pathLst>
                                            <a:path w="1330471" h="599465" extrusionOk="0">
                                              <a:moveTo>
                                                <a:pt x="1914" y="498632"/>
                                              </a:moveTo>
                                              <a:cubicBezTo>
                                                <a:pt x="-4396" y="484752"/>
                                                <a:pt x="6260" y="482357"/>
                                                <a:pt x="14106" y="481481"/>
                                              </a:cubicBezTo>
                                              <a:cubicBezTo>
                                                <a:pt x="27833" y="479961"/>
                                                <a:pt x="31702" y="471332"/>
                                                <a:pt x="34650" y="460139"/>
                                              </a:cubicBezTo>
                                              <a:cubicBezTo>
                                                <a:pt x="43556" y="426405"/>
                                                <a:pt x="65006" y="408548"/>
                                                <a:pt x="100597" y="404525"/>
                                              </a:cubicBezTo>
                                              <a:cubicBezTo>
                                                <a:pt x="104466" y="404095"/>
                                                <a:pt x="110408" y="404848"/>
                                                <a:pt x="111852" y="402683"/>
                                              </a:cubicBezTo>
                                              <a:cubicBezTo>
                                                <a:pt x="136526" y="365970"/>
                                                <a:pt x="189653" y="362270"/>
                                                <a:pt x="208584" y="319001"/>
                                              </a:cubicBezTo>
                                              <a:cubicBezTo>
                                                <a:pt x="211702" y="311892"/>
                                                <a:pt x="216154" y="305290"/>
                                                <a:pt x="220561" y="298856"/>
                                              </a:cubicBezTo>
                                              <a:cubicBezTo>
                                                <a:pt x="223110" y="295125"/>
                                                <a:pt x="228714" y="289751"/>
                                                <a:pt x="231708" y="294449"/>
                                              </a:cubicBezTo>
                                              <a:cubicBezTo>
                                                <a:pt x="244575" y="314594"/>
                                                <a:pt x="251393" y="296400"/>
                                                <a:pt x="259807" y="290703"/>
                                              </a:cubicBezTo>
                                              <a:cubicBezTo>
                                                <a:pt x="280351" y="276792"/>
                                                <a:pt x="294938" y="251948"/>
                                                <a:pt x="326076" y="258274"/>
                                              </a:cubicBezTo>
                                              <a:cubicBezTo>
                                                <a:pt x="337423" y="260578"/>
                                                <a:pt x="338452" y="248340"/>
                                                <a:pt x="340847" y="240586"/>
                                              </a:cubicBezTo>
                                              <a:cubicBezTo>
                                                <a:pt x="345408" y="225892"/>
                                                <a:pt x="351288" y="213056"/>
                                                <a:pt x="367502" y="207590"/>
                                              </a:cubicBezTo>
                                              <a:cubicBezTo>
                                                <a:pt x="383148" y="202323"/>
                                                <a:pt x="378573" y="188320"/>
                                                <a:pt x="377975" y="177464"/>
                                              </a:cubicBezTo>
                                              <a:cubicBezTo>
                                                <a:pt x="377160" y="162478"/>
                                                <a:pt x="380508" y="155937"/>
                                                <a:pt x="397536" y="153957"/>
                                              </a:cubicBezTo>
                                              <a:cubicBezTo>
                                                <a:pt x="467245" y="145865"/>
                                                <a:pt x="537076" y="139048"/>
                                                <a:pt x="606509" y="128269"/>
                                              </a:cubicBezTo>
                                              <a:cubicBezTo>
                                                <a:pt x="745359" y="106711"/>
                                                <a:pt x="882550" y="76693"/>
                                                <a:pt x="1020341" y="49838"/>
                                              </a:cubicBezTo>
                                              <a:cubicBezTo>
                                                <a:pt x="1099155" y="34469"/>
                                                <a:pt x="1178415" y="21018"/>
                                                <a:pt x="1256339" y="1211"/>
                                              </a:cubicBezTo>
                                              <a:cubicBezTo>
                                                <a:pt x="1267578" y="-1645"/>
                                                <a:pt x="1278141" y="-186"/>
                                                <a:pt x="1282671" y="13664"/>
                                              </a:cubicBezTo>
                                              <a:cubicBezTo>
                                                <a:pt x="1284836" y="20266"/>
                                                <a:pt x="1288721" y="26300"/>
                                                <a:pt x="1291792" y="32626"/>
                                              </a:cubicBezTo>
                                              <a:cubicBezTo>
                                                <a:pt x="1303661" y="57070"/>
                                                <a:pt x="1302570" y="53708"/>
                                                <a:pt x="1276729" y="62091"/>
                                              </a:cubicBezTo>
                                              <a:cubicBezTo>
                                                <a:pt x="1253283" y="69692"/>
                                                <a:pt x="1230789" y="83449"/>
                                                <a:pt x="1211411" y="98927"/>
                                              </a:cubicBezTo>
                                              <a:cubicBezTo>
                                                <a:pt x="1201907" y="106512"/>
                                                <a:pt x="1193508" y="112285"/>
                                                <a:pt x="1182084" y="115110"/>
                                              </a:cubicBezTo>
                                              <a:cubicBezTo>
                                                <a:pt x="1172442" y="117505"/>
                                                <a:pt x="1165763" y="120300"/>
                                                <a:pt x="1170415" y="134334"/>
                                              </a:cubicBezTo>
                                              <a:cubicBezTo>
                                                <a:pt x="1175667" y="150149"/>
                                                <a:pt x="1182437" y="143009"/>
                                                <a:pt x="1190790" y="139723"/>
                                              </a:cubicBezTo>
                                              <a:cubicBezTo>
                                                <a:pt x="1214851" y="130265"/>
                                                <a:pt x="1241153" y="130157"/>
                                                <a:pt x="1265643" y="119993"/>
                                              </a:cubicBezTo>
                                              <a:cubicBezTo>
                                                <a:pt x="1279139" y="114388"/>
                                                <a:pt x="1296490" y="128729"/>
                                                <a:pt x="1315115" y="121083"/>
                                              </a:cubicBezTo>
                                              <a:cubicBezTo>
                                                <a:pt x="1323944" y="117444"/>
                                                <a:pt x="1337241" y="168021"/>
                                                <a:pt x="1326416" y="173334"/>
                                              </a:cubicBezTo>
                                              <a:cubicBezTo>
                                                <a:pt x="1310447" y="181180"/>
                                                <a:pt x="1304751" y="195076"/>
                                                <a:pt x="1298317" y="209094"/>
                                              </a:cubicBezTo>
                                              <a:cubicBezTo>
                                                <a:pt x="1289427" y="228456"/>
                                                <a:pt x="1276745" y="241031"/>
                                                <a:pt x="1254112" y="244747"/>
                                              </a:cubicBezTo>
                                              <a:cubicBezTo>
                                                <a:pt x="1227073" y="249185"/>
                                                <a:pt x="1217937" y="281076"/>
                                                <a:pt x="1236270" y="302034"/>
                                              </a:cubicBezTo>
                                              <a:cubicBezTo>
                                                <a:pt x="1240385" y="306733"/>
                                                <a:pt x="1244500" y="312138"/>
                                                <a:pt x="1249797" y="314948"/>
                                              </a:cubicBezTo>
                                              <a:cubicBezTo>
                                                <a:pt x="1273336" y="327461"/>
                                                <a:pt x="1270280" y="344643"/>
                                                <a:pt x="1260683" y="364527"/>
                                              </a:cubicBezTo>
                                              <a:cubicBezTo>
                                                <a:pt x="1254956" y="376396"/>
                                                <a:pt x="1249460" y="380941"/>
                                                <a:pt x="1234213" y="379958"/>
                                              </a:cubicBezTo>
                                              <a:cubicBezTo>
                                                <a:pt x="1202214" y="377901"/>
                                                <a:pt x="1172580" y="392579"/>
                                                <a:pt x="1148289" y="410606"/>
                                              </a:cubicBezTo>
                                              <a:cubicBezTo>
                                                <a:pt x="1105865" y="442097"/>
                                                <a:pt x="1074773" y="484230"/>
                                                <a:pt x="1057652" y="535237"/>
                                              </a:cubicBezTo>
                                              <a:cubicBezTo>
                                                <a:pt x="1055718" y="541011"/>
                                                <a:pt x="1055702" y="547459"/>
                                                <a:pt x="1054981" y="553616"/>
                                              </a:cubicBezTo>
                                              <a:cubicBezTo>
                                                <a:pt x="1052585" y="573900"/>
                                                <a:pt x="1048793" y="589638"/>
                                                <a:pt x="1020801" y="580917"/>
                                              </a:cubicBezTo>
                                              <a:cubicBezTo>
                                                <a:pt x="1005739" y="576218"/>
                                                <a:pt x="991582" y="588993"/>
                                                <a:pt x="977840" y="595780"/>
                                              </a:cubicBezTo>
                                              <a:cubicBezTo>
                                                <a:pt x="967077" y="601092"/>
                                                <a:pt x="960244" y="601154"/>
                                                <a:pt x="949081" y="592709"/>
                                              </a:cubicBezTo>
                                              <a:cubicBezTo>
                                                <a:pt x="886896" y="545663"/>
                                                <a:pt x="822883" y="501058"/>
                                                <a:pt x="760437" y="454366"/>
                                              </a:cubicBezTo>
                                              <a:cubicBezTo>
                                                <a:pt x="740093" y="439149"/>
                                                <a:pt x="720976" y="451725"/>
                                                <a:pt x="701998" y="453337"/>
                                              </a:cubicBezTo>
                                              <a:cubicBezTo>
                                                <a:pt x="666361" y="456346"/>
                                                <a:pt x="631122" y="464116"/>
                                                <a:pt x="595685" y="469628"/>
                                              </a:cubicBezTo>
                                              <a:cubicBezTo>
                                                <a:pt x="582909" y="471609"/>
                                                <a:pt x="574388" y="471701"/>
                                                <a:pt x="568614" y="454166"/>
                                              </a:cubicBezTo>
                                              <a:cubicBezTo>
                                                <a:pt x="561844" y="433622"/>
                                                <a:pt x="523949" y="411128"/>
                                                <a:pt x="494145" y="415949"/>
                                              </a:cubicBezTo>
                                              <a:cubicBezTo>
                                                <a:pt x="442617" y="424286"/>
                                                <a:pt x="390289" y="427925"/>
                                                <a:pt x="338191" y="432363"/>
                                              </a:cubicBezTo>
                                              <a:cubicBezTo>
                                                <a:pt x="306269" y="435080"/>
                                                <a:pt x="277480" y="444170"/>
                                                <a:pt x="251346" y="463210"/>
                                              </a:cubicBezTo>
                                              <a:cubicBezTo>
                                                <a:pt x="220239" y="485873"/>
                                                <a:pt x="183526" y="493304"/>
                                                <a:pt x="146384" y="500091"/>
                                              </a:cubicBezTo>
                                              <a:cubicBezTo>
                                                <a:pt x="105649" y="507538"/>
                                                <a:pt x="64576" y="511883"/>
                                                <a:pt x="23595" y="517257"/>
                                              </a:cubicBezTo>
                                              <a:cubicBezTo>
                                                <a:pt x="8409" y="519253"/>
                                                <a:pt x="-1571" y="516336"/>
                                                <a:pt x="1868" y="498694"/>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nvGrpSpPr>
                                        <p:cNvPr id="570" name="Google Shape;565;p9">
                                          <a:extLst>
                                            <a:ext uri="{FF2B5EF4-FFF2-40B4-BE49-F238E27FC236}">
                                              <a16:creationId xmlns:a16="http://schemas.microsoft.com/office/drawing/2014/main" id="{780F910A-52A2-05A5-17EA-611642237984}"/>
                                            </a:ext>
                                          </a:extLst>
                                        </p:cNvPr>
                                        <p:cNvGrpSpPr/>
                                        <p:nvPr/>
                                      </p:nvGrpSpPr>
                                      <p:grpSpPr>
                                        <a:xfrm>
                                          <a:off x="5257690" y="1646446"/>
                                          <a:ext cx="867278" cy="1099667"/>
                                          <a:chOff x="5257690" y="1646446"/>
                                          <a:chExt cx="867278" cy="1099667"/>
                                        </a:xfrm>
                                        <a:grpFill/>
                                      </p:grpSpPr>
                                      <p:sp>
                                        <p:nvSpPr>
                                          <p:cNvPr id="571" name="Google Shape;566;p9">
                                            <a:extLst>
                                              <a:ext uri="{FF2B5EF4-FFF2-40B4-BE49-F238E27FC236}">
                                                <a16:creationId xmlns:a16="http://schemas.microsoft.com/office/drawing/2014/main" id="{643B7608-BE2E-4E05-A953-5BD98B582D6A}"/>
                                              </a:ext>
                                            </a:extLst>
                                          </p:cNvPr>
                                          <p:cNvSpPr/>
                                          <p:nvPr/>
                                        </p:nvSpPr>
                                        <p:spPr>
                                          <a:xfrm>
                                            <a:off x="5413712" y="1921045"/>
                                            <a:ext cx="490637" cy="373073"/>
                                          </a:xfrm>
                                          <a:custGeom>
                                            <a:avLst/>
                                            <a:gdLst/>
                                            <a:ahLst/>
                                            <a:cxnLst/>
                                            <a:rect l="l" t="t" r="r" b="b"/>
                                            <a:pathLst>
                                              <a:path w="1140665" h="867345" extrusionOk="0">
                                                <a:moveTo>
                                                  <a:pt x="1140666" y="738081"/>
                                                </a:moveTo>
                                                <a:cubicBezTo>
                                                  <a:pt x="1075194" y="782240"/>
                                                  <a:pt x="1020072" y="844655"/>
                                                  <a:pt x="935654" y="859165"/>
                                                </a:cubicBezTo>
                                                <a:cubicBezTo>
                                                  <a:pt x="924690" y="861054"/>
                                                  <a:pt x="914280" y="877345"/>
                                                  <a:pt x="902825" y="857891"/>
                                                </a:cubicBezTo>
                                                <a:cubicBezTo>
                                                  <a:pt x="895486" y="845439"/>
                                                  <a:pt x="897943" y="835228"/>
                                                  <a:pt x="901275" y="822837"/>
                                                </a:cubicBezTo>
                                                <a:cubicBezTo>
                                                  <a:pt x="909566" y="792036"/>
                                                  <a:pt x="905682" y="786861"/>
                                                  <a:pt x="874896" y="776896"/>
                                                </a:cubicBezTo>
                                                <a:cubicBezTo>
                                                  <a:pt x="845186" y="767269"/>
                                                  <a:pt x="813678" y="760529"/>
                                                  <a:pt x="786777" y="745604"/>
                                                </a:cubicBezTo>
                                                <a:cubicBezTo>
                                                  <a:pt x="763699" y="732798"/>
                                                  <a:pt x="735493" y="733766"/>
                                                  <a:pt x="715441" y="714911"/>
                                                </a:cubicBezTo>
                                                <a:cubicBezTo>
                                                  <a:pt x="709345" y="709184"/>
                                                  <a:pt x="704170" y="703963"/>
                                                  <a:pt x="705107" y="695319"/>
                                                </a:cubicBezTo>
                                                <a:cubicBezTo>
                                                  <a:pt x="706658" y="680870"/>
                                                  <a:pt x="699595" y="671105"/>
                                                  <a:pt x="687742" y="665009"/>
                                                </a:cubicBezTo>
                                                <a:cubicBezTo>
                                                  <a:pt x="660303" y="650883"/>
                                                  <a:pt x="637056" y="633978"/>
                                                  <a:pt x="599745" y="642008"/>
                                                </a:cubicBezTo>
                                                <a:cubicBezTo>
                                                  <a:pt x="421020" y="680502"/>
                                                  <a:pt x="241282" y="714250"/>
                                                  <a:pt x="61911" y="749765"/>
                                                </a:cubicBezTo>
                                                <a:cubicBezTo>
                                                  <a:pt x="54387" y="751255"/>
                                                  <a:pt x="47125" y="754279"/>
                                                  <a:pt x="39555" y="755400"/>
                                                </a:cubicBezTo>
                                                <a:cubicBezTo>
                                                  <a:pt x="9399" y="759914"/>
                                                  <a:pt x="524" y="752161"/>
                                                  <a:pt x="2" y="722035"/>
                                                </a:cubicBezTo>
                                                <a:cubicBezTo>
                                                  <a:pt x="-105" y="715602"/>
                                                  <a:pt x="3549" y="711072"/>
                                                  <a:pt x="8078" y="708646"/>
                                                </a:cubicBezTo>
                                                <a:cubicBezTo>
                                                  <a:pt x="34580" y="694505"/>
                                                  <a:pt x="47386" y="664825"/>
                                                  <a:pt x="74471" y="651190"/>
                                                </a:cubicBezTo>
                                                <a:cubicBezTo>
                                                  <a:pt x="83346" y="646722"/>
                                                  <a:pt x="81028" y="634684"/>
                                                  <a:pt x="85281" y="626515"/>
                                                </a:cubicBezTo>
                                                <a:cubicBezTo>
                                                  <a:pt x="90639" y="616243"/>
                                                  <a:pt x="93188" y="605894"/>
                                                  <a:pt x="105810" y="600183"/>
                                                </a:cubicBezTo>
                                                <a:cubicBezTo>
                                                  <a:pt x="117371" y="594947"/>
                                                  <a:pt x="111905" y="568261"/>
                                                  <a:pt x="94048" y="556622"/>
                                                </a:cubicBezTo>
                                                <a:cubicBezTo>
                                                  <a:pt x="76267" y="545030"/>
                                                  <a:pt x="77235" y="525361"/>
                                                  <a:pt x="67777" y="510498"/>
                                                </a:cubicBezTo>
                                                <a:cubicBezTo>
                                                  <a:pt x="62586" y="502360"/>
                                                  <a:pt x="71738" y="501776"/>
                                                  <a:pt x="75239" y="499796"/>
                                                </a:cubicBezTo>
                                                <a:cubicBezTo>
                                                  <a:pt x="125908" y="471114"/>
                                                  <a:pt x="180156" y="456496"/>
                                                  <a:pt x="238656" y="459721"/>
                                                </a:cubicBezTo>
                                                <a:cubicBezTo>
                                                  <a:pt x="243938" y="460012"/>
                                                  <a:pt x="249465" y="461256"/>
                                                  <a:pt x="254317" y="463344"/>
                                                </a:cubicBezTo>
                                                <a:cubicBezTo>
                                                  <a:pt x="267522" y="469041"/>
                                                  <a:pt x="279514" y="473340"/>
                                                  <a:pt x="293072" y="462208"/>
                                                </a:cubicBezTo>
                                                <a:cubicBezTo>
                                                  <a:pt x="298983" y="457356"/>
                                                  <a:pt x="309178" y="456527"/>
                                                  <a:pt x="317547" y="456020"/>
                                                </a:cubicBezTo>
                                                <a:cubicBezTo>
                                                  <a:pt x="363717" y="453210"/>
                                                  <a:pt x="396622" y="429196"/>
                                                  <a:pt x="421865" y="392361"/>
                                                </a:cubicBezTo>
                                                <a:cubicBezTo>
                                                  <a:pt x="424812" y="388062"/>
                                                  <a:pt x="425350" y="380753"/>
                                                  <a:pt x="431876" y="380707"/>
                                                </a:cubicBezTo>
                                                <a:cubicBezTo>
                                                  <a:pt x="459222" y="380477"/>
                                                  <a:pt x="458438" y="366642"/>
                                                  <a:pt x="452803" y="345284"/>
                                                </a:cubicBezTo>
                                                <a:cubicBezTo>
                                                  <a:pt x="448320" y="328256"/>
                                                  <a:pt x="443253" y="310230"/>
                                                  <a:pt x="451268" y="291267"/>
                                                </a:cubicBezTo>
                                                <a:cubicBezTo>
                                                  <a:pt x="455936" y="280258"/>
                                                  <a:pt x="446370" y="273932"/>
                                                  <a:pt x="435177" y="271399"/>
                                                </a:cubicBezTo>
                                                <a:cubicBezTo>
                                                  <a:pt x="427116" y="269572"/>
                                                  <a:pt x="418855" y="267038"/>
                                                  <a:pt x="418824" y="255737"/>
                                                </a:cubicBezTo>
                                                <a:cubicBezTo>
                                                  <a:pt x="418794" y="245834"/>
                                                  <a:pt x="420083" y="236713"/>
                                                  <a:pt x="429434" y="231339"/>
                                                </a:cubicBezTo>
                                                <a:cubicBezTo>
                                                  <a:pt x="450101" y="219486"/>
                                                  <a:pt x="464642" y="202181"/>
                                                  <a:pt x="474192" y="180747"/>
                                                </a:cubicBezTo>
                                                <a:cubicBezTo>
                                                  <a:pt x="489670" y="146030"/>
                                                  <a:pt x="511242" y="114615"/>
                                                  <a:pt x="534198" y="85242"/>
                                                </a:cubicBezTo>
                                                <a:cubicBezTo>
                                                  <a:pt x="558549" y="54073"/>
                                                  <a:pt x="593358" y="35939"/>
                                                  <a:pt x="634800" y="32868"/>
                                                </a:cubicBezTo>
                                                <a:cubicBezTo>
                                                  <a:pt x="678237" y="29644"/>
                                                  <a:pt x="719280" y="14812"/>
                                                  <a:pt x="760506" y="2144"/>
                                                </a:cubicBezTo>
                                                <a:cubicBezTo>
                                                  <a:pt x="779300" y="-3629"/>
                                                  <a:pt x="785871" y="2374"/>
                                                  <a:pt x="789126" y="18727"/>
                                                </a:cubicBezTo>
                                                <a:cubicBezTo>
                                                  <a:pt x="790647" y="26312"/>
                                                  <a:pt x="793702" y="34051"/>
                                                  <a:pt x="793134" y="41497"/>
                                                </a:cubicBezTo>
                                                <a:cubicBezTo>
                                                  <a:pt x="791614" y="61197"/>
                                                  <a:pt x="797587" y="77242"/>
                                                  <a:pt x="809272" y="93257"/>
                                                </a:cubicBezTo>
                                                <a:cubicBezTo>
                                                  <a:pt x="824273" y="113817"/>
                                                  <a:pt x="819160" y="138890"/>
                                                  <a:pt x="815797" y="161523"/>
                                                </a:cubicBezTo>
                                                <a:cubicBezTo>
                                                  <a:pt x="813693" y="175680"/>
                                                  <a:pt x="814845" y="186474"/>
                                                  <a:pt x="821063" y="198911"/>
                                                </a:cubicBezTo>
                                                <a:cubicBezTo>
                                                  <a:pt x="828818" y="214449"/>
                                                  <a:pt x="840855" y="229251"/>
                                                  <a:pt x="835957" y="248951"/>
                                                </a:cubicBezTo>
                                                <a:cubicBezTo>
                                                  <a:pt x="835405" y="251193"/>
                                                  <a:pt x="837447" y="255676"/>
                                                  <a:pt x="839504" y="256751"/>
                                                </a:cubicBezTo>
                                                <a:cubicBezTo>
                                                  <a:pt x="874604" y="275069"/>
                                                  <a:pt x="869844" y="311658"/>
                                                  <a:pt x="878504" y="341845"/>
                                                </a:cubicBezTo>
                                                <a:cubicBezTo>
                                                  <a:pt x="897835" y="409189"/>
                                                  <a:pt x="896576" y="478223"/>
                                                  <a:pt x="898327" y="547594"/>
                                                </a:cubicBezTo>
                                                <a:cubicBezTo>
                                                  <a:pt x="899617" y="598739"/>
                                                  <a:pt x="913558" y="649670"/>
                                                  <a:pt x="923447" y="700401"/>
                                                </a:cubicBezTo>
                                                <a:cubicBezTo>
                                                  <a:pt x="925535" y="711118"/>
                                                  <a:pt x="922710" y="723233"/>
                                                  <a:pt x="932552" y="733305"/>
                                                </a:cubicBezTo>
                                                <a:cubicBezTo>
                                                  <a:pt x="938524" y="739416"/>
                                                  <a:pt x="926886" y="743915"/>
                                                  <a:pt x="923554" y="749381"/>
                                                </a:cubicBezTo>
                                                <a:cubicBezTo>
                                                  <a:pt x="919516" y="756015"/>
                                                  <a:pt x="906618" y="759070"/>
                                                  <a:pt x="913343" y="770002"/>
                                                </a:cubicBezTo>
                                                <a:cubicBezTo>
                                                  <a:pt x="920053" y="780919"/>
                                                  <a:pt x="925873" y="795260"/>
                                                  <a:pt x="942332" y="793065"/>
                                                </a:cubicBezTo>
                                                <a:cubicBezTo>
                                                  <a:pt x="966946" y="789779"/>
                                                  <a:pt x="991881" y="800727"/>
                                                  <a:pt x="1016295" y="777833"/>
                                                </a:cubicBezTo>
                                                <a:cubicBezTo>
                                                  <a:pt x="1032003" y="763108"/>
                                                  <a:pt x="1063786" y="768375"/>
                                                  <a:pt x="1084453" y="752130"/>
                                                </a:cubicBezTo>
                                                <a:cubicBezTo>
                                                  <a:pt x="1088522" y="748936"/>
                                                  <a:pt x="1092990" y="745804"/>
                                                  <a:pt x="1096721" y="742180"/>
                                                </a:cubicBezTo>
                                                <a:cubicBezTo>
                                                  <a:pt x="1109389" y="729897"/>
                                                  <a:pt x="1120551" y="710873"/>
                                                  <a:pt x="1140635" y="738096"/>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72" name="Google Shape;567;p9">
                                            <a:extLst>
                                              <a:ext uri="{FF2B5EF4-FFF2-40B4-BE49-F238E27FC236}">
                                                <a16:creationId xmlns:a16="http://schemas.microsoft.com/office/drawing/2014/main" id="{8C444964-4A42-9080-DD85-2A1222856B3F}"/>
                                              </a:ext>
                                            </a:extLst>
                                          </p:cNvPr>
                                          <p:cNvSpPr/>
                                          <p:nvPr/>
                                        </p:nvSpPr>
                                        <p:spPr>
                                          <a:xfrm>
                                            <a:off x="5373194" y="2201616"/>
                                            <a:ext cx="383332" cy="248317"/>
                                          </a:xfrm>
                                          <a:custGeom>
                                            <a:avLst/>
                                            <a:gdLst/>
                                            <a:ahLst/>
                                            <a:cxnLst/>
                                            <a:rect l="l" t="t" r="r" b="b"/>
                                            <a:pathLst>
                                              <a:path w="891195" h="577303" extrusionOk="0">
                                                <a:moveTo>
                                                  <a:pt x="846873" y="93161"/>
                                                </a:moveTo>
                                                <a:cubicBezTo>
                                                  <a:pt x="835449" y="123102"/>
                                                  <a:pt x="827096" y="152198"/>
                                                  <a:pt x="809592" y="177241"/>
                                                </a:cubicBezTo>
                                                <a:cubicBezTo>
                                                  <a:pt x="807642" y="180036"/>
                                                  <a:pt x="806184" y="186592"/>
                                                  <a:pt x="807597" y="187805"/>
                                                </a:cubicBezTo>
                                                <a:cubicBezTo>
                                                  <a:pt x="827143" y="204603"/>
                                                  <a:pt x="812187" y="221431"/>
                                                  <a:pt x="809730" y="239043"/>
                                                </a:cubicBezTo>
                                                <a:cubicBezTo>
                                                  <a:pt x="807919" y="252063"/>
                                                  <a:pt x="814767" y="262581"/>
                                                  <a:pt x="826359" y="274803"/>
                                                </a:cubicBezTo>
                                                <a:cubicBezTo>
                                                  <a:pt x="845630" y="295102"/>
                                                  <a:pt x="867034" y="310579"/>
                                                  <a:pt x="889174" y="326286"/>
                                                </a:cubicBezTo>
                                                <a:cubicBezTo>
                                                  <a:pt x="892890" y="328927"/>
                                                  <a:pt x="890725" y="334010"/>
                                                  <a:pt x="888698" y="337096"/>
                                                </a:cubicBezTo>
                                                <a:cubicBezTo>
                                                  <a:pt x="874541" y="358623"/>
                                                  <a:pt x="858911" y="381209"/>
                                                  <a:pt x="842543" y="398652"/>
                                                </a:cubicBezTo>
                                                <a:cubicBezTo>
                                                  <a:pt x="818744" y="424033"/>
                                                  <a:pt x="779959" y="437237"/>
                                                  <a:pt x="746808" y="448722"/>
                                                </a:cubicBezTo>
                                                <a:cubicBezTo>
                                                  <a:pt x="692730" y="467455"/>
                                                  <a:pt x="634092" y="473105"/>
                                                  <a:pt x="577296" y="483884"/>
                                                </a:cubicBezTo>
                                                <a:cubicBezTo>
                                                  <a:pt x="414616" y="514762"/>
                                                  <a:pt x="252673" y="549555"/>
                                                  <a:pt x="89210" y="576364"/>
                                                </a:cubicBezTo>
                                                <a:cubicBezTo>
                                                  <a:pt x="73472" y="578943"/>
                                                  <a:pt x="67775" y="577085"/>
                                                  <a:pt x="65042" y="559643"/>
                                                </a:cubicBezTo>
                                                <a:cubicBezTo>
                                                  <a:pt x="45496" y="434612"/>
                                                  <a:pt x="26534" y="309412"/>
                                                  <a:pt x="2842" y="185149"/>
                                                </a:cubicBezTo>
                                                <a:cubicBezTo>
                                                  <a:pt x="-3577" y="151477"/>
                                                  <a:pt x="-1044" y="131378"/>
                                                  <a:pt x="30771" y="116515"/>
                                                </a:cubicBezTo>
                                                <a:cubicBezTo>
                                                  <a:pt x="42947" y="110818"/>
                                                  <a:pt x="52375" y="99179"/>
                                                  <a:pt x="62862" y="90013"/>
                                                </a:cubicBezTo>
                                                <a:cubicBezTo>
                                                  <a:pt x="79690" y="75288"/>
                                                  <a:pt x="85909" y="76255"/>
                                                  <a:pt x="87813" y="98719"/>
                                                </a:cubicBezTo>
                                                <a:cubicBezTo>
                                                  <a:pt x="89655" y="120537"/>
                                                  <a:pt x="96319" y="123378"/>
                                                  <a:pt x="116909" y="119186"/>
                                                </a:cubicBezTo>
                                                <a:cubicBezTo>
                                                  <a:pt x="250355" y="92070"/>
                                                  <a:pt x="384138" y="66567"/>
                                                  <a:pt x="517782" y="40403"/>
                                                </a:cubicBezTo>
                                                <a:cubicBezTo>
                                                  <a:pt x="583714" y="27490"/>
                                                  <a:pt x="649599" y="14377"/>
                                                  <a:pt x="715470" y="1142"/>
                                                </a:cubicBezTo>
                                                <a:cubicBezTo>
                                                  <a:pt x="726095" y="-993"/>
                                                  <a:pt x="735431" y="-947"/>
                                                  <a:pt x="742939" y="8527"/>
                                                </a:cubicBezTo>
                                                <a:cubicBezTo>
                                                  <a:pt x="748344" y="15344"/>
                                                  <a:pt x="755131" y="18845"/>
                                                  <a:pt x="764558" y="20396"/>
                                                </a:cubicBezTo>
                                                <a:cubicBezTo>
                                                  <a:pt x="775367" y="22177"/>
                                                  <a:pt x="783183" y="29977"/>
                                                  <a:pt x="785179" y="42752"/>
                                                </a:cubicBezTo>
                                                <a:cubicBezTo>
                                                  <a:pt x="789847" y="72493"/>
                                                  <a:pt x="815258" y="93207"/>
                                                  <a:pt x="846843" y="93222"/>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73" name="Google Shape;568;p9">
                                            <a:extLst>
                                              <a:ext uri="{FF2B5EF4-FFF2-40B4-BE49-F238E27FC236}">
                                                <a16:creationId xmlns:a16="http://schemas.microsoft.com/office/drawing/2014/main" id="{37990963-A606-A96C-6072-8F00F588604E}"/>
                                              </a:ext>
                                            </a:extLst>
                                          </p:cNvPr>
                                          <p:cNvSpPr/>
                                          <p:nvPr/>
                                        </p:nvSpPr>
                                        <p:spPr>
                                          <a:xfrm>
                                            <a:off x="5257690" y="2458761"/>
                                            <a:ext cx="491661" cy="287352"/>
                                          </a:xfrm>
                                          <a:custGeom>
                                            <a:avLst/>
                                            <a:gdLst/>
                                            <a:ahLst/>
                                            <a:cxnLst/>
                                            <a:rect l="l" t="t" r="r" b="b"/>
                                            <a:pathLst>
                                              <a:path w="1143046" h="668056" extrusionOk="0">
                                                <a:moveTo>
                                                  <a:pt x="0" y="668056"/>
                                                </a:moveTo>
                                                <a:cubicBezTo>
                                                  <a:pt x="12637" y="656157"/>
                                                  <a:pt x="28421" y="650184"/>
                                                  <a:pt x="30924" y="630991"/>
                                                </a:cubicBezTo>
                                                <a:cubicBezTo>
                                                  <a:pt x="31707" y="625003"/>
                                                  <a:pt x="38724" y="623820"/>
                                                  <a:pt x="43745" y="621901"/>
                                                </a:cubicBezTo>
                                                <a:cubicBezTo>
                                                  <a:pt x="54262" y="617878"/>
                                                  <a:pt x="57502" y="608589"/>
                                                  <a:pt x="63582" y="600574"/>
                                                </a:cubicBezTo>
                                                <a:cubicBezTo>
                                                  <a:pt x="74883" y="585680"/>
                                                  <a:pt x="77494" y="564768"/>
                                                  <a:pt x="93954" y="554311"/>
                                                </a:cubicBezTo>
                                                <a:cubicBezTo>
                                                  <a:pt x="120010" y="537744"/>
                                                  <a:pt x="142796" y="517814"/>
                                                  <a:pt x="160377" y="492463"/>
                                                </a:cubicBezTo>
                                                <a:cubicBezTo>
                                                  <a:pt x="168130" y="481286"/>
                                                  <a:pt x="173873" y="482253"/>
                                                  <a:pt x="181535" y="492080"/>
                                                </a:cubicBezTo>
                                                <a:cubicBezTo>
                                                  <a:pt x="191162" y="504409"/>
                                                  <a:pt x="201680" y="515219"/>
                                                  <a:pt x="217295" y="521192"/>
                                                </a:cubicBezTo>
                                                <a:cubicBezTo>
                                                  <a:pt x="237471" y="528915"/>
                                                  <a:pt x="254238" y="527149"/>
                                                  <a:pt x="267258" y="509476"/>
                                                </a:cubicBezTo>
                                                <a:cubicBezTo>
                                                  <a:pt x="274782" y="499266"/>
                                                  <a:pt x="280080" y="495842"/>
                                                  <a:pt x="293545" y="503227"/>
                                                </a:cubicBezTo>
                                                <a:cubicBezTo>
                                                  <a:pt x="315840" y="515449"/>
                                                  <a:pt x="332653" y="495365"/>
                                                  <a:pt x="350480" y="486552"/>
                                                </a:cubicBezTo>
                                                <a:cubicBezTo>
                                                  <a:pt x="363546" y="480103"/>
                                                  <a:pt x="373864" y="468311"/>
                                                  <a:pt x="386132" y="459974"/>
                                                </a:cubicBezTo>
                                                <a:cubicBezTo>
                                                  <a:pt x="393472" y="454984"/>
                                                  <a:pt x="398554" y="444788"/>
                                                  <a:pt x="412158" y="453141"/>
                                                </a:cubicBezTo>
                                                <a:cubicBezTo>
                                                  <a:pt x="420326" y="458162"/>
                                                  <a:pt x="445109" y="428620"/>
                                                  <a:pt x="442867" y="415646"/>
                                                </a:cubicBezTo>
                                                <a:cubicBezTo>
                                                  <a:pt x="437478" y="384614"/>
                                                  <a:pt x="447658" y="358711"/>
                                                  <a:pt x="466175" y="334958"/>
                                                </a:cubicBezTo>
                                                <a:cubicBezTo>
                                                  <a:pt x="472117" y="327327"/>
                                                  <a:pt x="475280" y="319066"/>
                                                  <a:pt x="476370" y="309301"/>
                                                </a:cubicBezTo>
                                                <a:cubicBezTo>
                                                  <a:pt x="478198" y="292933"/>
                                                  <a:pt x="482405" y="277103"/>
                                                  <a:pt x="492370" y="263345"/>
                                                </a:cubicBezTo>
                                                <a:cubicBezTo>
                                                  <a:pt x="500815" y="251676"/>
                                                  <a:pt x="505360" y="238763"/>
                                                  <a:pt x="505482" y="224038"/>
                                                </a:cubicBezTo>
                                                <a:cubicBezTo>
                                                  <a:pt x="505559" y="214718"/>
                                                  <a:pt x="506311" y="207087"/>
                                                  <a:pt x="520407" y="214641"/>
                                                </a:cubicBezTo>
                                                <a:cubicBezTo>
                                                  <a:pt x="557042" y="234295"/>
                                                  <a:pt x="572351" y="226940"/>
                                                  <a:pt x="582577" y="187279"/>
                                                </a:cubicBezTo>
                                                <a:cubicBezTo>
                                                  <a:pt x="586830" y="170758"/>
                                                  <a:pt x="590745" y="154145"/>
                                                  <a:pt x="595444" y="134982"/>
                                                </a:cubicBezTo>
                                                <a:cubicBezTo>
                                                  <a:pt x="613362" y="150383"/>
                                                  <a:pt x="621438" y="140464"/>
                                                  <a:pt x="629116" y="125217"/>
                                                </a:cubicBezTo>
                                                <a:cubicBezTo>
                                                  <a:pt x="637192" y="109187"/>
                                                  <a:pt x="646543" y="93679"/>
                                                  <a:pt x="656585" y="78801"/>
                                                </a:cubicBezTo>
                                                <a:cubicBezTo>
                                                  <a:pt x="670036" y="58871"/>
                                                  <a:pt x="679862" y="38710"/>
                                                  <a:pt x="674197" y="13529"/>
                                                </a:cubicBezTo>
                                                <a:cubicBezTo>
                                                  <a:pt x="670803" y="-1549"/>
                                                  <a:pt x="677759" y="-2393"/>
                                                  <a:pt x="689259" y="4332"/>
                                                </a:cubicBezTo>
                                                <a:cubicBezTo>
                                                  <a:pt x="707484" y="15003"/>
                                                  <a:pt x="726340" y="24615"/>
                                                  <a:pt x="744304" y="35670"/>
                                                </a:cubicBezTo>
                                                <a:cubicBezTo>
                                                  <a:pt x="756526" y="43194"/>
                                                  <a:pt x="763113" y="43086"/>
                                                  <a:pt x="766799" y="27164"/>
                                                </a:cubicBezTo>
                                                <a:cubicBezTo>
                                                  <a:pt x="769117" y="17107"/>
                                                  <a:pt x="764772" y="585"/>
                                                  <a:pt x="782000" y="17"/>
                                                </a:cubicBezTo>
                                                <a:cubicBezTo>
                                                  <a:pt x="799519" y="-551"/>
                                                  <a:pt x="805968" y="13007"/>
                                                  <a:pt x="807488" y="27839"/>
                                                </a:cubicBezTo>
                                                <a:cubicBezTo>
                                                  <a:pt x="808824" y="41013"/>
                                                  <a:pt x="816900" y="41397"/>
                                                  <a:pt x="826834" y="42273"/>
                                                </a:cubicBezTo>
                                                <a:cubicBezTo>
                                                  <a:pt x="847164" y="44054"/>
                                                  <a:pt x="865052" y="51009"/>
                                                  <a:pt x="875324" y="70340"/>
                                                </a:cubicBezTo>
                                                <a:cubicBezTo>
                                                  <a:pt x="883462" y="85664"/>
                                                  <a:pt x="883508" y="101387"/>
                                                  <a:pt x="869796" y="112657"/>
                                                </a:cubicBezTo>
                                                <a:cubicBezTo>
                                                  <a:pt x="854642" y="125109"/>
                                                  <a:pt x="854488" y="141462"/>
                                                  <a:pt x="855562" y="157323"/>
                                                </a:cubicBezTo>
                                                <a:cubicBezTo>
                                                  <a:pt x="856898" y="177330"/>
                                                  <a:pt x="867954" y="183548"/>
                                                  <a:pt x="886578" y="176102"/>
                                                </a:cubicBezTo>
                                                <a:cubicBezTo>
                                                  <a:pt x="899445" y="170958"/>
                                                  <a:pt x="908904" y="169929"/>
                                                  <a:pt x="913756" y="185621"/>
                                                </a:cubicBezTo>
                                                <a:cubicBezTo>
                                                  <a:pt x="918209" y="200054"/>
                                                  <a:pt x="930646" y="197076"/>
                                                  <a:pt x="940979" y="196922"/>
                                                </a:cubicBezTo>
                                                <a:cubicBezTo>
                                                  <a:pt x="961677" y="196630"/>
                                                  <a:pt x="980731" y="196676"/>
                                                  <a:pt x="994612" y="217420"/>
                                                </a:cubicBezTo>
                                                <a:cubicBezTo>
                                                  <a:pt x="999556" y="224821"/>
                                                  <a:pt x="1013621" y="226940"/>
                                                  <a:pt x="1023985" y="229673"/>
                                                </a:cubicBezTo>
                                                <a:cubicBezTo>
                                                  <a:pt x="1038786" y="233588"/>
                                                  <a:pt x="1042856" y="243139"/>
                                                  <a:pt x="1038449" y="255929"/>
                                                </a:cubicBezTo>
                                                <a:cubicBezTo>
                                                  <a:pt x="1029988" y="280419"/>
                                                  <a:pt x="1034088" y="301608"/>
                                                  <a:pt x="1052053" y="320080"/>
                                                </a:cubicBezTo>
                                                <a:cubicBezTo>
                                                  <a:pt x="1058716" y="326928"/>
                                                  <a:pt x="1057534" y="332670"/>
                                                  <a:pt x="1052821" y="340685"/>
                                                </a:cubicBezTo>
                                                <a:cubicBezTo>
                                                  <a:pt x="1042241" y="358681"/>
                                                  <a:pt x="1033582" y="377597"/>
                                                  <a:pt x="1058486" y="392169"/>
                                                </a:cubicBezTo>
                                                <a:cubicBezTo>
                                                  <a:pt x="1065611" y="396330"/>
                                                  <a:pt x="1061450" y="400306"/>
                                                  <a:pt x="1059223" y="405496"/>
                                                </a:cubicBezTo>
                                                <a:cubicBezTo>
                                                  <a:pt x="1054356" y="416858"/>
                                                  <a:pt x="1051608" y="406540"/>
                                                  <a:pt x="1048214" y="404928"/>
                                                </a:cubicBezTo>
                                                <a:cubicBezTo>
                                                  <a:pt x="1041996" y="401965"/>
                                                  <a:pt x="1035163" y="399585"/>
                                                  <a:pt x="1030035" y="395240"/>
                                                </a:cubicBezTo>
                                                <a:cubicBezTo>
                                                  <a:pt x="1022664" y="388990"/>
                                                  <a:pt x="1016323" y="386380"/>
                                                  <a:pt x="1011978" y="396959"/>
                                                </a:cubicBezTo>
                                                <a:cubicBezTo>
                                                  <a:pt x="1008984" y="404222"/>
                                                  <a:pt x="1006803" y="410225"/>
                                                  <a:pt x="1017367" y="417411"/>
                                                </a:cubicBezTo>
                                                <a:cubicBezTo>
                                                  <a:pt x="1043562" y="435238"/>
                                                  <a:pt x="1071123" y="430831"/>
                                                  <a:pt x="1097901" y="425165"/>
                                                </a:cubicBezTo>
                                                <a:cubicBezTo>
                                                  <a:pt x="1115697" y="421403"/>
                                                  <a:pt x="1123880" y="424259"/>
                                                  <a:pt x="1131558" y="440903"/>
                                                </a:cubicBezTo>
                                                <a:cubicBezTo>
                                                  <a:pt x="1149077" y="478875"/>
                                                  <a:pt x="1150075" y="478967"/>
                                                  <a:pt x="1109447" y="486675"/>
                                                </a:cubicBezTo>
                                                <a:cubicBezTo>
                                                  <a:pt x="898417" y="526719"/>
                                                  <a:pt x="688860" y="574656"/>
                                                  <a:pt x="476585" y="607883"/>
                                                </a:cubicBezTo>
                                                <a:cubicBezTo>
                                                  <a:pt x="382447" y="622623"/>
                                                  <a:pt x="287358" y="631160"/>
                                                  <a:pt x="192759" y="642967"/>
                                                </a:cubicBezTo>
                                                <a:cubicBezTo>
                                                  <a:pt x="140815" y="649462"/>
                                                  <a:pt x="88994" y="656971"/>
                                                  <a:pt x="37111" y="663880"/>
                                                </a:cubicBezTo>
                                                <a:cubicBezTo>
                                                  <a:pt x="24797" y="665523"/>
                                                  <a:pt x="12406" y="666644"/>
                                                  <a:pt x="46" y="668010"/>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74" name="Google Shape;569;p9">
                                            <a:extLst>
                                              <a:ext uri="{FF2B5EF4-FFF2-40B4-BE49-F238E27FC236}">
                                                <a16:creationId xmlns:a16="http://schemas.microsoft.com/office/drawing/2014/main" id="{5710B77A-A8B1-9AF8-6C22-675D51F0C0C6}"/>
                                              </a:ext>
                                            </a:extLst>
                                          </p:cNvPr>
                                          <p:cNvSpPr/>
                                          <p:nvPr/>
                                        </p:nvSpPr>
                                        <p:spPr>
                                          <a:xfrm>
                                            <a:off x="5883879" y="1646446"/>
                                            <a:ext cx="241089" cy="386984"/>
                                          </a:xfrm>
                                          <a:custGeom>
                                            <a:avLst/>
                                            <a:gdLst/>
                                            <a:ahLst/>
                                            <a:cxnLst/>
                                            <a:rect l="l" t="t" r="r" b="b"/>
                                            <a:pathLst>
                                              <a:path w="560500" h="899686" extrusionOk="0">
                                                <a:moveTo>
                                                  <a:pt x="148268" y="899687"/>
                                                </a:moveTo>
                                                <a:cubicBezTo>
                                                  <a:pt x="144399" y="882828"/>
                                                  <a:pt x="133390" y="875058"/>
                                                  <a:pt x="120308" y="867166"/>
                                                </a:cubicBezTo>
                                                <a:cubicBezTo>
                                                  <a:pt x="103695" y="857140"/>
                                                  <a:pt x="103970" y="836335"/>
                                                  <a:pt x="98627" y="820059"/>
                                                </a:cubicBezTo>
                                                <a:cubicBezTo>
                                                  <a:pt x="76394" y="752146"/>
                                                  <a:pt x="56065" y="683604"/>
                                                  <a:pt x="34861" y="615339"/>
                                                </a:cubicBezTo>
                                                <a:cubicBezTo>
                                                  <a:pt x="24711" y="582680"/>
                                                  <a:pt x="15621" y="549591"/>
                                                  <a:pt x="3292" y="517761"/>
                                                </a:cubicBezTo>
                                                <a:cubicBezTo>
                                                  <a:pt x="-4631" y="497325"/>
                                                  <a:pt x="2340" y="485087"/>
                                                  <a:pt x="17863" y="474462"/>
                                                </a:cubicBezTo>
                                                <a:cubicBezTo>
                                                  <a:pt x="32266" y="464589"/>
                                                  <a:pt x="50246" y="457925"/>
                                                  <a:pt x="37041" y="433650"/>
                                                </a:cubicBezTo>
                                                <a:cubicBezTo>
                                                  <a:pt x="34046" y="428153"/>
                                                  <a:pt x="39697" y="413674"/>
                                                  <a:pt x="45762" y="408377"/>
                                                </a:cubicBezTo>
                                                <a:cubicBezTo>
                                                  <a:pt x="62544" y="393744"/>
                                                  <a:pt x="59489" y="370851"/>
                                                  <a:pt x="71327" y="354974"/>
                                                </a:cubicBezTo>
                                                <a:cubicBezTo>
                                                  <a:pt x="76394" y="348187"/>
                                                  <a:pt x="73845" y="343289"/>
                                                  <a:pt x="71020" y="338115"/>
                                                </a:cubicBezTo>
                                                <a:cubicBezTo>
                                                  <a:pt x="54177" y="307253"/>
                                                  <a:pt x="51428" y="276851"/>
                                                  <a:pt x="70575" y="245513"/>
                                                </a:cubicBezTo>
                                                <a:cubicBezTo>
                                                  <a:pt x="75841" y="236868"/>
                                                  <a:pt x="74598" y="225030"/>
                                                  <a:pt x="71680" y="215602"/>
                                                </a:cubicBezTo>
                                                <a:cubicBezTo>
                                                  <a:pt x="65047" y="194198"/>
                                                  <a:pt x="68871" y="174698"/>
                                                  <a:pt x="76410" y="154384"/>
                                                </a:cubicBezTo>
                                                <a:cubicBezTo>
                                                  <a:pt x="91303" y="114248"/>
                                                  <a:pt x="104846" y="73589"/>
                                                  <a:pt x="118742" y="33084"/>
                                                </a:cubicBezTo>
                                                <a:cubicBezTo>
                                                  <a:pt x="121291" y="25653"/>
                                                  <a:pt x="122258" y="17592"/>
                                                  <a:pt x="132806" y="17147"/>
                                                </a:cubicBezTo>
                                                <a:cubicBezTo>
                                                  <a:pt x="143938" y="16671"/>
                                                  <a:pt x="144429" y="25899"/>
                                                  <a:pt x="147178" y="32639"/>
                                                </a:cubicBezTo>
                                                <a:cubicBezTo>
                                                  <a:pt x="157680" y="58281"/>
                                                  <a:pt x="177288" y="63870"/>
                                                  <a:pt x="193871" y="42635"/>
                                                </a:cubicBezTo>
                                                <a:cubicBezTo>
                                                  <a:pt x="210822" y="20908"/>
                                                  <a:pt x="240655" y="21492"/>
                                                  <a:pt x="257269" y="902"/>
                                                </a:cubicBezTo>
                                                <a:cubicBezTo>
                                                  <a:pt x="258190" y="-235"/>
                                                  <a:pt x="262075" y="-281"/>
                                                  <a:pt x="263718" y="671"/>
                                                </a:cubicBezTo>
                                                <a:cubicBezTo>
                                                  <a:pt x="290266" y="15949"/>
                                                  <a:pt x="323201" y="20402"/>
                                                  <a:pt x="333550" y="58911"/>
                                                </a:cubicBezTo>
                                                <a:cubicBezTo>
                                                  <a:pt x="353510" y="133257"/>
                                                  <a:pt x="381701" y="205315"/>
                                                  <a:pt x="399742" y="280244"/>
                                                </a:cubicBezTo>
                                                <a:cubicBezTo>
                                                  <a:pt x="403673" y="296581"/>
                                                  <a:pt x="410721" y="300266"/>
                                                  <a:pt x="425216" y="299591"/>
                                                </a:cubicBezTo>
                                                <a:cubicBezTo>
                                                  <a:pt x="439526" y="298931"/>
                                                  <a:pt x="447771" y="299806"/>
                                                  <a:pt x="456937" y="318538"/>
                                                </a:cubicBezTo>
                                                <a:cubicBezTo>
                                                  <a:pt x="466396" y="337885"/>
                                                  <a:pt x="462573" y="368440"/>
                                                  <a:pt x="491193" y="377975"/>
                                                </a:cubicBezTo>
                                                <a:cubicBezTo>
                                                  <a:pt x="496859" y="379864"/>
                                                  <a:pt x="501988" y="386312"/>
                                                  <a:pt x="507930" y="381890"/>
                                                </a:cubicBezTo>
                                                <a:cubicBezTo>
                                                  <a:pt x="524436" y="369622"/>
                                                  <a:pt x="532527" y="382121"/>
                                                  <a:pt x="538669" y="393130"/>
                                                </a:cubicBezTo>
                                                <a:cubicBezTo>
                                                  <a:pt x="547283" y="408546"/>
                                                  <a:pt x="571436" y="419785"/>
                                                  <a:pt x="554776" y="443462"/>
                                                </a:cubicBezTo>
                                                <a:cubicBezTo>
                                                  <a:pt x="553440" y="445365"/>
                                                  <a:pt x="552212" y="449465"/>
                                                  <a:pt x="551428" y="449342"/>
                                                </a:cubicBezTo>
                                                <a:cubicBezTo>
                                                  <a:pt x="528735" y="445826"/>
                                                  <a:pt x="520674" y="467061"/>
                                                  <a:pt x="510310" y="478362"/>
                                                </a:cubicBezTo>
                                                <a:cubicBezTo>
                                                  <a:pt x="496414" y="493517"/>
                                                  <a:pt x="475639" y="501946"/>
                                                  <a:pt x="467133" y="522752"/>
                                                </a:cubicBezTo>
                                                <a:cubicBezTo>
                                                  <a:pt x="462296" y="534605"/>
                                                  <a:pt x="456323" y="551787"/>
                                                  <a:pt x="438774" y="532164"/>
                                                </a:cubicBezTo>
                                                <a:cubicBezTo>
                                                  <a:pt x="433891" y="526713"/>
                                                  <a:pt x="425461" y="527819"/>
                                                  <a:pt x="419396" y="532671"/>
                                                </a:cubicBezTo>
                                                <a:cubicBezTo>
                                                  <a:pt x="412302" y="538367"/>
                                                  <a:pt x="418229" y="544125"/>
                                                  <a:pt x="420594" y="549376"/>
                                                </a:cubicBezTo>
                                                <a:cubicBezTo>
                                                  <a:pt x="424156" y="557284"/>
                                                  <a:pt x="429422" y="564946"/>
                                                  <a:pt x="420486" y="572531"/>
                                                </a:cubicBezTo>
                                                <a:cubicBezTo>
                                                  <a:pt x="410890" y="580668"/>
                                                  <a:pt x="407757" y="571886"/>
                                                  <a:pt x="402599" y="566112"/>
                                                </a:cubicBezTo>
                                                <a:cubicBezTo>
                                                  <a:pt x="396457" y="559234"/>
                                                  <a:pt x="391820" y="565114"/>
                                                  <a:pt x="387105" y="569475"/>
                                                </a:cubicBezTo>
                                                <a:cubicBezTo>
                                                  <a:pt x="364995" y="589896"/>
                                                  <a:pt x="363092" y="589989"/>
                                                  <a:pt x="345388" y="567448"/>
                                                </a:cubicBezTo>
                                                <a:cubicBezTo>
                                                  <a:pt x="340859" y="561675"/>
                                                  <a:pt x="335469" y="560447"/>
                                                  <a:pt x="331860" y="564715"/>
                                                </a:cubicBezTo>
                                                <a:cubicBezTo>
                                                  <a:pt x="326564" y="570995"/>
                                                  <a:pt x="309413" y="570673"/>
                                                  <a:pt x="316430" y="583432"/>
                                                </a:cubicBezTo>
                                                <a:cubicBezTo>
                                                  <a:pt x="330203" y="608429"/>
                                                  <a:pt x="314111" y="633641"/>
                                                  <a:pt x="319439" y="659068"/>
                                                </a:cubicBezTo>
                                                <a:cubicBezTo>
                                                  <a:pt x="321773" y="670185"/>
                                                  <a:pt x="309336" y="685186"/>
                                                  <a:pt x="291433" y="683190"/>
                                                </a:cubicBezTo>
                                                <a:cubicBezTo>
                                                  <a:pt x="287118" y="682714"/>
                                                  <a:pt x="280408" y="677985"/>
                                                  <a:pt x="279671" y="684142"/>
                                                </a:cubicBezTo>
                                                <a:cubicBezTo>
                                                  <a:pt x="276861" y="707864"/>
                                                  <a:pt x="252678" y="714605"/>
                                                  <a:pt x="243174" y="732677"/>
                                                </a:cubicBezTo>
                                                <a:cubicBezTo>
                                                  <a:pt x="236326" y="745682"/>
                                                  <a:pt x="228741" y="752407"/>
                                                  <a:pt x="218207" y="735472"/>
                                                </a:cubicBezTo>
                                                <a:cubicBezTo>
                                                  <a:pt x="210438" y="722973"/>
                                                  <a:pt x="203406" y="725691"/>
                                                  <a:pt x="198753" y="737775"/>
                                                </a:cubicBezTo>
                                                <a:cubicBezTo>
                                                  <a:pt x="192473" y="754081"/>
                                                  <a:pt x="175722" y="766764"/>
                                                  <a:pt x="186147" y="789150"/>
                                                </a:cubicBezTo>
                                                <a:cubicBezTo>
                                                  <a:pt x="189403" y="796152"/>
                                                  <a:pt x="178931" y="811353"/>
                                                  <a:pt x="174309" y="821072"/>
                                                </a:cubicBezTo>
                                                <a:cubicBezTo>
                                                  <a:pt x="162394" y="846100"/>
                                                  <a:pt x="156483" y="872525"/>
                                                  <a:pt x="148268" y="899671"/>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575" name="Google Shape;570;p9">
                                            <a:extLst>
                                              <a:ext uri="{FF2B5EF4-FFF2-40B4-BE49-F238E27FC236}">
                                                <a16:creationId xmlns:a16="http://schemas.microsoft.com/office/drawing/2014/main" id="{CAB6359B-127E-6BA6-4FF7-FB694D81D224}"/>
                                              </a:ext>
                                            </a:extLst>
                                          </p:cNvPr>
                                          <p:cNvSpPr/>
                                          <p:nvPr/>
                                        </p:nvSpPr>
                                        <p:spPr>
                                          <a:xfrm>
                                            <a:off x="5285880" y="2411831"/>
                                            <a:ext cx="297746" cy="266877"/>
                                          </a:xfrm>
                                          <a:custGeom>
                                            <a:avLst/>
                                            <a:gdLst/>
                                            <a:ahLst/>
                                            <a:cxnLst/>
                                            <a:rect l="l" t="t" r="r" b="b"/>
                                            <a:pathLst>
                                              <a:path w="692219" h="620453" extrusionOk="0">
                                                <a:moveTo>
                                                  <a:pt x="242379" y="0"/>
                                                </a:moveTo>
                                                <a:cubicBezTo>
                                                  <a:pt x="246571" y="27438"/>
                                                  <a:pt x="251423" y="54800"/>
                                                  <a:pt x="254709" y="82346"/>
                                                </a:cubicBezTo>
                                                <a:cubicBezTo>
                                                  <a:pt x="256659" y="98621"/>
                                                  <a:pt x="261327" y="107511"/>
                                                  <a:pt x="280320" y="103796"/>
                                                </a:cubicBezTo>
                                                <a:cubicBezTo>
                                                  <a:pt x="314637" y="97086"/>
                                                  <a:pt x="349338" y="92387"/>
                                                  <a:pt x="383747" y="86092"/>
                                                </a:cubicBezTo>
                                                <a:cubicBezTo>
                                                  <a:pt x="411185" y="81071"/>
                                                  <a:pt x="414932" y="83359"/>
                                                  <a:pt x="419968" y="111196"/>
                                                </a:cubicBezTo>
                                                <a:cubicBezTo>
                                                  <a:pt x="424390" y="135625"/>
                                                  <a:pt x="429181" y="159993"/>
                                                  <a:pt x="433849" y="184560"/>
                                                </a:cubicBezTo>
                                                <a:cubicBezTo>
                                                  <a:pt x="443722" y="183761"/>
                                                  <a:pt x="448481" y="176529"/>
                                                  <a:pt x="452627" y="170802"/>
                                                </a:cubicBezTo>
                                                <a:cubicBezTo>
                                                  <a:pt x="474630" y="140447"/>
                                                  <a:pt x="507887" y="122374"/>
                                                  <a:pt x="533069" y="95566"/>
                                                </a:cubicBezTo>
                                                <a:cubicBezTo>
                                                  <a:pt x="542619" y="85401"/>
                                                  <a:pt x="554596" y="89194"/>
                                                  <a:pt x="566081" y="92003"/>
                                                </a:cubicBezTo>
                                                <a:cubicBezTo>
                                                  <a:pt x="577320" y="94752"/>
                                                  <a:pt x="587485" y="97408"/>
                                                  <a:pt x="589158" y="79582"/>
                                                </a:cubicBezTo>
                                                <a:cubicBezTo>
                                                  <a:pt x="590080" y="69755"/>
                                                  <a:pt x="624182" y="54723"/>
                                                  <a:pt x="633978" y="57733"/>
                                                </a:cubicBezTo>
                                                <a:cubicBezTo>
                                                  <a:pt x="637678" y="58869"/>
                                                  <a:pt x="641317" y="60512"/>
                                                  <a:pt x="645110" y="61049"/>
                                                </a:cubicBezTo>
                                                <a:cubicBezTo>
                                                  <a:pt x="670583" y="64642"/>
                                                  <a:pt x="685554" y="77939"/>
                                                  <a:pt x="691111" y="102782"/>
                                                </a:cubicBezTo>
                                                <a:cubicBezTo>
                                                  <a:pt x="693061" y="111473"/>
                                                  <a:pt x="693046" y="121254"/>
                                                  <a:pt x="685998" y="126889"/>
                                                </a:cubicBezTo>
                                                <a:cubicBezTo>
                                                  <a:pt x="679657" y="131971"/>
                                                  <a:pt x="673101" y="124570"/>
                                                  <a:pt x="667404" y="121469"/>
                                                </a:cubicBezTo>
                                                <a:cubicBezTo>
                                                  <a:pt x="643651" y="108525"/>
                                                  <a:pt x="620236" y="94967"/>
                                                  <a:pt x="594333" y="80319"/>
                                                </a:cubicBezTo>
                                                <a:cubicBezTo>
                                                  <a:pt x="593826" y="88503"/>
                                                  <a:pt x="592644" y="93124"/>
                                                  <a:pt x="593427" y="97393"/>
                                                </a:cubicBezTo>
                                                <a:cubicBezTo>
                                                  <a:pt x="602394" y="146450"/>
                                                  <a:pt x="578855" y="184698"/>
                                                  <a:pt x="553153" y="222685"/>
                                                </a:cubicBezTo>
                                                <a:cubicBezTo>
                                                  <a:pt x="547011" y="231744"/>
                                                  <a:pt x="542066" y="235460"/>
                                                  <a:pt x="533145" y="228136"/>
                                                </a:cubicBezTo>
                                                <a:cubicBezTo>
                                                  <a:pt x="523226" y="219998"/>
                                                  <a:pt x="519526" y="222071"/>
                                                  <a:pt x="517054" y="234723"/>
                                                </a:cubicBezTo>
                                                <a:cubicBezTo>
                                                  <a:pt x="513031" y="255344"/>
                                                  <a:pt x="507427" y="275688"/>
                                                  <a:pt x="501607" y="295910"/>
                                                </a:cubicBezTo>
                                                <a:cubicBezTo>
                                                  <a:pt x="494238" y="321536"/>
                                                  <a:pt x="482568" y="325529"/>
                                                  <a:pt x="460350" y="310911"/>
                                                </a:cubicBezTo>
                                                <a:cubicBezTo>
                                                  <a:pt x="432851" y="292808"/>
                                                  <a:pt x="434831" y="293392"/>
                                                  <a:pt x="426095" y="323747"/>
                                                </a:cubicBezTo>
                                                <a:cubicBezTo>
                                                  <a:pt x="412936" y="369488"/>
                                                  <a:pt x="399915" y="415444"/>
                                                  <a:pt x="374919" y="456993"/>
                                                </a:cubicBezTo>
                                                <a:cubicBezTo>
                                                  <a:pt x="365122" y="473269"/>
                                                  <a:pt x="357951" y="491202"/>
                                                  <a:pt x="362051" y="512376"/>
                                                </a:cubicBezTo>
                                                <a:cubicBezTo>
                                                  <a:pt x="364600" y="525550"/>
                                                  <a:pt x="368393" y="544313"/>
                                                  <a:pt x="340816" y="538233"/>
                                                </a:cubicBezTo>
                                                <a:cubicBezTo>
                                                  <a:pt x="330314" y="535914"/>
                                                  <a:pt x="321700" y="549933"/>
                                                  <a:pt x="312257" y="556489"/>
                                                </a:cubicBezTo>
                                                <a:cubicBezTo>
                                                  <a:pt x="298177" y="566270"/>
                                                  <a:pt x="285878" y="579014"/>
                                                  <a:pt x="270969" y="587045"/>
                                                </a:cubicBezTo>
                                                <a:cubicBezTo>
                                                  <a:pt x="255906" y="595152"/>
                                                  <a:pt x="240276" y="610322"/>
                                                  <a:pt x="221006" y="590868"/>
                                                </a:cubicBezTo>
                                                <a:cubicBezTo>
                                                  <a:pt x="211670" y="581440"/>
                                                  <a:pt x="204423" y="593540"/>
                                                  <a:pt x="198158" y="599804"/>
                                                </a:cubicBezTo>
                                                <a:cubicBezTo>
                                                  <a:pt x="188531" y="609447"/>
                                                  <a:pt x="181790" y="624985"/>
                                                  <a:pt x="164272" y="619197"/>
                                                </a:cubicBezTo>
                                                <a:cubicBezTo>
                                                  <a:pt x="143435" y="612318"/>
                                                  <a:pt x="124273" y="600127"/>
                                                  <a:pt x="120097" y="577817"/>
                                                </a:cubicBezTo>
                                                <a:cubicBezTo>
                                                  <a:pt x="117133" y="561910"/>
                                                  <a:pt x="111068" y="559084"/>
                                                  <a:pt x="97433" y="559376"/>
                                                </a:cubicBezTo>
                                                <a:cubicBezTo>
                                                  <a:pt x="83169" y="559683"/>
                                                  <a:pt x="70134" y="551776"/>
                                                  <a:pt x="63608" y="541012"/>
                                                </a:cubicBezTo>
                                                <a:cubicBezTo>
                                                  <a:pt x="52752" y="523124"/>
                                                  <a:pt x="37751" y="509751"/>
                                                  <a:pt x="23533" y="495379"/>
                                                </a:cubicBezTo>
                                                <a:cubicBezTo>
                                                  <a:pt x="3158" y="474773"/>
                                                  <a:pt x="-1525" y="449869"/>
                                                  <a:pt x="394" y="422123"/>
                                                </a:cubicBezTo>
                                                <a:cubicBezTo>
                                                  <a:pt x="1115" y="411636"/>
                                                  <a:pt x="6935" y="408335"/>
                                                  <a:pt x="14811" y="407030"/>
                                                </a:cubicBezTo>
                                                <a:cubicBezTo>
                                                  <a:pt x="30427" y="404465"/>
                                                  <a:pt x="41467" y="399107"/>
                                                  <a:pt x="39072" y="380113"/>
                                                </a:cubicBezTo>
                                                <a:cubicBezTo>
                                                  <a:pt x="38596" y="376321"/>
                                                  <a:pt x="41789" y="370978"/>
                                                  <a:pt x="44891" y="368030"/>
                                                </a:cubicBezTo>
                                                <a:cubicBezTo>
                                                  <a:pt x="54334" y="359016"/>
                                                  <a:pt x="54365" y="349082"/>
                                                  <a:pt x="50065" y="337966"/>
                                                </a:cubicBezTo>
                                                <a:cubicBezTo>
                                                  <a:pt x="44768" y="324285"/>
                                                  <a:pt x="49067" y="312032"/>
                                                  <a:pt x="55500" y="299871"/>
                                                </a:cubicBezTo>
                                                <a:cubicBezTo>
                                                  <a:pt x="59324" y="292639"/>
                                                  <a:pt x="62886" y="291058"/>
                                                  <a:pt x="69873" y="296478"/>
                                                </a:cubicBezTo>
                                                <a:cubicBezTo>
                                                  <a:pt x="75446" y="300793"/>
                                                  <a:pt x="79837" y="313276"/>
                                                  <a:pt x="87868" y="306689"/>
                                                </a:cubicBezTo>
                                                <a:cubicBezTo>
                                                  <a:pt x="97065" y="299150"/>
                                                  <a:pt x="108182" y="287127"/>
                                                  <a:pt x="103360" y="274521"/>
                                                </a:cubicBezTo>
                                                <a:cubicBezTo>
                                                  <a:pt x="88881" y="236657"/>
                                                  <a:pt x="121463" y="222500"/>
                                                  <a:pt x="137862" y="200098"/>
                                                </a:cubicBezTo>
                                                <a:cubicBezTo>
                                                  <a:pt x="187380" y="200789"/>
                                                  <a:pt x="192922" y="154864"/>
                                                  <a:pt x="215632" y="127027"/>
                                                </a:cubicBezTo>
                                                <a:cubicBezTo>
                                                  <a:pt x="224676" y="115941"/>
                                                  <a:pt x="227378" y="103734"/>
                                                  <a:pt x="226749" y="89900"/>
                                                </a:cubicBezTo>
                                                <a:cubicBezTo>
                                                  <a:pt x="225366" y="59345"/>
                                                  <a:pt x="230495" y="29496"/>
                                                  <a:pt x="242379" y="15"/>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28" name="Google Shape;571;p9">
                                            <a:extLst>
                                              <a:ext uri="{FF2B5EF4-FFF2-40B4-BE49-F238E27FC236}">
                                                <a16:creationId xmlns:a16="http://schemas.microsoft.com/office/drawing/2014/main" id="{D2A85B0F-2ACF-8364-FE9F-92A4EBCF7152}"/>
                                              </a:ext>
                                            </a:extLst>
                                          </p:cNvPr>
                                          <p:cNvSpPr/>
                                          <p:nvPr/>
                                        </p:nvSpPr>
                                        <p:spPr>
                                          <a:xfrm>
                                            <a:off x="5756749" y="1892796"/>
                                            <a:ext cx="107552" cy="207738"/>
                                          </a:xfrm>
                                          <a:custGeom>
                                            <a:avLst/>
                                            <a:gdLst/>
                                            <a:ahLst/>
                                            <a:cxnLst/>
                                            <a:rect l="l" t="t" r="r" b="b"/>
                                            <a:pathLst>
                                              <a:path w="250045" h="482962" extrusionOk="0">
                                                <a:moveTo>
                                                  <a:pt x="29872" y="235336"/>
                                                </a:moveTo>
                                                <a:cubicBezTo>
                                                  <a:pt x="35723" y="215053"/>
                                                  <a:pt x="38041" y="192144"/>
                                                  <a:pt x="30011" y="169220"/>
                                                </a:cubicBezTo>
                                                <a:cubicBezTo>
                                                  <a:pt x="28998" y="166349"/>
                                                  <a:pt x="29980" y="161988"/>
                                                  <a:pt x="28183" y="160299"/>
                                                </a:cubicBezTo>
                                                <a:cubicBezTo>
                                                  <a:pt x="1421" y="135088"/>
                                                  <a:pt x="9682" y="99711"/>
                                                  <a:pt x="1037" y="69294"/>
                                                </a:cubicBezTo>
                                                <a:cubicBezTo>
                                                  <a:pt x="-1251" y="61218"/>
                                                  <a:pt x="-69" y="57625"/>
                                                  <a:pt x="7777" y="55982"/>
                                                </a:cubicBezTo>
                                                <a:cubicBezTo>
                                                  <a:pt x="80803" y="40704"/>
                                                  <a:pt x="153230" y="23093"/>
                                                  <a:pt x="224567" y="1136"/>
                                                </a:cubicBezTo>
                                                <a:cubicBezTo>
                                                  <a:pt x="236957" y="-2672"/>
                                                  <a:pt x="243222" y="3285"/>
                                                  <a:pt x="238846" y="16152"/>
                                                </a:cubicBezTo>
                                                <a:cubicBezTo>
                                                  <a:pt x="232320" y="35407"/>
                                                  <a:pt x="230094" y="51928"/>
                                                  <a:pt x="246170" y="69724"/>
                                                </a:cubicBezTo>
                                                <a:cubicBezTo>
                                                  <a:pt x="256381" y="81025"/>
                                                  <a:pt x="243928" y="95780"/>
                                                  <a:pt x="237341" y="107542"/>
                                                </a:cubicBezTo>
                                                <a:cubicBezTo>
                                                  <a:pt x="234470" y="112670"/>
                                                  <a:pt x="228896" y="117430"/>
                                                  <a:pt x="223430" y="119733"/>
                                                </a:cubicBezTo>
                                                <a:cubicBezTo>
                                                  <a:pt x="199247" y="129990"/>
                                                  <a:pt x="195193" y="146189"/>
                                                  <a:pt x="203193" y="170311"/>
                                                </a:cubicBezTo>
                                                <a:cubicBezTo>
                                                  <a:pt x="213926" y="202601"/>
                                                  <a:pt x="202778" y="235782"/>
                                                  <a:pt x="194856" y="265800"/>
                                                </a:cubicBezTo>
                                                <a:cubicBezTo>
                                                  <a:pt x="183755" y="307871"/>
                                                  <a:pt x="190280" y="347301"/>
                                                  <a:pt x="198111" y="386869"/>
                                                </a:cubicBezTo>
                                                <a:cubicBezTo>
                                                  <a:pt x="203040" y="411804"/>
                                                  <a:pt x="190050" y="436095"/>
                                                  <a:pt x="200445" y="460463"/>
                                                </a:cubicBezTo>
                                                <a:cubicBezTo>
                                                  <a:pt x="202993" y="466435"/>
                                                  <a:pt x="194242" y="467510"/>
                                                  <a:pt x="189006" y="468693"/>
                                                </a:cubicBezTo>
                                                <a:cubicBezTo>
                                                  <a:pt x="170811" y="472792"/>
                                                  <a:pt x="152463" y="476400"/>
                                                  <a:pt x="134498" y="481375"/>
                                                </a:cubicBezTo>
                                                <a:cubicBezTo>
                                                  <a:pt x="117117" y="486181"/>
                                                  <a:pt x="108672" y="480101"/>
                                                  <a:pt x="105308" y="462781"/>
                                                </a:cubicBezTo>
                                                <a:cubicBezTo>
                                                  <a:pt x="97969" y="424902"/>
                                                  <a:pt x="89617" y="387207"/>
                                                  <a:pt x="82077" y="349374"/>
                                                </a:cubicBezTo>
                                                <a:cubicBezTo>
                                                  <a:pt x="80987" y="343907"/>
                                                  <a:pt x="81095" y="337766"/>
                                                  <a:pt x="76212" y="334679"/>
                                                </a:cubicBezTo>
                                                <a:cubicBezTo>
                                                  <a:pt x="43999" y="314335"/>
                                                  <a:pt x="51737" y="273354"/>
                                                  <a:pt x="30825" y="247205"/>
                                                </a:cubicBezTo>
                                                <a:cubicBezTo>
                                                  <a:pt x="29228" y="245209"/>
                                                  <a:pt x="30226" y="241110"/>
                                                  <a:pt x="29842" y="235352"/>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29" name="Google Shape;572;p9">
                                            <a:extLst>
                                              <a:ext uri="{FF2B5EF4-FFF2-40B4-BE49-F238E27FC236}">
                                                <a16:creationId xmlns:a16="http://schemas.microsoft.com/office/drawing/2014/main" id="{2E5F6093-C696-4A38-8601-A116BFFFFDE6}"/>
                                              </a:ext>
                                            </a:extLst>
                                          </p:cNvPr>
                                          <p:cNvSpPr/>
                                          <p:nvPr/>
                                        </p:nvSpPr>
                                        <p:spPr>
                                          <a:xfrm>
                                            <a:off x="5844459" y="1867498"/>
                                            <a:ext cx="102975" cy="222568"/>
                                          </a:xfrm>
                                          <a:custGeom>
                                            <a:avLst/>
                                            <a:gdLst/>
                                            <a:ahLst/>
                                            <a:cxnLst/>
                                            <a:rect l="l" t="t" r="r" b="b"/>
                                            <a:pathLst>
                                              <a:path w="239402" h="517441" extrusionOk="0">
                                                <a:moveTo>
                                                  <a:pt x="238962" y="407543"/>
                                                </a:moveTo>
                                                <a:cubicBezTo>
                                                  <a:pt x="239576" y="422007"/>
                                                  <a:pt x="239300" y="429238"/>
                                                  <a:pt x="229458" y="432616"/>
                                                </a:cubicBezTo>
                                                <a:cubicBezTo>
                                                  <a:pt x="212383" y="438482"/>
                                                  <a:pt x="200054" y="452378"/>
                                                  <a:pt x="191593" y="466212"/>
                                                </a:cubicBezTo>
                                                <a:cubicBezTo>
                                                  <a:pt x="181184" y="483225"/>
                                                  <a:pt x="168056" y="487662"/>
                                                  <a:pt x="150382" y="490963"/>
                                                </a:cubicBezTo>
                                                <a:cubicBezTo>
                                                  <a:pt x="111459" y="498272"/>
                                                  <a:pt x="73011" y="508145"/>
                                                  <a:pt x="34319" y="516759"/>
                                                </a:cubicBezTo>
                                                <a:cubicBezTo>
                                                  <a:pt x="15786" y="520889"/>
                                                  <a:pt x="-2394" y="505565"/>
                                                  <a:pt x="5944" y="489980"/>
                                                </a:cubicBezTo>
                                                <a:cubicBezTo>
                                                  <a:pt x="20423" y="462911"/>
                                                  <a:pt x="2105" y="440539"/>
                                                  <a:pt x="1875" y="415957"/>
                                                </a:cubicBezTo>
                                                <a:cubicBezTo>
                                                  <a:pt x="1598" y="387920"/>
                                                  <a:pt x="-2823" y="361249"/>
                                                  <a:pt x="2965" y="331846"/>
                                                </a:cubicBezTo>
                                                <a:cubicBezTo>
                                                  <a:pt x="10105" y="295640"/>
                                                  <a:pt x="25152" y="257699"/>
                                                  <a:pt x="10351" y="218975"/>
                                                </a:cubicBezTo>
                                                <a:cubicBezTo>
                                                  <a:pt x="6358" y="208519"/>
                                                  <a:pt x="9828" y="199706"/>
                                                  <a:pt x="20991" y="194178"/>
                                                </a:cubicBezTo>
                                                <a:cubicBezTo>
                                                  <a:pt x="37819" y="185841"/>
                                                  <a:pt x="47692" y="171192"/>
                                                  <a:pt x="55016" y="154303"/>
                                                </a:cubicBezTo>
                                                <a:cubicBezTo>
                                                  <a:pt x="61434" y="139532"/>
                                                  <a:pt x="62801" y="126004"/>
                                                  <a:pt x="49366" y="114243"/>
                                                </a:cubicBezTo>
                                                <a:cubicBezTo>
                                                  <a:pt x="44361" y="109867"/>
                                                  <a:pt x="40276" y="103940"/>
                                                  <a:pt x="43086" y="97737"/>
                                                </a:cubicBezTo>
                                                <a:cubicBezTo>
                                                  <a:pt x="54924" y="71650"/>
                                                  <a:pt x="42534" y="44626"/>
                                                  <a:pt x="46863" y="18217"/>
                                                </a:cubicBezTo>
                                                <a:cubicBezTo>
                                                  <a:pt x="48291" y="9480"/>
                                                  <a:pt x="45619" y="1342"/>
                                                  <a:pt x="59055" y="928"/>
                                                </a:cubicBezTo>
                                                <a:cubicBezTo>
                                                  <a:pt x="69695" y="605"/>
                                                  <a:pt x="79399" y="-4201"/>
                                                  <a:pt x="84205" y="11722"/>
                                                </a:cubicBezTo>
                                                <a:cubicBezTo>
                                                  <a:pt x="99022" y="60825"/>
                                                  <a:pt x="115605" y="109391"/>
                                                  <a:pt x="130929" y="158341"/>
                                                </a:cubicBezTo>
                                                <a:cubicBezTo>
                                                  <a:pt x="150214" y="219912"/>
                                                  <a:pt x="168900" y="281667"/>
                                                  <a:pt x="187924" y="343300"/>
                                                </a:cubicBezTo>
                                                <a:cubicBezTo>
                                                  <a:pt x="190458" y="351515"/>
                                                  <a:pt x="192991" y="360697"/>
                                                  <a:pt x="202372" y="363230"/>
                                                </a:cubicBezTo>
                                                <a:cubicBezTo>
                                                  <a:pt x="223930" y="369049"/>
                                                  <a:pt x="220030" y="396549"/>
                                                  <a:pt x="238594" y="404871"/>
                                                </a:cubicBezTo>
                                                <a:cubicBezTo>
                                                  <a:pt x="239960" y="405485"/>
                                                  <a:pt x="239239" y="410736"/>
                                                  <a:pt x="238978" y="40749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0" name="Google Shape;573;p9">
                                            <a:extLst>
                                              <a:ext uri="{FF2B5EF4-FFF2-40B4-BE49-F238E27FC236}">
                                                <a16:creationId xmlns:a16="http://schemas.microsoft.com/office/drawing/2014/main" id="{30891031-0CFC-20B4-8A5E-7C77D29D3C81}"/>
                                              </a:ext>
                                            </a:extLst>
                                          </p:cNvPr>
                                          <p:cNvSpPr/>
                                          <p:nvPr/>
                                        </p:nvSpPr>
                                        <p:spPr>
                                          <a:xfrm>
                                            <a:off x="5558006" y="2400906"/>
                                            <a:ext cx="213698" cy="144849"/>
                                          </a:xfrm>
                                          <a:custGeom>
                                            <a:avLst/>
                                            <a:gdLst/>
                                            <a:ahLst/>
                                            <a:cxnLst/>
                                            <a:rect l="l" t="t" r="r" b="b"/>
                                            <a:pathLst>
                                              <a:path w="496819" h="336754" extrusionOk="0">
                                                <a:moveTo>
                                                  <a:pt x="0" y="63693"/>
                                                </a:moveTo>
                                                <a:cubicBezTo>
                                                  <a:pt x="53925" y="53221"/>
                                                  <a:pt x="105853" y="43179"/>
                                                  <a:pt x="157766" y="33045"/>
                                                </a:cubicBezTo>
                                                <a:cubicBezTo>
                                                  <a:pt x="211461" y="22558"/>
                                                  <a:pt x="265278" y="12670"/>
                                                  <a:pt x="318711" y="1016"/>
                                                </a:cubicBezTo>
                                                <a:cubicBezTo>
                                                  <a:pt x="333283" y="-2163"/>
                                                  <a:pt x="337766" y="2014"/>
                                                  <a:pt x="341252" y="15004"/>
                                                </a:cubicBezTo>
                                                <a:cubicBezTo>
                                                  <a:pt x="359708" y="83699"/>
                                                  <a:pt x="379284" y="152073"/>
                                                  <a:pt x="397433" y="220845"/>
                                                </a:cubicBezTo>
                                                <a:cubicBezTo>
                                                  <a:pt x="401809" y="237428"/>
                                                  <a:pt x="407260" y="244782"/>
                                                  <a:pt x="425824" y="238625"/>
                                                </a:cubicBezTo>
                                                <a:cubicBezTo>
                                                  <a:pt x="441961" y="233282"/>
                                                  <a:pt x="459358" y="231762"/>
                                                  <a:pt x="476155" y="228338"/>
                                                </a:cubicBezTo>
                                                <a:cubicBezTo>
                                                  <a:pt x="490696" y="225374"/>
                                                  <a:pt x="498864" y="228983"/>
                                                  <a:pt x="496377" y="245873"/>
                                                </a:cubicBezTo>
                                                <a:cubicBezTo>
                                                  <a:pt x="494243" y="260444"/>
                                                  <a:pt x="492769" y="275138"/>
                                                  <a:pt x="491187" y="289786"/>
                                                </a:cubicBezTo>
                                                <a:cubicBezTo>
                                                  <a:pt x="490542" y="295759"/>
                                                  <a:pt x="488024" y="300427"/>
                                                  <a:pt x="482266" y="302331"/>
                                                </a:cubicBezTo>
                                                <a:cubicBezTo>
                                                  <a:pt x="459296" y="309977"/>
                                                  <a:pt x="439627" y="324103"/>
                                                  <a:pt x="418315" y="334974"/>
                                                </a:cubicBezTo>
                                                <a:cubicBezTo>
                                                  <a:pt x="409302" y="339565"/>
                                                  <a:pt x="402869" y="334452"/>
                                                  <a:pt x="404159" y="328955"/>
                                                </a:cubicBezTo>
                                                <a:cubicBezTo>
                                                  <a:pt x="407291" y="315643"/>
                                                  <a:pt x="383768" y="305939"/>
                                                  <a:pt x="401027" y="290108"/>
                                                </a:cubicBezTo>
                                                <a:cubicBezTo>
                                                  <a:pt x="405617" y="285901"/>
                                                  <a:pt x="389572" y="278593"/>
                                                  <a:pt x="383338" y="272620"/>
                                                </a:cubicBezTo>
                                                <a:cubicBezTo>
                                                  <a:pt x="375246" y="264866"/>
                                                  <a:pt x="365389" y="241005"/>
                                                  <a:pt x="354057" y="271514"/>
                                                </a:cubicBezTo>
                                                <a:cubicBezTo>
                                                  <a:pt x="351770" y="277687"/>
                                                  <a:pt x="342649" y="274677"/>
                                                  <a:pt x="336814" y="273280"/>
                                                </a:cubicBezTo>
                                                <a:cubicBezTo>
                                                  <a:pt x="327771" y="271100"/>
                                                  <a:pt x="325191" y="262900"/>
                                                  <a:pt x="324346" y="255331"/>
                                                </a:cubicBezTo>
                                                <a:cubicBezTo>
                                                  <a:pt x="319417" y="211801"/>
                                                  <a:pt x="325237" y="167150"/>
                                                  <a:pt x="301453" y="125862"/>
                                                </a:cubicBezTo>
                                                <a:cubicBezTo>
                                                  <a:pt x="293115" y="111399"/>
                                                  <a:pt x="297830" y="89288"/>
                                                  <a:pt x="316884" y="77373"/>
                                                </a:cubicBezTo>
                                                <a:cubicBezTo>
                                                  <a:pt x="326250" y="71508"/>
                                                  <a:pt x="332699" y="31940"/>
                                                  <a:pt x="325943" y="23510"/>
                                                </a:cubicBezTo>
                                                <a:cubicBezTo>
                                                  <a:pt x="322120" y="18735"/>
                                                  <a:pt x="317023" y="20224"/>
                                                  <a:pt x="313506" y="22650"/>
                                                </a:cubicBezTo>
                                                <a:cubicBezTo>
                                                  <a:pt x="306458" y="27533"/>
                                                  <a:pt x="293546" y="26688"/>
                                                  <a:pt x="294466" y="39847"/>
                                                </a:cubicBezTo>
                                                <a:cubicBezTo>
                                                  <a:pt x="295081" y="48661"/>
                                                  <a:pt x="295710" y="56891"/>
                                                  <a:pt x="287373" y="62848"/>
                                                </a:cubicBezTo>
                                                <a:cubicBezTo>
                                                  <a:pt x="253824" y="86847"/>
                                                  <a:pt x="255405" y="119798"/>
                                                  <a:pt x="263758" y="154713"/>
                                                </a:cubicBezTo>
                                                <a:cubicBezTo>
                                                  <a:pt x="265355" y="161393"/>
                                                  <a:pt x="267335" y="169592"/>
                                                  <a:pt x="264940" y="175334"/>
                                                </a:cubicBezTo>
                                                <a:cubicBezTo>
                                                  <a:pt x="249555" y="212139"/>
                                                  <a:pt x="266890" y="239546"/>
                                                  <a:pt x="290290" y="264390"/>
                                                </a:cubicBezTo>
                                                <a:cubicBezTo>
                                                  <a:pt x="305015" y="280036"/>
                                                  <a:pt x="299027" y="304281"/>
                                                  <a:pt x="316577" y="317777"/>
                                                </a:cubicBezTo>
                                                <a:cubicBezTo>
                                                  <a:pt x="314627" y="319328"/>
                                                  <a:pt x="313199" y="320971"/>
                                                  <a:pt x="312754" y="320741"/>
                                                </a:cubicBezTo>
                                                <a:cubicBezTo>
                                                  <a:pt x="288694" y="308288"/>
                                                  <a:pt x="262437" y="304665"/>
                                                  <a:pt x="236058" y="301655"/>
                                                </a:cubicBezTo>
                                                <a:cubicBezTo>
                                                  <a:pt x="231299" y="301118"/>
                                                  <a:pt x="229978" y="297939"/>
                                                  <a:pt x="227997" y="294561"/>
                                                </a:cubicBezTo>
                                                <a:cubicBezTo>
                                                  <a:pt x="218447" y="278347"/>
                                                  <a:pt x="208221" y="264851"/>
                                                  <a:pt x="190456" y="286669"/>
                                                </a:cubicBezTo>
                                                <a:cubicBezTo>
                                                  <a:pt x="188568" y="289003"/>
                                                  <a:pt x="185144" y="290063"/>
                                                  <a:pt x="182180" y="287375"/>
                                                </a:cubicBezTo>
                                                <a:cubicBezTo>
                                                  <a:pt x="179155" y="284627"/>
                                                  <a:pt x="176176" y="280835"/>
                                                  <a:pt x="178710" y="277241"/>
                                                </a:cubicBezTo>
                                                <a:cubicBezTo>
                                                  <a:pt x="194878" y="254333"/>
                                                  <a:pt x="190440" y="223808"/>
                                                  <a:pt x="207315" y="201099"/>
                                                </a:cubicBezTo>
                                                <a:cubicBezTo>
                                                  <a:pt x="211384" y="195618"/>
                                                  <a:pt x="220873" y="188109"/>
                                                  <a:pt x="210217" y="181676"/>
                                                </a:cubicBezTo>
                                                <a:cubicBezTo>
                                                  <a:pt x="200574" y="175856"/>
                                                  <a:pt x="193788" y="161331"/>
                                                  <a:pt x="178464" y="168425"/>
                                                </a:cubicBezTo>
                                                <a:cubicBezTo>
                                                  <a:pt x="159993" y="176977"/>
                                                  <a:pt x="126950" y="162314"/>
                                                  <a:pt x="119749" y="142814"/>
                                                </a:cubicBezTo>
                                                <a:cubicBezTo>
                                                  <a:pt x="114605" y="128918"/>
                                                  <a:pt x="101677" y="120105"/>
                                                  <a:pt x="89501" y="120703"/>
                                                </a:cubicBezTo>
                                                <a:cubicBezTo>
                                                  <a:pt x="71137" y="121625"/>
                                                  <a:pt x="67221" y="110170"/>
                                                  <a:pt x="60942" y="98670"/>
                                                </a:cubicBezTo>
                                                <a:cubicBezTo>
                                                  <a:pt x="51975" y="82271"/>
                                                  <a:pt x="46478" y="60852"/>
                                                  <a:pt x="19254" y="72015"/>
                                                </a:cubicBezTo>
                                                <a:cubicBezTo>
                                                  <a:pt x="13558" y="74349"/>
                                                  <a:pt x="7308" y="69834"/>
                                                  <a:pt x="15" y="6367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1" name="Google Shape;574;p9">
                                            <a:extLst>
                                              <a:ext uri="{FF2B5EF4-FFF2-40B4-BE49-F238E27FC236}">
                                                <a16:creationId xmlns:a16="http://schemas.microsoft.com/office/drawing/2014/main" id="{0BB6043F-B1F2-AE9D-168F-027FBC4607DB}"/>
                                              </a:ext>
                                            </a:extLst>
                                          </p:cNvPr>
                                          <p:cNvSpPr/>
                                          <p:nvPr/>
                                        </p:nvSpPr>
                                        <p:spPr>
                                          <a:xfrm>
                                            <a:off x="5803026" y="2059857"/>
                                            <a:ext cx="209536" cy="110652"/>
                                          </a:xfrm>
                                          <a:custGeom>
                                            <a:avLst/>
                                            <a:gdLst/>
                                            <a:ahLst/>
                                            <a:cxnLst/>
                                            <a:rect l="l" t="t" r="r" b="b"/>
                                            <a:pathLst>
                                              <a:path w="487143" h="257251" extrusionOk="0">
                                                <a:moveTo>
                                                  <a:pt x="487128" y="204545"/>
                                                </a:moveTo>
                                                <a:cubicBezTo>
                                                  <a:pt x="473831" y="213512"/>
                                                  <a:pt x="463867" y="220728"/>
                                                  <a:pt x="453425" y="227147"/>
                                                </a:cubicBezTo>
                                                <a:cubicBezTo>
                                                  <a:pt x="443890" y="233012"/>
                                                  <a:pt x="433848" y="235162"/>
                                                  <a:pt x="422870" y="229711"/>
                                                </a:cubicBezTo>
                                                <a:cubicBezTo>
                                                  <a:pt x="403155" y="219915"/>
                                                  <a:pt x="391025" y="225381"/>
                                                  <a:pt x="383854" y="247015"/>
                                                </a:cubicBezTo>
                                                <a:cubicBezTo>
                                                  <a:pt x="382242" y="251882"/>
                                                  <a:pt x="379648" y="255967"/>
                                                  <a:pt x="375041" y="256996"/>
                                                </a:cubicBezTo>
                                                <a:cubicBezTo>
                                                  <a:pt x="368777" y="258393"/>
                                                  <a:pt x="363618" y="253863"/>
                                                  <a:pt x="362589" y="248673"/>
                                                </a:cubicBezTo>
                                                <a:cubicBezTo>
                                                  <a:pt x="359625" y="233565"/>
                                                  <a:pt x="348417" y="227346"/>
                                                  <a:pt x="336409" y="221527"/>
                                                </a:cubicBezTo>
                                                <a:cubicBezTo>
                                                  <a:pt x="322114" y="214602"/>
                                                  <a:pt x="320472" y="198695"/>
                                                  <a:pt x="315052" y="186918"/>
                                                </a:cubicBezTo>
                                                <a:cubicBezTo>
                                                  <a:pt x="309294" y="174420"/>
                                                  <a:pt x="302999" y="172301"/>
                                                  <a:pt x="292327" y="174788"/>
                                                </a:cubicBezTo>
                                                <a:cubicBezTo>
                                                  <a:pt x="212147" y="193551"/>
                                                  <a:pt x="131981" y="212345"/>
                                                  <a:pt x="51985" y="231876"/>
                                                </a:cubicBezTo>
                                                <a:cubicBezTo>
                                                  <a:pt x="45966" y="233350"/>
                                                  <a:pt x="40100" y="234363"/>
                                                  <a:pt x="34051" y="235361"/>
                                                </a:cubicBezTo>
                                                <a:cubicBezTo>
                                                  <a:pt x="394" y="240889"/>
                                                  <a:pt x="-4028" y="238294"/>
                                                  <a:pt x="2636" y="206387"/>
                                                </a:cubicBezTo>
                                                <a:cubicBezTo>
                                                  <a:pt x="7519" y="183003"/>
                                                  <a:pt x="7841" y="159725"/>
                                                  <a:pt x="6536" y="136725"/>
                                                </a:cubicBezTo>
                                                <a:cubicBezTo>
                                                  <a:pt x="5292" y="114875"/>
                                                  <a:pt x="13522" y="108012"/>
                                                  <a:pt x="33529" y="103928"/>
                                                </a:cubicBezTo>
                                                <a:cubicBezTo>
                                                  <a:pt x="111821" y="87928"/>
                                                  <a:pt x="189683" y="69933"/>
                                                  <a:pt x="267868" y="53396"/>
                                                </a:cubicBezTo>
                                                <a:cubicBezTo>
                                                  <a:pt x="280366" y="50755"/>
                                                  <a:pt x="289609" y="46579"/>
                                                  <a:pt x="293755" y="33819"/>
                                                </a:cubicBezTo>
                                                <a:cubicBezTo>
                                                  <a:pt x="298362" y="19647"/>
                                                  <a:pt x="312979" y="14350"/>
                                                  <a:pt x="321700" y="3617"/>
                                                </a:cubicBezTo>
                                                <a:cubicBezTo>
                                                  <a:pt x="327151" y="-3077"/>
                                                  <a:pt x="334859" y="255"/>
                                                  <a:pt x="338913" y="7625"/>
                                                </a:cubicBezTo>
                                                <a:cubicBezTo>
                                                  <a:pt x="347757" y="23655"/>
                                                  <a:pt x="354405" y="40038"/>
                                                  <a:pt x="344593" y="58325"/>
                                                </a:cubicBezTo>
                                                <a:cubicBezTo>
                                                  <a:pt x="337485" y="71560"/>
                                                  <a:pt x="332003" y="85441"/>
                                                  <a:pt x="336364" y="100734"/>
                                                </a:cubicBezTo>
                                                <a:cubicBezTo>
                                                  <a:pt x="340264" y="114399"/>
                                                  <a:pt x="343150" y="128003"/>
                                                  <a:pt x="364431" y="119374"/>
                                                </a:cubicBezTo>
                                                <a:cubicBezTo>
                                                  <a:pt x="378189" y="113785"/>
                                                  <a:pt x="399793" y="131105"/>
                                                  <a:pt x="401037" y="146797"/>
                                                </a:cubicBezTo>
                                                <a:cubicBezTo>
                                                  <a:pt x="402019" y="159295"/>
                                                  <a:pt x="413028" y="164762"/>
                                                  <a:pt x="416667" y="171518"/>
                                                </a:cubicBezTo>
                                                <a:cubicBezTo>
                                                  <a:pt x="432236" y="200461"/>
                                                  <a:pt x="461287" y="194918"/>
                                                  <a:pt x="487143" y="204545"/>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2" name="Google Shape;575;p9">
                                            <a:extLst>
                                              <a:ext uri="{FF2B5EF4-FFF2-40B4-BE49-F238E27FC236}">
                                                <a16:creationId xmlns:a16="http://schemas.microsoft.com/office/drawing/2014/main" id="{791CA671-CB88-1EA6-8ABF-D5CD571E6443}"/>
                                              </a:ext>
                                            </a:extLst>
                                          </p:cNvPr>
                                          <p:cNvSpPr/>
                                          <p:nvPr/>
                                        </p:nvSpPr>
                                        <p:spPr>
                                          <a:xfrm>
                                            <a:off x="5724491" y="2247055"/>
                                            <a:ext cx="83360" cy="190143"/>
                                          </a:xfrm>
                                          <a:custGeom>
                                            <a:avLst/>
                                            <a:gdLst/>
                                            <a:ahLst/>
                                            <a:cxnLst/>
                                            <a:rect l="l" t="t" r="r" b="b"/>
                                            <a:pathLst>
                                              <a:path w="193801" h="442057" extrusionOk="0">
                                                <a:moveTo>
                                                  <a:pt x="129298" y="442027"/>
                                                </a:moveTo>
                                                <a:cubicBezTo>
                                                  <a:pt x="119164" y="423878"/>
                                                  <a:pt x="107080" y="420239"/>
                                                  <a:pt x="90697" y="419671"/>
                                                </a:cubicBezTo>
                                                <a:cubicBezTo>
                                                  <a:pt x="59205" y="418581"/>
                                                  <a:pt x="32657" y="401368"/>
                                                  <a:pt x="8228" y="383757"/>
                                                </a:cubicBezTo>
                                                <a:cubicBezTo>
                                                  <a:pt x="-7894" y="372118"/>
                                                  <a:pt x="1181" y="330938"/>
                                                  <a:pt x="22400" y="317226"/>
                                                </a:cubicBezTo>
                                                <a:cubicBezTo>
                                                  <a:pt x="52817" y="297588"/>
                                                  <a:pt x="59788" y="260646"/>
                                                  <a:pt x="84985" y="236861"/>
                                                </a:cubicBezTo>
                                                <a:cubicBezTo>
                                                  <a:pt x="93660" y="228662"/>
                                                  <a:pt x="93645" y="211834"/>
                                                  <a:pt x="74928" y="202974"/>
                                                </a:cubicBezTo>
                                                <a:cubicBezTo>
                                                  <a:pt x="56733" y="194361"/>
                                                  <a:pt x="34700" y="187006"/>
                                                  <a:pt x="31644" y="161379"/>
                                                </a:cubicBezTo>
                                                <a:cubicBezTo>
                                                  <a:pt x="31490" y="160059"/>
                                                  <a:pt x="29985" y="158078"/>
                                                  <a:pt x="28819" y="157832"/>
                                                </a:cubicBezTo>
                                                <a:cubicBezTo>
                                                  <a:pt x="-7387" y="150432"/>
                                                  <a:pt x="10025" y="128751"/>
                                                  <a:pt x="16151" y="110218"/>
                                                </a:cubicBezTo>
                                                <a:cubicBezTo>
                                                  <a:pt x="18071" y="104399"/>
                                                  <a:pt x="23475" y="97444"/>
                                                  <a:pt x="17625" y="92899"/>
                                                </a:cubicBezTo>
                                                <a:cubicBezTo>
                                                  <a:pt x="-79" y="79187"/>
                                                  <a:pt x="11652" y="67487"/>
                                                  <a:pt x="18608" y="55004"/>
                                                </a:cubicBezTo>
                                                <a:cubicBezTo>
                                                  <a:pt x="23521" y="46191"/>
                                                  <a:pt x="29095" y="37807"/>
                                                  <a:pt x="31567" y="27627"/>
                                                </a:cubicBezTo>
                                                <a:cubicBezTo>
                                                  <a:pt x="39352" y="-4433"/>
                                                  <a:pt x="39536" y="-4218"/>
                                                  <a:pt x="69692" y="6423"/>
                                                </a:cubicBezTo>
                                                <a:cubicBezTo>
                                                  <a:pt x="92493" y="14468"/>
                                                  <a:pt x="115617" y="21593"/>
                                                  <a:pt x="138234" y="30099"/>
                                                </a:cubicBezTo>
                                                <a:cubicBezTo>
                                                  <a:pt x="147692" y="33661"/>
                                                  <a:pt x="163692" y="30698"/>
                                                  <a:pt x="164767" y="44102"/>
                                                </a:cubicBezTo>
                                                <a:cubicBezTo>
                                                  <a:pt x="166271" y="62789"/>
                                                  <a:pt x="170494" y="83195"/>
                                                  <a:pt x="154510" y="99455"/>
                                                </a:cubicBezTo>
                                                <a:cubicBezTo>
                                                  <a:pt x="150379" y="103662"/>
                                                  <a:pt x="144468" y="105213"/>
                                                  <a:pt x="141935" y="112261"/>
                                                </a:cubicBezTo>
                                                <a:cubicBezTo>
                                                  <a:pt x="130219" y="144919"/>
                                                  <a:pt x="135087" y="154593"/>
                                                  <a:pt x="170355" y="157080"/>
                                                </a:cubicBezTo>
                                                <a:cubicBezTo>
                                                  <a:pt x="186631" y="158232"/>
                                                  <a:pt x="187798" y="169824"/>
                                                  <a:pt x="188489" y="178914"/>
                                                </a:cubicBezTo>
                                                <a:cubicBezTo>
                                                  <a:pt x="192727" y="234374"/>
                                                  <a:pt x="202523" y="290218"/>
                                                  <a:pt x="175991" y="343836"/>
                                                </a:cubicBezTo>
                                                <a:cubicBezTo>
                                                  <a:pt x="169587" y="356795"/>
                                                  <a:pt x="167085" y="371642"/>
                                                  <a:pt x="156045" y="382283"/>
                                                </a:cubicBezTo>
                                                <a:cubicBezTo>
                                                  <a:pt x="140245" y="397530"/>
                                                  <a:pt x="138556" y="419425"/>
                                                  <a:pt x="129282" y="442058"/>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3" name="Google Shape;576;p9">
                                            <a:extLst>
                                              <a:ext uri="{FF2B5EF4-FFF2-40B4-BE49-F238E27FC236}">
                                                <a16:creationId xmlns:a16="http://schemas.microsoft.com/office/drawing/2014/main" id="{D15DCDFE-1081-3D0E-1110-4C41EA0CCF04}"/>
                                              </a:ext>
                                            </a:extLst>
                                          </p:cNvPr>
                                          <p:cNvSpPr/>
                                          <p:nvPr/>
                                        </p:nvSpPr>
                                        <p:spPr>
                                          <a:xfrm>
                                            <a:off x="5807958" y="2147433"/>
                                            <a:ext cx="110205" cy="106003"/>
                                          </a:xfrm>
                                          <a:custGeom>
                                            <a:avLst/>
                                            <a:gdLst/>
                                            <a:ahLst/>
                                            <a:cxnLst/>
                                            <a:rect l="l" t="t" r="r" b="b"/>
                                            <a:pathLst>
                                              <a:path w="256213" h="246443" extrusionOk="0">
                                                <a:moveTo>
                                                  <a:pt x="9870" y="239749"/>
                                                </a:moveTo>
                                                <a:cubicBezTo>
                                                  <a:pt x="10852" y="237753"/>
                                                  <a:pt x="11297" y="235051"/>
                                                  <a:pt x="12879" y="233853"/>
                                                </a:cubicBezTo>
                                                <a:cubicBezTo>
                                                  <a:pt x="30061" y="220894"/>
                                                  <a:pt x="33438" y="209486"/>
                                                  <a:pt x="24748" y="185732"/>
                                                </a:cubicBezTo>
                                                <a:cubicBezTo>
                                                  <a:pt x="10790" y="147531"/>
                                                  <a:pt x="7597" y="105337"/>
                                                  <a:pt x="396" y="64740"/>
                                                </a:cubicBezTo>
                                                <a:cubicBezTo>
                                                  <a:pt x="-1278" y="55312"/>
                                                  <a:pt x="2223" y="49124"/>
                                                  <a:pt x="13417" y="46667"/>
                                                </a:cubicBezTo>
                                                <a:cubicBezTo>
                                                  <a:pt x="80070" y="32004"/>
                                                  <a:pt x="146631" y="16911"/>
                                                  <a:pt x="213008" y="1019"/>
                                                </a:cubicBezTo>
                                                <a:cubicBezTo>
                                                  <a:pt x="225415" y="-1960"/>
                                                  <a:pt x="229376" y="1479"/>
                                                  <a:pt x="232063" y="12842"/>
                                                </a:cubicBezTo>
                                                <a:cubicBezTo>
                                                  <a:pt x="238803" y="41447"/>
                                                  <a:pt x="245299" y="70221"/>
                                                  <a:pt x="254403" y="98105"/>
                                                </a:cubicBezTo>
                                                <a:cubicBezTo>
                                                  <a:pt x="259332" y="113198"/>
                                                  <a:pt x="253866" y="118848"/>
                                                  <a:pt x="242028" y="125190"/>
                                                </a:cubicBezTo>
                                                <a:cubicBezTo>
                                                  <a:pt x="204302" y="145396"/>
                                                  <a:pt x="164765" y="161012"/>
                                                  <a:pt x="122540" y="167015"/>
                                                </a:cubicBezTo>
                                                <a:cubicBezTo>
                                                  <a:pt x="106572" y="169288"/>
                                                  <a:pt x="100461" y="178516"/>
                                                  <a:pt x="92108" y="188619"/>
                                                </a:cubicBezTo>
                                                <a:cubicBezTo>
                                                  <a:pt x="70719" y="214506"/>
                                                  <a:pt x="39458" y="225853"/>
                                                  <a:pt x="14399" y="246443"/>
                                                </a:cubicBezTo>
                                                <a:cubicBezTo>
                                                  <a:pt x="12894" y="244217"/>
                                                  <a:pt x="11374" y="242006"/>
                                                  <a:pt x="9870" y="239780"/>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4" name="Google Shape;577;p9">
                                            <a:extLst>
                                              <a:ext uri="{FF2B5EF4-FFF2-40B4-BE49-F238E27FC236}">
                                                <a16:creationId xmlns:a16="http://schemas.microsoft.com/office/drawing/2014/main" id="{D9170516-85AC-B2DB-A1EE-2154C2DC43B5}"/>
                                              </a:ext>
                                            </a:extLst>
                                          </p:cNvPr>
                                          <p:cNvSpPr/>
                                          <p:nvPr/>
                                        </p:nvSpPr>
                                        <p:spPr>
                                          <a:xfrm>
                                            <a:off x="5708958" y="2387396"/>
                                            <a:ext cx="61573" cy="110465"/>
                                          </a:xfrm>
                                          <a:custGeom>
                                            <a:avLst/>
                                            <a:gdLst/>
                                            <a:ahLst/>
                                            <a:cxnLst/>
                                            <a:rect l="l" t="t" r="r" b="b"/>
                                            <a:pathLst>
                                              <a:path w="143148" h="256816" extrusionOk="0">
                                                <a:moveTo>
                                                  <a:pt x="72961" y="255709"/>
                                                </a:moveTo>
                                                <a:cubicBezTo>
                                                  <a:pt x="65913" y="258687"/>
                                                  <a:pt x="62566" y="255663"/>
                                                  <a:pt x="60094" y="246603"/>
                                                </a:cubicBezTo>
                                                <a:cubicBezTo>
                                                  <a:pt x="40763" y="175850"/>
                                                  <a:pt x="20818" y="105266"/>
                                                  <a:pt x="933" y="34651"/>
                                                </a:cubicBezTo>
                                                <a:cubicBezTo>
                                                  <a:pt x="-1416" y="26299"/>
                                                  <a:pt x="857" y="19374"/>
                                                  <a:pt x="5647" y="12679"/>
                                                </a:cubicBezTo>
                                                <a:cubicBezTo>
                                                  <a:pt x="11344" y="4741"/>
                                                  <a:pt x="18729" y="-4656"/>
                                                  <a:pt x="28095" y="2607"/>
                                                </a:cubicBezTo>
                                                <a:cubicBezTo>
                                                  <a:pt x="35327" y="8211"/>
                                                  <a:pt x="26284" y="16195"/>
                                                  <a:pt x="22123" y="22184"/>
                                                </a:cubicBezTo>
                                                <a:cubicBezTo>
                                                  <a:pt x="9854" y="39810"/>
                                                  <a:pt x="15397" y="66327"/>
                                                  <a:pt x="37615" y="82035"/>
                                                </a:cubicBezTo>
                                                <a:cubicBezTo>
                                                  <a:pt x="49392" y="90357"/>
                                                  <a:pt x="56424" y="100076"/>
                                                  <a:pt x="59971" y="113220"/>
                                                </a:cubicBezTo>
                                                <a:cubicBezTo>
                                                  <a:pt x="69675" y="149164"/>
                                                  <a:pt x="92569" y="172764"/>
                                                  <a:pt x="125411" y="189900"/>
                                                </a:cubicBezTo>
                                                <a:cubicBezTo>
                                                  <a:pt x="141473" y="198283"/>
                                                  <a:pt x="139983" y="220056"/>
                                                  <a:pt x="142962" y="235855"/>
                                                </a:cubicBezTo>
                                                <a:cubicBezTo>
                                                  <a:pt x="145080" y="247125"/>
                                                  <a:pt x="128636" y="244500"/>
                                                  <a:pt x="120498" y="246742"/>
                                                </a:cubicBezTo>
                                                <a:cubicBezTo>
                                                  <a:pt x="105528" y="250841"/>
                                                  <a:pt x="89912" y="252653"/>
                                                  <a:pt x="72961" y="255709"/>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5" name="Google Shape;578;p9">
                                            <a:extLst>
                                              <a:ext uri="{FF2B5EF4-FFF2-40B4-BE49-F238E27FC236}">
                                                <a16:creationId xmlns:a16="http://schemas.microsoft.com/office/drawing/2014/main" id="{1CEC49C9-AEB3-E1AB-0AF7-9BAD96916E84}"/>
                                              </a:ext>
                                            </a:extLst>
                                          </p:cNvPr>
                                          <p:cNvSpPr/>
                                          <p:nvPr/>
                                        </p:nvSpPr>
                                        <p:spPr>
                                          <a:xfrm>
                                            <a:off x="5471234" y="2430653"/>
                                            <a:ext cx="75399" cy="49434"/>
                                          </a:xfrm>
                                          <a:custGeom>
                                            <a:avLst/>
                                            <a:gdLst/>
                                            <a:ahLst/>
                                            <a:cxnLst/>
                                            <a:rect l="l" t="t" r="r" b="b"/>
                                            <a:pathLst>
                                              <a:path w="175293" h="114927" extrusionOk="0">
                                                <a:moveTo>
                                                  <a:pt x="175279" y="5727"/>
                                                </a:moveTo>
                                                <a:cubicBezTo>
                                                  <a:pt x="162043" y="12575"/>
                                                  <a:pt x="142359" y="11731"/>
                                                  <a:pt x="140577" y="32444"/>
                                                </a:cubicBezTo>
                                                <a:cubicBezTo>
                                                  <a:pt x="140547" y="32874"/>
                                                  <a:pt x="137630" y="33672"/>
                                                  <a:pt x="136371" y="33288"/>
                                                </a:cubicBezTo>
                                                <a:cubicBezTo>
                                                  <a:pt x="109316" y="25227"/>
                                                  <a:pt x="89631" y="33580"/>
                                                  <a:pt x="77671" y="59375"/>
                                                </a:cubicBezTo>
                                                <a:cubicBezTo>
                                                  <a:pt x="42770" y="57901"/>
                                                  <a:pt x="40559" y="93800"/>
                                                  <a:pt x="20536" y="109323"/>
                                                </a:cubicBezTo>
                                                <a:cubicBezTo>
                                                  <a:pt x="18740" y="110721"/>
                                                  <a:pt x="16790" y="111903"/>
                                                  <a:pt x="12368" y="114928"/>
                                                </a:cubicBezTo>
                                                <a:cubicBezTo>
                                                  <a:pt x="8146" y="89931"/>
                                                  <a:pt x="4231" y="66500"/>
                                                  <a:pt x="238" y="43100"/>
                                                </a:cubicBezTo>
                                                <a:cubicBezTo>
                                                  <a:pt x="-944" y="36159"/>
                                                  <a:pt x="2326" y="33304"/>
                                                  <a:pt x="8852" y="32045"/>
                                                </a:cubicBezTo>
                                                <a:cubicBezTo>
                                                  <a:pt x="63852" y="21465"/>
                                                  <a:pt x="118820" y="10702"/>
                                                  <a:pt x="173805" y="0"/>
                                                </a:cubicBezTo>
                                                <a:cubicBezTo>
                                                  <a:pt x="174296" y="1904"/>
                                                  <a:pt x="174787" y="3823"/>
                                                  <a:pt x="175294" y="5727"/>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6" name="Google Shape;579;p9">
                                            <a:extLst>
                                              <a:ext uri="{FF2B5EF4-FFF2-40B4-BE49-F238E27FC236}">
                                                <a16:creationId xmlns:a16="http://schemas.microsoft.com/office/drawing/2014/main" id="{D54A68BD-3281-7625-285C-91CD89D4DCEB}"/>
                                              </a:ext>
                                            </a:extLst>
                                          </p:cNvPr>
                                          <p:cNvSpPr/>
                                          <p:nvPr/>
                                        </p:nvSpPr>
                                        <p:spPr>
                                          <a:xfrm>
                                            <a:off x="5913149" y="2141181"/>
                                            <a:ext cx="26350" cy="54366"/>
                                          </a:xfrm>
                                          <a:custGeom>
                                            <a:avLst/>
                                            <a:gdLst/>
                                            <a:ahLst/>
                                            <a:cxnLst/>
                                            <a:rect l="l" t="t" r="r" b="b"/>
                                            <a:pathLst>
                                              <a:path w="61261" h="126394" extrusionOk="0">
                                                <a:moveTo>
                                                  <a:pt x="61148" y="43608"/>
                                                </a:moveTo>
                                                <a:cubicBezTo>
                                                  <a:pt x="57525" y="64874"/>
                                                  <a:pt x="53855" y="85602"/>
                                                  <a:pt x="58860" y="107805"/>
                                                </a:cubicBezTo>
                                                <a:cubicBezTo>
                                                  <a:pt x="61793" y="120779"/>
                                                  <a:pt x="44949" y="122053"/>
                                                  <a:pt x="35706" y="125401"/>
                                                </a:cubicBezTo>
                                                <a:cubicBezTo>
                                                  <a:pt x="24544" y="129439"/>
                                                  <a:pt x="24988" y="120395"/>
                                                  <a:pt x="23161" y="112181"/>
                                                </a:cubicBezTo>
                                                <a:cubicBezTo>
                                                  <a:pt x="17296" y="85878"/>
                                                  <a:pt x="10033" y="59868"/>
                                                  <a:pt x="2878" y="33858"/>
                                                </a:cubicBezTo>
                                                <a:cubicBezTo>
                                                  <a:pt x="-331" y="22219"/>
                                                  <a:pt x="-4461" y="10780"/>
                                                  <a:pt x="12797" y="7172"/>
                                                </a:cubicBezTo>
                                                <a:cubicBezTo>
                                                  <a:pt x="26923" y="4208"/>
                                                  <a:pt x="43368" y="-11192"/>
                                                  <a:pt x="52135" y="15110"/>
                                                </a:cubicBezTo>
                                                <a:cubicBezTo>
                                                  <a:pt x="55282" y="24538"/>
                                                  <a:pt x="62162" y="32768"/>
                                                  <a:pt x="61163" y="43608"/>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sp>
                                        <p:nvSpPr>
                                          <p:cNvPr id="137" name="Google Shape;580;p9">
                                            <a:extLst>
                                              <a:ext uri="{FF2B5EF4-FFF2-40B4-BE49-F238E27FC236}">
                                                <a16:creationId xmlns:a16="http://schemas.microsoft.com/office/drawing/2014/main" id="{7301DF4E-4BD2-110C-4D38-366D081B05F5}"/>
                                              </a:ext>
                                            </a:extLst>
                                          </p:cNvPr>
                                          <p:cNvSpPr/>
                                          <p:nvPr/>
                                        </p:nvSpPr>
                                        <p:spPr>
                                          <a:xfrm>
                                            <a:off x="5736508" y="2537341"/>
                                            <a:ext cx="29227" cy="75794"/>
                                          </a:xfrm>
                                          <a:custGeom>
                                            <a:avLst/>
                                            <a:gdLst/>
                                            <a:ahLst/>
                                            <a:cxnLst/>
                                            <a:rect l="l" t="t" r="r" b="b"/>
                                            <a:pathLst>
                                              <a:path w="67948" h="176210" extrusionOk="0">
                                                <a:moveTo>
                                                  <a:pt x="67934" y="0"/>
                                                </a:moveTo>
                                                <a:cubicBezTo>
                                                  <a:pt x="66214" y="7048"/>
                                                  <a:pt x="66460" y="10886"/>
                                                  <a:pt x="64678" y="12606"/>
                                                </a:cubicBezTo>
                                                <a:cubicBezTo>
                                                  <a:pt x="34568" y="41549"/>
                                                  <a:pt x="42583" y="81471"/>
                                                  <a:pt x="34430" y="116693"/>
                                                </a:cubicBezTo>
                                                <a:cubicBezTo>
                                                  <a:pt x="30945" y="131787"/>
                                                  <a:pt x="27981" y="147003"/>
                                                  <a:pt x="24880" y="162189"/>
                                                </a:cubicBezTo>
                                                <a:cubicBezTo>
                                                  <a:pt x="23314" y="169850"/>
                                                  <a:pt x="18139" y="176054"/>
                                                  <a:pt x="11322" y="176207"/>
                                                </a:cubicBezTo>
                                                <a:cubicBezTo>
                                                  <a:pt x="2186" y="176422"/>
                                                  <a:pt x="2386" y="167563"/>
                                                  <a:pt x="1510" y="160484"/>
                                                </a:cubicBezTo>
                                                <a:cubicBezTo>
                                                  <a:pt x="-4232" y="113884"/>
                                                  <a:pt x="7191" y="69494"/>
                                                  <a:pt x="22454" y="26625"/>
                                                </a:cubicBezTo>
                                                <a:cubicBezTo>
                                                  <a:pt x="27797" y="11623"/>
                                                  <a:pt x="47911" y="6602"/>
                                                  <a:pt x="67949" y="15"/>
                                                </a:cubicBezTo>
                                                <a:close/>
                                              </a:path>
                                            </a:pathLst>
                                          </a:custGeom>
                                          <a:grp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500"/>
                                              <a:buFont typeface="Arial"/>
                                              <a:buNone/>
                                              <a:tabLst/>
                                              <a:defRPr/>
                                            </a:pPr>
                                            <a:endParaRPr kumimoji="0" sz="400" b="0" i="0" u="none" strike="noStrike" kern="0" cap="none" spc="0" normalizeH="0" baseline="0" noProof="0">
                                              <a:ln>
                                                <a:noFill/>
                                              </a:ln>
                                              <a:solidFill>
                                                <a:srgbClr val="F2F2F2"/>
                                              </a:solidFill>
                                              <a:effectLst/>
                                              <a:uLnTx/>
                                              <a:uFillTx/>
                                              <a:latin typeface="Arial"/>
                                              <a:ea typeface="Arial"/>
                                              <a:cs typeface="Arial"/>
                                              <a:sym typeface="Arial"/>
                                            </a:endParaRPr>
                                          </a:p>
                                        </p:txBody>
                                      </p:sp>
                                    </p:grpSp>
                                  </p:grpSp>
                                </p:grpSp>
                              </p:grpSp>
                            </p:grpSp>
                          </p:grpSp>
                        </p:grpSp>
                      </p:grpSp>
                    </p:grpSp>
                  </p:grpSp>
                </p:grpSp>
              </p:grpSp>
            </p:grpSp>
          </p:grpSp>
          <p:sp>
            <p:nvSpPr>
              <p:cNvPr id="37" name="Google Shape;625;p9">
                <a:extLst>
                  <a:ext uri="{FF2B5EF4-FFF2-40B4-BE49-F238E27FC236}">
                    <a16:creationId xmlns:a16="http://schemas.microsoft.com/office/drawing/2014/main" id="{626D818B-ABC0-7A97-0334-0DA4E3112A75}"/>
                  </a:ext>
                </a:extLst>
              </p:cNvPr>
              <p:cNvSpPr/>
              <p:nvPr/>
            </p:nvSpPr>
            <p:spPr>
              <a:xfrm>
                <a:off x="11932799" y="1485378"/>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627;p9">
                <a:extLst>
                  <a:ext uri="{FF2B5EF4-FFF2-40B4-BE49-F238E27FC236}">
                    <a16:creationId xmlns:a16="http://schemas.microsoft.com/office/drawing/2014/main" id="{BC602A86-CB0D-07CF-01D4-CF901A3CC9DD}"/>
                  </a:ext>
                </a:extLst>
              </p:cNvPr>
              <p:cNvSpPr/>
              <p:nvPr/>
            </p:nvSpPr>
            <p:spPr>
              <a:xfrm>
                <a:off x="12652294" y="1999860"/>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671;p9">
                <a:extLst>
                  <a:ext uri="{FF2B5EF4-FFF2-40B4-BE49-F238E27FC236}">
                    <a16:creationId xmlns:a16="http://schemas.microsoft.com/office/drawing/2014/main" id="{FCEDEB65-1D82-14A5-4695-9847430529C0}"/>
                  </a:ext>
                </a:extLst>
              </p:cNvPr>
              <p:cNvSpPr/>
              <p:nvPr/>
            </p:nvSpPr>
            <p:spPr>
              <a:xfrm>
                <a:off x="13103598" y="1924853"/>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672;p9">
                <a:extLst>
                  <a:ext uri="{FF2B5EF4-FFF2-40B4-BE49-F238E27FC236}">
                    <a16:creationId xmlns:a16="http://schemas.microsoft.com/office/drawing/2014/main" id="{838B89B0-0770-93DC-9C9A-F67320CA6722}"/>
                  </a:ext>
                </a:extLst>
              </p:cNvPr>
              <p:cNvSpPr/>
              <p:nvPr/>
            </p:nvSpPr>
            <p:spPr>
              <a:xfrm>
                <a:off x="12347608" y="2286303"/>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673;p9">
                <a:extLst>
                  <a:ext uri="{FF2B5EF4-FFF2-40B4-BE49-F238E27FC236}">
                    <a16:creationId xmlns:a16="http://schemas.microsoft.com/office/drawing/2014/main" id="{797EBB18-C1EC-6280-4559-4E3673EBA802}"/>
                  </a:ext>
                </a:extLst>
              </p:cNvPr>
              <p:cNvSpPr/>
              <p:nvPr/>
            </p:nvSpPr>
            <p:spPr>
              <a:xfrm>
                <a:off x="12634273" y="2725174"/>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674;p9">
                <a:extLst>
                  <a:ext uri="{FF2B5EF4-FFF2-40B4-BE49-F238E27FC236}">
                    <a16:creationId xmlns:a16="http://schemas.microsoft.com/office/drawing/2014/main" id="{C70F5ADF-5048-A240-2850-9208DCDC9E09}"/>
                  </a:ext>
                </a:extLst>
              </p:cNvPr>
              <p:cNvSpPr/>
              <p:nvPr/>
            </p:nvSpPr>
            <p:spPr>
              <a:xfrm>
                <a:off x="12577395" y="340431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675;p9">
                <a:extLst>
                  <a:ext uri="{FF2B5EF4-FFF2-40B4-BE49-F238E27FC236}">
                    <a16:creationId xmlns:a16="http://schemas.microsoft.com/office/drawing/2014/main" id="{05D588EA-2FFF-9B3A-FFDF-332F1F5E423D}"/>
                  </a:ext>
                </a:extLst>
              </p:cNvPr>
              <p:cNvSpPr/>
              <p:nvPr/>
            </p:nvSpPr>
            <p:spPr>
              <a:xfrm>
                <a:off x="13103598" y="302375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676;p9">
                <a:extLst>
                  <a:ext uri="{FF2B5EF4-FFF2-40B4-BE49-F238E27FC236}">
                    <a16:creationId xmlns:a16="http://schemas.microsoft.com/office/drawing/2014/main" id="{8D3F6852-7347-2720-7A08-215B69402B49}"/>
                  </a:ext>
                </a:extLst>
              </p:cNvPr>
              <p:cNvSpPr/>
              <p:nvPr/>
            </p:nvSpPr>
            <p:spPr>
              <a:xfrm>
                <a:off x="12549500" y="1607599"/>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677;p9">
                <a:extLst>
                  <a:ext uri="{FF2B5EF4-FFF2-40B4-BE49-F238E27FC236}">
                    <a16:creationId xmlns:a16="http://schemas.microsoft.com/office/drawing/2014/main" id="{1D9D33E3-5A95-50A6-925F-AEC207FF7586}"/>
                  </a:ext>
                </a:extLst>
              </p:cNvPr>
              <p:cNvSpPr/>
              <p:nvPr/>
            </p:nvSpPr>
            <p:spPr>
              <a:xfrm>
                <a:off x="12182681" y="1872652"/>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678;p9">
                <a:extLst>
                  <a:ext uri="{FF2B5EF4-FFF2-40B4-BE49-F238E27FC236}">
                    <a16:creationId xmlns:a16="http://schemas.microsoft.com/office/drawing/2014/main" id="{8C1CF7D1-F2DC-DE64-D4A7-E9F16269EFBF}"/>
                  </a:ext>
                </a:extLst>
              </p:cNvPr>
              <p:cNvSpPr/>
              <p:nvPr/>
            </p:nvSpPr>
            <p:spPr>
              <a:xfrm>
                <a:off x="13103597" y="167794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679;p9">
                <a:extLst>
                  <a:ext uri="{FF2B5EF4-FFF2-40B4-BE49-F238E27FC236}">
                    <a16:creationId xmlns:a16="http://schemas.microsoft.com/office/drawing/2014/main" id="{834CC71F-F5C4-07BC-45CE-1BDA8F040D10}"/>
                  </a:ext>
                </a:extLst>
              </p:cNvPr>
              <p:cNvSpPr/>
              <p:nvPr/>
            </p:nvSpPr>
            <p:spPr>
              <a:xfrm>
                <a:off x="11855646" y="175220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680;p9">
                <a:extLst>
                  <a:ext uri="{FF2B5EF4-FFF2-40B4-BE49-F238E27FC236}">
                    <a16:creationId xmlns:a16="http://schemas.microsoft.com/office/drawing/2014/main" id="{9E342788-3385-49F1-8C41-70C6C4C49BB9}"/>
                  </a:ext>
                </a:extLst>
              </p:cNvPr>
              <p:cNvSpPr/>
              <p:nvPr/>
            </p:nvSpPr>
            <p:spPr>
              <a:xfrm>
                <a:off x="11997703" y="216487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681;p9">
                <a:extLst>
                  <a:ext uri="{FF2B5EF4-FFF2-40B4-BE49-F238E27FC236}">
                    <a16:creationId xmlns:a16="http://schemas.microsoft.com/office/drawing/2014/main" id="{9B8082F9-C4F6-5358-44A1-C19EB5705C38}"/>
                  </a:ext>
                </a:extLst>
              </p:cNvPr>
              <p:cNvSpPr/>
              <p:nvPr/>
            </p:nvSpPr>
            <p:spPr>
              <a:xfrm>
                <a:off x="13293522" y="270581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682;p9">
                <a:extLst>
                  <a:ext uri="{FF2B5EF4-FFF2-40B4-BE49-F238E27FC236}">
                    <a16:creationId xmlns:a16="http://schemas.microsoft.com/office/drawing/2014/main" id="{77E2F2BB-6A7B-E31A-3C60-E0FA3BFDA4A3}"/>
                  </a:ext>
                </a:extLst>
              </p:cNvPr>
              <p:cNvSpPr/>
              <p:nvPr/>
            </p:nvSpPr>
            <p:spPr>
              <a:xfrm>
                <a:off x="13173042" y="245222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683;p9">
                <a:extLst>
                  <a:ext uri="{FF2B5EF4-FFF2-40B4-BE49-F238E27FC236}">
                    <a16:creationId xmlns:a16="http://schemas.microsoft.com/office/drawing/2014/main" id="{126CF874-664D-0292-1CFC-4CE924D8F6C6}"/>
                  </a:ext>
                </a:extLst>
              </p:cNvPr>
              <p:cNvSpPr/>
              <p:nvPr/>
            </p:nvSpPr>
            <p:spPr>
              <a:xfrm>
                <a:off x="13103326" y="2165764"/>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684;p9">
                <a:extLst>
                  <a:ext uri="{FF2B5EF4-FFF2-40B4-BE49-F238E27FC236}">
                    <a16:creationId xmlns:a16="http://schemas.microsoft.com/office/drawing/2014/main" id="{6BCAD789-C18D-2379-0A3B-1C0D08C83CC2}"/>
                  </a:ext>
                </a:extLst>
              </p:cNvPr>
              <p:cNvSpPr/>
              <p:nvPr/>
            </p:nvSpPr>
            <p:spPr>
              <a:xfrm>
                <a:off x="13509098" y="2128265"/>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685;p9">
                <a:extLst>
                  <a:ext uri="{FF2B5EF4-FFF2-40B4-BE49-F238E27FC236}">
                    <a16:creationId xmlns:a16="http://schemas.microsoft.com/office/drawing/2014/main" id="{0FD29DBD-0D45-64CF-CC69-F977418C7F58}"/>
                  </a:ext>
                </a:extLst>
              </p:cNvPr>
              <p:cNvSpPr/>
              <p:nvPr/>
            </p:nvSpPr>
            <p:spPr>
              <a:xfrm>
                <a:off x="13446282" y="1760025"/>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686;p9">
                <a:extLst>
                  <a:ext uri="{FF2B5EF4-FFF2-40B4-BE49-F238E27FC236}">
                    <a16:creationId xmlns:a16="http://schemas.microsoft.com/office/drawing/2014/main" id="{5F78FF1A-B730-E3BA-754A-08F33C8597DE}"/>
                  </a:ext>
                </a:extLst>
              </p:cNvPr>
              <p:cNvSpPr/>
              <p:nvPr/>
            </p:nvSpPr>
            <p:spPr>
              <a:xfrm>
                <a:off x="13724636" y="1893763"/>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687;p9">
                <a:extLst>
                  <a:ext uri="{FF2B5EF4-FFF2-40B4-BE49-F238E27FC236}">
                    <a16:creationId xmlns:a16="http://schemas.microsoft.com/office/drawing/2014/main" id="{89A1510E-D803-F7E0-8FF8-04887CADFF03}"/>
                  </a:ext>
                </a:extLst>
              </p:cNvPr>
              <p:cNvSpPr/>
              <p:nvPr/>
            </p:nvSpPr>
            <p:spPr>
              <a:xfrm>
                <a:off x="13807678" y="2267435"/>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19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688;p9">
                <a:extLst>
                  <a:ext uri="{FF2B5EF4-FFF2-40B4-BE49-F238E27FC236}">
                    <a16:creationId xmlns:a16="http://schemas.microsoft.com/office/drawing/2014/main" id="{DCB3E0DB-F5D2-728D-9780-A69CD9C5560E}"/>
                  </a:ext>
                </a:extLst>
              </p:cNvPr>
              <p:cNvSpPr/>
              <p:nvPr/>
            </p:nvSpPr>
            <p:spPr>
              <a:xfrm>
                <a:off x="14004418" y="223629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689;p9">
                <a:extLst>
                  <a:ext uri="{FF2B5EF4-FFF2-40B4-BE49-F238E27FC236}">
                    <a16:creationId xmlns:a16="http://schemas.microsoft.com/office/drawing/2014/main" id="{8295236B-0765-9834-0445-1E84D43CF697}"/>
                  </a:ext>
                </a:extLst>
              </p:cNvPr>
              <p:cNvSpPr/>
              <p:nvPr/>
            </p:nvSpPr>
            <p:spPr>
              <a:xfrm>
                <a:off x="13883611" y="1715818"/>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690;p9">
                <a:extLst>
                  <a:ext uri="{FF2B5EF4-FFF2-40B4-BE49-F238E27FC236}">
                    <a16:creationId xmlns:a16="http://schemas.microsoft.com/office/drawing/2014/main" id="{C9127E43-BA1A-25E0-92BD-7E0966B8C2BA}"/>
                  </a:ext>
                </a:extLst>
              </p:cNvPr>
              <p:cNvSpPr/>
              <p:nvPr/>
            </p:nvSpPr>
            <p:spPr>
              <a:xfrm>
                <a:off x="14195157" y="221017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691;p9">
                <a:extLst>
                  <a:ext uri="{FF2B5EF4-FFF2-40B4-BE49-F238E27FC236}">
                    <a16:creationId xmlns:a16="http://schemas.microsoft.com/office/drawing/2014/main" id="{8A2F7283-6618-2754-22C2-EB06F72CC850}"/>
                  </a:ext>
                </a:extLst>
              </p:cNvPr>
              <p:cNvSpPr/>
              <p:nvPr/>
            </p:nvSpPr>
            <p:spPr>
              <a:xfrm>
                <a:off x="14761473" y="1714268"/>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92;p9">
                <a:extLst>
                  <a:ext uri="{FF2B5EF4-FFF2-40B4-BE49-F238E27FC236}">
                    <a16:creationId xmlns:a16="http://schemas.microsoft.com/office/drawing/2014/main" id="{8EDBA207-0798-D348-ADA6-16CAC02EB7E0}"/>
                  </a:ext>
                </a:extLst>
              </p:cNvPr>
              <p:cNvSpPr/>
              <p:nvPr/>
            </p:nvSpPr>
            <p:spPr>
              <a:xfrm>
                <a:off x="14939000" y="2017824"/>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93;p9">
                <a:extLst>
                  <a:ext uri="{FF2B5EF4-FFF2-40B4-BE49-F238E27FC236}">
                    <a16:creationId xmlns:a16="http://schemas.microsoft.com/office/drawing/2014/main" id="{96307EB8-8282-FF23-B1B3-FC45E1D8D782}"/>
                  </a:ext>
                </a:extLst>
              </p:cNvPr>
              <p:cNvSpPr/>
              <p:nvPr/>
            </p:nvSpPr>
            <p:spPr>
              <a:xfrm>
                <a:off x="14976957" y="1592981"/>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94;p9">
                <a:extLst>
                  <a:ext uri="{FF2B5EF4-FFF2-40B4-BE49-F238E27FC236}">
                    <a16:creationId xmlns:a16="http://schemas.microsoft.com/office/drawing/2014/main" id="{276B0193-72BC-3DAC-0DD3-97638D7D6567}"/>
                  </a:ext>
                </a:extLst>
              </p:cNvPr>
              <p:cNvSpPr/>
              <p:nvPr/>
            </p:nvSpPr>
            <p:spPr>
              <a:xfrm>
                <a:off x="14622163" y="1864944"/>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95;p9">
                <a:extLst>
                  <a:ext uri="{FF2B5EF4-FFF2-40B4-BE49-F238E27FC236}">
                    <a16:creationId xmlns:a16="http://schemas.microsoft.com/office/drawing/2014/main" id="{1DDE6194-B0F4-DEEE-276F-A6C4E6D1BA9C}"/>
                  </a:ext>
                </a:extLst>
              </p:cNvPr>
              <p:cNvSpPr/>
              <p:nvPr/>
            </p:nvSpPr>
            <p:spPr>
              <a:xfrm>
                <a:off x="14558496" y="211223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48" name="Google Shape;696;p9">
                <a:extLst>
                  <a:ext uri="{FF2B5EF4-FFF2-40B4-BE49-F238E27FC236}">
                    <a16:creationId xmlns:a16="http://schemas.microsoft.com/office/drawing/2014/main" id="{74F34BCB-D0AA-6158-D86D-4F8C3D2E8E37}"/>
                  </a:ext>
                </a:extLst>
              </p:cNvPr>
              <p:cNvSpPr/>
              <p:nvPr/>
            </p:nvSpPr>
            <p:spPr>
              <a:xfrm>
                <a:off x="14800215" y="214447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49" name="Google Shape;697;p9">
                <a:extLst>
                  <a:ext uri="{FF2B5EF4-FFF2-40B4-BE49-F238E27FC236}">
                    <a16:creationId xmlns:a16="http://schemas.microsoft.com/office/drawing/2014/main" id="{87A30170-FEFE-39C9-F3F3-E532B4800CE3}"/>
                  </a:ext>
                </a:extLst>
              </p:cNvPr>
              <p:cNvSpPr/>
              <p:nvPr/>
            </p:nvSpPr>
            <p:spPr>
              <a:xfrm>
                <a:off x="14767836" y="2369135"/>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29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0" name="Google Shape;698;p9">
                <a:extLst>
                  <a:ext uri="{FF2B5EF4-FFF2-40B4-BE49-F238E27FC236}">
                    <a16:creationId xmlns:a16="http://schemas.microsoft.com/office/drawing/2014/main" id="{0B08B5AF-B207-A66F-F680-C109D4732A26}"/>
                  </a:ext>
                </a:extLst>
              </p:cNvPr>
              <p:cNvSpPr/>
              <p:nvPr/>
            </p:nvSpPr>
            <p:spPr>
              <a:xfrm>
                <a:off x="14866195" y="227170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1" name="Google Shape;699;p9">
                <a:extLst>
                  <a:ext uri="{FF2B5EF4-FFF2-40B4-BE49-F238E27FC236}">
                    <a16:creationId xmlns:a16="http://schemas.microsoft.com/office/drawing/2014/main" id="{DB5C8801-12D3-F0DC-A22B-42D994C323C7}"/>
                  </a:ext>
                </a:extLst>
              </p:cNvPr>
              <p:cNvSpPr/>
              <p:nvPr/>
            </p:nvSpPr>
            <p:spPr>
              <a:xfrm>
                <a:off x="14366829" y="2350300"/>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2" name="Google Shape;700;p9">
                <a:extLst>
                  <a:ext uri="{FF2B5EF4-FFF2-40B4-BE49-F238E27FC236}">
                    <a16:creationId xmlns:a16="http://schemas.microsoft.com/office/drawing/2014/main" id="{A03F0940-EF9C-BF0C-B355-621ED9923122}"/>
                  </a:ext>
                </a:extLst>
              </p:cNvPr>
              <p:cNvSpPr/>
              <p:nvPr/>
            </p:nvSpPr>
            <p:spPr>
              <a:xfrm>
                <a:off x="14628682" y="2251549"/>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3" name="Google Shape;701;p9">
                <a:extLst>
                  <a:ext uri="{FF2B5EF4-FFF2-40B4-BE49-F238E27FC236}">
                    <a16:creationId xmlns:a16="http://schemas.microsoft.com/office/drawing/2014/main" id="{7278D837-97B3-39EC-49C9-18627694D217}"/>
                  </a:ext>
                </a:extLst>
              </p:cNvPr>
              <p:cNvSpPr/>
              <p:nvPr/>
            </p:nvSpPr>
            <p:spPr>
              <a:xfrm>
                <a:off x="14547056" y="2597260"/>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4" name="Google Shape;702;p9">
                <a:extLst>
                  <a:ext uri="{FF2B5EF4-FFF2-40B4-BE49-F238E27FC236}">
                    <a16:creationId xmlns:a16="http://schemas.microsoft.com/office/drawing/2014/main" id="{DDD087CA-94B5-B264-901C-4EF660C9668F}"/>
                  </a:ext>
                </a:extLst>
              </p:cNvPr>
              <p:cNvSpPr/>
              <p:nvPr/>
            </p:nvSpPr>
            <p:spPr>
              <a:xfrm>
                <a:off x="14432403" y="2764769"/>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34</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5" name="Google Shape;703;p9">
                <a:extLst>
                  <a:ext uri="{FF2B5EF4-FFF2-40B4-BE49-F238E27FC236}">
                    <a16:creationId xmlns:a16="http://schemas.microsoft.com/office/drawing/2014/main" id="{0ABCFA5F-2DCC-EB77-3E95-CF4896C4C4F4}"/>
                  </a:ext>
                </a:extLst>
              </p:cNvPr>
              <p:cNvSpPr/>
              <p:nvPr/>
            </p:nvSpPr>
            <p:spPr>
              <a:xfrm>
                <a:off x="14114725" y="247067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35</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6" name="Google Shape;704;p9">
                <a:extLst>
                  <a:ext uri="{FF2B5EF4-FFF2-40B4-BE49-F238E27FC236}">
                    <a16:creationId xmlns:a16="http://schemas.microsoft.com/office/drawing/2014/main" id="{40F4CE1A-58BE-5673-4045-FFF55EA9A859}"/>
                  </a:ext>
                </a:extLst>
              </p:cNvPr>
              <p:cNvSpPr/>
              <p:nvPr/>
            </p:nvSpPr>
            <p:spPr>
              <a:xfrm>
                <a:off x="14547056" y="2400498"/>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36</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8" name="Google Shape;705;p9">
                <a:extLst>
                  <a:ext uri="{FF2B5EF4-FFF2-40B4-BE49-F238E27FC236}">
                    <a16:creationId xmlns:a16="http://schemas.microsoft.com/office/drawing/2014/main" id="{12B2AB5C-A687-58D9-8ED2-3D4B4F9705C8}"/>
                  </a:ext>
                </a:extLst>
              </p:cNvPr>
              <p:cNvSpPr/>
              <p:nvPr/>
            </p:nvSpPr>
            <p:spPr>
              <a:xfrm>
                <a:off x="14481156" y="325543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37</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59" name="Google Shape;706;p9">
                <a:extLst>
                  <a:ext uri="{FF2B5EF4-FFF2-40B4-BE49-F238E27FC236}">
                    <a16:creationId xmlns:a16="http://schemas.microsoft.com/office/drawing/2014/main" id="{20638417-9CB6-72E7-968F-89A0E2764686}"/>
                  </a:ext>
                </a:extLst>
              </p:cNvPr>
              <p:cNvSpPr/>
              <p:nvPr/>
            </p:nvSpPr>
            <p:spPr>
              <a:xfrm>
                <a:off x="14044465" y="2634215"/>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38</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0" name="Google Shape;707;p9">
                <a:extLst>
                  <a:ext uri="{FF2B5EF4-FFF2-40B4-BE49-F238E27FC236}">
                    <a16:creationId xmlns:a16="http://schemas.microsoft.com/office/drawing/2014/main" id="{F2CAB6C7-855B-2E60-830F-42BF99237461}"/>
                  </a:ext>
                </a:extLst>
              </p:cNvPr>
              <p:cNvSpPr/>
              <p:nvPr/>
            </p:nvSpPr>
            <p:spPr>
              <a:xfrm>
                <a:off x="14259041" y="2874677"/>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39</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708;p9">
                <a:extLst>
                  <a:ext uri="{FF2B5EF4-FFF2-40B4-BE49-F238E27FC236}">
                    <a16:creationId xmlns:a16="http://schemas.microsoft.com/office/drawing/2014/main" id="{434C3529-B292-29A5-0836-4CDE7BA061B1}"/>
                  </a:ext>
                </a:extLst>
              </p:cNvPr>
              <p:cNvSpPr/>
              <p:nvPr/>
            </p:nvSpPr>
            <p:spPr>
              <a:xfrm>
                <a:off x="13810991" y="2926468"/>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40</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2" name="Google Shape;709;p9">
                <a:extLst>
                  <a:ext uri="{FF2B5EF4-FFF2-40B4-BE49-F238E27FC236}">
                    <a16:creationId xmlns:a16="http://schemas.microsoft.com/office/drawing/2014/main" id="{F098EB24-D09B-6DCD-D116-BA899018927F}"/>
                  </a:ext>
                </a:extLst>
              </p:cNvPr>
              <p:cNvSpPr/>
              <p:nvPr/>
            </p:nvSpPr>
            <p:spPr>
              <a:xfrm>
                <a:off x="13594366" y="3066659"/>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41</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3" name="Google Shape;710;p9">
                <a:extLst>
                  <a:ext uri="{FF2B5EF4-FFF2-40B4-BE49-F238E27FC236}">
                    <a16:creationId xmlns:a16="http://schemas.microsoft.com/office/drawing/2014/main" id="{67A51550-5B90-DA8B-3A5C-940CF746BF4B}"/>
                  </a:ext>
                </a:extLst>
              </p:cNvPr>
              <p:cNvSpPr/>
              <p:nvPr/>
            </p:nvSpPr>
            <p:spPr>
              <a:xfrm>
                <a:off x="13598231" y="2447806"/>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42</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464" name="Google Shape;649;p9">
                <a:extLst>
                  <a:ext uri="{FF2B5EF4-FFF2-40B4-BE49-F238E27FC236}">
                    <a16:creationId xmlns:a16="http://schemas.microsoft.com/office/drawing/2014/main" id="{BC62C713-3BF1-F290-A28A-8B949CDE0034}"/>
                  </a:ext>
                </a:extLst>
              </p:cNvPr>
              <p:cNvSpPr/>
              <p:nvPr/>
            </p:nvSpPr>
            <p:spPr>
              <a:xfrm>
                <a:off x="11842238" y="3187770"/>
                <a:ext cx="124061" cy="124061"/>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a:ln>
                      <a:noFill/>
                    </a:ln>
                    <a:solidFill>
                      <a:srgbClr val="F2F2F2"/>
                    </a:solidFill>
                    <a:effectLst/>
                    <a:uLnTx/>
                    <a:uFillTx/>
                    <a:latin typeface="Arial"/>
                    <a:ea typeface="Arial"/>
                    <a:cs typeface="Arial"/>
                    <a:sym typeface="Arial"/>
                  </a:rPr>
                  <a:t>43</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grpSp>
        <p:sp>
          <p:nvSpPr>
            <p:cNvPr id="2" name="Google Shape;691;p9">
              <a:extLst>
                <a:ext uri="{FF2B5EF4-FFF2-40B4-BE49-F238E27FC236}">
                  <a16:creationId xmlns:a16="http://schemas.microsoft.com/office/drawing/2014/main" id="{ACD10468-296F-F266-E3B0-BCA7E5FF2B18}"/>
                </a:ext>
              </a:extLst>
            </p:cNvPr>
            <p:cNvSpPr/>
            <p:nvPr/>
          </p:nvSpPr>
          <p:spPr>
            <a:xfrm>
              <a:off x="6054730" y="2134698"/>
              <a:ext cx="120642" cy="120642"/>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dirty="0">
                  <a:ln>
                    <a:noFill/>
                  </a:ln>
                  <a:solidFill>
                    <a:srgbClr val="F2F2F2"/>
                  </a:solidFill>
                  <a:effectLst/>
                  <a:uLnTx/>
                  <a:uFillTx/>
                  <a:latin typeface="Arial"/>
                  <a:ea typeface="Arial"/>
                  <a:cs typeface="Arial"/>
                  <a:sym typeface="Arial"/>
                </a:rPr>
                <a:t>44</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Google Shape;691;p9">
              <a:extLst>
                <a:ext uri="{FF2B5EF4-FFF2-40B4-BE49-F238E27FC236}">
                  <a16:creationId xmlns:a16="http://schemas.microsoft.com/office/drawing/2014/main" id="{C2710376-7040-D53C-37CD-EA1B7AAF21E3}"/>
                </a:ext>
              </a:extLst>
            </p:cNvPr>
            <p:cNvSpPr/>
            <p:nvPr/>
          </p:nvSpPr>
          <p:spPr>
            <a:xfrm>
              <a:off x="5955382" y="2238775"/>
              <a:ext cx="120642" cy="120642"/>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400" b="1" i="0" u="none" strike="noStrike" kern="0" cap="none" spc="0" normalizeH="0" baseline="0" noProof="0" dirty="0">
                  <a:ln>
                    <a:noFill/>
                  </a:ln>
                  <a:solidFill>
                    <a:srgbClr val="F2F2F2"/>
                  </a:solidFill>
                  <a:effectLst/>
                  <a:uLnTx/>
                  <a:uFillTx/>
                  <a:latin typeface="Arial"/>
                  <a:ea typeface="Arial"/>
                  <a:cs typeface="Arial"/>
                  <a:sym typeface="Arial"/>
                </a:rPr>
                <a:t>45</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2867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6">
          <a:extLst>
            <a:ext uri="{FF2B5EF4-FFF2-40B4-BE49-F238E27FC236}">
              <a16:creationId xmlns:a16="http://schemas.microsoft.com/office/drawing/2014/main" id="{1EC7C3ED-1423-D9A1-6AB1-CBE7DF0AF9A4}"/>
            </a:ext>
          </a:extLst>
        </p:cNvPr>
        <p:cNvGrpSpPr/>
        <p:nvPr/>
      </p:nvGrpSpPr>
      <p:grpSpPr>
        <a:xfrm>
          <a:off x="0" y="0"/>
          <a:ext cx="0" cy="0"/>
          <a:chOff x="0" y="0"/>
          <a:chExt cx="0" cy="0"/>
        </a:xfrm>
      </p:grpSpPr>
      <p:sp>
        <p:nvSpPr>
          <p:cNvPr id="718" name="Google Shape;718;p10">
            <a:extLst>
              <a:ext uri="{FF2B5EF4-FFF2-40B4-BE49-F238E27FC236}">
                <a16:creationId xmlns:a16="http://schemas.microsoft.com/office/drawing/2014/main" id="{9EB402FD-1652-85BB-E1AB-14919B7E6C7A}"/>
              </a:ext>
            </a:extLst>
          </p:cNvPr>
          <p:cNvSpPr txBox="1"/>
          <p:nvPr/>
        </p:nvSpPr>
        <p:spPr>
          <a:xfrm>
            <a:off x="352628" y="382788"/>
            <a:ext cx="7984193" cy="2769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1" i="0" u="none" strike="noStrike" kern="0" cap="none" spc="0" normalizeH="0" baseline="0" noProof="0" dirty="0">
              <a:ln>
                <a:noFill/>
              </a:ln>
              <a:solidFill>
                <a:srgbClr val="F2F2F2"/>
              </a:solidFill>
              <a:effectLst/>
              <a:uLnTx/>
              <a:uFillTx/>
              <a:latin typeface="Arial Black"/>
              <a:ea typeface="Arial Black"/>
              <a:cs typeface="Arial Black"/>
              <a:sym typeface="Arial Black"/>
            </a:endParaRPr>
          </a:p>
        </p:txBody>
      </p:sp>
      <p:sp>
        <p:nvSpPr>
          <p:cNvPr id="744" name="Google Shape;744;p10">
            <a:extLst>
              <a:ext uri="{FF2B5EF4-FFF2-40B4-BE49-F238E27FC236}">
                <a16:creationId xmlns:a16="http://schemas.microsoft.com/office/drawing/2014/main" id="{48EAF23E-D175-908B-526C-9F7BF0A84713}"/>
              </a:ext>
            </a:extLst>
          </p:cNvPr>
          <p:cNvSpPr txBox="1"/>
          <p:nvPr/>
        </p:nvSpPr>
        <p:spPr>
          <a:xfrm>
            <a:off x="358775" y="343913"/>
            <a:ext cx="8426449" cy="507651"/>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chemeClr val="bg2"/>
                </a:solidFill>
                <a:effectLst/>
                <a:uLnTx/>
                <a:uFillTx/>
                <a:latin typeface="Arial"/>
                <a:ea typeface="Arial"/>
                <a:cs typeface="Arial"/>
                <a:sym typeface="Arial"/>
              </a:rPr>
              <a:t>AARP’s ADU Publications </a:t>
            </a:r>
            <a:endParaRPr kumimoji="0" sz="1400" b="0" i="0" u="none" strike="noStrike" kern="0" cap="none" spc="0" normalizeH="0" baseline="0" noProof="0" dirty="0">
              <a:ln>
                <a:noFill/>
              </a:ln>
              <a:solidFill>
                <a:schemeClr val="bg2"/>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19A73420-EA93-B7E5-93A1-220950563F5B}"/>
              </a:ext>
            </a:extLst>
          </p:cNvPr>
          <p:cNvSpPr/>
          <p:nvPr/>
        </p:nvSpPr>
        <p:spPr>
          <a:xfrm>
            <a:off x="0" y="1871696"/>
            <a:ext cx="9144000" cy="2213440"/>
          </a:xfrm>
          <a:prstGeom prst="rect">
            <a:avLst/>
          </a:prstGeom>
          <a:solidFill>
            <a:srgbClr val="141313">
              <a:lumMod val="10000"/>
              <a:lumOff val="9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2F2F2"/>
              </a:solidFill>
              <a:effectLst/>
              <a:uLnTx/>
              <a:uFillTx/>
              <a:latin typeface="Arial"/>
              <a:ea typeface="+mn-ea"/>
              <a:cs typeface="+mn-cs"/>
            </a:endParaRPr>
          </a:p>
        </p:txBody>
      </p:sp>
      <p:grpSp>
        <p:nvGrpSpPr>
          <p:cNvPr id="9" name="Google Shape;719;p10">
            <a:extLst>
              <a:ext uri="{FF2B5EF4-FFF2-40B4-BE49-F238E27FC236}">
                <a16:creationId xmlns:a16="http://schemas.microsoft.com/office/drawing/2014/main" id="{84D9107F-B554-686B-409B-3B8AE995BF8C}"/>
              </a:ext>
            </a:extLst>
          </p:cNvPr>
          <p:cNvGrpSpPr/>
          <p:nvPr/>
        </p:nvGrpSpPr>
        <p:grpSpPr>
          <a:xfrm>
            <a:off x="331648" y="1232121"/>
            <a:ext cx="2309276" cy="3247804"/>
            <a:chOff x="358775" y="925049"/>
            <a:chExt cx="2527612" cy="3554876"/>
          </a:xfrm>
        </p:grpSpPr>
        <p:grpSp>
          <p:nvGrpSpPr>
            <p:cNvPr id="10" name="Google Shape;720;p10">
              <a:extLst>
                <a:ext uri="{FF2B5EF4-FFF2-40B4-BE49-F238E27FC236}">
                  <a16:creationId xmlns:a16="http://schemas.microsoft.com/office/drawing/2014/main" id="{FEC00484-B384-A98E-060D-8CAD2D415688}"/>
                </a:ext>
              </a:extLst>
            </p:cNvPr>
            <p:cNvGrpSpPr/>
            <p:nvPr/>
          </p:nvGrpSpPr>
          <p:grpSpPr>
            <a:xfrm>
              <a:off x="430050" y="1003300"/>
              <a:ext cx="2385060" cy="3322174"/>
              <a:chOff x="430050" y="1003300"/>
              <a:chExt cx="2385060" cy="3322174"/>
            </a:xfrm>
          </p:grpSpPr>
          <p:sp>
            <p:nvSpPr>
              <p:cNvPr id="15" name="Google Shape;721;p10">
                <a:extLst>
                  <a:ext uri="{FF2B5EF4-FFF2-40B4-BE49-F238E27FC236}">
                    <a16:creationId xmlns:a16="http://schemas.microsoft.com/office/drawing/2014/main" id="{CE4B6555-B3B9-B70B-215E-F50FF3B95826}"/>
                  </a:ext>
                </a:extLst>
              </p:cNvPr>
              <p:cNvSpPr/>
              <p:nvPr/>
            </p:nvSpPr>
            <p:spPr>
              <a:xfrm>
                <a:off x="430050" y="1003300"/>
                <a:ext cx="2385060" cy="3322174"/>
              </a:xfrm>
              <a:prstGeom prst="roundRect">
                <a:avLst>
                  <a:gd name="adj" fmla="val 2024"/>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6" name="Google Shape;722;p10" descr="A cover of a book&#10;&#10;Description automatically generated">
                <a:extLst>
                  <a:ext uri="{FF2B5EF4-FFF2-40B4-BE49-F238E27FC236}">
                    <a16:creationId xmlns:a16="http://schemas.microsoft.com/office/drawing/2014/main" id="{F080FBCE-211E-8D15-0E93-1B699BEB8EB8}"/>
                  </a:ext>
                </a:extLst>
              </p:cNvPr>
              <p:cNvPicPr preferRelativeResize="0"/>
              <p:nvPr/>
            </p:nvPicPr>
            <p:blipFill rotWithShape="1">
              <a:blip r:embed="rId3">
                <a:alphaModFix/>
              </a:blip>
              <a:srcRect/>
              <a:stretch/>
            </p:blipFill>
            <p:spPr>
              <a:xfrm>
                <a:off x="507552" y="1082222"/>
                <a:ext cx="2230056" cy="2887335"/>
              </a:xfrm>
              <a:prstGeom prst="rect">
                <a:avLst/>
              </a:prstGeom>
              <a:solidFill>
                <a:schemeClr val="lt1"/>
              </a:solidFill>
              <a:ln>
                <a:noFill/>
              </a:ln>
            </p:spPr>
          </p:pic>
          <p:sp>
            <p:nvSpPr>
              <p:cNvPr id="17" name="Google Shape;723;p10">
                <a:extLst>
                  <a:ext uri="{FF2B5EF4-FFF2-40B4-BE49-F238E27FC236}">
                    <a16:creationId xmlns:a16="http://schemas.microsoft.com/office/drawing/2014/main" id="{AA3E6379-D74A-033B-31BE-12F14841EF1A}"/>
                  </a:ext>
                </a:extLst>
              </p:cNvPr>
              <p:cNvSpPr/>
              <p:nvPr/>
            </p:nvSpPr>
            <p:spPr>
              <a:xfrm>
                <a:off x="430050" y="3969556"/>
                <a:ext cx="2385060" cy="35591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18" name="Google Shape;724;p10">
                <a:extLst>
                  <a:ext uri="{FF2B5EF4-FFF2-40B4-BE49-F238E27FC236}">
                    <a16:creationId xmlns:a16="http://schemas.microsoft.com/office/drawing/2014/main" id="{8644DD11-D21B-E36F-D60B-34124E89A4AA}"/>
                  </a:ext>
                </a:extLst>
              </p:cNvPr>
              <p:cNvSpPr/>
              <p:nvPr/>
            </p:nvSpPr>
            <p:spPr>
              <a:xfrm>
                <a:off x="507552" y="4055181"/>
                <a:ext cx="2230056" cy="184666"/>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600" b="0" i="0" u="none" strike="noStrike" kern="0" cap="none" spc="0" normalizeH="0" baseline="0" noProof="0" dirty="0">
                    <a:ln>
                      <a:noFill/>
                    </a:ln>
                    <a:solidFill>
                      <a:srgbClr val="F2F2F2"/>
                    </a:solidFill>
                    <a:effectLst/>
                    <a:uLnTx/>
                    <a:uFillTx/>
                    <a:latin typeface="Arial"/>
                    <a:ea typeface="Arial"/>
                    <a:cs typeface="Arial"/>
                    <a:sym typeface="Arial"/>
                  </a:rPr>
                  <a:t>Source: AARP’s Model State Act and Local Ordinance, </a:t>
                </a:r>
                <a:br>
                  <a:rPr kumimoji="0" lang="en-US" sz="600" b="0" i="0" u="none" strike="noStrike" kern="0" cap="none" spc="0" normalizeH="0" baseline="0" noProof="0" dirty="0">
                    <a:ln>
                      <a:noFill/>
                    </a:ln>
                    <a:solidFill>
                      <a:srgbClr val="F2F2F2"/>
                    </a:solidFill>
                    <a:effectLst/>
                    <a:uLnTx/>
                    <a:uFillTx/>
                    <a:latin typeface="Arial"/>
                    <a:ea typeface="Arial"/>
                    <a:cs typeface="Arial"/>
                    <a:sym typeface="Arial"/>
                  </a:rPr>
                </a:br>
                <a:r>
                  <a:rPr kumimoji="0" lang="en-US" sz="600" b="0" i="0" u="none" strike="noStrike" kern="0" cap="none" spc="0" normalizeH="0" baseline="0" noProof="0" dirty="0">
                    <a:ln>
                      <a:noFill/>
                    </a:ln>
                    <a:solidFill>
                      <a:srgbClr val="F2F2F2"/>
                    </a:solidFill>
                    <a:effectLst/>
                    <a:uLnTx/>
                    <a:uFillTx/>
                    <a:latin typeface="Arial"/>
                    <a:ea typeface="Arial"/>
                    <a:cs typeface="Arial"/>
                    <a:sym typeface="Arial"/>
                  </a:rPr>
                  <a:t>Cover Art by Jennifer Goodman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14" name="Google Shape;725;p10">
              <a:extLst>
                <a:ext uri="{FF2B5EF4-FFF2-40B4-BE49-F238E27FC236}">
                  <a16:creationId xmlns:a16="http://schemas.microsoft.com/office/drawing/2014/main" id="{7577CBF8-0F9B-A68F-9FF1-6F3D90C358E3}"/>
                </a:ext>
              </a:extLst>
            </p:cNvPr>
            <p:cNvPicPr preferRelativeResize="0"/>
            <p:nvPr/>
          </p:nvPicPr>
          <p:blipFill rotWithShape="1">
            <a:blip r:embed="rId4">
              <a:alphaModFix/>
            </a:blip>
            <a:srcRect t="-1561"/>
            <a:stretch/>
          </p:blipFill>
          <p:spPr>
            <a:xfrm rot="10800000">
              <a:off x="358775" y="925049"/>
              <a:ext cx="2527612" cy="3554876"/>
            </a:xfrm>
            <a:prstGeom prst="rect">
              <a:avLst/>
            </a:prstGeom>
            <a:noFill/>
            <a:ln>
              <a:noFill/>
            </a:ln>
          </p:spPr>
        </p:pic>
      </p:grpSp>
      <p:grpSp>
        <p:nvGrpSpPr>
          <p:cNvPr id="19" name="Google Shape;726;p10">
            <a:extLst>
              <a:ext uri="{FF2B5EF4-FFF2-40B4-BE49-F238E27FC236}">
                <a16:creationId xmlns:a16="http://schemas.microsoft.com/office/drawing/2014/main" id="{E5BB9639-4A76-0E72-59F0-10B370BF52C1}"/>
              </a:ext>
            </a:extLst>
          </p:cNvPr>
          <p:cNvGrpSpPr/>
          <p:nvPr/>
        </p:nvGrpSpPr>
        <p:grpSpPr>
          <a:xfrm>
            <a:off x="6503076" y="1232121"/>
            <a:ext cx="2309276" cy="3247804"/>
            <a:chOff x="3027578" y="925049"/>
            <a:chExt cx="2527612" cy="3554876"/>
          </a:xfrm>
        </p:grpSpPr>
        <p:grpSp>
          <p:nvGrpSpPr>
            <p:cNvPr id="20" name="Google Shape;727;p10">
              <a:extLst>
                <a:ext uri="{FF2B5EF4-FFF2-40B4-BE49-F238E27FC236}">
                  <a16:creationId xmlns:a16="http://schemas.microsoft.com/office/drawing/2014/main" id="{93052F1F-08B3-FA76-8BAD-AC094AE41C1F}"/>
                </a:ext>
              </a:extLst>
            </p:cNvPr>
            <p:cNvGrpSpPr/>
            <p:nvPr/>
          </p:nvGrpSpPr>
          <p:grpSpPr>
            <a:xfrm>
              <a:off x="3098853" y="1003300"/>
              <a:ext cx="2385060" cy="3322174"/>
              <a:chOff x="3098853" y="1003300"/>
              <a:chExt cx="2385060" cy="3322174"/>
            </a:xfrm>
          </p:grpSpPr>
          <p:sp>
            <p:nvSpPr>
              <p:cNvPr id="22" name="Google Shape;728;p10">
                <a:extLst>
                  <a:ext uri="{FF2B5EF4-FFF2-40B4-BE49-F238E27FC236}">
                    <a16:creationId xmlns:a16="http://schemas.microsoft.com/office/drawing/2014/main" id="{6CDD7C70-4A4D-0D4E-3B19-62E6AA837322}"/>
                  </a:ext>
                </a:extLst>
              </p:cNvPr>
              <p:cNvSpPr/>
              <p:nvPr/>
            </p:nvSpPr>
            <p:spPr>
              <a:xfrm>
                <a:off x="3098853" y="1003300"/>
                <a:ext cx="2385060" cy="3322174"/>
              </a:xfrm>
              <a:prstGeom prst="roundRect">
                <a:avLst>
                  <a:gd name="adj" fmla="val 2024"/>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3" name="Google Shape;729;p10">
                <a:extLst>
                  <a:ext uri="{FF2B5EF4-FFF2-40B4-BE49-F238E27FC236}">
                    <a16:creationId xmlns:a16="http://schemas.microsoft.com/office/drawing/2014/main" id="{3057AD9A-F1E3-4EA3-98CD-9E0AAE5F18D3}"/>
                  </a:ext>
                </a:extLst>
              </p:cNvPr>
              <p:cNvSpPr/>
              <p:nvPr/>
            </p:nvSpPr>
            <p:spPr>
              <a:xfrm>
                <a:off x="3098853" y="3969556"/>
                <a:ext cx="2385060" cy="35591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4" name="Google Shape;730;p10">
                <a:extLst>
                  <a:ext uri="{FF2B5EF4-FFF2-40B4-BE49-F238E27FC236}">
                    <a16:creationId xmlns:a16="http://schemas.microsoft.com/office/drawing/2014/main" id="{63F7DEEC-3287-5D78-8F28-828DBAE92034}"/>
                  </a:ext>
                </a:extLst>
              </p:cNvPr>
              <p:cNvSpPr/>
              <p:nvPr/>
            </p:nvSpPr>
            <p:spPr>
              <a:xfrm>
                <a:off x="3176355" y="4101347"/>
                <a:ext cx="2230056" cy="92333"/>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600" b="0" i="0" u="none" strike="noStrike" kern="0" cap="none" spc="0" normalizeH="0" baseline="0" noProof="0" dirty="0">
                    <a:ln>
                      <a:noFill/>
                    </a:ln>
                    <a:solidFill>
                      <a:srgbClr val="F2F2F2"/>
                    </a:solidFill>
                    <a:effectLst/>
                    <a:uLnTx/>
                    <a:uFillTx/>
                    <a:latin typeface="Arial"/>
                    <a:ea typeface="Arial"/>
                    <a:cs typeface="Arial"/>
                    <a:sym typeface="Arial"/>
                  </a:rPr>
                  <a:t>Source: ABCs of ADUs, AARP Livable Communities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5" name="Google Shape;731;p10" descr="A poster of a house&#10;&#10;Description automatically generated">
                <a:extLst>
                  <a:ext uri="{FF2B5EF4-FFF2-40B4-BE49-F238E27FC236}">
                    <a16:creationId xmlns:a16="http://schemas.microsoft.com/office/drawing/2014/main" id="{49E4D7AB-40EA-48D9-7936-5943670EEC53}"/>
                  </a:ext>
                </a:extLst>
              </p:cNvPr>
              <p:cNvPicPr preferRelativeResize="0"/>
              <p:nvPr/>
            </p:nvPicPr>
            <p:blipFill rotWithShape="1">
              <a:blip r:embed="rId5">
                <a:alphaModFix/>
              </a:blip>
              <a:srcRect/>
              <a:stretch/>
            </p:blipFill>
            <p:spPr>
              <a:xfrm>
                <a:off x="3211770" y="1126009"/>
                <a:ext cx="2159228" cy="2763866"/>
              </a:xfrm>
              <a:prstGeom prst="rect">
                <a:avLst/>
              </a:prstGeom>
              <a:noFill/>
              <a:ln>
                <a:noFill/>
              </a:ln>
            </p:spPr>
          </p:pic>
        </p:grpSp>
        <p:pic>
          <p:nvPicPr>
            <p:cNvPr id="21" name="Google Shape;732;p10">
              <a:extLst>
                <a:ext uri="{FF2B5EF4-FFF2-40B4-BE49-F238E27FC236}">
                  <a16:creationId xmlns:a16="http://schemas.microsoft.com/office/drawing/2014/main" id="{B26C46CE-19B6-6071-FAD6-4A56DBA13BE0}"/>
                </a:ext>
              </a:extLst>
            </p:cNvPr>
            <p:cNvPicPr preferRelativeResize="0"/>
            <p:nvPr/>
          </p:nvPicPr>
          <p:blipFill rotWithShape="1">
            <a:blip r:embed="rId4">
              <a:alphaModFix/>
            </a:blip>
            <a:srcRect t="-1561"/>
            <a:stretch/>
          </p:blipFill>
          <p:spPr>
            <a:xfrm rot="10800000">
              <a:off x="3027578" y="925049"/>
              <a:ext cx="2527612" cy="3554876"/>
            </a:xfrm>
            <a:prstGeom prst="rect">
              <a:avLst/>
            </a:prstGeom>
            <a:noFill/>
            <a:ln>
              <a:noFill/>
            </a:ln>
          </p:spPr>
        </p:pic>
      </p:grpSp>
      <p:grpSp>
        <p:nvGrpSpPr>
          <p:cNvPr id="5" name="Group 4">
            <a:extLst>
              <a:ext uri="{FF2B5EF4-FFF2-40B4-BE49-F238E27FC236}">
                <a16:creationId xmlns:a16="http://schemas.microsoft.com/office/drawing/2014/main" id="{4F72CB33-76BB-B732-4638-4C7A0789F116}"/>
              </a:ext>
            </a:extLst>
          </p:cNvPr>
          <p:cNvGrpSpPr/>
          <p:nvPr/>
        </p:nvGrpSpPr>
        <p:grpSpPr>
          <a:xfrm>
            <a:off x="2968687" y="1805326"/>
            <a:ext cx="3206626" cy="2067223"/>
            <a:chOff x="2906786" y="1805326"/>
            <a:chExt cx="3206626" cy="2067223"/>
          </a:xfrm>
        </p:grpSpPr>
        <p:sp>
          <p:nvSpPr>
            <p:cNvPr id="28" name="Google Shape;1148;p17">
              <a:extLst>
                <a:ext uri="{FF2B5EF4-FFF2-40B4-BE49-F238E27FC236}">
                  <a16:creationId xmlns:a16="http://schemas.microsoft.com/office/drawing/2014/main" id="{691DEE33-B60A-DA3F-D407-43051512A42F}"/>
                </a:ext>
              </a:extLst>
            </p:cNvPr>
            <p:cNvSpPr txBox="1"/>
            <p:nvPr/>
          </p:nvSpPr>
          <p:spPr>
            <a:xfrm>
              <a:off x="2965757" y="2298419"/>
              <a:ext cx="3076390" cy="553998"/>
            </a:xfrm>
            <a:prstGeom prst="rect">
              <a:avLst/>
            </a:prstGeom>
            <a:noFill/>
            <a:ln>
              <a:noFill/>
            </a:ln>
          </p:spPr>
          <p:txBody>
            <a:bodyPr spcFirstLastPara="1" wrap="square" lIns="108000" tIns="0" rIns="108000" bIns="0" anchor="t" anchorCtr="0">
              <a:spAutoFit/>
            </a:bodyPr>
            <a:lstStyle/>
            <a:p>
              <a:pPr lvl="0">
                <a:buClr>
                  <a:srgbClr val="141313"/>
                </a:buClr>
                <a:buSzPts val="1200"/>
                <a:defRPr/>
              </a:pPr>
              <a:r>
                <a:rPr lang="en-US" sz="1200" u="sng" dirty="0">
                  <a:solidFill>
                    <a:schemeClr val="tx1"/>
                  </a:solidFill>
                  <a:hlinkClick r:id="rId6">
                    <a:extLst>
                      <a:ext uri="{A12FA001-AC4F-418D-AE19-62706E023703}">
                        <ahyp:hlinkClr xmlns:ahyp="http://schemas.microsoft.com/office/drawing/2018/hyperlinkcolor" val="tx"/>
                      </a:ext>
                    </a:extLst>
                  </a:hlinkClick>
                </a:rPr>
                <a:t>https://www.aarp.org/livable-communities/housing/info-2019/accessory-dwelling-units-adus.html</a:t>
              </a:r>
              <a:endParaRPr lang="en-US" sz="1200" dirty="0">
                <a:solidFill>
                  <a:schemeClr val="tx1"/>
                </a:solidFill>
              </a:endParaRPr>
            </a:p>
          </p:txBody>
        </p:sp>
        <p:sp>
          <p:nvSpPr>
            <p:cNvPr id="29" name="Google Shape;1148;p17">
              <a:extLst>
                <a:ext uri="{FF2B5EF4-FFF2-40B4-BE49-F238E27FC236}">
                  <a16:creationId xmlns:a16="http://schemas.microsoft.com/office/drawing/2014/main" id="{1C8421A2-2759-059A-E261-8F2D2962DC0C}"/>
                </a:ext>
              </a:extLst>
            </p:cNvPr>
            <p:cNvSpPr txBox="1"/>
            <p:nvPr/>
          </p:nvSpPr>
          <p:spPr>
            <a:xfrm>
              <a:off x="2965757" y="2986755"/>
              <a:ext cx="3076390" cy="885794"/>
            </a:xfrm>
            <a:prstGeom prst="rect">
              <a:avLst/>
            </a:prstGeom>
            <a:solidFill>
              <a:srgbClr val="FFFFFF"/>
            </a:solidFill>
            <a:ln>
              <a:noFill/>
            </a:ln>
          </p:spPr>
          <p:txBody>
            <a:bodyPr spcFirstLastPara="1" wrap="square" lIns="108000" tIns="0" rIns="108000" bIns="0" anchor="ctr" anchorCtr="0">
              <a:noAutofit/>
            </a:bodyPr>
            <a:lstStyle/>
            <a:p>
              <a:pPr marL="0" marR="0" lvl="0" indent="0" algn="l" defTabSz="914400" rtl="0" eaLnBrk="1" fontAlgn="auto" latinLnBrk="0" hangingPunct="1">
                <a:lnSpc>
                  <a:spcPct val="100000"/>
                </a:lnSpc>
                <a:spcAft>
                  <a:spcPts val="0"/>
                </a:spcAft>
                <a:buClr>
                  <a:srgbClr val="D52B1E"/>
                </a:buClr>
                <a:buSzPts val="1400"/>
                <a:buFont typeface="Arial"/>
                <a:buNone/>
                <a:tabLst/>
                <a:defRPr/>
              </a:pPr>
              <a:r>
                <a:rPr lang="en-US" b="1" i="1">
                  <a:solidFill>
                    <a:srgbClr val="FF0000"/>
                  </a:solidFill>
                </a:rPr>
                <a:t>o</a:t>
              </a:r>
              <a:r>
                <a:rPr kumimoji="0" lang="en-US" sz="1400" b="1" i="1" u="none" strike="noStrike" kern="0" cap="none" spc="0" normalizeH="0" baseline="0" noProof="0">
                  <a:ln>
                    <a:noFill/>
                  </a:ln>
                  <a:solidFill>
                    <a:srgbClr val="FF0000"/>
                  </a:solidFill>
                  <a:effectLst/>
                  <a:uLnTx/>
                  <a:uFillTx/>
                  <a:latin typeface="Arial"/>
                  <a:ea typeface="Arial"/>
                  <a:cs typeface="Arial"/>
                  <a:sym typeface="Arial"/>
                </a:rPr>
                <a:t>r scan the QR code</a:t>
              </a:r>
              <a:endParaRPr kumimoji="0" sz="1400" b="0" i="1" u="none" strike="noStrike" kern="0" cap="none" spc="0" normalizeH="0" baseline="0" noProof="0" dirty="0">
                <a:ln>
                  <a:noFill/>
                </a:ln>
                <a:solidFill>
                  <a:srgbClr val="FF0000"/>
                </a:solidFill>
                <a:effectLst/>
                <a:uLnTx/>
                <a:uFillTx/>
                <a:latin typeface="Arial"/>
                <a:cs typeface="Arial"/>
                <a:sym typeface="Arial"/>
              </a:endParaRPr>
            </a:p>
          </p:txBody>
        </p:sp>
        <p:grpSp>
          <p:nvGrpSpPr>
            <p:cNvPr id="4" name="Group 3">
              <a:extLst>
                <a:ext uri="{FF2B5EF4-FFF2-40B4-BE49-F238E27FC236}">
                  <a16:creationId xmlns:a16="http://schemas.microsoft.com/office/drawing/2014/main" id="{D379C7BA-1502-9149-9841-787ECEFE79CA}"/>
                </a:ext>
              </a:extLst>
            </p:cNvPr>
            <p:cNvGrpSpPr/>
            <p:nvPr/>
          </p:nvGrpSpPr>
          <p:grpSpPr>
            <a:xfrm>
              <a:off x="2906786" y="1805326"/>
              <a:ext cx="3206626" cy="310403"/>
              <a:chOff x="2906786" y="1805326"/>
              <a:chExt cx="3206626" cy="310403"/>
            </a:xfrm>
          </p:grpSpPr>
          <p:sp>
            <p:nvSpPr>
              <p:cNvPr id="26" name="Rectangle 25">
                <a:extLst>
                  <a:ext uri="{FF2B5EF4-FFF2-40B4-BE49-F238E27FC236}">
                    <a16:creationId xmlns:a16="http://schemas.microsoft.com/office/drawing/2014/main" id="{7485C63D-7106-7409-E344-E5190F7F54AA}"/>
                  </a:ext>
                </a:extLst>
              </p:cNvPr>
              <p:cNvSpPr/>
              <p:nvPr/>
            </p:nvSpPr>
            <p:spPr>
              <a:xfrm>
                <a:off x="2971904" y="1809647"/>
                <a:ext cx="3076390" cy="306082"/>
              </a:xfrm>
              <a:prstGeom prst="rect">
                <a:avLst/>
              </a:prstGeom>
              <a:solidFill>
                <a:schemeClr val="bg2"/>
              </a:solidFill>
            </p:spPr>
            <p:txBody>
              <a:bodyPr wrap="square" lIns="108000" tIns="0" rIns="108000" bIns="0" rtlCol="0" anchor="ctr">
                <a:noAutofit/>
              </a:bodyPr>
              <a:lstStyle/>
              <a:p>
                <a:pPr marL="0" marR="0" lvl="0" indent="0" defTabSz="914378"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2F2F2"/>
                    </a:solidFill>
                    <a:effectLst/>
                    <a:uLnTx/>
                    <a:uFillTx/>
                    <a:ea typeface="+mn-ea"/>
                  </a:rPr>
                  <a:t>To learn more, visit </a:t>
                </a:r>
                <a:endParaRPr kumimoji="0" lang="en-US" b="1" i="0" u="none" strike="noStrike" kern="1200" cap="none" spc="0" normalizeH="0" baseline="0" noProof="0" dirty="0">
                  <a:ln>
                    <a:noFill/>
                  </a:ln>
                  <a:solidFill>
                    <a:srgbClr val="F2F2F2"/>
                  </a:solidFill>
                  <a:effectLst/>
                  <a:uLnTx/>
                  <a:uFillTx/>
                  <a:ea typeface="+mn-ea"/>
                </a:endParaRPr>
              </a:p>
            </p:txBody>
          </p:sp>
          <p:sp>
            <p:nvSpPr>
              <p:cNvPr id="27" name="Google Shape;637;p15">
                <a:extLst>
                  <a:ext uri="{FF2B5EF4-FFF2-40B4-BE49-F238E27FC236}">
                    <a16:creationId xmlns:a16="http://schemas.microsoft.com/office/drawing/2014/main" id="{D6252F3F-8E73-8367-71AD-5243F001DD9A}"/>
                  </a:ext>
                </a:extLst>
              </p:cNvPr>
              <p:cNvSpPr/>
              <p:nvPr/>
            </p:nvSpPr>
            <p:spPr>
              <a:xfrm>
                <a:off x="5834240" y="1933484"/>
                <a:ext cx="103519" cy="58408"/>
              </a:xfrm>
              <a:custGeom>
                <a:avLst/>
                <a:gdLst/>
                <a:ahLst/>
                <a:cxnLst/>
                <a:rect l="l" t="t" r="r" b="b"/>
                <a:pathLst>
                  <a:path w="218" h="123" extrusionOk="0">
                    <a:moveTo>
                      <a:pt x="0" y="0"/>
                    </a:moveTo>
                    <a:lnTo>
                      <a:pt x="109" y="123"/>
                    </a:lnTo>
                    <a:lnTo>
                      <a:pt x="218" y="0"/>
                    </a:lnTo>
                  </a:path>
                </a:pathLst>
              </a:custGeom>
              <a:noFill/>
              <a:ln w="14275" cap="rnd"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endParaRPr sz="1800">
                  <a:solidFill>
                    <a:srgbClr val="141313"/>
                  </a:solidFill>
                  <a:latin typeface="Calibri"/>
                  <a:ea typeface="Calibri"/>
                  <a:cs typeface="Calibri"/>
                  <a:sym typeface="Calibri"/>
                </a:endParaRPr>
              </a:p>
            </p:txBody>
          </p:sp>
          <p:sp>
            <p:nvSpPr>
              <p:cNvPr id="31" name="Right Triangle 30">
                <a:extLst>
                  <a:ext uri="{FF2B5EF4-FFF2-40B4-BE49-F238E27FC236}">
                    <a16:creationId xmlns:a16="http://schemas.microsoft.com/office/drawing/2014/main" id="{CEAA2C09-7E6B-5C98-31E3-EF24D6C60820}"/>
                  </a:ext>
                </a:extLst>
              </p:cNvPr>
              <p:cNvSpPr/>
              <p:nvPr/>
            </p:nvSpPr>
            <p:spPr>
              <a:xfrm>
                <a:off x="6048294" y="1805326"/>
                <a:ext cx="65118" cy="65118"/>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Right Triangle 1">
                <a:extLst>
                  <a:ext uri="{FF2B5EF4-FFF2-40B4-BE49-F238E27FC236}">
                    <a16:creationId xmlns:a16="http://schemas.microsoft.com/office/drawing/2014/main" id="{605119AC-6475-E157-DDD4-00F28A21F27B}"/>
                  </a:ext>
                </a:extLst>
              </p:cNvPr>
              <p:cNvSpPr/>
              <p:nvPr/>
            </p:nvSpPr>
            <p:spPr>
              <a:xfrm flipH="1">
                <a:off x="2906786" y="1809647"/>
                <a:ext cx="65118" cy="65118"/>
              </a:xfrm>
              <a:prstGeom prst="r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grpSp>
      <p:pic>
        <p:nvPicPr>
          <p:cNvPr id="11" name="Graphic 10" descr="Cursor with solid fill">
            <a:extLst>
              <a:ext uri="{FF2B5EF4-FFF2-40B4-BE49-F238E27FC236}">
                <a16:creationId xmlns:a16="http://schemas.microsoft.com/office/drawing/2014/main" id="{C5892D13-3DAB-A5F7-3A20-5F9CEDBB7BF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24197" y="2197925"/>
            <a:ext cx="457200" cy="457200"/>
          </a:xfrm>
          <a:prstGeom prst="rect">
            <a:avLst/>
          </a:prstGeom>
        </p:spPr>
      </p:pic>
      <p:pic>
        <p:nvPicPr>
          <p:cNvPr id="13" name="Picture 12">
            <a:extLst>
              <a:ext uri="{FF2B5EF4-FFF2-40B4-BE49-F238E27FC236}">
                <a16:creationId xmlns:a16="http://schemas.microsoft.com/office/drawing/2014/main" id="{B0F6D2E2-B758-95A8-8C1D-235F8AF2A7A9}"/>
              </a:ext>
            </a:extLst>
          </p:cNvPr>
          <p:cNvPicPr>
            <a:picLocks noChangeAspect="1"/>
          </p:cNvPicPr>
          <p:nvPr/>
        </p:nvPicPr>
        <p:blipFill>
          <a:blip r:embed="rId8"/>
          <a:stretch>
            <a:fillRect/>
          </a:stretch>
        </p:blipFill>
        <p:spPr>
          <a:xfrm>
            <a:off x="5205673" y="2986754"/>
            <a:ext cx="898375" cy="898375"/>
          </a:xfrm>
          <a:prstGeom prst="rect">
            <a:avLst/>
          </a:prstGeom>
        </p:spPr>
      </p:pic>
    </p:spTree>
    <p:extLst>
      <p:ext uri="{BB962C8B-B14F-4D97-AF65-F5344CB8AC3E}">
        <p14:creationId xmlns:p14="http://schemas.microsoft.com/office/powerpoint/2010/main" val="1919529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9">
          <a:extLst>
            <a:ext uri="{FF2B5EF4-FFF2-40B4-BE49-F238E27FC236}">
              <a16:creationId xmlns:a16="http://schemas.microsoft.com/office/drawing/2014/main" id="{1C7306AA-CD23-902C-E8E3-88ED034D875E}"/>
            </a:ext>
          </a:extLst>
        </p:cNvPr>
        <p:cNvGrpSpPr/>
        <p:nvPr/>
      </p:nvGrpSpPr>
      <p:grpSpPr>
        <a:xfrm>
          <a:off x="0" y="0"/>
          <a:ext cx="0" cy="0"/>
          <a:chOff x="0" y="0"/>
          <a:chExt cx="0" cy="0"/>
        </a:xfrm>
      </p:grpSpPr>
      <p:sp>
        <p:nvSpPr>
          <p:cNvPr id="19" name="Google Shape;1148;p17">
            <a:extLst>
              <a:ext uri="{FF2B5EF4-FFF2-40B4-BE49-F238E27FC236}">
                <a16:creationId xmlns:a16="http://schemas.microsoft.com/office/drawing/2014/main" id="{97CE2CF4-3361-01D7-4A8E-0F633F8E419B}"/>
              </a:ext>
            </a:extLst>
          </p:cNvPr>
          <p:cNvSpPr txBox="1"/>
          <p:nvPr/>
        </p:nvSpPr>
        <p:spPr>
          <a:xfrm>
            <a:off x="358774" y="1866632"/>
            <a:ext cx="4085344" cy="805448"/>
          </a:xfrm>
          <a:prstGeom prst="rect">
            <a:avLst/>
          </a:prstGeom>
          <a:solidFill>
            <a:srgbClr val="FFFFFF"/>
          </a:solidFill>
          <a:ln>
            <a:noFill/>
          </a:ln>
        </p:spPr>
        <p:txBody>
          <a:bodyPr spcFirstLastPara="1" wrap="square" lIns="144000" tIns="0" rIns="144000" bIns="0" anchor="ctr" anchorCtr="0">
            <a:noAutofit/>
          </a:bodyPr>
          <a:lstStyle/>
          <a:p>
            <a:r>
              <a:rPr lang="en-US" sz="1200" dirty="0">
                <a:solidFill>
                  <a:schemeClr val="tx1"/>
                </a:solidFill>
              </a:rPr>
              <a:t>Have </a:t>
            </a:r>
            <a:r>
              <a:rPr lang="en-US" sz="1200" b="1" dirty="0">
                <a:solidFill>
                  <a:schemeClr val="tx1"/>
                </a:solidFill>
              </a:rPr>
              <a:t>multiple</a:t>
            </a:r>
            <a:r>
              <a:rPr lang="en-US" sz="1200" dirty="0">
                <a:solidFill>
                  <a:schemeClr val="tx1"/>
                </a:solidFill>
              </a:rPr>
              <a:t> housing units</a:t>
            </a:r>
          </a:p>
        </p:txBody>
      </p:sp>
      <p:sp>
        <p:nvSpPr>
          <p:cNvPr id="766" name="Google Shape;766;p11">
            <a:extLst>
              <a:ext uri="{FF2B5EF4-FFF2-40B4-BE49-F238E27FC236}">
                <a16:creationId xmlns:a16="http://schemas.microsoft.com/office/drawing/2014/main" id="{711BCEFA-99F1-B011-C63E-A01C5E748FA7}"/>
              </a:ext>
            </a:extLst>
          </p:cNvPr>
          <p:cNvSpPr txBox="1"/>
          <p:nvPr/>
        </p:nvSpPr>
        <p:spPr>
          <a:xfrm>
            <a:off x="358775" y="343913"/>
            <a:ext cx="8426449" cy="507651"/>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chemeClr val="bg2"/>
                </a:solidFill>
                <a:effectLst/>
                <a:uLnTx/>
                <a:uFillTx/>
                <a:latin typeface="Arial"/>
                <a:ea typeface="Arial"/>
                <a:cs typeface="Arial"/>
                <a:sym typeface="Arial"/>
              </a:rPr>
              <a:t>Middle Housing?</a:t>
            </a:r>
            <a:endParaRPr kumimoji="0" sz="1400" b="0" i="0" u="none" strike="noStrike" kern="0" cap="none" spc="0" normalizeH="0" baseline="0" noProof="0" dirty="0">
              <a:ln>
                <a:noFill/>
              </a:ln>
              <a:solidFill>
                <a:schemeClr val="bg2"/>
              </a:solidFill>
              <a:effectLst/>
              <a:uLnTx/>
              <a:uFillTx/>
              <a:latin typeface="Arial"/>
              <a:cs typeface="Arial"/>
              <a:sym typeface="Arial"/>
            </a:endParaRPr>
          </a:p>
        </p:txBody>
      </p:sp>
      <p:sp>
        <p:nvSpPr>
          <p:cNvPr id="2" name="Google Shape;750;p11">
            <a:extLst>
              <a:ext uri="{FF2B5EF4-FFF2-40B4-BE49-F238E27FC236}">
                <a16:creationId xmlns:a16="http://schemas.microsoft.com/office/drawing/2014/main" id="{88942A96-4808-A5DB-0C03-BAC9D4025EC7}"/>
              </a:ext>
            </a:extLst>
          </p:cNvPr>
          <p:cNvSpPr/>
          <p:nvPr/>
        </p:nvSpPr>
        <p:spPr>
          <a:xfrm>
            <a:off x="-2" y="3736124"/>
            <a:ext cx="9144001" cy="665285"/>
          </a:xfrm>
          <a:prstGeom prst="rect">
            <a:avLst/>
          </a:prstGeom>
          <a:solidFill>
            <a:schemeClr val="bg1">
              <a:lumMod val="9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pic>
        <p:nvPicPr>
          <p:cNvPr id="9" name="Google Shape;753;p11" descr="A picture containing diagram&#10;&#10;Description automatically generated">
            <a:extLst>
              <a:ext uri="{FF2B5EF4-FFF2-40B4-BE49-F238E27FC236}">
                <a16:creationId xmlns:a16="http://schemas.microsoft.com/office/drawing/2014/main" id="{E83586F4-27FF-4A6B-6E31-840B20CE3E96}"/>
              </a:ext>
            </a:extLst>
          </p:cNvPr>
          <p:cNvPicPr preferRelativeResize="0"/>
          <p:nvPr/>
        </p:nvPicPr>
        <p:blipFill rotWithShape="1">
          <a:blip r:embed="rId3">
            <a:alphaModFix/>
          </a:blip>
          <a:srcRect t="47059" b="13258"/>
          <a:stretch/>
        </p:blipFill>
        <p:spPr>
          <a:xfrm>
            <a:off x="276225" y="2983947"/>
            <a:ext cx="4685657" cy="1400220"/>
          </a:xfrm>
          <a:prstGeom prst="rect">
            <a:avLst/>
          </a:prstGeom>
          <a:noFill/>
          <a:ln>
            <a:noFill/>
          </a:ln>
        </p:spPr>
      </p:pic>
      <p:pic>
        <p:nvPicPr>
          <p:cNvPr id="10" name="Google Shape;754;p11" descr="A picture containing diagram&#10;&#10;Description automatically generated">
            <a:extLst>
              <a:ext uri="{FF2B5EF4-FFF2-40B4-BE49-F238E27FC236}">
                <a16:creationId xmlns:a16="http://schemas.microsoft.com/office/drawing/2014/main" id="{637D9C8D-CBA6-52E4-A009-E28A025C0174}"/>
              </a:ext>
            </a:extLst>
          </p:cNvPr>
          <p:cNvPicPr preferRelativeResize="0"/>
          <p:nvPr/>
        </p:nvPicPr>
        <p:blipFill rotWithShape="1">
          <a:blip r:embed="rId3">
            <a:alphaModFix/>
          </a:blip>
          <a:srcRect t="10488" b="52595"/>
          <a:stretch/>
        </p:blipFill>
        <p:spPr>
          <a:xfrm>
            <a:off x="4444118" y="2978700"/>
            <a:ext cx="4423657" cy="1265123"/>
          </a:xfrm>
          <a:prstGeom prst="rect">
            <a:avLst/>
          </a:prstGeom>
          <a:noFill/>
          <a:ln>
            <a:noFill/>
          </a:ln>
        </p:spPr>
      </p:pic>
      <p:sp>
        <p:nvSpPr>
          <p:cNvPr id="3" name="Rectangle 2">
            <a:extLst>
              <a:ext uri="{FF2B5EF4-FFF2-40B4-BE49-F238E27FC236}">
                <a16:creationId xmlns:a16="http://schemas.microsoft.com/office/drawing/2014/main" id="{26614BF5-F09E-1D42-214E-9C7739F44171}"/>
              </a:ext>
            </a:extLst>
          </p:cNvPr>
          <p:cNvSpPr/>
          <p:nvPr/>
        </p:nvSpPr>
        <p:spPr>
          <a:xfrm>
            <a:off x="358775" y="1239839"/>
            <a:ext cx="8426450" cy="430888"/>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ctr"/>
          <a:lstStyle/>
          <a:p>
            <a:r>
              <a:rPr lang="en-US" b="1" dirty="0">
                <a:solidFill>
                  <a:srgbClr val="F2F2F2"/>
                </a:solidFill>
              </a:rPr>
              <a:t>A group of different housing types that:</a:t>
            </a:r>
          </a:p>
        </p:txBody>
      </p:sp>
      <p:sp>
        <p:nvSpPr>
          <p:cNvPr id="4" name="Google Shape;637;p15">
            <a:extLst>
              <a:ext uri="{FF2B5EF4-FFF2-40B4-BE49-F238E27FC236}">
                <a16:creationId xmlns:a16="http://schemas.microsoft.com/office/drawing/2014/main" id="{647BC95A-5E6B-3360-A8F7-B0FDA96D72B7}"/>
              </a:ext>
            </a:extLst>
          </p:cNvPr>
          <p:cNvSpPr/>
          <p:nvPr/>
        </p:nvSpPr>
        <p:spPr>
          <a:xfrm>
            <a:off x="8535864" y="1426079"/>
            <a:ext cx="103519" cy="58408"/>
          </a:xfrm>
          <a:custGeom>
            <a:avLst/>
            <a:gdLst/>
            <a:ahLst/>
            <a:cxnLst/>
            <a:rect l="l" t="t" r="r" b="b"/>
            <a:pathLst>
              <a:path w="218" h="123" extrusionOk="0">
                <a:moveTo>
                  <a:pt x="0" y="0"/>
                </a:moveTo>
                <a:lnTo>
                  <a:pt x="109" y="123"/>
                </a:lnTo>
                <a:lnTo>
                  <a:pt x="218" y="0"/>
                </a:lnTo>
              </a:path>
            </a:pathLst>
          </a:custGeom>
          <a:noFill/>
          <a:ln w="14275" cap="rnd"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endParaRPr sz="1800">
              <a:solidFill>
                <a:srgbClr val="141313"/>
              </a:solidFill>
              <a:latin typeface="Calibri"/>
              <a:ea typeface="Calibri"/>
              <a:cs typeface="Calibri"/>
              <a:sym typeface="Calibri"/>
            </a:endParaRPr>
          </a:p>
        </p:txBody>
      </p:sp>
      <p:sp>
        <p:nvSpPr>
          <p:cNvPr id="22" name="Google Shape;1148;p17">
            <a:extLst>
              <a:ext uri="{FF2B5EF4-FFF2-40B4-BE49-F238E27FC236}">
                <a16:creationId xmlns:a16="http://schemas.microsoft.com/office/drawing/2014/main" id="{805AC1AD-04DC-0ED0-8FF1-D3FC5F1885E7}"/>
              </a:ext>
            </a:extLst>
          </p:cNvPr>
          <p:cNvSpPr txBox="1"/>
          <p:nvPr/>
        </p:nvSpPr>
        <p:spPr>
          <a:xfrm>
            <a:off x="4699881" y="1866632"/>
            <a:ext cx="4085344" cy="805448"/>
          </a:xfrm>
          <a:prstGeom prst="rect">
            <a:avLst/>
          </a:prstGeom>
          <a:solidFill>
            <a:srgbClr val="FFFFFF"/>
          </a:solidFill>
          <a:ln>
            <a:noFill/>
          </a:ln>
        </p:spPr>
        <p:txBody>
          <a:bodyPr spcFirstLastPara="1" wrap="square" lIns="144000" tIns="0" rIns="144000" bIns="0" anchor="ctr" anchorCtr="0">
            <a:noAutofit/>
          </a:bodyPr>
          <a:lstStyle/>
          <a:p>
            <a:r>
              <a:rPr lang="en-US" sz="1200" dirty="0">
                <a:solidFill>
                  <a:schemeClr val="tx1"/>
                </a:solidFill>
              </a:rPr>
              <a:t>Are more similar in scale to single-detached </a:t>
            </a:r>
            <a:br>
              <a:rPr lang="en-US" sz="1200" dirty="0">
                <a:solidFill>
                  <a:schemeClr val="tx1"/>
                </a:solidFill>
              </a:rPr>
            </a:br>
            <a:r>
              <a:rPr lang="en-US" sz="1200" dirty="0">
                <a:solidFill>
                  <a:schemeClr val="tx1"/>
                </a:solidFill>
              </a:rPr>
              <a:t>homes than to apartment buildings</a:t>
            </a:r>
          </a:p>
        </p:txBody>
      </p:sp>
      <p:grpSp>
        <p:nvGrpSpPr>
          <p:cNvPr id="7" name="Group 6">
            <a:extLst>
              <a:ext uri="{FF2B5EF4-FFF2-40B4-BE49-F238E27FC236}">
                <a16:creationId xmlns:a16="http://schemas.microsoft.com/office/drawing/2014/main" id="{7C7EFAD8-C892-404B-4587-0FAF01AA24B5}"/>
              </a:ext>
            </a:extLst>
          </p:cNvPr>
          <p:cNvGrpSpPr/>
          <p:nvPr/>
        </p:nvGrpSpPr>
        <p:grpSpPr>
          <a:xfrm>
            <a:off x="4044750" y="2143356"/>
            <a:ext cx="252000" cy="252000"/>
            <a:chOff x="5051615" y="1455775"/>
            <a:chExt cx="491657" cy="491657"/>
          </a:xfrm>
        </p:grpSpPr>
        <p:sp>
          <p:nvSpPr>
            <p:cNvPr id="8" name="Oval 7">
              <a:extLst>
                <a:ext uri="{FF2B5EF4-FFF2-40B4-BE49-F238E27FC236}">
                  <a16:creationId xmlns:a16="http://schemas.microsoft.com/office/drawing/2014/main" id="{9C0FE54B-7C06-27F5-DD85-2CD661835F5B}"/>
                </a:ext>
              </a:extLst>
            </p:cNvPr>
            <p:cNvSpPr/>
            <p:nvPr/>
          </p:nvSpPr>
          <p:spPr>
            <a:xfrm>
              <a:off x="5051615" y="1455775"/>
              <a:ext cx="491657" cy="491657"/>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11" name="Google Shape;760;p11">
              <a:extLst>
                <a:ext uri="{FF2B5EF4-FFF2-40B4-BE49-F238E27FC236}">
                  <a16:creationId xmlns:a16="http://schemas.microsoft.com/office/drawing/2014/main" id="{591DAC30-62B9-2AFC-7947-2197263286D5}"/>
                </a:ext>
              </a:extLst>
            </p:cNvPr>
            <p:cNvSpPr/>
            <p:nvPr/>
          </p:nvSpPr>
          <p:spPr>
            <a:xfrm>
              <a:off x="5201924" y="1634740"/>
              <a:ext cx="191039" cy="133726"/>
            </a:xfrm>
            <a:custGeom>
              <a:avLst/>
              <a:gdLst/>
              <a:ahLst/>
              <a:cxnLst/>
              <a:rect l="l" t="t" r="r" b="b"/>
              <a:pathLst>
                <a:path w="95250" h="66675" extrusionOk="0">
                  <a:moveTo>
                    <a:pt x="95250" y="0"/>
                  </a:moveTo>
                  <a:lnTo>
                    <a:pt x="23813" y="66675"/>
                  </a:lnTo>
                  <a:lnTo>
                    <a:pt x="0" y="42863"/>
                  </a:lnTo>
                </a:path>
              </a:pathLst>
            </a:custGeom>
            <a:noFill/>
            <a:ln w="15875" cap="rnd"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grpSp>
        <p:nvGrpSpPr>
          <p:cNvPr id="23" name="Group 22">
            <a:extLst>
              <a:ext uri="{FF2B5EF4-FFF2-40B4-BE49-F238E27FC236}">
                <a16:creationId xmlns:a16="http://schemas.microsoft.com/office/drawing/2014/main" id="{5828103C-316A-2935-3E51-96BCD7CA6805}"/>
              </a:ext>
            </a:extLst>
          </p:cNvPr>
          <p:cNvGrpSpPr/>
          <p:nvPr/>
        </p:nvGrpSpPr>
        <p:grpSpPr>
          <a:xfrm>
            <a:off x="8387383" y="2143356"/>
            <a:ext cx="252000" cy="252000"/>
            <a:chOff x="5051615" y="1455775"/>
            <a:chExt cx="491657" cy="491657"/>
          </a:xfrm>
        </p:grpSpPr>
        <p:sp>
          <p:nvSpPr>
            <p:cNvPr id="24" name="Oval 23">
              <a:extLst>
                <a:ext uri="{FF2B5EF4-FFF2-40B4-BE49-F238E27FC236}">
                  <a16:creationId xmlns:a16="http://schemas.microsoft.com/office/drawing/2014/main" id="{970CD4D3-5185-7A0C-75A9-BDF221D482F1}"/>
                </a:ext>
              </a:extLst>
            </p:cNvPr>
            <p:cNvSpPr/>
            <p:nvPr/>
          </p:nvSpPr>
          <p:spPr>
            <a:xfrm>
              <a:off x="5051615" y="1455775"/>
              <a:ext cx="491657" cy="491657"/>
            </a:xfrm>
            <a:prstGeom prst="ellips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5" name="Google Shape;760;p11">
              <a:extLst>
                <a:ext uri="{FF2B5EF4-FFF2-40B4-BE49-F238E27FC236}">
                  <a16:creationId xmlns:a16="http://schemas.microsoft.com/office/drawing/2014/main" id="{56B8C51E-93FC-9095-B3E0-C99806DA163D}"/>
                </a:ext>
              </a:extLst>
            </p:cNvPr>
            <p:cNvSpPr/>
            <p:nvPr/>
          </p:nvSpPr>
          <p:spPr>
            <a:xfrm>
              <a:off x="5201924" y="1634740"/>
              <a:ext cx="191039" cy="133726"/>
            </a:xfrm>
            <a:custGeom>
              <a:avLst/>
              <a:gdLst/>
              <a:ahLst/>
              <a:cxnLst/>
              <a:rect l="l" t="t" r="r" b="b"/>
              <a:pathLst>
                <a:path w="95250" h="66675" extrusionOk="0">
                  <a:moveTo>
                    <a:pt x="95250" y="0"/>
                  </a:moveTo>
                  <a:lnTo>
                    <a:pt x="23813" y="66675"/>
                  </a:lnTo>
                  <a:lnTo>
                    <a:pt x="0" y="42863"/>
                  </a:lnTo>
                </a:path>
              </a:pathLst>
            </a:custGeom>
            <a:noFill/>
            <a:ln w="15875" cap="rnd"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l" defTabSz="91440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spTree>
    <p:extLst>
      <p:ext uri="{BB962C8B-B14F-4D97-AF65-F5344CB8AC3E}">
        <p14:creationId xmlns:p14="http://schemas.microsoft.com/office/powerpoint/2010/main" val="1834579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2B747EBF-097B-D896-476C-A5C89A5068A3}"/>
              </a:ext>
            </a:extLst>
          </p:cNvPr>
          <p:cNvSpPr txBox="1">
            <a:spLocks/>
          </p:cNvSpPr>
          <p:nvPr/>
        </p:nvSpPr>
        <p:spPr>
          <a:xfrm>
            <a:off x="0" y="0"/>
            <a:ext cx="3556000" cy="4395267"/>
          </a:xfrm>
          <a:prstGeom prst="rect">
            <a:avLst/>
          </a:prstGeom>
          <a:solidFill>
            <a:schemeClr val="bg2"/>
          </a:solidFill>
          <a:ln>
            <a:noFill/>
          </a:ln>
        </p:spPr>
        <p:txBody>
          <a:bodyPr spcFirstLastPara="1" wrap="square" lIns="252000" tIns="828000" rIns="252000"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endParaRPr lang="en-US" sz="1300" kern="0" dirty="0">
              <a:solidFill>
                <a:schemeClr val="bg1"/>
              </a:solidFill>
              <a:latin typeface="+mn-lt"/>
            </a:endParaRPr>
          </a:p>
        </p:txBody>
      </p:sp>
      <p:sp>
        <p:nvSpPr>
          <p:cNvPr id="2" name="Title 1">
            <a:extLst>
              <a:ext uri="{FF2B5EF4-FFF2-40B4-BE49-F238E27FC236}">
                <a16:creationId xmlns:a16="http://schemas.microsoft.com/office/drawing/2014/main" id="{4A534D38-87E9-3EC2-CDD9-D66D5904BF2C}"/>
              </a:ext>
            </a:extLst>
          </p:cNvPr>
          <p:cNvSpPr>
            <a:spLocks noGrp="1"/>
          </p:cNvSpPr>
          <p:nvPr>
            <p:ph type="title"/>
          </p:nvPr>
        </p:nvSpPr>
        <p:spPr>
          <a:xfrm>
            <a:off x="342900" y="1681798"/>
            <a:ext cx="2016098" cy="1269734"/>
          </a:xfrm>
        </p:spPr>
        <p:txBody>
          <a:bodyPr/>
          <a:lstStyle/>
          <a:p>
            <a:r>
              <a:rPr lang="en-US" dirty="0">
                <a:solidFill>
                  <a:srgbClr val="F2F2F2"/>
                </a:solidFill>
                <a:latin typeface="+mn-lt"/>
              </a:rPr>
              <a:t>Visualizing Middle Housing</a:t>
            </a:r>
          </a:p>
        </p:txBody>
      </p:sp>
      <p:sp>
        <p:nvSpPr>
          <p:cNvPr id="5" name="Oval 4">
            <a:extLst>
              <a:ext uri="{FF2B5EF4-FFF2-40B4-BE49-F238E27FC236}">
                <a16:creationId xmlns:a16="http://schemas.microsoft.com/office/drawing/2014/main" id="{002A88D2-8F93-4E53-1365-AFCDE0F0BDBF}"/>
              </a:ext>
            </a:extLst>
          </p:cNvPr>
          <p:cNvSpPr/>
          <p:nvPr/>
        </p:nvSpPr>
        <p:spPr>
          <a:xfrm>
            <a:off x="342900" y="512160"/>
            <a:ext cx="832757" cy="832757"/>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B095D23C-06EF-B9F8-437F-856945D7F47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0199" y="679459"/>
            <a:ext cx="498158" cy="498158"/>
          </a:xfrm>
          <a:prstGeom prst="rect">
            <a:avLst/>
          </a:prstGeom>
        </p:spPr>
      </p:pic>
      <p:grpSp>
        <p:nvGrpSpPr>
          <p:cNvPr id="12" name="Group 11">
            <a:extLst>
              <a:ext uri="{FF2B5EF4-FFF2-40B4-BE49-F238E27FC236}">
                <a16:creationId xmlns:a16="http://schemas.microsoft.com/office/drawing/2014/main" id="{DC6AE086-1645-E11D-93B3-A4B455CCED14}"/>
              </a:ext>
            </a:extLst>
          </p:cNvPr>
          <p:cNvGrpSpPr/>
          <p:nvPr/>
        </p:nvGrpSpPr>
        <p:grpSpPr>
          <a:xfrm>
            <a:off x="2996902" y="223836"/>
            <a:ext cx="5636899" cy="4012972"/>
            <a:chOff x="2843214" y="56202"/>
            <a:chExt cx="5636899" cy="4012972"/>
          </a:xfrm>
        </p:grpSpPr>
        <p:pic>
          <p:nvPicPr>
            <p:cNvPr id="9" name="Picture 8">
              <a:extLst>
                <a:ext uri="{FF2B5EF4-FFF2-40B4-BE49-F238E27FC236}">
                  <a16:creationId xmlns:a16="http://schemas.microsoft.com/office/drawing/2014/main" id="{1251A369-1677-9818-CE9E-2130853F47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3655178" y="-755762"/>
              <a:ext cx="4012972" cy="5636899"/>
            </a:xfrm>
            <a:prstGeom prst="rect">
              <a:avLst/>
            </a:prstGeom>
            <a:effectLst>
              <a:reflection blurRad="6350" stA="35000" endPos="3000" dir="5400000" sy="-100000" algn="bl" rotWithShape="0"/>
            </a:effectLst>
          </p:spPr>
        </p:pic>
        <p:sp>
          <p:nvSpPr>
            <p:cNvPr id="8" name="Rectangle: Rounded Corners 7">
              <a:extLst>
                <a:ext uri="{FF2B5EF4-FFF2-40B4-BE49-F238E27FC236}">
                  <a16:creationId xmlns:a16="http://schemas.microsoft.com/office/drawing/2014/main" id="{1B206352-9FAF-DDDD-F7C9-1C432D5C277D}"/>
                </a:ext>
              </a:extLst>
            </p:cNvPr>
            <p:cNvSpPr/>
            <p:nvPr/>
          </p:nvSpPr>
          <p:spPr>
            <a:xfrm>
              <a:off x="3010618" y="195069"/>
              <a:ext cx="5296619" cy="3735237"/>
            </a:xfrm>
            <a:prstGeom prst="roundRect">
              <a:avLst>
                <a:gd name="adj" fmla="val 2023"/>
              </a:avLst>
            </a:prstGeom>
            <a:solidFill>
              <a:srgbClr val="FFFFF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23C575FD-7CFB-55E9-B6BC-10A9E66B5182}"/>
              </a:ext>
            </a:extLst>
          </p:cNvPr>
          <p:cNvGrpSpPr/>
          <p:nvPr/>
        </p:nvGrpSpPr>
        <p:grpSpPr>
          <a:xfrm>
            <a:off x="4268298" y="2815141"/>
            <a:ext cx="3094107" cy="1169638"/>
            <a:chOff x="4289362" y="2815141"/>
            <a:chExt cx="3094107" cy="1169638"/>
          </a:xfrm>
        </p:grpSpPr>
        <p:pic>
          <p:nvPicPr>
            <p:cNvPr id="23" name="Picture 22">
              <a:extLst>
                <a:ext uri="{FF2B5EF4-FFF2-40B4-BE49-F238E27FC236}">
                  <a16:creationId xmlns:a16="http://schemas.microsoft.com/office/drawing/2014/main" id="{CD9A8FC2-DDB7-6EA4-55D3-87637B1ABD81}"/>
                </a:ext>
              </a:extLst>
            </p:cNvPr>
            <p:cNvPicPr>
              <a:picLocks noChangeAspect="1"/>
            </p:cNvPicPr>
            <p:nvPr/>
          </p:nvPicPr>
          <p:blipFill>
            <a:blip r:embed="rId4"/>
            <a:srcRect l="53286" t="60748" r="22123" b="4371"/>
            <a:stretch>
              <a:fillRect/>
            </a:stretch>
          </p:blipFill>
          <p:spPr>
            <a:xfrm>
              <a:off x="4289362" y="2815141"/>
              <a:ext cx="1464374" cy="1169638"/>
            </a:xfrm>
            <a:prstGeom prst="rect">
              <a:avLst/>
            </a:prstGeom>
            <a:effectLst/>
          </p:spPr>
        </p:pic>
        <p:pic>
          <p:nvPicPr>
            <p:cNvPr id="28" name="Picture 27">
              <a:extLst>
                <a:ext uri="{FF2B5EF4-FFF2-40B4-BE49-F238E27FC236}">
                  <a16:creationId xmlns:a16="http://schemas.microsoft.com/office/drawing/2014/main" id="{FDC32FCE-68C5-E976-0E5E-664A91068EE7}"/>
                </a:ext>
              </a:extLst>
            </p:cNvPr>
            <p:cNvPicPr>
              <a:picLocks noChangeAspect="1"/>
            </p:cNvPicPr>
            <p:nvPr/>
          </p:nvPicPr>
          <p:blipFill>
            <a:blip r:embed="rId4"/>
            <a:srcRect l="79429" t="67819" r="1332" b="4892"/>
            <a:stretch>
              <a:fillRect/>
            </a:stretch>
          </p:blipFill>
          <p:spPr>
            <a:xfrm>
              <a:off x="5919095" y="2815141"/>
              <a:ext cx="1464374" cy="1169638"/>
            </a:xfrm>
            <a:prstGeom prst="rect">
              <a:avLst/>
            </a:prstGeom>
            <a:effectLst/>
          </p:spPr>
        </p:pic>
      </p:grpSp>
      <p:grpSp>
        <p:nvGrpSpPr>
          <p:cNvPr id="39" name="Group 38">
            <a:extLst>
              <a:ext uri="{FF2B5EF4-FFF2-40B4-BE49-F238E27FC236}">
                <a16:creationId xmlns:a16="http://schemas.microsoft.com/office/drawing/2014/main" id="{B832DEF6-8B18-79DC-BC2B-E1214BE6E53B}"/>
              </a:ext>
            </a:extLst>
          </p:cNvPr>
          <p:cNvGrpSpPr/>
          <p:nvPr/>
        </p:nvGrpSpPr>
        <p:grpSpPr>
          <a:xfrm>
            <a:off x="3453431" y="475865"/>
            <a:ext cx="4723840" cy="2339276"/>
            <a:chOff x="3453431" y="475865"/>
            <a:chExt cx="4723840" cy="2339276"/>
          </a:xfrm>
        </p:grpSpPr>
        <p:pic>
          <p:nvPicPr>
            <p:cNvPr id="13" name="Picture 12">
              <a:extLst>
                <a:ext uri="{FF2B5EF4-FFF2-40B4-BE49-F238E27FC236}">
                  <a16:creationId xmlns:a16="http://schemas.microsoft.com/office/drawing/2014/main" id="{94B95FBD-A2AE-361F-BB25-B7FBEABABA12}"/>
                </a:ext>
              </a:extLst>
            </p:cNvPr>
            <p:cNvPicPr>
              <a:picLocks noChangeAspect="1"/>
            </p:cNvPicPr>
            <p:nvPr/>
          </p:nvPicPr>
          <p:blipFill>
            <a:blip r:embed="rId4"/>
            <a:srcRect l="-56" t="24945" r="74218" b="38406"/>
            <a:stretch>
              <a:fillRect/>
            </a:stretch>
          </p:blipFill>
          <p:spPr>
            <a:xfrm>
              <a:off x="3453431" y="475865"/>
              <a:ext cx="1464374" cy="1169638"/>
            </a:xfrm>
            <a:prstGeom prst="rect">
              <a:avLst/>
            </a:prstGeom>
            <a:effectLst/>
          </p:spPr>
        </p:pic>
        <p:pic>
          <p:nvPicPr>
            <p:cNvPr id="19" name="Picture 18">
              <a:extLst>
                <a:ext uri="{FF2B5EF4-FFF2-40B4-BE49-F238E27FC236}">
                  <a16:creationId xmlns:a16="http://schemas.microsoft.com/office/drawing/2014/main" id="{F3E5BF05-38D7-67F9-1BE8-ABC9EC05A435}"/>
                </a:ext>
              </a:extLst>
            </p:cNvPr>
            <p:cNvPicPr>
              <a:picLocks noChangeAspect="1"/>
            </p:cNvPicPr>
            <p:nvPr/>
          </p:nvPicPr>
          <p:blipFill>
            <a:blip r:embed="rId4"/>
            <a:srcRect l="76647" t="28552" r="651" b="39246"/>
            <a:stretch>
              <a:fillRect/>
            </a:stretch>
          </p:blipFill>
          <p:spPr>
            <a:xfrm>
              <a:off x="3453431" y="1645503"/>
              <a:ext cx="1464374" cy="1169638"/>
            </a:xfrm>
            <a:prstGeom prst="rect">
              <a:avLst/>
            </a:prstGeom>
            <a:effectLst/>
          </p:spPr>
        </p:pic>
        <p:pic>
          <p:nvPicPr>
            <p:cNvPr id="26" name="Picture 25">
              <a:extLst>
                <a:ext uri="{FF2B5EF4-FFF2-40B4-BE49-F238E27FC236}">
                  <a16:creationId xmlns:a16="http://schemas.microsoft.com/office/drawing/2014/main" id="{A0295567-53AE-C006-0688-E79FE493DB60}"/>
                </a:ext>
              </a:extLst>
            </p:cNvPr>
            <p:cNvPicPr>
              <a:picLocks noChangeAspect="1"/>
            </p:cNvPicPr>
            <p:nvPr/>
          </p:nvPicPr>
          <p:blipFill>
            <a:blip r:embed="rId4"/>
            <a:srcRect l="26768" t="24945" r="47394" b="38406"/>
            <a:stretch>
              <a:fillRect/>
            </a:stretch>
          </p:blipFill>
          <p:spPr>
            <a:xfrm>
              <a:off x="5083164" y="475865"/>
              <a:ext cx="1464374" cy="1169638"/>
            </a:xfrm>
            <a:prstGeom prst="rect">
              <a:avLst/>
            </a:prstGeom>
            <a:effectLst/>
          </p:spPr>
        </p:pic>
        <p:pic>
          <p:nvPicPr>
            <p:cNvPr id="27" name="Picture 26">
              <a:extLst>
                <a:ext uri="{FF2B5EF4-FFF2-40B4-BE49-F238E27FC236}">
                  <a16:creationId xmlns:a16="http://schemas.microsoft.com/office/drawing/2014/main" id="{51025434-4F9B-A4AB-3EEA-87BD81B9EE78}"/>
                </a:ext>
              </a:extLst>
            </p:cNvPr>
            <p:cNvPicPr>
              <a:picLocks noChangeAspect="1"/>
            </p:cNvPicPr>
            <p:nvPr/>
          </p:nvPicPr>
          <p:blipFill>
            <a:blip r:embed="rId4"/>
            <a:srcRect l="743" t="60218" r="73419" b="3133"/>
            <a:stretch>
              <a:fillRect/>
            </a:stretch>
          </p:blipFill>
          <p:spPr>
            <a:xfrm>
              <a:off x="5083164" y="1645503"/>
              <a:ext cx="1464374" cy="1169638"/>
            </a:xfrm>
            <a:prstGeom prst="rect">
              <a:avLst/>
            </a:prstGeom>
            <a:effectLst/>
          </p:spPr>
        </p:pic>
        <p:grpSp>
          <p:nvGrpSpPr>
            <p:cNvPr id="29" name="Group 28">
              <a:extLst>
                <a:ext uri="{FF2B5EF4-FFF2-40B4-BE49-F238E27FC236}">
                  <a16:creationId xmlns:a16="http://schemas.microsoft.com/office/drawing/2014/main" id="{800FD247-8201-2033-1E66-ADDF624EF2C3}"/>
                </a:ext>
              </a:extLst>
            </p:cNvPr>
            <p:cNvGrpSpPr/>
            <p:nvPr/>
          </p:nvGrpSpPr>
          <p:grpSpPr>
            <a:xfrm>
              <a:off x="6712897" y="475865"/>
              <a:ext cx="1464374" cy="2339276"/>
              <a:chOff x="3329665" y="525913"/>
              <a:chExt cx="1464374" cy="2339276"/>
            </a:xfrm>
          </p:grpSpPr>
          <p:pic>
            <p:nvPicPr>
              <p:cNvPr id="30" name="Picture 29">
                <a:extLst>
                  <a:ext uri="{FF2B5EF4-FFF2-40B4-BE49-F238E27FC236}">
                    <a16:creationId xmlns:a16="http://schemas.microsoft.com/office/drawing/2014/main" id="{F0DB6B82-E2E7-CCDB-A436-E5EDF9FC5539}"/>
                  </a:ext>
                </a:extLst>
              </p:cNvPr>
              <p:cNvPicPr>
                <a:picLocks noChangeAspect="1"/>
              </p:cNvPicPr>
              <p:nvPr/>
            </p:nvPicPr>
            <p:blipFill>
              <a:blip r:embed="rId4"/>
              <a:srcRect l="53349" t="27197" r="22525" b="38580"/>
              <a:stretch>
                <a:fillRect/>
              </a:stretch>
            </p:blipFill>
            <p:spPr>
              <a:xfrm>
                <a:off x="3329665" y="525913"/>
                <a:ext cx="1464374" cy="1169638"/>
              </a:xfrm>
              <a:prstGeom prst="rect">
                <a:avLst/>
              </a:prstGeom>
              <a:effectLst/>
            </p:spPr>
          </p:pic>
          <p:pic>
            <p:nvPicPr>
              <p:cNvPr id="31" name="Picture 30">
                <a:extLst>
                  <a:ext uri="{FF2B5EF4-FFF2-40B4-BE49-F238E27FC236}">
                    <a16:creationId xmlns:a16="http://schemas.microsoft.com/office/drawing/2014/main" id="{0493FA1D-D2A4-8214-3C7B-F1372FB470C1}"/>
                  </a:ext>
                </a:extLst>
              </p:cNvPr>
              <p:cNvPicPr>
                <a:picLocks noChangeAspect="1"/>
              </p:cNvPicPr>
              <p:nvPr/>
            </p:nvPicPr>
            <p:blipFill>
              <a:blip r:embed="rId4"/>
              <a:srcRect l="27653" t="60924" r="47993" b="4532"/>
              <a:stretch>
                <a:fillRect/>
              </a:stretch>
            </p:blipFill>
            <p:spPr>
              <a:xfrm>
                <a:off x="3329665" y="1695551"/>
                <a:ext cx="1464374" cy="1169638"/>
              </a:xfrm>
              <a:prstGeom prst="rect">
                <a:avLst/>
              </a:prstGeom>
              <a:effectLst/>
            </p:spPr>
          </p:pic>
        </p:grpSp>
      </p:grpSp>
      <p:cxnSp>
        <p:nvCxnSpPr>
          <p:cNvPr id="34" name="Google Shape;194;p1">
            <a:extLst>
              <a:ext uri="{FF2B5EF4-FFF2-40B4-BE49-F238E27FC236}">
                <a16:creationId xmlns:a16="http://schemas.microsoft.com/office/drawing/2014/main" id="{27166892-4EC4-A9CB-8450-305D497BA6A3}"/>
              </a:ext>
            </a:extLst>
          </p:cNvPr>
          <p:cNvCxnSpPr>
            <a:cxnSpLocks/>
          </p:cNvCxnSpPr>
          <p:nvPr/>
        </p:nvCxnSpPr>
        <p:spPr>
          <a:xfrm>
            <a:off x="342900" y="3847092"/>
            <a:ext cx="456266" cy="0"/>
          </a:xfrm>
          <a:prstGeom prst="straightConnector1">
            <a:avLst/>
          </a:prstGeom>
          <a:noFill/>
          <a:ln w="28575" cap="flat" cmpd="sng">
            <a:solidFill>
              <a:srgbClr val="FFFFFF"/>
            </a:solidFill>
            <a:prstDash val="solid"/>
            <a:round/>
            <a:headEnd type="none" w="sm" len="sm"/>
            <a:tailEnd type="none" w="sm" len="sm"/>
          </a:ln>
        </p:spPr>
      </p:cxnSp>
      <p:sp>
        <p:nvSpPr>
          <p:cNvPr id="40" name="TextBox 39">
            <a:extLst>
              <a:ext uri="{FF2B5EF4-FFF2-40B4-BE49-F238E27FC236}">
                <a16:creationId xmlns:a16="http://schemas.microsoft.com/office/drawing/2014/main" id="{AB45DB58-F7D6-47EF-F967-9436D1CA58F4}"/>
              </a:ext>
            </a:extLst>
          </p:cNvPr>
          <p:cNvSpPr txBox="1"/>
          <p:nvPr/>
        </p:nvSpPr>
        <p:spPr>
          <a:xfrm>
            <a:off x="1908249" y="4860661"/>
            <a:ext cx="5038725" cy="107722"/>
          </a:xfrm>
          <a:prstGeom prst="rect">
            <a:avLst/>
          </a:prstGeom>
          <a:noFill/>
        </p:spPr>
        <p:txBody>
          <a:bodyPr wrap="square" lIns="0" tIns="0" rIns="0" bIns="0" rtlCol="0">
            <a:spAutoFit/>
          </a:bodyPr>
          <a:lstStyle/>
          <a:p>
            <a:pPr lvl="0">
              <a:buSzPts val="800"/>
            </a:pPr>
            <a:r>
              <a:rPr lang="fr-FR" sz="700" b="1" dirty="0">
                <a:solidFill>
                  <a:schemeClr val="dk1"/>
                </a:solidFill>
              </a:rPr>
              <a:t>Source:</a:t>
            </a:r>
            <a:r>
              <a:rPr lang="fr-FR" sz="700" dirty="0">
                <a:solidFill>
                  <a:srgbClr val="3C3C3B"/>
                </a:solidFill>
                <a:ea typeface="+mn-lt"/>
                <a:cs typeface="+mn-lt"/>
                <a:hlinkClick r:id="rId5">
                  <a:extLst>
                    <a:ext uri="{A12FA001-AC4F-418D-AE19-62706E023703}">
                      <ahyp:hlinkClr xmlns:ahyp="http://schemas.microsoft.com/office/drawing/2018/hyperlinkcolor" val="tx"/>
                    </a:ext>
                  </a:extLst>
                </a:hlinkClick>
              </a:rPr>
              <a:t> </a:t>
            </a:r>
            <a:r>
              <a:rPr lang="fr-FR" sz="700" dirty="0">
                <a:solidFill>
                  <a:schemeClr val="bg2"/>
                </a:solidFill>
                <a:ea typeface="+mn-lt"/>
                <a:cs typeface="+mn-lt"/>
                <a:hlinkClick r:id="rId6"/>
              </a:rPr>
              <a:t>https://www.arlnow.com/2022/05/02/new-missing-middle-draft-calls-for-legalizing-multifamily-housing-countywide/</a:t>
            </a:r>
            <a:r>
              <a:rPr lang="fr-FR" sz="700" dirty="0">
                <a:solidFill>
                  <a:schemeClr val="bg2"/>
                </a:solidFill>
                <a:ea typeface="+mn-lt"/>
                <a:cs typeface="+mn-lt"/>
              </a:rPr>
              <a:t> </a:t>
            </a:r>
            <a:endParaRPr lang="fr-FR" sz="700" dirty="0">
              <a:solidFill>
                <a:schemeClr val="bg2"/>
              </a:solidFill>
            </a:endParaRPr>
          </a:p>
        </p:txBody>
      </p:sp>
    </p:spTree>
    <p:extLst>
      <p:ext uri="{BB962C8B-B14F-4D97-AF65-F5344CB8AC3E}">
        <p14:creationId xmlns:p14="http://schemas.microsoft.com/office/powerpoint/2010/main" val="4053742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9">
          <a:extLst>
            <a:ext uri="{FF2B5EF4-FFF2-40B4-BE49-F238E27FC236}">
              <a16:creationId xmlns:a16="http://schemas.microsoft.com/office/drawing/2014/main" id="{26B07E43-90D9-1457-B06B-84263BC5F5D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4CDCA42-6ABA-26E1-A960-57F3A192C866}"/>
              </a:ext>
            </a:extLst>
          </p:cNvPr>
          <p:cNvSpPr/>
          <p:nvPr/>
        </p:nvSpPr>
        <p:spPr>
          <a:xfrm>
            <a:off x="6796956" y="2339431"/>
            <a:ext cx="1979999" cy="206443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62" name="Straight Connector 861">
            <a:extLst>
              <a:ext uri="{FF2B5EF4-FFF2-40B4-BE49-F238E27FC236}">
                <a16:creationId xmlns:a16="http://schemas.microsoft.com/office/drawing/2014/main" id="{E10B3F0B-483C-D572-A78F-DD919B6F1CCA}"/>
              </a:ext>
            </a:extLst>
          </p:cNvPr>
          <p:cNvCxnSpPr>
            <a:cxnSpLocks/>
          </p:cNvCxnSpPr>
          <p:nvPr/>
        </p:nvCxnSpPr>
        <p:spPr>
          <a:xfrm flipH="1">
            <a:off x="6796955" y="4403870"/>
            <a:ext cx="1980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0E11A073-C0EE-FF83-55B7-CB93CF475682}"/>
              </a:ext>
            </a:extLst>
          </p:cNvPr>
          <p:cNvGrpSpPr/>
          <p:nvPr/>
        </p:nvGrpSpPr>
        <p:grpSpPr>
          <a:xfrm>
            <a:off x="4658387" y="2339431"/>
            <a:ext cx="1980000" cy="2064439"/>
            <a:chOff x="3232331" y="1239839"/>
            <a:chExt cx="2663463" cy="3168658"/>
          </a:xfrm>
        </p:grpSpPr>
        <p:sp>
          <p:nvSpPr>
            <p:cNvPr id="28" name="Rectangle 27">
              <a:extLst>
                <a:ext uri="{FF2B5EF4-FFF2-40B4-BE49-F238E27FC236}">
                  <a16:creationId xmlns:a16="http://schemas.microsoft.com/office/drawing/2014/main" id="{A80B87A0-1A04-F873-77F4-14FE483055D6}"/>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BE131A4-6046-94FB-5B26-BAD3B6DB9157}"/>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3D76DEEC-6C1A-C9F5-0209-629890F6DFE8}"/>
              </a:ext>
            </a:extLst>
          </p:cNvPr>
          <p:cNvGrpSpPr/>
          <p:nvPr/>
        </p:nvGrpSpPr>
        <p:grpSpPr>
          <a:xfrm>
            <a:off x="2523204" y="2339431"/>
            <a:ext cx="1980000" cy="2064439"/>
            <a:chOff x="3232331" y="1239839"/>
            <a:chExt cx="2663463" cy="3168658"/>
          </a:xfrm>
        </p:grpSpPr>
        <p:sp>
          <p:nvSpPr>
            <p:cNvPr id="31" name="Rectangle 30">
              <a:extLst>
                <a:ext uri="{FF2B5EF4-FFF2-40B4-BE49-F238E27FC236}">
                  <a16:creationId xmlns:a16="http://schemas.microsoft.com/office/drawing/2014/main" id="{79944179-9CF9-F341-4589-FA80D97ACCAC}"/>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FFE9F6DC-9E1F-D618-9E46-DA01376FC3FE}"/>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31E2C6B0-CA21-92ED-F797-9E41C584A7AA}"/>
              </a:ext>
            </a:extLst>
          </p:cNvPr>
          <p:cNvGrpSpPr/>
          <p:nvPr/>
        </p:nvGrpSpPr>
        <p:grpSpPr>
          <a:xfrm>
            <a:off x="388021" y="2339431"/>
            <a:ext cx="1980000" cy="2064439"/>
            <a:chOff x="3232331" y="1239839"/>
            <a:chExt cx="2663463" cy="3168658"/>
          </a:xfrm>
        </p:grpSpPr>
        <p:sp>
          <p:nvSpPr>
            <p:cNvPr id="34" name="Rectangle 33">
              <a:extLst>
                <a:ext uri="{FF2B5EF4-FFF2-40B4-BE49-F238E27FC236}">
                  <a16:creationId xmlns:a16="http://schemas.microsoft.com/office/drawing/2014/main" id="{5242FACC-2266-EE21-84B4-F1E2FAFF6B52}"/>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FAE7705C-C83C-2728-013A-9EC205334B54}"/>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sp>
        <p:nvSpPr>
          <p:cNvPr id="58" name="Google Shape;817;p13">
            <a:extLst>
              <a:ext uri="{FF2B5EF4-FFF2-40B4-BE49-F238E27FC236}">
                <a16:creationId xmlns:a16="http://schemas.microsoft.com/office/drawing/2014/main" id="{0C5EEF31-8C24-AD79-4052-6026415F0525}"/>
              </a:ext>
            </a:extLst>
          </p:cNvPr>
          <p:cNvSpPr txBox="1">
            <a:spLocks noGrp="1"/>
          </p:cNvSpPr>
          <p:nvPr>
            <p:ph type="title"/>
          </p:nvPr>
        </p:nvSpPr>
        <p:spPr>
          <a:xfrm>
            <a:off x="358775" y="343913"/>
            <a:ext cx="8426449" cy="50765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2"/>
              </a:buClr>
              <a:buSzPts val="2400"/>
              <a:buFont typeface="Arial"/>
              <a:buNone/>
            </a:pPr>
            <a:r>
              <a:rPr lang="en-US" sz="2400" dirty="0">
                <a:solidFill>
                  <a:schemeClr val="dk2"/>
                </a:solidFill>
              </a:rPr>
              <a:t>Middle Housing Legislative Landscape (Statewide)</a:t>
            </a:r>
            <a:endParaRPr dirty="0"/>
          </a:p>
        </p:txBody>
      </p:sp>
      <p:sp>
        <p:nvSpPr>
          <p:cNvPr id="792" name="Google Shape;817;p13">
            <a:extLst>
              <a:ext uri="{FF2B5EF4-FFF2-40B4-BE49-F238E27FC236}">
                <a16:creationId xmlns:a16="http://schemas.microsoft.com/office/drawing/2014/main" id="{574A3CFF-5B7D-C3B6-4BB5-654A6452714F}"/>
              </a:ext>
            </a:extLst>
          </p:cNvPr>
          <p:cNvSpPr txBox="1">
            <a:spLocks/>
          </p:cNvSpPr>
          <p:nvPr/>
        </p:nvSpPr>
        <p:spPr>
          <a:xfrm>
            <a:off x="358775" y="343913"/>
            <a:ext cx="8426449" cy="50765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8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C1300"/>
              </a:buClr>
              <a:buSzPts val="2400"/>
              <a:buFont typeface="Arial"/>
              <a:buNone/>
              <a:tabLst/>
              <a:defRPr/>
            </a:pPr>
            <a:r>
              <a:rPr kumimoji="0" lang="en-US" sz="2400" b="1" i="0" u="none" strike="noStrike" kern="0" cap="none" spc="0" normalizeH="0" baseline="0" noProof="0" dirty="0">
                <a:ln>
                  <a:noFill/>
                </a:ln>
                <a:solidFill>
                  <a:srgbClr val="EC1300"/>
                </a:solidFill>
                <a:effectLst/>
                <a:uLnTx/>
                <a:uFillTx/>
                <a:latin typeface="Arial"/>
                <a:cs typeface="Arial"/>
                <a:sym typeface="Arial"/>
              </a:rPr>
              <a:t>Middle Housing Legislative Landscape (Statewide)</a:t>
            </a:r>
            <a:endParaRPr kumimoji="0" lang="en-US" sz="2800" b="1" i="0" u="none" strike="noStrike" kern="0" cap="none" spc="0" normalizeH="0" baseline="0" noProof="0" dirty="0">
              <a:ln>
                <a:noFill/>
              </a:ln>
              <a:solidFill>
                <a:srgbClr val="EC1300"/>
              </a:solidFill>
              <a:effectLst/>
              <a:uLnTx/>
              <a:uFillTx/>
              <a:latin typeface="Arial"/>
              <a:cs typeface="Arial"/>
              <a:sym typeface="Arial"/>
            </a:endParaRPr>
          </a:p>
        </p:txBody>
      </p:sp>
      <p:sp>
        <p:nvSpPr>
          <p:cNvPr id="39" name="Google Shape;253;p3">
            <a:extLst>
              <a:ext uri="{FF2B5EF4-FFF2-40B4-BE49-F238E27FC236}">
                <a16:creationId xmlns:a16="http://schemas.microsoft.com/office/drawing/2014/main" id="{986F07CF-9139-6BFD-03BA-117D436C4CB3}"/>
              </a:ext>
            </a:extLst>
          </p:cNvPr>
          <p:cNvSpPr/>
          <p:nvPr/>
        </p:nvSpPr>
        <p:spPr>
          <a:xfrm>
            <a:off x="0" y="1239840"/>
            <a:ext cx="9144000" cy="1078764"/>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a typeface="+mn-ea"/>
              <a:cs typeface="+mn-cs"/>
            </a:endParaRPr>
          </a:p>
        </p:txBody>
      </p:sp>
      <p:cxnSp>
        <p:nvCxnSpPr>
          <p:cNvPr id="778" name="Straight Connector 777">
            <a:extLst>
              <a:ext uri="{FF2B5EF4-FFF2-40B4-BE49-F238E27FC236}">
                <a16:creationId xmlns:a16="http://schemas.microsoft.com/office/drawing/2014/main" id="{C7628A35-CCB3-85FA-B4E6-47E7188D9D33}"/>
              </a:ext>
            </a:extLst>
          </p:cNvPr>
          <p:cNvCxnSpPr>
            <a:cxnSpLocks/>
          </p:cNvCxnSpPr>
          <p:nvPr/>
        </p:nvCxnSpPr>
        <p:spPr>
          <a:xfrm>
            <a:off x="6688993"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C65D9C1-998E-B705-EF2D-3C1046B5049B}"/>
              </a:ext>
            </a:extLst>
          </p:cNvPr>
          <p:cNvSpPr txBox="1"/>
          <p:nvPr/>
        </p:nvSpPr>
        <p:spPr>
          <a:xfrm>
            <a:off x="2589925" y="1842794"/>
            <a:ext cx="1678644" cy="153888"/>
          </a:xfrm>
          <a:prstGeom prst="rect">
            <a:avLst/>
          </a:prstGeom>
          <a:noFill/>
        </p:spPr>
        <p:txBody>
          <a:bodyPr wrap="square" lIns="0" tIns="0" rIns="0" bIns="0" rtlCol="0">
            <a:spAutoFit/>
          </a:bodyPr>
          <a:lstStyle/>
          <a:p>
            <a:pPr algn="l"/>
            <a:r>
              <a:rPr lang="en-US" sz="1000" b="1" dirty="0">
                <a:solidFill>
                  <a:srgbClr val="F2F2F2"/>
                </a:solidFill>
              </a:rPr>
              <a:t>California</a:t>
            </a:r>
          </a:p>
        </p:txBody>
      </p:sp>
      <p:sp>
        <p:nvSpPr>
          <p:cNvPr id="45" name="TextBox 44">
            <a:extLst>
              <a:ext uri="{FF2B5EF4-FFF2-40B4-BE49-F238E27FC236}">
                <a16:creationId xmlns:a16="http://schemas.microsoft.com/office/drawing/2014/main" id="{DE55CEE0-9A84-D485-4878-CA4A806CFF90}"/>
              </a:ext>
            </a:extLst>
          </p:cNvPr>
          <p:cNvSpPr txBox="1"/>
          <p:nvPr/>
        </p:nvSpPr>
        <p:spPr>
          <a:xfrm>
            <a:off x="2589925" y="2017383"/>
            <a:ext cx="1678644" cy="107722"/>
          </a:xfrm>
          <a:prstGeom prst="rect">
            <a:avLst/>
          </a:prstGeom>
          <a:noFill/>
        </p:spPr>
        <p:txBody>
          <a:bodyPr wrap="square" lIns="0" tIns="0" rIns="0" bIns="0" rtlCol="0">
            <a:spAutoFit/>
          </a:bodyPr>
          <a:lstStyle/>
          <a:p>
            <a:pPr algn="l"/>
            <a:r>
              <a:rPr lang="en-US" sz="700" dirty="0">
                <a:solidFill>
                  <a:srgbClr val="F2F2F2"/>
                </a:solidFill>
              </a:rPr>
              <a:t>SB 607 </a:t>
            </a:r>
          </a:p>
        </p:txBody>
      </p:sp>
      <p:sp>
        <p:nvSpPr>
          <p:cNvPr id="48" name="TextBox 47">
            <a:extLst>
              <a:ext uri="{FF2B5EF4-FFF2-40B4-BE49-F238E27FC236}">
                <a16:creationId xmlns:a16="http://schemas.microsoft.com/office/drawing/2014/main" id="{75007032-5B13-3EC5-0A7E-BB6ABBF361DB}"/>
              </a:ext>
            </a:extLst>
          </p:cNvPr>
          <p:cNvSpPr txBox="1"/>
          <p:nvPr/>
        </p:nvSpPr>
        <p:spPr>
          <a:xfrm>
            <a:off x="2589925"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marL="0" marR="0" lvl="0" indent="0" defTabSz="685783"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2F2F2"/>
                </a:solidFill>
                <a:effectLst/>
                <a:uLnTx/>
                <a:uFillTx/>
                <a:latin typeface="Arial"/>
                <a:ea typeface="+mn-ea"/>
                <a:cs typeface="+mn-cs"/>
              </a:rPr>
              <a:t>(2025) </a:t>
            </a:r>
          </a:p>
        </p:txBody>
      </p:sp>
      <p:sp>
        <p:nvSpPr>
          <p:cNvPr id="53" name="Isosceles Triangle 52">
            <a:extLst>
              <a:ext uri="{FF2B5EF4-FFF2-40B4-BE49-F238E27FC236}">
                <a16:creationId xmlns:a16="http://schemas.microsoft.com/office/drawing/2014/main" id="{51F28F4B-D5DA-6C64-08E9-9A5E384108E2}"/>
              </a:ext>
            </a:extLst>
          </p:cNvPr>
          <p:cNvSpPr/>
          <p:nvPr/>
        </p:nvSpPr>
        <p:spPr>
          <a:xfrm flipV="1">
            <a:off x="2589925" y="2311018"/>
            <a:ext cx="107704"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grpSp>
        <p:nvGrpSpPr>
          <p:cNvPr id="40" name="Group 39">
            <a:extLst>
              <a:ext uri="{FF2B5EF4-FFF2-40B4-BE49-F238E27FC236}">
                <a16:creationId xmlns:a16="http://schemas.microsoft.com/office/drawing/2014/main" id="{309E9B9D-A658-6306-F6CE-857ABFE8E7E4}"/>
              </a:ext>
            </a:extLst>
          </p:cNvPr>
          <p:cNvGrpSpPr/>
          <p:nvPr/>
        </p:nvGrpSpPr>
        <p:grpSpPr>
          <a:xfrm>
            <a:off x="2616910" y="2474988"/>
            <a:ext cx="1792588" cy="1700854"/>
            <a:chOff x="2620202" y="2556790"/>
            <a:chExt cx="1792588" cy="1700854"/>
          </a:xfrm>
        </p:grpSpPr>
        <p:cxnSp>
          <p:nvCxnSpPr>
            <p:cNvPr id="41" name="Straight Connector 40">
              <a:extLst>
                <a:ext uri="{FF2B5EF4-FFF2-40B4-BE49-F238E27FC236}">
                  <a16:creationId xmlns:a16="http://schemas.microsoft.com/office/drawing/2014/main" id="{7F290736-E469-7803-AE22-FBB1E14111E4}"/>
                </a:ext>
              </a:extLst>
            </p:cNvPr>
            <p:cNvCxnSpPr>
              <a:cxnSpLocks/>
            </p:cNvCxnSpPr>
            <p:nvPr/>
          </p:nvCxnSpPr>
          <p:spPr>
            <a:xfrm>
              <a:off x="2789183" y="3012781"/>
              <a:ext cx="1607522"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361E971-7393-BBF5-5785-030806424BB2}"/>
                </a:ext>
              </a:extLst>
            </p:cNvPr>
            <p:cNvCxnSpPr>
              <a:cxnSpLocks/>
            </p:cNvCxnSpPr>
            <p:nvPr/>
          </p:nvCxnSpPr>
          <p:spPr>
            <a:xfrm>
              <a:off x="2789183" y="3678542"/>
              <a:ext cx="1607522"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56" name="Group 55">
              <a:extLst>
                <a:ext uri="{FF2B5EF4-FFF2-40B4-BE49-F238E27FC236}">
                  <a16:creationId xmlns:a16="http://schemas.microsoft.com/office/drawing/2014/main" id="{3F3CEBE8-C6F3-87FF-1F17-2C6A83FD77BE}"/>
                </a:ext>
              </a:extLst>
            </p:cNvPr>
            <p:cNvGrpSpPr/>
            <p:nvPr/>
          </p:nvGrpSpPr>
          <p:grpSpPr>
            <a:xfrm>
              <a:off x="2620203" y="3099440"/>
              <a:ext cx="1792587" cy="492443"/>
              <a:chOff x="3472470" y="3028373"/>
              <a:chExt cx="2406948" cy="492443"/>
            </a:xfrm>
          </p:grpSpPr>
          <p:sp>
            <p:nvSpPr>
              <p:cNvPr id="768" name="Google Shape;802;p13">
                <a:extLst>
                  <a:ext uri="{FF2B5EF4-FFF2-40B4-BE49-F238E27FC236}">
                    <a16:creationId xmlns:a16="http://schemas.microsoft.com/office/drawing/2014/main" id="{086DC941-A514-3A9D-557C-43159801F10C}"/>
                  </a:ext>
                </a:extLst>
              </p:cNvPr>
              <p:cNvSpPr txBox="1"/>
              <p:nvPr/>
            </p:nvSpPr>
            <p:spPr>
              <a:xfrm>
                <a:off x="3703208" y="3028373"/>
                <a:ext cx="2176210" cy="492443"/>
              </a:xfrm>
              <a:prstGeom prst="rect">
                <a:avLst/>
              </a:prstGeom>
              <a:noFill/>
              <a:ln>
                <a:noFill/>
              </a:ln>
            </p:spPr>
            <p:txBody>
              <a:bodyPr spcFirstLastPara="1" wrap="square" lIns="0" tIns="0" rIns="0" bIns="0" anchor="t" anchorCtr="0">
                <a:spAutoFit/>
              </a:bodyPr>
              <a:lstStyle/>
              <a:p>
                <a:r>
                  <a:rPr lang="en-US" sz="800" dirty="0"/>
                  <a:t>The bill reforms an outdated portion of the California Environmental Quality Act that had been abused in the housing approval process. </a:t>
                </a:r>
              </a:p>
            </p:txBody>
          </p:sp>
          <p:sp>
            <p:nvSpPr>
              <p:cNvPr id="769" name="Google Shape;303;p59">
                <a:extLst>
                  <a:ext uri="{FF2B5EF4-FFF2-40B4-BE49-F238E27FC236}">
                    <a16:creationId xmlns:a16="http://schemas.microsoft.com/office/drawing/2014/main" id="{9084D916-48B8-91CA-41F7-154453170B60}"/>
                  </a:ext>
                </a:extLst>
              </p:cNvPr>
              <p:cNvSpPr>
                <a:spLocks/>
              </p:cNvSpPr>
              <p:nvPr/>
            </p:nvSpPr>
            <p:spPr>
              <a:xfrm>
                <a:off x="3472470" y="3028373"/>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nvGrpSpPr>
            <p:cNvPr id="57" name="Group 56">
              <a:extLst>
                <a:ext uri="{FF2B5EF4-FFF2-40B4-BE49-F238E27FC236}">
                  <a16:creationId xmlns:a16="http://schemas.microsoft.com/office/drawing/2014/main" id="{EAF348EF-7ED7-A8E8-FE02-586780862B84}"/>
                </a:ext>
              </a:extLst>
            </p:cNvPr>
            <p:cNvGrpSpPr/>
            <p:nvPr/>
          </p:nvGrpSpPr>
          <p:grpSpPr>
            <a:xfrm>
              <a:off x="2620202" y="3765201"/>
              <a:ext cx="1651658" cy="492443"/>
              <a:chOff x="3472470" y="3424548"/>
              <a:chExt cx="2217720" cy="492443"/>
            </a:xfrm>
          </p:grpSpPr>
          <p:sp>
            <p:nvSpPr>
              <p:cNvPr id="62" name="Google Shape;802;p13">
                <a:extLst>
                  <a:ext uri="{FF2B5EF4-FFF2-40B4-BE49-F238E27FC236}">
                    <a16:creationId xmlns:a16="http://schemas.microsoft.com/office/drawing/2014/main" id="{B23001C7-3F66-F9DE-AE8F-EAC64AFEBECE}"/>
                  </a:ext>
                </a:extLst>
              </p:cNvPr>
              <p:cNvSpPr txBox="1"/>
              <p:nvPr/>
            </p:nvSpPr>
            <p:spPr>
              <a:xfrm>
                <a:off x="3703208" y="3424548"/>
                <a:ext cx="1986982" cy="492443"/>
              </a:xfrm>
              <a:prstGeom prst="rect">
                <a:avLst/>
              </a:prstGeom>
              <a:noFill/>
              <a:ln>
                <a:noFill/>
              </a:ln>
            </p:spPr>
            <p:txBody>
              <a:bodyPr spcFirstLastPara="1" wrap="square" lIns="0" tIns="0" rIns="0" bIns="0" anchor="t" anchorCtr="0">
                <a:spAutoFit/>
              </a:bodyPr>
              <a:lstStyle/>
              <a:p>
                <a:r>
                  <a:rPr lang="en-US" sz="800" dirty="0"/>
                  <a:t>The bill also increases accountability measures to ensure localities meet their housing targets.</a:t>
                </a:r>
              </a:p>
            </p:txBody>
          </p:sp>
          <p:sp>
            <p:nvSpPr>
              <p:cNvPr id="63" name="Google Shape;303;p59">
                <a:extLst>
                  <a:ext uri="{FF2B5EF4-FFF2-40B4-BE49-F238E27FC236}">
                    <a16:creationId xmlns:a16="http://schemas.microsoft.com/office/drawing/2014/main" id="{BCF5727F-36F2-8B1B-595D-C74F029149BD}"/>
                  </a:ext>
                </a:extLst>
              </p:cNvPr>
              <p:cNvSpPr>
                <a:spLocks/>
              </p:cNvSpPr>
              <p:nvPr/>
            </p:nvSpPr>
            <p:spPr>
              <a:xfrm>
                <a:off x="3472470" y="342464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nvGrpSpPr>
            <p:cNvPr id="59" name="Group 58">
              <a:extLst>
                <a:ext uri="{FF2B5EF4-FFF2-40B4-BE49-F238E27FC236}">
                  <a16:creationId xmlns:a16="http://schemas.microsoft.com/office/drawing/2014/main" id="{5008EF93-ADF6-29B8-DA23-BEAC1A9A1262}"/>
                </a:ext>
              </a:extLst>
            </p:cNvPr>
            <p:cNvGrpSpPr/>
            <p:nvPr/>
          </p:nvGrpSpPr>
          <p:grpSpPr>
            <a:xfrm>
              <a:off x="2620203" y="2556790"/>
              <a:ext cx="1792587" cy="369332"/>
              <a:chOff x="3472470" y="2505034"/>
              <a:chExt cx="2406948" cy="369332"/>
            </a:xfrm>
          </p:grpSpPr>
          <p:sp>
            <p:nvSpPr>
              <p:cNvPr id="60" name="Google Shape;802;p13">
                <a:extLst>
                  <a:ext uri="{FF2B5EF4-FFF2-40B4-BE49-F238E27FC236}">
                    <a16:creationId xmlns:a16="http://schemas.microsoft.com/office/drawing/2014/main" id="{5AB9FA32-61A0-64F1-AF45-0E701CAC6EC3}"/>
                  </a:ext>
                </a:extLst>
              </p:cNvPr>
              <p:cNvSpPr txBox="1"/>
              <p:nvPr/>
            </p:nvSpPr>
            <p:spPr>
              <a:xfrm>
                <a:off x="3703208" y="2505034"/>
                <a:ext cx="2176210" cy="369332"/>
              </a:xfrm>
              <a:prstGeom prst="rect">
                <a:avLst/>
              </a:prstGeom>
              <a:noFill/>
              <a:ln>
                <a:noFill/>
              </a:ln>
            </p:spPr>
            <p:txBody>
              <a:bodyPr spcFirstLastPara="1" wrap="square" lIns="0" tIns="0" rIns="0" bIns="0" anchor="t" anchorCtr="0">
                <a:spAutoFit/>
              </a:bodyPr>
              <a:lstStyle/>
              <a:p>
                <a:r>
                  <a:rPr lang="en-US" sz="800" dirty="0"/>
                  <a:t>Streamlined infill development projects for housing, broadband, parks, and wildfire mitigation. </a:t>
                </a:r>
              </a:p>
            </p:txBody>
          </p:sp>
          <p:sp>
            <p:nvSpPr>
              <p:cNvPr id="61" name="Google Shape;303;p59">
                <a:extLst>
                  <a:ext uri="{FF2B5EF4-FFF2-40B4-BE49-F238E27FC236}">
                    <a16:creationId xmlns:a16="http://schemas.microsoft.com/office/drawing/2014/main" id="{B2FC59F4-50AE-FACA-18A1-9B50E49CB249}"/>
                  </a:ext>
                </a:extLst>
              </p:cNvPr>
              <p:cNvSpPr>
                <a:spLocks/>
              </p:cNvSpPr>
              <p:nvPr/>
            </p:nvSpPr>
            <p:spPr>
              <a:xfrm>
                <a:off x="3472470" y="250503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sp>
        <p:nvSpPr>
          <p:cNvPr id="46" name="TextBox 45">
            <a:extLst>
              <a:ext uri="{FF2B5EF4-FFF2-40B4-BE49-F238E27FC236}">
                <a16:creationId xmlns:a16="http://schemas.microsoft.com/office/drawing/2014/main" id="{6AED5F6D-BD21-F4D2-081E-03A9AD83E4F2}"/>
              </a:ext>
            </a:extLst>
          </p:cNvPr>
          <p:cNvSpPr txBox="1"/>
          <p:nvPr/>
        </p:nvSpPr>
        <p:spPr>
          <a:xfrm>
            <a:off x="4806801" y="1842794"/>
            <a:ext cx="1678643" cy="153888"/>
          </a:xfrm>
          <a:prstGeom prst="rect">
            <a:avLst/>
          </a:prstGeom>
          <a:noFill/>
        </p:spPr>
        <p:txBody>
          <a:bodyPr wrap="square" lIns="0" tIns="0" rIns="0" bIns="0" rtlCol="0">
            <a:spAutoFit/>
          </a:bodyPr>
          <a:lstStyle/>
          <a:p>
            <a:pPr algn="l"/>
            <a:r>
              <a:rPr lang="en-US" sz="1000" b="1" dirty="0">
                <a:solidFill>
                  <a:srgbClr val="F2F2F2"/>
                </a:solidFill>
              </a:rPr>
              <a:t>Florida</a:t>
            </a:r>
          </a:p>
        </p:txBody>
      </p:sp>
      <p:sp>
        <p:nvSpPr>
          <p:cNvPr id="47" name="TextBox 46">
            <a:extLst>
              <a:ext uri="{FF2B5EF4-FFF2-40B4-BE49-F238E27FC236}">
                <a16:creationId xmlns:a16="http://schemas.microsoft.com/office/drawing/2014/main" id="{A2529DEF-CA3B-31E7-733F-5B49B35CB16B}"/>
              </a:ext>
            </a:extLst>
          </p:cNvPr>
          <p:cNvSpPr txBox="1"/>
          <p:nvPr/>
        </p:nvSpPr>
        <p:spPr>
          <a:xfrm>
            <a:off x="4806801" y="2017383"/>
            <a:ext cx="1678643" cy="107722"/>
          </a:xfrm>
          <a:prstGeom prst="rect">
            <a:avLst/>
          </a:prstGeom>
          <a:noFill/>
        </p:spPr>
        <p:txBody>
          <a:bodyPr wrap="square" lIns="0" tIns="0" rIns="0" bIns="0" rtlCol="0">
            <a:spAutoFit/>
          </a:bodyPr>
          <a:lstStyle/>
          <a:p>
            <a:pPr algn="l"/>
            <a:r>
              <a:rPr lang="en-US" sz="700" dirty="0">
                <a:solidFill>
                  <a:srgbClr val="F2F2F2"/>
                </a:solidFill>
              </a:rPr>
              <a:t>SB 1730 </a:t>
            </a:r>
          </a:p>
        </p:txBody>
      </p:sp>
      <p:sp>
        <p:nvSpPr>
          <p:cNvPr id="49" name="TextBox 48">
            <a:extLst>
              <a:ext uri="{FF2B5EF4-FFF2-40B4-BE49-F238E27FC236}">
                <a16:creationId xmlns:a16="http://schemas.microsoft.com/office/drawing/2014/main" id="{240953A6-2F7B-43D3-1095-B0409A0E2B5A}"/>
              </a:ext>
            </a:extLst>
          </p:cNvPr>
          <p:cNvSpPr txBox="1"/>
          <p:nvPr/>
        </p:nvSpPr>
        <p:spPr>
          <a:xfrm>
            <a:off x="4806801"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marL="0" marR="0" lvl="0" indent="0" defTabSz="685783"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2F2F2"/>
                </a:solidFill>
                <a:effectLst/>
                <a:uLnTx/>
                <a:uFillTx/>
                <a:latin typeface="Arial"/>
                <a:ea typeface="+mn-ea"/>
                <a:cs typeface="+mn-cs"/>
              </a:rPr>
              <a:t>(2025) </a:t>
            </a:r>
          </a:p>
        </p:txBody>
      </p:sp>
      <p:sp>
        <p:nvSpPr>
          <p:cNvPr id="54" name="Isosceles Triangle 53">
            <a:extLst>
              <a:ext uri="{FF2B5EF4-FFF2-40B4-BE49-F238E27FC236}">
                <a16:creationId xmlns:a16="http://schemas.microsoft.com/office/drawing/2014/main" id="{9AA49A00-4713-4B4E-B128-E13E95836940}"/>
              </a:ext>
            </a:extLst>
          </p:cNvPr>
          <p:cNvSpPr/>
          <p:nvPr/>
        </p:nvSpPr>
        <p:spPr>
          <a:xfrm flipV="1">
            <a:off x="4806801"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sp>
        <p:nvSpPr>
          <p:cNvPr id="782" name="TextBox 781">
            <a:extLst>
              <a:ext uri="{FF2B5EF4-FFF2-40B4-BE49-F238E27FC236}">
                <a16:creationId xmlns:a16="http://schemas.microsoft.com/office/drawing/2014/main" id="{56689105-AB11-9E81-BFE5-E91C7F36149B}"/>
              </a:ext>
            </a:extLst>
          </p:cNvPr>
          <p:cNvSpPr txBox="1"/>
          <p:nvPr/>
        </p:nvSpPr>
        <p:spPr>
          <a:xfrm>
            <a:off x="455781" y="1842794"/>
            <a:ext cx="1678643" cy="153888"/>
          </a:xfrm>
          <a:prstGeom prst="rect">
            <a:avLst/>
          </a:prstGeom>
          <a:noFill/>
        </p:spPr>
        <p:txBody>
          <a:bodyPr wrap="square" lIns="0" tIns="0" rIns="0" bIns="0" rtlCol="0">
            <a:spAutoFit/>
          </a:bodyPr>
          <a:lstStyle/>
          <a:p>
            <a:pPr algn="l"/>
            <a:r>
              <a:rPr lang="en-US" sz="1000" b="1" dirty="0">
                <a:solidFill>
                  <a:srgbClr val="F2F2F2"/>
                </a:solidFill>
              </a:rPr>
              <a:t>California</a:t>
            </a:r>
          </a:p>
        </p:txBody>
      </p:sp>
      <p:sp>
        <p:nvSpPr>
          <p:cNvPr id="783" name="TextBox 782">
            <a:extLst>
              <a:ext uri="{FF2B5EF4-FFF2-40B4-BE49-F238E27FC236}">
                <a16:creationId xmlns:a16="http://schemas.microsoft.com/office/drawing/2014/main" id="{AF797281-062C-9C40-E62A-DCB494270416}"/>
              </a:ext>
            </a:extLst>
          </p:cNvPr>
          <p:cNvSpPr txBox="1"/>
          <p:nvPr/>
        </p:nvSpPr>
        <p:spPr>
          <a:xfrm>
            <a:off x="455781" y="2017383"/>
            <a:ext cx="1678643" cy="107722"/>
          </a:xfrm>
          <a:prstGeom prst="rect">
            <a:avLst/>
          </a:prstGeom>
          <a:noFill/>
        </p:spPr>
        <p:txBody>
          <a:bodyPr wrap="square" lIns="0" tIns="0" rIns="0" bIns="0" rtlCol="0">
            <a:spAutoFit/>
          </a:bodyPr>
          <a:lstStyle/>
          <a:p>
            <a:pPr algn="l"/>
            <a:r>
              <a:rPr lang="en-US" sz="700" dirty="0">
                <a:solidFill>
                  <a:srgbClr val="F2F2F2"/>
                </a:solidFill>
              </a:rPr>
              <a:t>AB 130 </a:t>
            </a:r>
          </a:p>
        </p:txBody>
      </p:sp>
      <p:sp>
        <p:nvSpPr>
          <p:cNvPr id="784" name="TextBox 783">
            <a:extLst>
              <a:ext uri="{FF2B5EF4-FFF2-40B4-BE49-F238E27FC236}">
                <a16:creationId xmlns:a16="http://schemas.microsoft.com/office/drawing/2014/main" id="{064F39CF-4BEA-D283-D4E1-55066BB1C2BB}"/>
              </a:ext>
            </a:extLst>
          </p:cNvPr>
          <p:cNvSpPr txBox="1"/>
          <p:nvPr/>
        </p:nvSpPr>
        <p:spPr>
          <a:xfrm>
            <a:off x="455781"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marL="0" marR="0" lvl="0" indent="0" defTabSz="685783"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2F2F2"/>
                </a:solidFill>
                <a:effectLst/>
                <a:uLnTx/>
                <a:uFillTx/>
                <a:latin typeface="Arial"/>
                <a:ea typeface="+mn-ea"/>
                <a:cs typeface="+mn-cs"/>
              </a:rPr>
              <a:t>(2025) </a:t>
            </a:r>
          </a:p>
        </p:txBody>
      </p:sp>
      <p:sp>
        <p:nvSpPr>
          <p:cNvPr id="785" name="Isosceles Triangle 784">
            <a:extLst>
              <a:ext uri="{FF2B5EF4-FFF2-40B4-BE49-F238E27FC236}">
                <a16:creationId xmlns:a16="http://schemas.microsoft.com/office/drawing/2014/main" id="{873E38E7-DE5B-A60F-2E8A-3D07A96E741A}"/>
              </a:ext>
            </a:extLst>
          </p:cNvPr>
          <p:cNvSpPr/>
          <p:nvPr/>
        </p:nvSpPr>
        <p:spPr>
          <a:xfrm flipV="1">
            <a:off x="455781"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grpSp>
        <p:nvGrpSpPr>
          <p:cNvPr id="794" name="Group 793">
            <a:extLst>
              <a:ext uri="{FF2B5EF4-FFF2-40B4-BE49-F238E27FC236}">
                <a16:creationId xmlns:a16="http://schemas.microsoft.com/office/drawing/2014/main" id="{A7D8D46F-692E-45C4-5C81-9C8DADA17591}"/>
              </a:ext>
            </a:extLst>
          </p:cNvPr>
          <p:cNvGrpSpPr/>
          <p:nvPr/>
        </p:nvGrpSpPr>
        <p:grpSpPr>
          <a:xfrm>
            <a:off x="485116" y="2474988"/>
            <a:ext cx="1785810" cy="1273306"/>
            <a:chOff x="458130" y="2474988"/>
            <a:chExt cx="1785810" cy="1273306"/>
          </a:xfrm>
        </p:grpSpPr>
        <p:grpSp>
          <p:nvGrpSpPr>
            <p:cNvPr id="786" name="Group 785">
              <a:extLst>
                <a:ext uri="{FF2B5EF4-FFF2-40B4-BE49-F238E27FC236}">
                  <a16:creationId xmlns:a16="http://schemas.microsoft.com/office/drawing/2014/main" id="{97DA6298-DA6C-7F3A-067B-A7B685820873}"/>
                </a:ext>
              </a:extLst>
            </p:cNvPr>
            <p:cNvGrpSpPr/>
            <p:nvPr/>
          </p:nvGrpSpPr>
          <p:grpSpPr>
            <a:xfrm>
              <a:off x="458131" y="3132741"/>
              <a:ext cx="1785809" cy="615553"/>
              <a:chOff x="3472470" y="3028373"/>
              <a:chExt cx="2397849" cy="615553"/>
            </a:xfrm>
          </p:grpSpPr>
          <p:sp>
            <p:nvSpPr>
              <p:cNvPr id="787" name="Google Shape;802;p13">
                <a:extLst>
                  <a:ext uri="{FF2B5EF4-FFF2-40B4-BE49-F238E27FC236}">
                    <a16:creationId xmlns:a16="http://schemas.microsoft.com/office/drawing/2014/main" id="{0A118AAF-8CD3-9BA6-F442-5C7C63B858EE}"/>
                  </a:ext>
                </a:extLst>
              </p:cNvPr>
              <p:cNvSpPr txBox="1"/>
              <p:nvPr/>
            </p:nvSpPr>
            <p:spPr>
              <a:xfrm>
                <a:off x="3703208" y="3028373"/>
                <a:ext cx="2167111" cy="615553"/>
              </a:xfrm>
              <a:prstGeom prst="rect">
                <a:avLst/>
              </a:prstGeom>
              <a:noFill/>
              <a:ln>
                <a:noFill/>
              </a:ln>
            </p:spPr>
            <p:txBody>
              <a:bodyPr spcFirstLastPara="1" wrap="square" lIns="0" tIns="0" rIns="0" bIns="0" anchor="t" anchorCtr="0">
                <a:spAutoFit/>
              </a:bodyPr>
              <a:lstStyle/>
              <a:p>
                <a:r>
                  <a:rPr lang="en-US" sz="800" dirty="0"/>
                  <a:t>The bill reforms an outdated portion of the California Environmental Quality Act that had been abused in the housing approval process.</a:t>
                </a:r>
              </a:p>
            </p:txBody>
          </p:sp>
          <p:sp>
            <p:nvSpPr>
              <p:cNvPr id="788" name="Google Shape;303;p59">
                <a:extLst>
                  <a:ext uri="{FF2B5EF4-FFF2-40B4-BE49-F238E27FC236}">
                    <a16:creationId xmlns:a16="http://schemas.microsoft.com/office/drawing/2014/main" id="{DBDEC98F-62B1-0CAE-E202-2563BCE0A34B}"/>
                  </a:ext>
                </a:extLst>
              </p:cNvPr>
              <p:cNvSpPr>
                <a:spLocks/>
              </p:cNvSpPr>
              <p:nvPr/>
            </p:nvSpPr>
            <p:spPr>
              <a:xfrm>
                <a:off x="3472470" y="3028373"/>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nvGrpSpPr>
            <p:cNvPr id="789" name="Group 788">
              <a:extLst>
                <a:ext uri="{FF2B5EF4-FFF2-40B4-BE49-F238E27FC236}">
                  <a16:creationId xmlns:a16="http://schemas.microsoft.com/office/drawing/2014/main" id="{5B012C99-1786-86A3-1985-C2C7F66A5ABE}"/>
                </a:ext>
              </a:extLst>
            </p:cNvPr>
            <p:cNvGrpSpPr/>
            <p:nvPr/>
          </p:nvGrpSpPr>
          <p:grpSpPr>
            <a:xfrm>
              <a:off x="458130" y="2474988"/>
              <a:ext cx="1785810" cy="492443"/>
              <a:chOff x="3472469" y="2505034"/>
              <a:chExt cx="2397850" cy="492443"/>
            </a:xfrm>
          </p:grpSpPr>
          <p:sp>
            <p:nvSpPr>
              <p:cNvPr id="790" name="Google Shape;802;p13">
                <a:extLst>
                  <a:ext uri="{FF2B5EF4-FFF2-40B4-BE49-F238E27FC236}">
                    <a16:creationId xmlns:a16="http://schemas.microsoft.com/office/drawing/2014/main" id="{FD542B1A-BCCB-3757-085C-2E95A462A7A1}"/>
                  </a:ext>
                </a:extLst>
              </p:cNvPr>
              <p:cNvSpPr txBox="1"/>
              <p:nvPr/>
            </p:nvSpPr>
            <p:spPr>
              <a:xfrm>
                <a:off x="3703208" y="2505034"/>
                <a:ext cx="2167111" cy="492443"/>
              </a:xfrm>
              <a:prstGeom prst="rect">
                <a:avLst/>
              </a:prstGeom>
              <a:noFill/>
              <a:ln>
                <a:noFill/>
              </a:ln>
            </p:spPr>
            <p:txBody>
              <a:bodyPr spcFirstLastPara="1" wrap="square" lIns="0" tIns="0" rIns="0" bIns="0" anchor="t" anchorCtr="0">
                <a:spAutoFit/>
              </a:bodyPr>
              <a:lstStyle/>
              <a:p>
                <a:r>
                  <a:rPr lang="en-US" sz="800" dirty="0"/>
                  <a:t>Streamlined the development </a:t>
                </a:r>
                <a:br>
                  <a:rPr lang="en-US" sz="800" dirty="0"/>
                </a:br>
                <a:r>
                  <a:rPr lang="en-US" sz="800" dirty="0"/>
                  <a:t>of multi-family housing units </a:t>
                </a:r>
                <a:br>
                  <a:rPr lang="en-US" sz="800" dirty="0"/>
                </a:br>
                <a:r>
                  <a:rPr lang="en-US" sz="800" dirty="0"/>
                  <a:t>in already-developed urban </a:t>
                </a:r>
                <a:br>
                  <a:rPr lang="en-US" sz="800" dirty="0"/>
                </a:br>
                <a:r>
                  <a:rPr lang="en-US" sz="800" dirty="0"/>
                  <a:t>infill areas. </a:t>
                </a:r>
              </a:p>
            </p:txBody>
          </p:sp>
          <p:sp>
            <p:nvSpPr>
              <p:cNvPr id="791" name="Google Shape;303;p59">
                <a:extLst>
                  <a:ext uri="{FF2B5EF4-FFF2-40B4-BE49-F238E27FC236}">
                    <a16:creationId xmlns:a16="http://schemas.microsoft.com/office/drawing/2014/main" id="{888C6763-ADD3-28F7-35E0-80885AAD76FF}"/>
                  </a:ext>
                </a:extLst>
              </p:cNvPr>
              <p:cNvSpPr>
                <a:spLocks/>
              </p:cNvSpPr>
              <p:nvPr/>
            </p:nvSpPr>
            <p:spPr>
              <a:xfrm>
                <a:off x="3472469" y="250503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cxnSp>
          <p:nvCxnSpPr>
            <p:cNvPr id="857" name="Straight Connector 856">
              <a:extLst>
                <a:ext uri="{FF2B5EF4-FFF2-40B4-BE49-F238E27FC236}">
                  <a16:creationId xmlns:a16="http://schemas.microsoft.com/office/drawing/2014/main" id="{4189B7AF-176F-9F32-DBC0-02D4B1372E50}"/>
                </a:ext>
              </a:extLst>
            </p:cNvPr>
            <p:cNvCxnSpPr>
              <a:cxnSpLocks/>
            </p:cNvCxnSpPr>
            <p:nvPr/>
          </p:nvCxnSpPr>
          <p:spPr>
            <a:xfrm>
              <a:off x="610675" y="3050086"/>
              <a:ext cx="1613966"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cxnSp>
        <p:nvCxnSpPr>
          <p:cNvPr id="9" name="Straight Connector 8">
            <a:extLst>
              <a:ext uri="{FF2B5EF4-FFF2-40B4-BE49-F238E27FC236}">
                <a16:creationId xmlns:a16="http://schemas.microsoft.com/office/drawing/2014/main" id="{453D8D40-5A11-EB89-B39A-FD6A43820199}"/>
              </a:ext>
            </a:extLst>
          </p:cNvPr>
          <p:cNvCxnSpPr>
            <a:cxnSpLocks/>
          </p:cNvCxnSpPr>
          <p:nvPr/>
        </p:nvCxnSpPr>
        <p:spPr>
          <a:xfrm>
            <a:off x="2418627"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1D8471C-B311-4A49-EB44-890097906366}"/>
              </a:ext>
            </a:extLst>
          </p:cNvPr>
          <p:cNvSpPr txBox="1"/>
          <p:nvPr/>
        </p:nvSpPr>
        <p:spPr>
          <a:xfrm>
            <a:off x="6990576" y="1842794"/>
            <a:ext cx="1678643" cy="153888"/>
          </a:xfrm>
          <a:prstGeom prst="rect">
            <a:avLst/>
          </a:prstGeom>
          <a:noFill/>
        </p:spPr>
        <p:txBody>
          <a:bodyPr wrap="square" lIns="0" tIns="0" rIns="0" bIns="0" rtlCol="0">
            <a:spAutoFit/>
          </a:bodyPr>
          <a:lstStyle/>
          <a:p>
            <a:pPr algn="l"/>
            <a:r>
              <a:rPr lang="en-US" sz="1000" b="1" dirty="0">
                <a:solidFill>
                  <a:srgbClr val="F2F2F2"/>
                </a:solidFill>
              </a:rPr>
              <a:t>Kansas</a:t>
            </a:r>
          </a:p>
        </p:txBody>
      </p:sp>
      <p:sp>
        <p:nvSpPr>
          <p:cNvPr id="13" name="TextBox 12">
            <a:extLst>
              <a:ext uri="{FF2B5EF4-FFF2-40B4-BE49-F238E27FC236}">
                <a16:creationId xmlns:a16="http://schemas.microsoft.com/office/drawing/2014/main" id="{8A6DA058-50A5-2183-7136-F743C3B0ABB3}"/>
              </a:ext>
            </a:extLst>
          </p:cNvPr>
          <p:cNvSpPr txBox="1"/>
          <p:nvPr/>
        </p:nvSpPr>
        <p:spPr>
          <a:xfrm>
            <a:off x="6990576" y="2017383"/>
            <a:ext cx="1678643" cy="107722"/>
          </a:xfrm>
          <a:prstGeom prst="rect">
            <a:avLst/>
          </a:prstGeom>
          <a:noFill/>
        </p:spPr>
        <p:txBody>
          <a:bodyPr wrap="square" lIns="0" tIns="0" rIns="0" bIns="0" rtlCol="0">
            <a:spAutoFit/>
          </a:bodyPr>
          <a:lstStyle/>
          <a:p>
            <a:pPr algn="l"/>
            <a:r>
              <a:rPr lang="en-US" sz="700" dirty="0">
                <a:solidFill>
                  <a:srgbClr val="F2F2F2"/>
                </a:solidFill>
              </a:rPr>
              <a:t>SB 418 </a:t>
            </a:r>
          </a:p>
        </p:txBody>
      </p:sp>
      <p:sp>
        <p:nvSpPr>
          <p:cNvPr id="14" name="TextBox 13">
            <a:extLst>
              <a:ext uri="{FF2B5EF4-FFF2-40B4-BE49-F238E27FC236}">
                <a16:creationId xmlns:a16="http://schemas.microsoft.com/office/drawing/2014/main" id="{F418B58B-3415-6F30-4087-3F1CCA9C3E1A}"/>
              </a:ext>
            </a:extLst>
          </p:cNvPr>
          <p:cNvSpPr txBox="1"/>
          <p:nvPr/>
        </p:nvSpPr>
        <p:spPr>
          <a:xfrm>
            <a:off x="6990576"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marL="0" marR="0" lvl="0" indent="0" defTabSz="685783"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2F2F2"/>
                </a:solidFill>
                <a:effectLst/>
                <a:uLnTx/>
                <a:uFillTx/>
                <a:latin typeface="Arial"/>
                <a:ea typeface="+mn-ea"/>
                <a:cs typeface="+mn-cs"/>
              </a:rPr>
              <a:t>(2026) </a:t>
            </a:r>
          </a:p>
        </p:txBody>
      </p:sp>
      <p:sp>
        <p:nvSpPr>
          <p:cNvPr id="15" name="Isosceles Triangle 14">
            <a:extLst>
              <a:ext uri="{FF2B5EF4-FFF2-40B4-BE49-F238E27FC236}">
                <a16:creationId xmlns:a16="http://schemas.microsoft.com/office/drawing/2014/main" id="{685631E6-0577-18B5-1B32-2467526DCFD3}"/>
              </a:ext>
            </a:extLst>
          </p:cNvPr>
          <p:cNvSpPr/>
          <p:nvPr/>
        </p:nvSpPr>
        <p:spPr>
          <a:xfrm flipV="1">
            <a:off x="6990576"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cxnSp>
        <p:nvCxnSpPr>
          <p:cNvPr id="23" name="Straight Connector 22">
            <a:extLst>
              <a:ext uri="{FF2B5EF4-FFF2-40B4-BE49-F238E27FC236}">
                <a16:creationId xmlns:a16="http://schemas.microsoft.com/office/drawing/2014/main" id="{CB3F1A91-C1B8-6FB6-BFA3-BA73A5EB512F}"/>
              </a:ext>
            </a:extLst>
          </p:cNvPr>
          <p:cNvCxnSpPr>
            <a:cxnSpLocks/>
          </p:cNvCxnSpPr>
          <p:nvPr/>
        </p:nvCxnSpPr>
        <p:spPr>
          <a:xfrm>
            <a:off x="4553810"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71" name="Group 770">
            <a:extLst>
              <a:ext uri="{FF2B5EF4-FFF2-40B4-BE49-F238E27FC236}">
                <a16:creationId xmlns:a16="http://schemas.microsoft.com/office/drawing/2014/main" id="{849FA9CA-7B8F-DFC6-0108-05238801C5F3}"/>
              </a:ext>
            </a:extLst>
          </p:cNvPr>
          <p:cNvGrpSpPr/>
          <p:nvPr/>
        </p:nvGrpSpPr>
        <p:grpSpPr>
          <a:xfrm>
            <a:off x="4754936" y="2474988"/>
            <a:ext cx="1786903" cy="861774"/>
            <a:chOff x="6365745" y="2556092"/>
            <a:chExt cx="2399317" cy="861774"/>
          </a:xfrm>
        </p:grpSpPr>
        <p:sp>
          <p:nvSpPr>
            <p:cNvPr id="775" name="Google Shape;802;p13">
              <a:extLst>
                <a:ext uri="{FF2B5EF4-FFF2-40B4-BE49-F238E27FC236}">
                  <a16:creationId xmlns:a16="http://schemas.microsoft.com/office/drawing/2014/main" id="{D7CC5C50-99A5-71FC-EA17-65A236DCE5F2}"/>
                </a:ext>
              </a:extLst>
            </p:cNvPr>
            <p:cNvSpPr txBox="1"/>
            <p:nvPr/>
          </p:nvSpPr>
          <p:spPr>
            <a:xfrm>
              <a:off x="6592638" y="2556092"/>
              <a:ext cx="2172424" cy="861774"/>
            </a:xfrm>
            <a:prstGeom prst="rect">
              <a:avLst/>
            </a:prstGeom>
            <a:noFill/>
            <a:ln>
              <a:noFill/>
            </a:ln>
          </p:spPr>
          <p:txBody>
            <a:bodyPr spcFirstLastPara="1" wrap="square" lIns="0" tIns="0" rIns="0" bIns="0" anchor="t" anchorCtr="0">
              <a:spAutoFit/>
            </a:bodyPr>
            <a:lstStyle/>
            <a:p>
              <a:r>
                <a:rPr lang="en-US" sz="800" dirty="0"/>
                <a:t>Allowed localities to approve multifamily or mixed-use affordable housing developments on parcels owned by religious institutions, regardless of existing zoning, provided that at least 10% of the units are affordable.</a:t>
              </a:r>
            </a:p>
          </p:txBody>
        </p:sp>
        <p:sp>
          <p:nvSpPr>
            <p:cNvPr id="776" name="Google Shape;303;p59">
              <a:extLst>
                <a:ext uri="{FF2B5EF4-FFF2-40B4-BE49-F238E27FC236}">
                  <a16:creationId xmlns:a16="http://schemas.microsoft.com/office/drawing/2014/main" id="{83BBF64C-E7EC-AAB1-7669-1B977385BCD4}"/>
                </a:ext>
              </a:extLst>
            </p:cNvPr>
            <p:cNvSpPr>
              <a:spLocks/>
            </p:cNvSpPr>
            <p:nvPr/>
          </p:nvSpPr>
          <p:spPr>
            <a:xfrm>
              <a:off x="6365745" y="2556092"/>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nvGrpSpPr>
          <p:cNvPr id="772" name="Group 771">
            <a:extLst>
              <a:ext uri="{FF2B5EF4-FFF2-40B4-BE49-F238E27FC236}">
                <a16:creationId xmlns:a16="http://schemas.microsoft.com/office/drawing/2014/main" id="{7DA35628-8E51-8EF0-C03B-F5E5C65BEF06}"/>
              </a:ext>
            </a:extLst>
          </p:cNvPr>
          <p:cNvGrpSpPr/>
          <p:nvPr/>
        </p:nvGrpSpPr>
        <p:grpSpPr>
          <a:xfrm>
            <a:off x="4754936" y="3491167"/>
            <a:ext cx="1786903" cy="738664"/>
            <a:chOff x="6365745" y="3288839"/>
            <a:chExt cx="2399317" cy="738664"/>
          </a:xfrm>
        </p:grpSpPr>
        <p:sp>
          <p:nvSpPr>
            <p:cNvPr id="773" name="Google Shape;802;p13">
              <a:extLst>
                <a:ext uri="{FF2B5EF4-FFF2-40B4-BE49-F238E27FC236}">
                  <a16:creationId xmlns:a16="http://schemas.microsoft.com/office/drawing/2014/main" id="{5E0DFC8D-FB57-E952-90D5-E9205407E2C4}"/>
                </a:ext>
              </a:extLst>
            </p:cNvPr>
            <p:cNvSpPr txBox="1"/>
            <p:nvPr/>
          </p:nvSpPr>
          <p:spPr>
            <a:xfrm>
              <a:off x="6592638" y="3288839"/>
              <a:ext cx="2172424" cy="738664"/>
            </a:xfrm>
            <a:prstGeom prst="rect">
              <a:avLst/>
            </a:prstGeom>
            <a:noFill/>
            <a:ln>
              <a:noFill/>
            </a:ln>
          </p:spPr>
          <p:txBody>
            <a:bodyPr spcFirstLastPara="1" wrap="square" lIns="0" tIns="0" rIns="0" bIns="0" anchor="t" anchorCtr="0">
              <a:spAutoFit/>
            </a:bodyPr>
            <a:lstStyle/>
            <a:p>
              <a:r>
                <a:rPr lang="en-US" sz="800" dirty="0"/>
                <a:t>Allowed affordable housing projects to be built taller and more densely, even in restrictive areas. The bill also encourages residential development near services and amenities to support aging in place.</a:t>
              </a:r>
            </a:p>
          </p:txBody>
        </p:sp>
        <p:sp>
          <p:nvSpPr>
            <p:cNvPr id="774" name="Google Shape;303;p59">
              <a:extLst>
                <a:ext uri="{FF2B5EF4-FFF2-40B4-BE49-F238E27FC236}">
                  <a16:creationId xmlns:a16="http://schemas.microsoft.com/office/drawing/2014/main" id="{82B84347-8C29-C8B9-4916-EBC739ADF391}"/>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cxnSp>
        <p:nvCxnSpPr>
          <p:cNvPr id="24" name="Straight Connector 23">
            <a:extLst>
              <a:ext uri="{FF2B5EF4-FFF2-40B4-BE49-F238E27FC236}">
                <a16:creationId xmlns:a16="http://schemas.microsoft.com/office/drawing/2014/main" id="{39B0BE92-B145-0CBA-ACFE-C049A8B0B4E1}"/>
              </a:ext>
            </a:extLst>
          </p:cNvPr>
          <p:cNvCxnSpPr>
            <a:cxnSpLocks/>
          </p:cNvCxnSpPr>
          <p:nvPr/>
        </p:nvCxnSpPr>
        <p:spPr>
          <a:xfrm>
            <a:off x="4923190" y="3413965"/>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D3223DE6-AD3C-A6A9-B0AC-D13A42A140EA}"/>
              </a:ext>
            </a:extLst>
          </p:cNvPr>
          <p:cNvGrpSpPr/>
          <p:nvPr/>
        </p:nvGrpSpPr>
        <p:grpSpPr>
          <a:xfrm>
            <a:off x="6892073" y="2474988"/>
            <a:ext cx="1786903" cy="738664"/>
            <a:chOff x="6365745" y="2556092"/>
            <a:chExt cx="2399317" cy="738664"/>
          </a:xfrm>
        </p:grpSpPr>
        <p:sp>
          <p:nvSpPr>
            <p:cNvPr id="21" name="Google Shape;802;p13">
              <a:extLst>
                <a:ext uri="{FF2B5EF4-FFF2-40B4-BE49-F238E27FC236}">
                  <a16:creationId xmlns:a16="http://schemas.microsoft.com/office/drawing/2014/main" id="{315FE849-2019-4F49-7B0A-7875A57B7538}"/>
                </a:ext>
              </a:extLst>
            </p:cNvPr>
            <p:cNvSpPr txBox="1"/>
            <p:nvPr/>
          </p:nvSpPr>
          <p:spPr>
            <a:xfrm>
              <a:off x="6592639" y="2556092"/>
              <a:ext cx="2172423" cy="738664"/>
            </a:xfrm>
            <a:prstGeom prst="rect">
              <a:avLst/>
            </a:prstGeom>
            <a:noFill/>
            <a:ln>
              <a:noFill/>
            </a:ln>
          </p:spPr>
          <p:txBody>
            <a:bodyPr spcFirstLastPara="1" wrap="square" lIns="0" tIns="0" rIns="0" bIns="0" anchor="t" anchorCtr="0">
              <a:spAutoFit/>
            </a:bodyPr>
            <a:lstStyle/>
            <a:p>
              <a:r>
                <a:rPr lang="en-US" sz="800" dirty="0"/>
                <a:t>By-Right Housing Development Act, aims to address housing shortages and promote affordability in Kansas by streamlining the approval process for certain residential developments. </a:t>
              </a:r>
            </a:p>
          </p:txBody>
        </p:sp>
        <p:sp>
          <p:nvSpPr>
            <p:cNvPr id="22" name="Google Shape;303;p59">
              <a:extLst>
                <a:ext uri="{FF2B5EF4-FFF2-40B4-BE49-F238E27FC236}">
                  <a16:creationId xmlns:a16="http://schemas.microsoft.com/office/drawing/2014/main" id="{D8B2EAA1-BD51-0951-286A-AB1734ECD6E4}"/>
                </a:ext>
              </a:extLst>
            </p:cNvPr>
            <p:cNvSpPr>
              <a:spLocks/>
            </p:cNvSpPr>
            <p:nvPr/>
          </p:nvSpPr>
          <p:spPr>
            <a:xfrm>
              <a:off x="6365745" y="2556092"/>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grpSp>
        <p:nvGrpSpPr>
          <p:cNvPr id="18" name="Group 17">
            <a:extLst>
              <a:ext uri="{FF2B5EF4-FFF2-40B4-BE49-F238E27FC236}">
                <a16:creationId xmlns:a16="http://schemas.microsoft.com/office/drawing/2014/main" id="{897F040C-48B1-65C6-B991-CACC56D7E38A}"/>
              </a:ext>
            </a:extLst>
          </p:cNvPr>
          <p:cNvGrpSpPr/>
          <p:nvPr/>
        </p:nvGrpSpPr>
        <p:grpSpPr>
          <a:xfrm>
            <a:off x="6894935" y="3383167"/>
            <a:ext cx="1786903" cy="861774"/>
            <a:chOff x="6365745" y="3288839"/>
            <a:chExt cx="2399317" cy="861774"/>
          </a:xfrm>
        </p:grpSpPr>
        <p:sp>
          <p:nvSpPr>
            <p:cNvPr id="19" name="Google Shape;802;p13">
              <a:extLst>
                <a:ext uri="{FF2B5EF4-FFF2-40B4-BE49-F238E27FC236}">
                  <a16:creationId xmlns:a16="http://schemas.microsoft.com/office/drawing/2014/main" id="{109FF636-A89C-4A74-72C8-409EE249379C}"/>
                </a:ext>
              </a:extLst>
            </p:cNvPr>
            <p:cNvSpPr txBox="1"/>
            <p:nvPr/>
          </p:nvSpPr>
          <p:spPr>
            <a:xfrm>
              <a:off x="6592638" y="3288839"/>
              <a:ext cx="2172424" cy="861774"/>
            </a:xfrm>
            <a:prstGeom prst="rect">
              <a:avLst/>
            </a:prstGeom>
            <a:noFill/>
            <a:ln>
              <a:noFill/>
            </a:ln>
          </p:spPr>
          <p:txBody>
            <a:bodyPr spcFirstLastPara="1" wrap="square" lIns="0" tIns="0" rIns="0" bIns="0" anchor="t" anchorCtr="0">
              <a:spAutoFit/>
            </a:bodyPr>
            <a:lstStyle/>
            <a:p>
              <a:r>
                <a:rPr lang="en-US" sz="800" dirty="0"/>
                <a:t>The bill will promote the development of housing by streamlining the approval process for by-right housing development, including single-family homes, townhouses and accessory dwelling units (ADUs). </a:t>
              </a:r>
            </a:p>
          </p:txBody>
        </p:sp>
        <p:sp>
          <p:nvSpPr>
            <p:cNvPr id="20" name="Google Shape;303;p59">
              <a:extLst>
                <a:ext uri="{FF2B5EF4-FFF2-40B4-BE49-F238E27FC236}">
                  <a16:creationId xmlns:a16="http://schemas.microsoft.com/office/drawing/2014/main" id="{58D28EB7-6282-93F7-0530-CFEA4E5D518F}"/>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1000" b="1" i="0" u="none" strike="noStrike" kern="1200" cap="none" spc="0" normalizeH="0" baseline="0" noProof="0" dirty="0">
                <a:ln>
                  <a:noFill/>
                </a:ln>
                <a:solidFill>
                  <a:srgbClr val="757070"/>
                </a:solidFill>
                <a:effectLst/>
                <a:uLnTx/>
                <a:uFillTx/>
                <a:latin typeface="Roboto Black"/>
                <a:ea typeface="Roboto Black"/>
                <a:cs typeface="Roboto Black"/>
                <a:sym typeface="Roboto"/>
              </a:endParaRPr>
            </a:p>
          </p:txBody>
        </p:sp>
      </p:grpSp>
      <p:cxnSp>
        <p:nvCxnSpPr>
          <p:cNvPr id="25" name="Straight Connector 24">
            <a:extLst>
              <a:ext uri="{FF2B5EF4-FFF2-40B4-BE49-F238E27FC236}">
                <a16:creationId xmlns:a16="http://schemas.microsoft.com/office/drawing/2014/main" id="{63962332-BE68-CFF9-35EA-2CFB32E6B31D}"/>
              </a:ext>
            </a:extLst>
          </p:cNvPr>
          <p:cNvCxnSpPr>
            <a:cxnSpLocks/>
          </p:cNvCxnSpPr>
          <p:nvPr/>
        </p:nvCxnSpPr>
        <p:spPr>
          <a:xfrm>
            <a:off x="7063189" y="3298410"/>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795" name="Group 794">
            <a:extLst>
              <a:ext uri="{FF2B5EF4-FFF2-40B4-BE49-F238E27FC236}">
                <a16:creationId xmlns:a16="http://schemas.microsoft.com/office/drawing/2014/main" id="{3F83417B-CCC5-E612-1227-E5C4F61146E3}"/>
              </a:ext>
            </a:extLst>
          </p:cNvPr>
          <p:cNvGrpSpPr/>
          <p:nvPr/>
        </p:nvGrpSpPr>
        <p:grpSpPr>
          <a:xfrm>
            <a:off x="6042495" y="1523697"/>
            <a:ext cx="512741" cy="511051"/>
            <a:chOff x="3916047" y="1360964"/>
            <a:chExt cx="528001" cy="528001"/>
          </a:xfrm>
        </p:grpSpPr>
        <p:sp>
          <p:nvSpPr>
            <p:cNvPr id="796" name="Google Shape;807;p13">
              <a:extLst>
                <a:ext uri="{FF2B5EF4-FFF2-40B4-BE49-F238E27FC236}">
                  <a16:creationId xmlns:a16="http://schemas.microsoft.com/office/drawing/2014/main" id="{E824A5EC-DCDB-A115-2A21-A9E054C6B052}"/>
                </a:ext>
              </a:extLst>
            </p:cNvPr>
            <p:cNvSpPr/>
            <p:nvPr/>
          </p:nvSpPr>
          <p:spPr>
            <a:xfrm>
              <a:off x="3916047" y="1360964"/>
              <a:ext cx="528001" cy="52800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pic>
          <p:nvPicPr>
            <p:cNvPr id="797" name="Graphic 796">
              <a:extLst>
                <a:ext uri="{FF2B5EF4-FFF2-40B4-BE49-F238E27FC236}">
                  <a16:creationId xmlns:a16="http://schemas.microsoft.com/office/drawing/2014/main" id="{D82838D9-B450-FFFD-8A41-0ED6934FA71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021762" y="1488537"/>
              <a:ext cx="293064" cy="298644"/>
            </a:xfrm>
            <a:prstGeom prst="rect">
              <a:avLst/>
            </a:prstGeom>
          </p:spPr>
        </p:pic>
      </p:grpSp>
      <p:grpSp>
        <p:nvGrpSpPr>
          <p:cNvPr id="798" name="Group 797">
            <a:extLst>
              <a:ext uri="{FF2B5EF4-FFF2-40B4-BE49-F238E27FC236}">
                <a16:creationId xmlns:a16="http://schemas.microsoft.com/office/drawing/2014/main" id="{CD38D40B-84A6-1704-1AFB-684E847823AB}"/>
              </a:ext>
            </a:extLst>
          </p:cNvPr>
          <p:cNvGrpSpPr/>
          <p:nvPr/>
        </p:nvGrpSpPr>
        <p:grpSpPr>
          <a:xfrm>
            <a:off x="3896757" y="1523697"/>
            <a:ext cx="512741" cy="511051"/>
            <a:chOff x="4829735" y="1477256"/>
            <a:chExt cx="576000" cy="574102"/>
          </a:xfrm>
        </p:grpSpPr>
        <p:sp>
          <p:nvSpPr>
            <p:cNvPr id="799" name="Google Shape;807;p13">
              <a:extLst>
                <a:ext uri="{FF2B5EF4-FFF2-40B4-BE49-F238E27FC236}">
                  <a16:creationId xmlns:a16="http://schemas.microsoft.com/office/drawing/2014/main" id="{CC90918F-A492-1428-4CBD-A5C96077CB16}"/>
                </a:ext>
              </a:extLst>
            </p:cNvPr>
            <p:cNvSpPr/>
            <p:nvPr/>
          </p:nvSpPr>
          <p:spPr>
            <a:xfrm>
              <a:off x="4829735" y="1477256"/>
              <a:ext cx="576000" cy="5741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800" name="Google Shape;834;p13">
              <a:extLst>
                <a:ext uri="{FF2B5EF4-FFF2-40B4-BE49-F238E27FC236}">
                  <a16:creationId xmlns:a16="http://schemas.microsoft.com/office/drawing/2014/main" id="{A93EAB99-BC0F-98C8-6217-2BAF931277EA}"/>
                </a:ext>
              </a:extLst>
            </p:cNvPr>
            <p:cNvSpPr/>
            <p:nvPr/>
          </p:nvSpPr>
          <p:spPr>
            <a:xfrm>
              <a:off x="5011707" y="1570275"/>
              <a:ext cx="212057" cy="388065"/>
            </a:xfrm>
            <a:custGeom>
              <a:avLst/>
              <a:gdLst/>
              <a:ahLst/>
              <a:cxnLst/>
              <a:rect l="l" t="t" r="r" b="b"/>
              <a:pathLst>
                <a:path w="742" h="1358" extrusionOk="0">
                  <a:moveTo>
                    <a:pt x="694" y="1314"/>
                  </a:moveTo>
                  <a:lnTo>
                    <a:pt x="682" y="1260"/>
                  </a:lnTo>
                  <a:lnTo>
                    <a:pt x="732" y="1150"/>
                  </a:lnTo>
                  <a:lnTo>
                    <a:pt x="742" y="1140"/>
                  </a:lnTo>
                  <a:lnTo>
                    <a:pt x="712" y="1044"/>
                  </a:lnTo>
                  <a:lnTo>
                    <a:pt x="324" y="482"/>
                  </a:lnTo>
                  <a:lnTo>
                    <a:pt x="334" y="454"/>
                  </a:lnTo>
                  <a:lnTo>
                    <a:pt x="324" y="426"/>
                  </a:lnTo>
                  <a:lnTo>
                    <a:pt x="402" y="98"/>
                  </a:lnTo>
                  <a:lnTo>
                    <a:pt x="70" y="8"/>
                  </a:lnTo>
                  <a:lnTo>
                    <a:pt x="68" y="0"/>
                  </a:lnTo>
                  <a:lnTo>
                    <a:pt x="70" y="34"/>
                  </a:lnTo>
                  <a:lnTo>
                    <a:pt x="0" y="156"/>
                  </a:lnTo>
                  <a:lnTo>
                    <a:pt x="42" y="278"/>
                  </a:lnTo>
                  <a:lnTo>
                    <a:pt x="32" y="384"/>
                  </a:lnTo>
                  <a:lnTo>
                    <a:pt x="102" y="534"/>
                  </a:lnTo>
                  <a:lnTo>
                    <a:pt x="102" y="614"/>
                  </a:lnTo>
                  <a:lnTo>
                    <a:pt x="122" y="682"/>
                  </a:lnTo>
                  <a:lnTo>
                    <a:pt x="90" y="734"/>
                  </a:lnTo>
                  <a:lnTo>
                    <a:pt x="190" y="870"/>
                  </a:lnTo>
                  <a:lnTo>
                    <a:pt x="190" y="1006"/>
                  </a:lnTo>
                  <a:lnTo>
                    <a:pt x="360" y="1114"/>
                  </a:lnTo>
                  <a:lnTo>
                    <a:pt x="360" y="1178"/>
                  </a:lnTo>
                  <a:lnTo>
                    <a:pt x="450" y="1236"/>
                  </a:lnTo>
                  <a:lnTo>
                    <a:pt x="450" y="1342"/>
                  </a:lnTo>
                  <a:lnTo>
                    <a:pt x="668" y="1354"/>
                  </a:lnTo>
                  <a:lnTo>
                    <a:pt x="672" y="1358"/>
                  </a:lnTo>
                  <a:lnTo>
                    <a:pt x="668" y="1354"/>
                  </a:lnTo>
                  <a:lnTo>
                    <a:pt x="694" y="1314"/>
                  </a:lnTo>
                  <a:close/>
                </a:path>
              </a:pathLst>
            </a:custGeom>
            <a:solidFill>
              <a:schemeClr val="dk2"/>
            </a:solidFill>
            <a:ln>
              <a:noFill/>
            </a:ln>
          </p:spPr>
          <p:txBody>
            <a:bodyPr spcFirstLastPara="1" wrap="square" lIns="72000" tIns="1440000" rIns="72000" bIns="45700" anchor="t"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600"/>
                <a:buFont typeface="Arial"/>
                <a:buNone/>
                <a:tabLst/>
                <a:defRPr/>
              </a:pPr>
              <a:endParaRPr kumimoji="0" sz="13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grpSp>
        <p:nvGrpSpPr>
          <p:cNvPr id="801" name="Group 800">
            <a:extLst>
              <a:ext uri="{FF2B5EF4-FFF2-40B4-BE49-F238E27FC236}">
                <a16:creationId xmlns:a16="http://schemas.microsoft.com/office/drawing/2014/main" id="{DF67EFAE-C8F1-4D47-B5A2-937F5E04D6A6}"/>
              </a:ext>
            </a:extLst>
          </p:cNvPr>
          <p:cNvGrpSpPr/>
          <p:nvPr/>
        </p:nvGrpSpPr>
        <p:grpSpPr>
          <a:xfrm>
            <a:off x="1763265" y="1523697"/>
            <a:ext cx="512741" cy="511051"/>
            <a:chOff x="1866441" y="1477256"/>
            <a:chExt cx="576000" cy="574102"/>
          </a:xfrm>
        </p:grpSpPr>
        <p:sp>
          <p:nvSpPr>
            <p:cNvPr id="802" name="Google Shape;807;p13">
              <a:extLst>
                <a:ext uri="{FF2B5EF4-FFF2-40B4-BE49-F238E27FC236}">
                  <a16:creationId xmlns:a16="http://schemas.microsoft.com/office/drawing/2014/main" id="{1C5B4DD9-4F0C-01E2-A0F9-35A138418B67}"/>
                </a:ext>
              </a:extLst>
            </p:cNvPr>
            <p:cNvSpPr/>
            <p:nvPr/>
          </p:nvSpPr>
          <p:spPr>
            <a:xfrm>
              <a:off x="1866441" y="1477256"/>
              <a:ext cx="576000" cy="5741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803" name="Google Shape;834;p13">
              <a:extLst>
                <a:ext uri="{FF2B5EF4-FFF2-40B4-BE49-F238E27FC236}">
                  <a16:creationId xmlns:a16="http://schemas.microsoft.com/office/drawing/2014/main" id="{A0DE6558-41E9-CA57-1233-C1DDA2404FB5}"/>
                </a:ext>
              </a:extLst>
            </p:cNvPr>
            <p:cNvSpPr/>
            <p:nvPr/>
          </p:nvSpPr>
          <p:spPr>
            <a:xfrm>
              <a:off x="2048413" y="1570275"/>
              <a:ext cx="212057" cy="388065"/>
            </a:xfrm>
            <a:custGeom>
              <a:avLst/>
              <a:gdLst/>
              <a:ahLst/>
              <a:cxnLst/>
              <a:rect l="l" t="t" r="r" b="b"/>
              <a:pathLst>
                <a:path w="742" h="1358" extrusionOk="0">
                  <a:moveTo>
                    <a:pt x="694" y="1314"/>
                  </a:moveTo>
                  <a:lnTo>
                    <a:pt x="682" y="1260"/>
                  </a:lnTo>
                  <a:lnTo>
                    <a:pt x="732" y="1150"/>
                  </a:lnTo>
                  <a:lnTo>
                    <a:pt x="742" y="1140"/>
                  </a:lnTo>
                  <a:lnTo>
                    <a:pt x="712" y="1044"/>
                  </a:lnTo>
                  <a:lnTo>
                    <a:pt x="324" y="482"/>
                  </a:lnTo>
                  <a:lnTo>
                    <a:pt x="334" y="454"/>
                  </a:lnTo>
                  <a:lnTo>
                    <a:pt x="324" y="426"/>
                  </a:lnTo>
                  <a:lnTo>
                    <a:pt x="402" y="98"/>
                  </a:lnTo>
                  <a:lnTo>
                    <a:pt x="70" y="8"/>
                  </a:lnTo>
                  <a:lnTo>
                    <a:pt x="68" y="0"/>
                  </a:lnTo>
                  <a:lnTo>
                    <a:pt x="70" y="34"/>
                  </a:lnTo>
                  <a:lnTo>
                    <a:pt x="0" y="156"/>
                  </a:lnTo>
                  <a:lnTo>
                    <a:pt x="42" y="278"/>
                  </a:lnTo>
                  <a:lnTo>
                    <a:pt x="32" y="384"/>
                  </a:lnTo>
                  <a:lnTo>
                    <a:pt x="102" y="534"/>
                  </a:lnTo>
                  <a:lnTo>
                    <a:pt x="102" y="614"/>
                  </a:lnTo>
                  <a:lnTo>
                    <a:pt x="122" y="682"/>
                  </a:lnTo>
                  <a:lnTo>
                    <a:pt x="90" y="734"/>
                  </a:lnTo>
                  <a:lnTo>
                    <a:pt x="190" y="870"/>
                  </a:lnTo>
                  <a:lnTo>
                    <a:pt x="190" y="1006"/>
                  </a:lnTo>
                  <a:lnTo>
                    <a:pt x="360" y="1114"/>
                  </a:lnTo>
                  <a:lnTo>
                    <a:pt x="360" y="1178"/>
                  </a:lnTo>
                  <a:lnTo>
                    <a:pt x="450" y="1236"/>
                  </a:lnTo>
                  <a:lnTo>
                    <a:pt x="450" y="1342"/>
                  </a:lnTo>
                  <a:lnTo>
                    <a:pt x="668" y="1354"/>
                  </a:lnTo>
                  <a:lnTo>
                    <a:pt x="672" y="1358"/>
                  </a:lnTo>
                  <a:lnTo>
                    <a:pt x="668" y="1354"/>
                  </a:lnTo>
                  <a:lnTo>
                    <a:pt x="694" y="1314"/>
                  </a:lnTo>
                  <a:close/>
                </a:path>
              </a:pathLst>
            </a:custGeom>
            <a:solidFill>
              <a:schemeClr val="dk2"/>
            </a:solidFill>
            <a:ln>
              <a:noFill/>
            </a:ln>
          </p:spPr>
          <p:txBody>
            <a:bodyPr spcFirstLastPara="1" wrap="square" lIns="72000" tIns="1440000" rIns="72000"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3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sp>
        <p:nvSpPr>
          <p:cNvPr id="805" name="Google Shape;807;p13">
            <a:extLst>
              <a:ext uri="{FF2B5EF4-FFF2-40B4-BE49-F238E27FC236}">
                <a16:creationId xmlns:a16="http://schemas.microsoft.com/office/drawing/2014/main" id="{5D7FF6B5-380B-B2BF-AEEB-56DB5312874A}"/>
              </a:ext>
            </a:extLst>
          </p:cNvPr>
          <p:cNvSpPr/>
          <p:nvPr/>
        </p:nvSpPr>
        <p:spPr>
          <a:xfrm>
            <a:off x="8277738" y="1523697"/>
            <a:ext cx="512741" cy="51105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807" name="Freeform 2868">
            <a:extLst>
              <a:ext uri="{FF2B5EF4-FFF2-40B4-BE49-F238E27FC236}">
                <a16:creationId xmlns:a16="http://schemas.microsoft.com/office/drawing/2014/main" id="{1623A6AD-7AB0-7DF1-057F-0D779119ED75}"/>
              </a:ext>
            </a:extLst>
          </p:cNvPr>
          <p:cNvSpPr>
            <a:spLocks/>
          </p:cNvSpPr>
          <p:nvPr/>
        </p:nvSpPr>
        <p:spPr bwMode="auto">
          <a:xfrm>
            <a:off x="8396264" y="1707945"/>
            <a:ext cx="275688" cy="142555"/>
          </a:xfrm>
          <a:custGeom>
            <a:avLst/>
            <a:gdLst/>
            <a:ahLst/>
            <a:cxnLst>
              <a:cxn ang="0">
                <a:pos x="626" y="62"/>
              </a:cxn>
              <a:cxn ang="0">
                <a:pos x="642" y="0"/>
              </a:cxn>
              <a:cxn ang="0">
                <a:pos x="606" y="0"/>
              </a:cxn>
              <a:cxn ang="0">
                <a:pos x="608" y="0"/>
              </a:cxn>
              <a:cxn ang="0">
                <a:pos x="0" y="8"/>
              </a:cxn>
              <a:cxn ang="0">
                <a:pos x="10" y="362"/>
              </a:cxn>
              <a:cxn ang="0">
                <a:pos x="700" y="338"/>
              </a:cxn>
              <a:cxn ang="0">
                <a:pos x="680" y="90"/>
              </a:cxn>
              <a:cxn ang="0">
                <a:pos x="626" y="62"/>
              </a:cxn>
            </a:cxnLst>
            <a:rect l="0" t="0" r="r" b="b"/>
            <a:pathLst>
              <a:path w="700" h="362">
                <a:moveTo>
                  <a:pt x="626" y="62"/>
                </a:moveTo>
                <a:lnTo>
                  <a:pt x="642" y="0"/>
                </a:lnTo>
                <a:lnTo>
                  <a:pt x="606" y="0"/>
                </a:lnTo>
                <a:lnTo>
                  <a:pt x="608" y="0"/>
                </a:lnTo>
                <a:lnTo>
                  <a:pt x="0" y="8"/>
                </a:lnTo>
                <a:lnTo>
                  <a:pt x="10" y="362"/>
                </a:lnTo>
                <a:lnTo>
                  <a:pt x="700" y="338"/>
                </a:lnTo>
                <a:lnTo>
                  <a:pt x="680" y="90"/>
                </a:lnTo>
                <a:lnTo>
                  <a:pt x="626" y="62"/>
                </a:lnTo>
                <a:close/>
              </a:path>
            </a:pathLst>
          </a:custGeom>
          <a:solidFill>
            <a:srgbClr val="EC1300"/>
          </a:solidFill>
          <a:ln w="0">
            <a:noFill/>
            <a:prstDash val="solid"/>
            <a:round/>
            <a:headEnd/>
            <a:tailEnd/>
          </a:ln>
        </p:spPr>
        <p:txBody>
          <a:bodyPr/>
          <a:lstStyle/>
          <a:p>
            <a:pPr>
              <a:defRPr/>
            </a:pPr>
            <a:endParaRPr lang="da-DK">
              <a:solidFill>
                <a:srgbClr val="F2F2F2"/>
              </a:solidFill>
              <a:latin typeface="Calibri" pitchFamily="34" charset="0"/>
            </a:endParaRPr>
          </a:p>
        </p:txBody>
      </p:sp>
    </p:spTree>
    <p:extLst>
      <p:ext uri="{BB962C8B-B14F-4D97-AF65-F5344CB8AC3E}">
        <p14:creationId xmlns:p14="http://schemas.microsoft.com/office/powerpoint/2010/main" val="1797378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3E25F-11AE-EA2F-D4AD-BB8D708D6D98}"/>
            </a:ext>
          </a:extLst>
        </p:cNvPr>
        <p:cNvGrpSpPr/>
        <p:nvPr/>
      </p:nvGrpSpPr>
      <p:grpSpPr>
        <a:xfrm>
          <a:off x="0" y="0"/>
          <a:ext cx="0" cy="0"/>
          <a:chOff x="0" y="0"/>
          <a:chExt cx="0" cy="0"/>
        </a:xfrm>
      </p:grpSpPr>
      <p:sp>
        <p:nvSpPr>
          <p:cNvPr id="68" name="Title 67">
            <a:extLst>
              <a:ext uri="{FF2B5EF4-FFF2-40B4-BE49-F238E27FC236}">
                <a16:creationId xmlns:a16="http://schemas.microsoft.com/office/drawing/2014/main" id="{1F04709C-68CA-0F47-3E42-AE4B763D0168}"/>
              </a:ext>
            </a:extLst>
          </p:cNvPr>
          <p:cNvSpPr>
            <a:spLocks noGrp="1"/>
          </p:cNvSpPr>
          <p:nvPr>
            <p:ph type="title"/>
          </p:nvPr>
        </p:nvSpPr>
        <p:spPr>
          <a:xfrm>
            <a:off x="361950" y="343913"/>
            <a:ext cx="8458200" cy="507651"/>
          </a:xfrm>
          <a:noFill/>
          <a:ln>
            <a:noFill/>
          </a:ln>
        </p:spPr>
        <p:txBody>
          <a:bodyPr spcFirstLastPara="1" wrap="square" lIns="0" tIns="0" rIns="0" bIns="0" anchor="ctr" anchorCtr="0">
            <a:noAutofit/>
          </a:bodyPr>
          <a:lstStyle/>
          <a:p>
            <a:pPr>
              <a:buClr>
                <a:schemeClr val="dk2"/>
              </a:buClr>
              <a:buSzPts val="2400"/>
            </a:pPr>
            <a:r>
              <a:rPr lang="en-US" dirty="0">
                <a:solidFill>
                  <a:schemeClr val="bg2"/>
                </a:solidFill>
              </a:rPr>
              <a:t>Middle Housing Legislative Landscape (Local)</a:t>
            </a:r>
          </a:p>
        </p:txBody>
      </p:sp>
      <p:sp>
        <p:nvSpPr>
          <p:cNvPr id="2" name="Google Shape;719;p34">
            <a:extLst>
              <a:ext uri="{FF2B5EF4-FFF2-40B4-BE49-F238E27FC236}">
                <a16:creationId xmlns:a16="http://schemas.microsoft.com/office/drawing/2014/main" id="{DE12C187-9C4C-0A31-72C9-70BE13C46910}"/>
              </a:ext>
            </a:extLst>
          </p:cNvPr>
          <p:cNvSpPr txBox="1"/>
          <p:nvPr/>
        </p:nvSpPr>
        <p:spPr>
          <a:xfrm>
            <a:off x="2514599" y="4807082"/>
            <a:ext cx="5552705" cy="172826"/>
          </a:xfrm>
          <a:prstGeom prst="rect">
            <a:avLst/>
          </a:prstGeom>
          <a:noFill/>
          <a:ln>
            <a:noFill/>
          </a:ln>
        </p:spPr>
        <p:txBody>
          <a:bodyPr spcFirstLastPara="1" wrap="square" lIns="0" tIns="0" rIns="0" bIns="0" anchor="ctr" anchorCtr="0">
            <a:noAutofit/>
          </a:bodyPr>
          <a:lstStyle/>
          <a:p>
            <a:pPr lvl="0">
              <a:buSzPts val="800"/>
              <a:defRPr/>
            </a:pPr>
            <a:r>
              <a:rPr lang="en-US" sz="600" b="1" dirty="0">
                <a:solidFill>
                  <a:srgbClr val="141313"/>
                </a:solidFill>
              </a:rPr>
              <a:t>Source:  </a:t>
            </a:r>
            <a:r>
              <a:rPr lang="en-US" sz="600" dirty="0">
                <a:solidFill>
                  <a:schemeClr val="bg2"/>
                </a:solidFill>
              </a:rPr>
              <a:t>Expanding Middle Housing Options: A Guide to Local Middle Housing Regulations, AARP Livable Communities, April, 2024</a:t>
            </a:r>
          </a:p>
        </p:txBody>
      </p:sp>
      <p:grpSp>
        <p:nvGrpSpPr>
          <p:cNvPr id="3" name="Group 2">
            <a:extLst>
              <a:ext uri="{FF2B5EF4-FFF2-40B4-BE49-F238E27FC236}">
                <a16:creationId xmlns:a16="http://schemas.microsoft.com/office/drawing/2014/main" id="{7ACAE081-8A48-66DB-C888-2C58BD997819}"/>
              </a:ext>
            </a:extLst>
          </p:cNvPr>
          <p:cNvGrpSpPr/>
          <p:nvPr/>
        </p:nvGrpSpPr>
        <p:grpSpPr>
          <a:xfrm>
            <a:off x="3711529" y="1239838"/>
            <a:ext cx="3534336" cy="2220416"/>
            <a:chOff x="2406552" y="1631792"/>
            <a:chExt cx="3541621" cy="2224993"/>
          </a:xfrm>
        </p:grpSpPr>
        <p:grpSp>
          <p:nvGrpSpPr>
            <p:cNvPr id="4" name="Google Shape;947;p16">
              <a:extLst>
                <a:ext uri="{FF2B5EF4-FFF2-40B4-BE49-F238E27FC236}">
                  <a16:creationId xmlns:a16="http://schemas.microsoft.com/office/drawing/2014/main" id="{2B7F4A2B-CF14-BC01-26C1-8B8772044F75}"/>
                </a:ext>
              </a:extLst>
            </p:cNvPr>
            <p:cNvGrpSpPr/>
            <p:nvPr/>
          </p:nvGrpSpPr>
          <p:grpSpPr>
            <a:xfrm>
              <a:off x="2406552" y="1631792"/>
              <a:ext cx="3541621" cy="2224993"/>
              <a:chOff x="1918633" y="1166086"/>
              <a:chExt cx="5306734" cy="3319069"/>
            </a:xfrm>
          </p:grpSpPr>
          <p:sp>
            <p:nvSpPr>
              <p:cNvPr id="24" name="Google Shape;948;p16">
                <a:extLst>
                  <a:ext uri="{FF2B5EF4-FFF2-40B4-BE49-F238E27FC236}">
                    <a16:creationId xmlns:a16="http://schemas.microsoft.com/office/drawing/2014/main" id="{1B88A75A-8882-2EA3-E71A-BA19B6580E9D}"/>
                  </a:ext>
                </a:extLst>
              </p:cNvPr>
              <p:cNvSpPr/>
              <p:nvPr/>
            </p:nvSpPr>
            <p:spPr>
              <a:xfrm>
                <a:off x="3483239" y="3070768"/>
                <a:ext cx="1415173" cy="1381792"/>
              </a:xfrm>
              <a:custGeom>
                <a:avLst/>
                <a:gdLst/>
                <a:ahLst/>
                <a:cxnLst/>
                <a:rect l="l" t="t" r="r" b="b"/>
                <a:pathLst>
                  <a:path w="2199939" h="2148047" extrusionOk="0">
                    <a:moveTo>
                      <a:pt x="2001126" y="1372616"/>
                    </a:moveTo>
                    <a:cubicBezTo>
                      <a:pt x="1989011" y="1380093"/>
                      <a:pt x="1984144" y="1402326"/>
                      <a:pt x="1960958" y="1394296"/>
                    </a:cubicBezTo>
                    <a:cubicBezTo>
                      <a:pt x="1953865" y="1391839"/>
                      <a:pt x="1949274" y="1430563"/>
                      <a:pt x="1957688" y="1439054"/>
                    </a:cubicBezTo>
                    <a:cubicBezTo>
                      <a:pt x="1972566" y="1454070"/>
                      <a:pt x="1971599" y="1470269"/>
                      <a:pt x="1959423" y="1487666"/>
                    </a:cubicBezTo>
                    <a:cubicBezTo>
                      <a:pt x="1919732" y="1544400"/>
                      <a:pt x="1862583" y="1576384"/>
                      <a:pt x="1801472" y="1603853"/>
                    </a:cubicBezTo>
                    <a:cubicBezTo>
                      <a:pt x="1787177" y="1610271"/>
                      <a:pt x="1769719" y="1611376"/>
                      <a:pt x="1758879" y="1609319"/>
                    </a:cubicBezTo>
                    <a:cubicBezTo>
                      <a:pt x="1733836" y="1604559"/>
                      <a:pt x="1702190" y="1625641"/>
                      <a:pt x="1682982" y="1592398"/>
                    </a:cubicBezTo>
                    <a:cubicBezTo>
                      <a:pt x="1677562" y="1583017"/>
                      <a:pt x="1668810" y="1592045"/>
                      <a:pt x="1663114" y="1596252"/>
                    </a:cubicBezTo>
                    <a:cubicBezTo>
                      <a:pt x="1655529" y="1601841"/>
                      <a:pt x="1663513" y="1605311"/>
                      <a:pt x="1666415" y="1608966"/>
                    </a:cubicBezTo>
                    <a:cubicBezTo>
                      <a:pt x="1673201" y="1617487"/>
                      <a:pt x="1680433" y="1625671"/>
                      <a:pt x="1687312" y="1634131"/>
                    </a:cubicBezTo>
                    <a:cubicBezTo>
                      <a:pt x="1691135" y="1638830"/>
                      <a:pt x="1699811" y="1642561"/>
                      <a:pt x="1697615" y="1648426"/>
                    </a:cubicBezTo>
                    <a:cubicBezTo>
                      <a:pt x="1694882" y="1655751"/>
                      <a:pt x="1685746" y="1657915"/>
                      <a:pt x="1677977" y="1658806"/>
                    </a:cubicBezTo>
                    <a:cubicBezTo>
                      <a:pt x="1672618" y="1659420"/>
                      <a:pt x="1666246" y="1660081"/>
                      <a:pt x="1661778" y="1657839"/>
                    </a:cubicBezTo>
                    <a:cubicBezTo>
                      <a:pt x="1645840" y="1649854"/>
                      <a:pt x="1638777" y="1653048"/>
                      <a:pt x="1639237" y="1671765"/>
                    </a:cubicBezTo>
                    <a:cubicBezTo>
                      <a:pt x="1639499" y="1682191"/>
                      <a:pt x="1634386" y="1691173"/>
                      <a:pt x="1626401" y="1698282"/>
                    </a:cubicBezTo>
                    <a:cubicBezTo>
                      <a:pt x="1582058" y="1737682"/>
                      <a:pt x="1556263" y="1788704"/>
                      <a:pt x="1536486" y="1843274"/>
                    </a:cubicBezTo>
                    <a:cubicBezTo>
                      <a:pt x="1532786" y="1853485"/>
                      <a:pt x="1529776" y="1860670"/>
                      <a:pt x="1516617" y="1861592"/>
                    </a:cubicBezTo>
                    <a:cubicBezTo>
                      <a:pt x="1501508" y="1862666"/>
                      <a:pt x="1505009" y="1876900"/>
                      <a:pt x="1502752" y="1887064"/>
                    </a:cubicBezTo>
                    <a:cubicBezTo>
                      <a:pt x="1500987" y="1895018"/>
                      <a:pt x="1501985" y="1896032"/>
                      <a:pt x="1510353" y="1900177"/>
                    </a:cubicBezTo>
                    <a:cubicBezTo>
                      <a:pt x="1526306" y="1908069"/>
                      <a:pt x="1517109" y="1923531"/>
                      <a:pt x="1508433" y="1929888"/>
                    </a:cubicBezTo>
                    <a:cubicBezTo>
                      <a:pt x="1489440" y="1943799"/>
                      <a:pt x="1496779" y="1961165"/>
                      <a:pt x="1502752" y="1974416"/>
                    </a:cubicBezTo>
                    <a:cubicBezTo>
                      <a:pt x="1507573" y="1985087"/>
                      <a:pt x="1511120" y="1994776"/>
                      <a:pt x="1513439" y="2006338"/>
                    </a:cubicBezTo>
                    <a:cubicBezTo>
                      <a:pt x="1517370" y="2025991"/>
                      <a:pt x="1514867" y="2046689"/>
                      <a:pt x="1531987" y="2064454"/>
                    </a:cubicBezTo>
                    <a:cubicBezTo>
                      <a:pt x="1547342" y="2080392"/>
                      <a:pt x="1541061" y="2107170"/>
                      <a:pt x="1549030" y="2128528"/>
                    </a:cubicBezTo>
                    <a:cubicBezTo>
                      <a:pt x="1552946" y="2139000"/>
                      <a:pt x="1532371" y="2137710"/>
                      <a:pt x="1523926" y="2143698"/>
                    </a:cubicBezTo>
                    <a:cubicBezTo>
                      <a:pt x="1517769" y="2148059"/>
                      <a:pt x="1510291" y="2151360"/>
                      <a:pt x="1503735" y="2142240"/>
                    </a:cubicBezTo>
                    <a:cubicBezTo>
                      <a:pt x="1484511" y="2115507"/>
                      <a:pt x="1454417" y="2115661"/>
                      <a:pt x="1426671" y="2115047"/>
                    </a:cubicBezTo>
                    <a:cubicBezTo>
                      <a:pt x="1399586" y="2114448"/>
                      <a:pt x="1374558" y="2114218"/>
                      <a:pt x="1355227" y="2091186"/>
                    </a:cubicBezTo>
                    <a:cubicBezTo>
                      <a:pt x="1350329" y="2085351"/>
                      <a:pt x="1342099" y="2081681"/>
                      <a:pt x="1332610" y="2081590"/>
                    </a:cubicBezTo>
                    <a:cubicBezTo>
                      <a:pt x="1314292" y="2081405"/>
                      <a:pt x="1298093" y="2075294"/>
                      <a:pt x="1286086" y="2060093"/>
                    </a:cubicBezTo>
                    <a:cubicBezTo>
                      <a:pt x="1280850" y="2053476"/>
                      <a:pt x="1274186" y="2049714"/>
                      <a:pt x="1264698" y="2047825"/>
                    </a:cubicBezTo>
                    <a:cubicBezTo>
                      <a:pt x="1236016" y="2042159"/>
                      <a:pt x="1216285" y="2026513"/>
                      <a:pt x="1212477" y="1994653"/>
                    </a:cubicBezTo>
                    <a:cubicBezTo>
                      <a:pt x="1209591" y="1970531"/>
                      <a:pt x="1200516" y="1948559"/>
                      <a:pt x="1181615" y="1931853"/>
                    </a:cubicBezTo>
                    <a:cubicBezTo>
                      <a:pt x="1180464" y="1930824"/>
                      <a:pt x="1178928" y="1929566"/>
                      <a:pt x="1178713" y="1928245"/>
                    </a:cubicBezTo>
                    <a:cubicBezTo>
                      <a:pt x="1174475" y="1901897"/>
                      <a:pt x="1167228" y="1875503"/>
                      <a:pt x="1167305" y="1849139"/>
                    </a:cubicBezTo>
                    <a:cubicBezTo>
                      <a:pt x="1167366" y="1828273"/>
                      <a:pt x="1158921" y="1800558"/>
                      <a:pt x="1139728" y="1792221"/>
                    </a:cubicBezTo>
                    <a:cubicBezTo>
                      <a:pt x="1117311" y="1782486"/>
                      <a:pt x="1101695" y="1767085"/>
                      <a:pt x="1096413" y="1742841"/>
                    </a:cubicBezTo>
                    <a:cubicBezTo>
                      <a:pt x="1090763" y="1716907"/>
                      <a:pt x="1077159" y="1696025"/>
                      <a:pt x="1054481" y="1683128"/>
                    </a:cubicBezTo>
                    <a:cubicBezTo>
                      <a:pt x="1028931" y="1668587"/>
                      <a:pt x="1025461" y="1643682"/>
                      <a:pt x="1020593" y="1619345"/>
                    </a:cubicBezTo>
                    <a:cubicBezTo>
                      <a:pt x="1018336" y="1608106"/>
                      <a:pt x="1013499" y="1599477"/>
                      <a:pt x="1006513" y="1590663"/>
                    </a:cubicBezTo>
                    <a:cubicBezTo>
                      <a:pt x="990145" y="1569981"/>
                      <a:pt x="978399" y="1546995"/>
                      <a:pt x="977800" y="1519680"/>
                    </a:cubicBezTo>
                    <a:cubicBezTo>
                      <a:pt x="977493" y="1505953"/>
                      <a:pt x="972580" y="1492979"/>
                      <a:pt x="963260" y="1483766"/>
                    </a:cubicBezTo>
                    <a:cubicBezTo>
                      <a:pt x="937019" y="1457771"/>
                      <a:pt x="915569" y="1426479"/>
                      <a:pt x="882618" y="1407808"/>
                    </a:cubicBezTo>
                    <a:cubicBezTo>
                      <a:pt x="875218" y="1403616"/>
                      <a:pt x="869475" y="1397121"/>
                      <a:pt x="867602" y="1391041"/>
                    </a:cubicBezTo>
                    <a:cubicBezTo>
                      <a:pt x="858789" y="1362251"/>
                      <a:pt x="837538" y="1352854"/>
                      <a:pt x="810622" y="1350244"/>
                    </a:cubicBezTo>
                    <a:cubicBezTo>
                      <a:pt x="792289" y="1348463"/>
                      <a:pt x="774738" y="1340970"/>
                      <a:pt x="755668" y="1344133"/>
                    </a:cubicBezTo>
                    <a:cubicBezTo>
                      <a:pt x="735615" y="1347465"/>
                      <a:pt x="717789" y="1340771"/>
                      <a:pt x="700715" y="1330360"/>
                    </a:cubicBezTo>
                    <a:cubicBezTo>
                      <a:pt x="695587" y="1327228"/>
                      <a:pt x="686144" y="1320058"/>
                      <a:pt x="682274" y="1328057"/>
                    </a:cubicBezTo>
                    <a:cubicBezTo>
                      <a:pt x="673845" y="1345469"/>
                      <a:pt x="659105" y="1341983"/>
                      <a:pt x="644840" y="1345116"/>
                    </a:cubicBezTo>
                    <a:cubicBezTo>
                      <a:pt x="618108" y="1350981"/>
                      <a:pt x="607222" y="1375840"/>
                      <a:pt x="593204" y="1396046"/>
                    </a:cubicBezTo>
                    <a:cubicBezTo>
                      <a:pt x="589365" y="1401589"/>
                      <a:pt x="587215" y="1408836"/>
                      <a:pt x="586048" y="1415608"/>
                    </a:cubicBezTo>
                    <a:cubicBezTo>
                      <a:pt x="580812" y="1446009"/>
                      <a:pt x="553958" y="1461502"/>
                      <a:pt x="538557" y="1484856"/>
                    </a:cubicBezTo>
                    <a:cubicBezTo>
                      <a:pt x="532707" y="1493731"/>
                      <a:pt x="519779" y="1491796"/>
                      <a:pt x="512992" y="1486453"/>
                    </a:cubicBezTo>
                    <a:cubicBezTo>
                      <a:pt x="470537" y="1453011"/>
                      <a:pt x="417288" y="1434724"/>
                      <a:pt x="377520" y="1400791"/>
                    </a:cubicBezTo>
                    <a:cubicBezTo>
                      <a:pt x="343679" y="1371894"/>
                      <a:pt x="301255" y="1342306"/>
                      <a:pt x="292488" y="1291222"/>
                    </a:cubicBezTo>
                    <a:cubicBezTo>
                      <a:pt x="290261" y="1278262"/>
                      <a:pt x="291029" y="1264766"/>
                      <a:pt x="290875" y="1251515"/>
                    </a:cubicBezTo>
                    <a:cubicBezTo>
                      <a:pt x="290829" y="1247800"/>
                      <a:pt x="294422" y="1242763"/>
                      <a:pt x="292964" y="1240537"/>
                    </a:cubicBezTo>
                    <a:cubicBezTo>
                      <a:pt x="263913" y="1196332"/>
                      <a:pt x="276089" y="1127866"/>
                      <a:pt x="212291" y="1103944"/>
                    </a:cubicBezTo>
                    <a:cubicBezTo>
                      <a:pt x="196185" y="1097910"/>
                      <a:pt x="183088" y="1086947"/>
                      <a:pt x="174980" y="1071024"/>
                    </a:cubicBezTo>
                    <a:cubicBezTo>
                      <a:pt x="156540" y="1034819"/>
                      <a:pt x="124879" y="1008133"/>
                      <a:pt x="98300" y="979712"/>
                    </a:cubicBezTo>
                    <a:cubicBezTo>
                      <a:pt x="74317" y="954070"/>
                      <a:pt x="48997" y="932788"/>
                      <a:pt x="36960" y="898318"/>
                    </a:cubicBezTo>
                    <a:cubicBezTo>
                      <a:pt x="33858" y="889443"/>
                      <a:pt x="18457" y="885497"/>
                      <a:pt x="10642" y="877405"/>
                    </a:cubicBezTo>
                    <a:cubicBezTo>
                      <a:pt x="4700" y="871248"/>
                      <a:pt x="-3622" y="863387"/>
                      <a:pt x="1706" y="853038"/>
                    </a:cubicBezTo>
                    <a:cubicBezTo>
                      <a:pt x="6604" y="843518"/>
                      <a:pt x="15463" y="849168"/>
                      <a:pt x="22803" y="849829"/>
                    </a:cubicBezTo>
                    <a:cubicBezTo>
                      <a:pt x="149768" y="861329"/>
                      <a:pt x="276749" y="872707"/>
                      <a:pt x="403684" y="884438"/>
                    </a:cubicBezTo>
                    <a:cubicBezTo>
                      <a:pt x="461294" y="889766"/>
                      <a:pt x="518873" y="895539"/>
                      <a:pt x="576406" y="901711"/>
                    </a:cubicBezTo>
                    <a:cubicBezTo>
                      <a:pt x="592482" y="903431"/>
                      <a:pt x="600604" y="902494"/>
                      <a:pt x="602217" y="881643"/>
                    </a:cubicBezTo>
                    <a:cubicBezTo>
                      <a:pt x="614592" y="721804"/>
                      <a:pt x="629179" y="562133"/>
                      <a:pt x="642123" y="402340"/>
                    </a:cubicBezTo>
                    <a:cubicBezTo>
                      <a:pt x="651213" y="290084"/>
                      <a:pt x="658782" y="177690"/>
                      <a:pt x="667104" y="65373"/>
                    </a:cubicBezTo>
                    <a:cubicBezTo>
                      <a:pt x="667964" y="53672"/>
                      <a:pt x="669315" y="42019"/>
                      <a:pt x="670513" y="30349"/>
                    </a:cubicBezTo>
                    <a:cubicBezTo>
                      <a:pt x="673691" y="-805"/>
                      <a:pt x="673753" y="-1588"/>
                      <a:pt x="705767" y="869"/>
                    </a:cubicBezTo>
                    <a:cubicBezTo>
                      <a:pt x="843833" y="11448"/>
                      <a:pt x="982100" y="18741"/>
                      <a:pt x="1120443" y="24069"/>
                    </a:cubicBezTo>
                    <a:cubicBezTo>
                      <a:pt x="1138269" y="24760"/>
                      <a:pt x="1142154" y="30810"/>
                      <a:pt x="1141340" y="47930"/>
                    </a:cubicBezTo>
                    <a:cubicBezTo>
                      <a:pt x="1135828" y="164347"/>
                      <a:pt x="1131467" y="280810"/>
                      <a:pt x="1126585" y="397258"/>
                    </a:cubicBezTo>
                    <a:cubicBezTo>
                      <a:pt x="1126124" y="408405"/>
                      <a:pt x="1124297" y="417173"/>
                      <a:pt x="1141141" y="419307"/>
                    </a:cubicBezTo>
                    <a:cubicBezTo>
                      <a:pt x="1153040" y="420811"/>
                      <a:pt x="1158952" y="435890"/>
                      <a:pt x="1166967" y="445348"/>
                    </a:cubicBezTo>
                    <a:cubicBezTo>
                      <a:pt x="1173723" y="453317"/>
                      <a:pt x="1179772" y="456864"/>
                      <a:pt x="1191043" y="453179"/>
                    </a:cubicBezTo>
                    <a:cubicBezTo>
                      <a:pt x="1200301" y="450154"/>
                      <a:pt x="1211111" y="451981"/>
                      <a:pt x="1221214" y="451305"/>
                    </a:cubicBezTo>
                    <a:cubicBezTo>
                      <a:pt x="1238227" y="450154"/>
                      <a:pt x="1250249" y="454545"/>
                      <a:pt x="1251339" y="474552"/>
                    </a:cubicBezTo>
                    <a:cubicBezTo>
                      <a:pt x="1252092" y="488417"/>
                      <a:pt x="1259431" y="495603"/>
                      <a:pt x="1274340" y="493023"/>
                    </a:cubicBezTo>
                    <a:cubicBezTo>
                      <a:pt x="1288958" y="490505"/>
                      <a:pt x="1302132" y="494513"/>
                      <a:pt x="1314231" y="502789"/>
                    </a:cubicBezTo>
                    <a:cubicBezTo>
                      <a:pt x="1323075" y="508823"/>
                      <a:pt x="1333086" y="509729"/>
                      <a:pt x="1343466" y="509406"/>
                    </a:cubicBezTo>
                    <a:cubicBezTo>
                      <a:pt x="1350452" y="509192"/>
                      <a:pt x="1358590" y="508101"/>
                      <a:pt x="1362966" y="514811"/>
                    </a:cubicBezTo>
                    <a:cubicBezTo>
                      <a:pt x="1371672" y="528139"/>
                      <a:pt x="1380086" y="528385"/>
                      <a:pt x="1390174" y="516577"/>
                    </a:cubicBezTo>
                    <a:cubicBezTo>
                      <a:pt x="1396945" y="508639"/>
                      <a:pt x="1409121" y="508224"/>
                      <a:pt x="1413574" y="513629"/>
                    </a:cubicBezTo>
                    <a:cubicBezTo>
                      <a:pt x="1429281" y="532730"/>
                      <a:pt x="1457841" y="537428"/>
                      <a:pt x="1467729" y="561673"/>
                    </a:cubicBezTo>
                    <a:cubicBezTo>
                      <a:pt x="1473502" y="575845"/>
                      <a:pt x="1477940" y="572805"/>
                      <a:pt x="1487213" y="565097"/>
                    </a:cubicBezTo>
                    <a:cubicBezTo>
                      <a:pt x="1511151" y="545167"/>
                      <a:pt x="1524479" y="546318"/>
                      <a:pt x="1546850" y="568168"/>
                    </a:cubicBezTo>
                    <a:cubicBezTo>
                      <a:pt x="1551656" y="572866"/>
                      <a:pt x="1555234" y="581173"/>
                      <a:pt x="1563909" y="576705"/>
                    </a:cubicBezTo>
                    <a:cubicBezTo>
                      <a:pt x="1574365" y="571315"/>
                      <a:pt x="1578496" y="577718"/>
                      <a:pt x="1581490" y="585334"/>
                    </a:cubicBezTo>
                    <a:cubicBezTo>
                      <a:pt x="1588108" y="602209"/>
                      <a:pt x="1595401" y="597925"/>
                      <a:pt x="1604061" y="587023"/>
                    </a:cubicBezTo>
                    <a:cubicBezTo>
                      <a:pt x="1609880" y="579683"/>
                      <a:pt x="1616375" y="572835"/>
                      <a:pt x="1622870" y="566049"/>
                    </a:cubicBezTo>
                    <a:cubicBezTo>
                      <a:pt x="1625971" y="562809"/>
                      <a:pt x="1630854" y="557957"/>
                      <a:pt x="1634002" y="564344"/>
                    </a:cubicBezTo>
                    <a:cubicBezTo>
                      <a:pt x="1640666" y="577902"/>
                      <a:pt x="1652427" y="573296"/>
                      <a:pt x="1662745" y="574141"/>
                    </a:cubicBezTo>
                    <a:cubicBezTo>
                      <a:pt x="1685101" y="575983"/>
                      <a:pt x="1706474" y="580620"/>
                      <a:pt x="1719311" y="601303"/>
                    </a:cubicBezTo>
                    <a:cubicBezTo>
                      <a:pt x="1725898" y="611928"/>
                      <a:pt x="1729951" y="607844"/>
                      <a:pt x="1736661" y="601855"/>
                    </a:cubicBezTo>
                    <a:cubicBezTo>
                      <a:pt x="1747640" y="592059"/>
                      <a:pt x="1755915" y="576582"/>
                      <a:pt x="1771147" y="574632"/>
                    </a:cubicBezTo>
                    <a:cubicBezTo>
                      <a:pt x="1800551" y="570870"/>
                      <a:pt x="1830461" y="571254"/>
                      <a:pt x="1859972" y="568060"/>
                    </a:cubicBezTo>
                    <a:cubicBezTo>
                      <a:pt x="1878075" y="566110"/>
                      <a:pt x="1896593" y="576751"/>
                      <a:pt x="1915064" y="559508"/>
                    </a:cubicBezTo>
                    <a:cubicBezTo>
                      <a:pt x="1925167" y="550065"/>
                      <a:pt x="1944744" y="563101"/>
                      <a:pt x="1952467" y="574248"/>
                    </a:cubicBezTo>
                    <a:cubicBezTo>
                      <a:pt x="1964889" y="592167"/>
                      <a:pt x="1981963" y="598569"/>
                      <a:pt x="2000696" y="604358"/>
                    </a:cubicBezTo>
                    <a:cubicBezTo>
                      <a:pt x="2017033" y="609410"/>
                      <a:pt x="2034168" y="613018"/>
                      <a:pt x="2044793" y="628741"/>
                    </a:cubicBezTo>
                    <a:cubicBezTo>
                      <a:pt x="2050935" y="637831"/>
                      <a:pt x="2058750" y="632027"/>
                      <a:pt x="2065936" y="630092"/>
                    </a:cubicBezTo>
                    <a:cubicBezTo>
                      <a:pt x="2100576" y="620756"/>
                      <a:pt x="2102772" y="622876"/>
                      <a:pt x="2103416" y="659327"/>
                    </a:cubicBezTo>
                    <a:cubicBezTo>
                      <a:pt x="2104952" y="746187"/>
                      <a:pt x="2107393" y="833016"/>
                      <a:pt x="2108560" y="919876"/>
                    </a:cubicBezTo>
                    <a:cubicBezTo>
                      <a:pt x="2108760" y="935046"/>
                      <a:pt x="2112199" y="946930"/>
                      <a:pt x="2123454" y="957233"/>
                    </a:cubicBezTo>
                    <a:cubicBezTo>
                      <a:pt x="2140144" y="972511"/>
                      <a:pt x="2151706" y="990276"/>
                      <a:pt x="2147791" y="1014689"/>
                    </a:cubicBezTo>
                    <a:cubicBezTo>
                      <a:pt x="2146363" y="1023579"/>
                      <a:pt x="2150539" y="1031318"/>
                      <a:pt x="2155284" y="1038780"/>
                    </a:cubicBezTo>
                    <a:cubicBezTo>
                      <a:pt x="2164512" y="1053306"/>
                      <a:pt x="2172542" y="1068645"/>
                      <a:pt x="2182353" y="1082740"/>
                    </a:cubicBezTo>
                    <a:cubicBezTo>
                      <a:pt x="2210529" y="1123245"/>
                      <a:pt x="2201301" y="1163090"/>
                      <a:pt x="2179544" y="1201644"/>
                    </a:cubicBezTo>
                    <a:cubicBezTo>
                      <a:pt x="2172573" y="1214005"/>
                      <a:pt x="2167030" y="1224737"/>
                      <a:pt x="2171820" y="1238556"/>
                    </a:cubicBezTo>
                    <a:cubicBezTo>
                      <a:pt x="2173801" y="1244283"/>
                      <a:pt x="2173371" y="1249688"/>
                      <a:pt x="2169456" y="1253972"/>
                    </a:cubicBezTo>
                    <a:cubicBezTo>
                      <a:pt x="2159798" y="1264536"/>
                      <a:pt x="2162178" y="1275652"/>
                      <a:pt x="2168150" y="1286278"/>
                    </a:cubicBezTo>
                    <a:cubicBezTo>
                      <a:pt x="2175935" y="1300128"/>
                      <a:pt x="2172097" y="1311613"/>
                      <a:pt x="2166385" y="1325554"/>
                    </a:cubicBezTo>
                    <a:cubicBezTo>
                      <a:pt x="2157648" y="1346912"/>
                      <a:pt x="2133373" y="1362528"/>
                      <a:pt x="2141449" y="1390534"/>
                    </a:cubicBezTo>
                    <a:cubicBezTo>
                      <a:pt x="2142862" y="1395447"/>
                      <a:pt x="2136981" y="1395493"/>
                      <a:pt x="2133173" y="1395893"/>
                    </a:cubicBezTo>
                    <a:cubicBezTo>
                      <a:pt x="2110556" y="1398211"/>
                      <a:pt x="2089597" y="1406579"/>
                      <a:pt x="2068255" y="1413596"/>
                    </a:cubicBezTo>
                    <a:cubicBezTo>
                      <a:pt x="2028518" y="1426648"/>
                      <a:pt x="2020334" y="1422671"/>
                      <a:pt x="2007497" y="1385298"/>
                    </a:cubicBezTo>
                    <a:cubicBezTo>
                      <a:pt x="2006131" y="1381337"/>
                      <a:pt x="2008772" y="1375471"/>
                      <a:pt x="2001110" y="137264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5" name="Google Shape;949;p16">
                <a:extLst>
                  <a:ext uri="{FF2B5EF4-FFF2-40B4-BE49-F238E27FC236}">
                    <a16:creationId xmlns:a16="http://schemas.microsoft.com/office/drawing/2014/main" id="{FBB21B74-2E27-0F23-C099-8095A436CE68}"/>
                  </a:ext>
                </a:extLst>
              </p:cNvPr>
              <p:cNvSpPr/>
              <p:nvPr/>
            </p:nvSpPr>
            <p:spPr>
              <a:xfrm>
                <a:off x="1918633" y="1991100"/>
                <a:ext cx="803709" cy="1391145"/>
              </a:xfrm>
              <a:custGeom>
                <a:avLst/>
                <a:gdLst/>
                <a:ahLst/>
                <a:cxnLst/>
                <a:rect l="l" t="t" r="r" b="b"/>
                <a:pathLst>
                  <a:path w="1249395" h="2162586" extrusionOk="0">
                    <a:moveTo>
                      <a:pt x="115061" y="65305"/>
                    </a:moveTo>
                    <a:cubicBezTo>
                      <a:pt x="115952" y="54158"/>
                      <a:pt x="113848" y="43978"/>
                      <a:pt x="108444" y="33829"/>
                    </a:cubicBezTo>
                    <a:cubicBezTo>
                      <a:pt x="102624" y="22896"/>
                      <a:pt x="110332" y="12885"/>
                      <a:pt x="115599" y="4440"/>
                    </a:cubicBezTo>
                    <a:cubicBezTo>
                      <a:pt x="120282" y="-3068"/>
                      <a:pt x="129280" y="755"/>
                      <a:pt x="136865" y="2874"/>
                    </a:cubicBezTo>
                    <a:cubicBezTo>
                      <a:pt x="321087" y="54496"/>
                      <a:pt x="503866" y="111230"/>
                      <a:pt x="689163" y="158952"/>
                    </a:cubicBezTo>
                    <a:cubicBezTo>
                      <a:pt x="712010" y="164833"/>
                      <a:pt x="703335" y="176809"/>
                      <a:pt x="700417" y="188125"/>
                    </a:cubicBezTo>
                    <a:cubicBezTo>
                      <a:pt x="654892" y="365238"/>
                      <a:pt x="609274" y="542320"/>
                      <a:pt x="562842" y="719188"/>
                    </a:cubicBezTo>
                    <a:cubicBezTo>
                      <a:pt x="558113" y="737214"/>
                      <a:pt x="559510" y="750710"/>
                      <a:pt x="570166" y="766710"/>
                    </a:cubicBezTo>
                    <a:cubicBezTo>
                      <a:pt x="777773" y="1077913"/>
                      <a:pt x="984673" y="1389576"/>
                      <a:pt x="1191866" y="1701056"/>
                    </a:cubicBezTo>
                    <a:cubicBezTo>
                      <a:pt x="1199359" y="1712326"/>
                      <a:pt x="1207358" y="1722874"/>
                      <a:pt x="1200587" y="1737353"/>
                    </a:cubicBezTo>
                    <a:cubicBezTo>
                      <a:pt x="1199973" y="1738674"/>
                      <a:pt x="1199635" y="1740885"/>
                      <a:pt x="1200326" y="1741944"/>
                    </a:cubicBezTo>
                    <a:cubicBezTo>
                      <a:pt x="1222651" y="1776492"/>
                      <a:pt x="1220394" y="1820390"/>
                      <a:pt x="1242934" y="1854676"/>
                    </a:cubicBezTo>
                    <a:cubicBezTo>
                      <a:pt x="1253851" y="1871274"/>
                      <a:pt x="1251518" y="1883589"/>
                      <a:pt x="1231449" y="1888871"/>
                    </a:cubicBezTo>
                    <a:cubicBezTo>
                      <a:pt x="1191666" y="1899342"/>
                      <a:pt x="1175989" y="1925337"/>
                      <a:pt x="1176511" y="1964506"/>
                    </a:cubicBezTo>
                    <a:cubicBezTo>
                      <a:pt x="1176818" y="1988336"/>
                      <a:pt x="1167682" y="2007176"/>
                      <a:pt x="1144114" y="2016220"/>
                    </a:cubicBezTo>
                    <a:cubicBezTo>
                      <a:pt x="1130371" y="2021487"/>
                      <a:pt x="1125627" y="2031620"/>
                      <a:pt x="1125535" y="2045439"/>
                    </a:cubicBezTo>
                    <a:cubicBezTo>
                      <a:pt x="1125412" y="2062667"/>
                      <a:pt x="1125105" y="2079895"/>
                      <a:pt x="1124091" y="2097092"/>
                    </a:cubicBezTo>
                    <a:cubicBezTo>
                      <a:pt x="1123569" y="2105982"/>
                      <a:pt x="1125043" y="2112292"/>
                      <a:pt x="1134778" y="2114795"/>
                    </a:cubicBezTo>
                    <a:cubicBezTo>
                      <a:pt x="1151499" y="2119079"/>
                      <a:pt x="1147584" y="2133420"/>
                      <a:pt x="1146079" y="2143800"/>
                    </a:cubicBezTo>
                    <a:cubicBezTo>
                      <a:pt x="1144451" y="2155101"/>
                      <a:pt x="1135776" y="2162455"/>
                      <a:pt x="1122786" y="2162578"/>
                    </a:cubicBezTo>
                    <a:cubicBezTo>
                      <a:pt x="1103348" y="2162778"/>
                      <a:pt x="1084032" y="2159216"/>
                      <a:pt x="1065146" y="2156621"/>
                    </a:cubicBezTo>
                    <a:cubicBezTo>
                      <a:pt x="1001103" y="2147838"/>
                      <a:pt x="936814" y="2141558"/>
                      <a:pt x="872709" y="2133605"/>
                    </a:cubicBezTo>
                    <a:cubicBezTo>
                      <a:pt x="821579" y="2127263"/>
                      <a:pt x="770295" y="2121966"/>
                      <a:pt x="719303" y="2114611"/>
                    </a:cubicBezTo>
                    <a:cubicBezTo>
                      <a:pt x="701830" y="2112093"/>
                      <a:pt x="695212" y="2091902"/>
                      <a:pt x="698974" y="2080847"/>
                    </a:cubicBezTo>
                    <a:cubicBezTo>
                      <a:pt x="725153" y="2003998"/>
                      <a:pt x="690498" y="1946403"/>
                      <a:pt x="645019" y="1890329"/>
                    </a:cubicBezTo>
                    <a:cubicBezTo>
                      <a:pt x="632182" y="1874499"/>
                      <a:pt x="617734" y="1860588"/>
                      <a:pt x="604084" y="1845740"/>
                    </a:cubicBezTo>
                    <a:cubicBezTo>
                      <a:pt x="596698" y="1837694"/>
                      <a:pt x="590203" y="1828927"/>
                      <a:pt x="576446" y="1836727"/>
                    </a:cubicBezTo>
                    <a:cubicBezTo>
                      <a:pt x="570335" y="1840197"/>
                      <a:pt x="558696" y="1834946"/>
                      <a:pt x="562550" y="1827607"/>
                    </a:cubicBezTo>
                    <a:cubicBezTo>
                      <a:pt x="570504" y="1812436"/>
                      <a:pt x="559710" y="1802978"/>
                      <a:pt x="557161" y="1790817"/>
                    </a:cubicBezTo>
                    <a:cubicBezTo>
                      <a:pt x="552524" y="1768646"/>
                      <a:pt x="541407" y="1760446"/>
                      <a:pt x="518606" y="1761798"/>
                    </a:cubicBezTo>
                    <a:cubicBezTo>
                      <a:pt x="494238" y="1763241"/>
                      <a:pt x="457634" y="1728417"/>
                      <a:pt x="447745" y="1705201"/>
                    </a:cubicBezTo>
                    <a:cubicBezTo>
                      <a:pt x="435155" y="1675629"/>
                      <a:pt x="415286" y="1650524"/>
                      <a:pt x="380186" y="1645196"/>
                    </a:cubicBezTo>
                    <a:cubicBezTo>
                      <a:pt x="361561" y="1642371"/>
                      <a:pt x="345331" y="1636106"/>
                      <a:pt x="330008" y="1624652"/>
                    </a:cubicBezTo>
                    <a:cubicBezTo>
                      <a:pt x="318492" y="1616054"/>
                      <a:pt x="304013" y="1613014"/>
                      <a:pt x="288766" y="1612077"/>
                    </a:cubicBezTo>
                    <a:cubicBezTo>
                      <a:pt x="253973" y="1609943"/>
                      <a:pt x="239018" y="1583180"/>
                      <a:pt x="253005" y="1559104"/>
                    </a:cubicBezTo>
                    <a:cubicBezTo>
                      <a:pt x="267009" y="1535028"/>
                      <a:pt x="256506" y="1506899"/>
                      <a:pt x="272244" y="1483299"/>
                    </a:cubicBezTo>
                    <a:cubicBezTo>
                      <a:pt x="277649" y="1475208"/>
                      <a:pt x="262126" y="1462356"/>
                      <a:pt x="254142" y="1454049"/>
                    </a:cubicBezTo>
                    <a:cubicBezTo>
                      <a:pt x="243608" y="1443071"/>
                      <a:pt x="239908" y="1433567"/>
                      <a:pt x="245866" y="1418842"/>
                    </a:cubicBezTo>
                    <a:cubicBezTo>
                      <a:pt x="250211" y="1408109"/>
                      <a:pt x="247693" y="1400033"/>
                      <a:pt x="237329" y="1388931"/>
                    </a:cubicBezTo>
                    <a:cubicBezTo>
                      <a:pt x="220684" y="1371120"/>
                      <a:pt x="208923" y="1346845"/>
                      <a:pt x="200862" y="1323322"/>
                    </a:cubicBezTo>
                    <a:cubicBezTo>
                      <a:pt x="185907" y="1279669"/>
                      <a:pt x="174805" y="1234911"/>
                      <a:pt x="147966" y="1196003"/>
                    </a:cubicBezTo>
                    <a:cubicBezTo>
                      <a:pt x="136005" y="1178668"/>
                      <a:pt x="145878" y="1159675"/>
                      <a:pt x="154630" y="1144489"/>
                    </a:cubicBezTo>
                    <a:cubicBezTo>
                      <a:pt x="158514" y="1137733"/>
                      <a:pt x="165071" y="1129995"/>
                      <a:pt x="171397" y="1123684"/>
                    </a:cubicBezTo>
                    <a:cubicBezTo>
                      <a:pt x="192279" y="1102864"/>
                      <a:pt x="181178" y="1081951"/>
                      <a:pt x="172211" y="1060900"/>
                    </a:cubicBezTo>
                    <a:cubicBezTo>
                      <a:pt x="170322" y="1056478"/>
                      <a:pt x="168234" y="1051273"/>
                      <a:pt x="162599" y="1052624"/>
                    </a:cubicBezTo>
                    <a:cubicBezTo>
                      <a:pt x="137034" y="1058735"/>
                      <a:pt x="134331" y="1035458"/>
                      <a:pt x="125011" y="1022437"/>
                    </a:cubicBezTo>
                    <a:cubicBezTo>
                      <a:pt x="114463" y="1007697"/>
                      <a:pt x="108889" y="990316"/>
                      <a:pt x="120236" y="972689"/>
                    </a:cubicBezTo>
                    <a:cubicBezTo>
                      <a:pt x="126838" y="962432"/>
                      <a:pt x="120881" y="952283"/>
                      <a:pt x="118102" y="944022"/>
                    </a:cubicBezTo>
                    <a:cubicBezTo>
                      <a:pt x="112190" y="926549"/>
                      <a:pt x="118424" y="912423"/>
                      <a:pt x="124243" y="897406"/>
                    </a:cubicBezTo>
                    <a:cubicBezTo>
                      <a:pt x="125687" y="893660"/>
                      <a:pt x="127023" y="888316"/>
                      <a:pt x="131214" y="889468"/>
                    </a:cubicBezTo>
                    <a:cubicBezTo>
                      <a:pt x="177554" y="902166"/>
                      <a:pt x="150223" y="860540"/>
                      <a:pt x="161647" y="847443"/>
                    </a:cubicBezTo>
                    <a:cubicBezTo>
                      <a:pt x="165117" y="843466"/>
                      <a:pt x="160557" y="834177"/>
                      <a:pt x="163720" y="827160"/>
                    </a:cubicBezTo>
                    <a:cubicBezTo>
                      <a:pt x="167082" y="819698"/>
                      <a:pt x="171090" y="808351"/>
                      <a:pt x="161232" y="805449"/>
                    </a:cubicBezTo>
                    <a:cubicBezTo>
                      <a:pt x="151497" y="802578"/>
                      <a:pt x="139137" y="805833"/>
                      <a:pt x="136496" y="819851"/>
                    </a:cubicBezTo>
                    <a:cubicBezTo>
                      <a:pt x="132873" y="839029"/>
                      <a:pt x="119929" y="849470"/>
                      <a:pt x="103899" y="839505"/>
                    </a:cubicBezTo>
                    <a:cubicBezTo>
                      <a:pt x="92951" y="832687"/>
                      <a:pt x="80683" y="820266"/>
                      <a:pt x="81650" y="801702"/>
                    </a:cubicBezTo>
                    <a:cubicBezTo>
                      <a:pt x="82572" y="783738"/>
                      <a:pt x="91600" y="765819"/>
                      <a:pt x="82587" y="747440"/>
                    </a:cubicBezTo>
                    <a:cubicBezTo>
                      <a:pt x="78242" y="738565"/>
                      <a:pt x="77627" y="727264"/>
                      <a:pt x="71777" y="719833"/>
                    </a:cubicBezTo>
                    <a:cubicBezTo>
                      <a:pt x="46903" y="688187"/>
                      <a:pt x="40915" y="648005"/>
                      <a:pt x="22121" y="613718"/>
                    </a:cubicBezTo>
                    <a:cubicBezTo>
                      <a:pt x="17576" y="605427"/>
                      <a:pt x="16624" y="597765"/>
                      <a:pt x="22091" y="587662"/>
                    </a:cubicBezTo>
                    <a:cubicBezTo>
                      <a:pt x="30873" y="571432"/>
                      <a:pt x="24962" y="552485"/>
                      <a:pt x="25469" y="534735"/>
                    </a:cubicBezTo>
                    <a:cubicBezTo>
                      <a:pt x="25852" y="521208"/>
                      <a:pt x="27403" y="509017"/>
                      <a:pt x="35295" y="497240"/>
                    </a:cubicBezTo>
                    <a:cubicBezTo>
                      <a:pt x="50880" y="474009"/>
                      <a:pt x="48884" y="445357"/>
                      <a:pt x="46013" y="421159"/>
                    </a:cubicBezTo>
                    <a:cubicBezTo>
                      <a:pt x="42481" y="391387"/>
                      <a:pt x="31933" y="361031"/>
                      <a:pt x="11327" y="335819"/>
                    </a:cubicBezTo>
                    <a:cubicBezTo>
                      <a:pt x="-6069" y="314553"/>
                      <a:pt x="-2615" y="286961"/>
                      <a:pt x="16133" y="265711"/>
                    </a:cubicBezTo>
                    <a:cubicBezTo>
                      <a:pt x="31441" y="248376"/>
                      <a:pt x="46473" y="230780"/>
                      <a:pt x="61014" y="212784"/>
                    </a:cubicBezTo>
                    <a:cubicBezTo>
                      <a:pt x="73297" y="197568"/>
                      <a:pt x="83815" y="181569"/>
                      <a:pt x="82157" y="160211"/>
                    </a:cubicBezTo>
                    <a:cubicBezTo>
                      <a:pt x="81481" y="151520"/>
                      <a:pt x="88283" y="144534"/>
                      <a:pt x="92844" y="137348"/>
                    </a:cubicBezTo>
                    <a:cubicBezTo>
                      <a:pt x="106847" y="115330"/>
                      <a:pt x="115215" y="91623"/>
                      <a:pt x="115061" y="6525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6" name="Google Shape;950;p16">
                <a:extLst>
                  <a:ext uri="{FF2B5EF4-FFF2-40B4-BE49-F238E27FC236}">
                    <a16:creationId xmlns:a16="http://schemas.microsoft.com/office/drawing/2014/main" id="{6F21122C-A4ED-5330-FC20-4674470CBC98}"/>
                  </a:ext>
                </a:extLst>
              </p:cNvPr>
              <p:cNvSpPr/>
              <p:nvPr/>
            </p:nvSpPr>
            <p:spPr>
              <a:xfrm>
                <a:off x="2912018" y="1305003"/>
                <a:ext cx="1027296" cy="650052"/>
              </a:xfrm>
              <a:custGeom>
                <a:avLst/>
                <a:gdLst/>
                <a:ahLst/>
                <a:cxnLst/>
                <a:rect l="l" t="t" r="r" b="b"/>
                <a:pathLst>
                  <a:path w="1596970" h="1010530" extrusionOk="0">
                    <a:moveTo>
                      <a:pt x="1596944" y="249130"/>
                    </a:moveTo>
                    <a:cubicBezTo>
                      <a:pt x="1590956" y="315660"/>
                      <a:pt x="1584937" y="381500"/>
                      <a:pt x="1579164" y="447355"/>
                    </a:cubicBezTo>
                    <a:cubicBezTo>
                      <a:pt x="1575556" y="488489"/>
                      <a:pt x="1572515" y="529670"/>
                      <a:pt x="1568892" y="570804"/>
                    </a:cubicBezTo>
                    <a:cubicBezTo>
                      <a:pt x="1562965" y="638272"/>
                      <a:pt x="1556547" y="705693"/>
                      <a:pt x="1550804" y="773175"/>
                    </a:cubicBezTo>
                    <a:cubicBezTo>
                      <a:pt x="1546981" y="818210"/>
                      <a:pt x="1543910" y="863306"/>
                      <a:pt x="1540686" y="908386"/>
                    </a:cubicBezTo>
                    <a:cubicBezTo>
                      <a:pt x="1538797" y="934826"/>
                      <a:pt x="1537385" y="961297"/>
                      <a:pt x="1535558" y="987738"/>
                    </a:cubicBezTo>
                    <a:cubicBezTo>
                      <a:pt x="1534283" y="1006117"/>
                      <a:pt x="1525823" y="1012566"/>
                      <a:pt x="1506323" y="1009986"/>
                    </a:cubicBezTo>
                    <a:cubicBezTo>
                      <a:pt x="1452352" y="1002862"/>
                      <a:pt x="1398120" y="997749"/>
                      <a:pt x="1343965" y="991991"/>
                    </a:cubicBezTo>
                    <a:cubicBezTo>
                      <a:pt x="1281273" y="985327"/>
                      <a:pt x="1218504" y="979339"/>
                      <a:pt x="1155874" y="972107"/>
                    </a:cubicBezTo>
                    <a:cubicBezTo>
                      <a:pt x="1096376" y="965244"/>
                      <a:pt x="1037000" y="957382"/>
                      <a:pt x="977609" y="949536"/>
                    </a:cubicBezTo>
                    <a:cubicBezTo>
                      <a:pt x="898964" y="939141"/>
                      <a:pt x="819904" y="932139"/>
                      <a:pt x="741689" y="918013"/>
                    </a:cubicBezTo>
                    <a:cubicBezTo>
                      <a:pt x="685077" y="907787"/>
                      <a:pt x="627790" y="901277"/>
                      <a:pt x="570779" y="893262"/>
                    </a:cubicBezTo>
                    <a:cubicBezTo>
                      <a:pt x="557605" y="891404"/>
                      <a:pt x="548868" y="893262"/>
                      <a:pt x="548239" y="910766"/>
                    </a:cubicBezTo>
                    <a:cubicBezTo>
                      <a:pt x="547517" y="930834"/>
                      <a:pt x="542481" y="950734"/>
                      <a:pt x="539379" y="970725"/>
                    </a:cubicBezTo>
                    <a:cubicBezTo>
                      <a:pt x="538796" y="974456"/>
                      <a:pt x="539533" y="979293"/>
                      <a:pt x="534481" y="980030"/>
                    </a:cubicBezTo>
                    <a:cubicBezTo>
                      <a:pt x="530105" y="980659"/>
                      <a:pt x="527480" y="977036"/>
                      <a:pt x="525852" y="973458"/>
                    </a:cubicBezTo>
                    <a:cubicBezTo>
                      <a:pt x="520985" y="962802"/>
                      <a:pt x="516378" y="952023"/>
                      <a:pt x="511726" y="941275"/>
                    </a:cubicBezTo>
                    <a:cubicBezTo>
                      <a:pt x="506920" y="930174"/>
                      <a:pt x="500640" y="929452"/>
                      <a:pt x="492395" y="938082"/>
                    </a:cubicBezTo>
                    <a:cubicBezTo>
                      <a:pt x="485362" y="945436"/>
                      <a:pt x="477639" y="952146"/>
                      <a:pt x="470745" y="959608"/>
                    </a:cubicBezTo>
                    <a:cubicBezTo>
                      <a:pt x="464358" y="966533"/>
                      <a:pt x="454592" y="972583"/>
                      <a:pt x="448097" y="967792"/>
                    </a:cubicBezTo>
                    <a:cubicBezTo>
                      <a:pt x="427845" y="952899"/>
                      <a:pt x="401266" y="966902"/>
                      <a:pt x="381950" y="951210"/>
                    </a:cubicBezTo>
                    <a:cubicBezTo>
                      <a:pt x="381382" y="950749"/>
                      <a:pt x="380354" y="950196"/>
                      <a:pt x="379816" y="950411"/>
                    </a:cubicBezTo>
                    <a:cubicBezTo>
                      <a:pt x="350827" y="962019"/>
                      <a:pt x="319397" y="949874"/>
                      <a:pt x="291160" y="958058"/>
                    </a:cubicBezTo>
                    <a:cubicBezTo>
                      <a:pt x="273303" y="963232"/>
                      <a:pt x="272228" y="958181"/>
                      <a:pt x="271645" y="945022"/>
                    </a:cubicBezTo>
                    <a:cubicBezTo>
                      <a:pt x="271291" y="937206"/>
                      <a:pt x="272381" y="929161"/>
                      <a:pt x="270969" y="921576"/>
                    </a:cubicBezTo>
                    <a:cubicBezTo>
                      <a:pt x="267683" y="904026"/>
                      <a:pt x="269188" y="883773"/>
                      <a:pt x="241934" y="881455"/>
                    </a:cubicBezTo>
                    <a:cubicBezTo>
                      <a:pt x="232736" y="880672"/>
                      <a:pt x="223278" y="871152"/>
                      <a:pt x="227900" y="856488"/>
                    </a:cubicBezTo>
                    <a:cubicBezTo>
                      <a:pt x="233412" y="838954"/>
                      <a:pt x="229896" y="824244"/>
                      <a:pt x="218994" y="806955"/>
                    </a:cubicBezTo>
                    <a:cubicBezTo>
                      <a:pt x="204269" y="783616"/>
                      <a:pt x="197298" y="754673"/>
                      <a:pt x="201337" y="725915"/>
                    </a:cubicBezTo>
                    <a:cubicBezTo>
                      <a:pt x="203824" y="708134"/>
                      <a:pt x="192216" y="698507"/>
                      <a:pt x="183879" y="686868"/>
                    </a:cubicBezTo>
                    <a:cubicBezTo>
                      <a:pt x="177461" y="677886"/>
                      <a:pt x="171288" y="684657"/>
                      <a:pt x="166820" y="689939"/>
                    </a:cubicBezTo>
                    <a:cubicBezTo>
                      <a:pt x="156855" y="701716"/>
                      <a:pt x="143405" y="707842"/>
                      <a:pt x="130184" y="714690"/>
                    </a:cubicBezTo>
                    <a:cubicBezTo>
                      <a:pt x="122722" y="718560"/>
                      <a:pt x="117317" y="717961"/>
                      <a:pt x="111575" y="711788"/>
                    </a:cubicBezTo>
                    <a:cubicBezTo>
                      <a:pt x="105924" y="705724"/>
                      <a:pt x="100412" y="700488"/>
                      <a:pt x="107859" y="691997"/>
                    </a:cubicBezTo>
                    <a:cubicBezTo>
                      <a:pt x="112373" y="686853"/>
                      <a:pt x="112757" y="680496"/>
                      <a:pt x="110193" y="674308"/>
                    </a:cubicBezTo>
                    <a:cubicBezTo>
                      <a:pt x="107798" y="668550"/>
                      <a:pt x="107306" y="662224"/>
                      <a:pt x="113571" y="660274"/>
                    </a:cubicBezTo>
                    <a:cubicBezTo>
                      <a:pt x="139735" y="652106"/>
                      <a:pt x="131981" y="634817"/>
                      <a:pt x="129125" y="615670"/>
                    </a:cubicBezTo>
                    <a:cubicBezTo>
                      <a:pt x="125854" y="593759"/>
                      <a:pt x="137002" y="573261"/>
                      <a:pt x="145646" y="553346"/>
                    </a:cubicBezTo>
                    <a:cubicBezTo>
                      <a:pt x="152479" y="537562"/>
                      <a:pt x="160694" y="522377"/>
                      <a:pt x="168678" y="507114"/>
                    </a:cubicBezTo>
                    <a:cubicBezTo>
                      <a:pt x="174205" y="496535"/>
                      <a:pt x="173330" y="492236"/>
                      <a:pt x="160049" y="487630"/>
                    </a:cubicBezTo>
                    <a:cubicBezTo>
                      <a:pt x="130599" y="477419"/>
                      <a:pt x="108166" y="459316"/>
                      <a:pt x="101287" y="425506"/>
                    </a:cubicBezTo>
                    <a:cubicBezTo>
                      <a:pt x="98800" y="413284"/>
                      <a:pt x="88589" y="402551"/>
                      <a:pt x="81465" y="391404"/>
                    </a:cubicBezTo>
                    <a:cubicBezTo>
                      <a:pt x="73895" y="379565"/>
                      <a:pt x="64759" y="368433"/>
                      <a:pt x="64498" y="353478"/>
                    </a:cubicBezTo>
                    <a:cubicBezTo>
                      <a:pt x="64375" y="345724"/>
                      <a:pt x="59124" y="342669"/>
                      <a:pt x="53489" y="339813"/>
                    </a:cubicBezTo>
                    <a:cubicBezTo>
                      <a:pt x="25882" y="325902"/>
                      <a:pt x="11418" y="305388"/>
                      <a:pt x="22872" y="273942"/>
                    </a:cubicBezTo>
                    <a:cubicBezTo>
                      <a:pt x="29874" y="254719"/>
                      <a:pt x="23732" y="238781"/>
                      <a:pt x="13875" y="223350"/>
                    </a:cubicBezTo>
                    <a:cubicBezTo>
                      <a:pt x="-420" y="200978"/>
                      <a:pt x="-3092" y="178208"/>
                      <a:pt x="3219" y="151936"/>
                    </a:cubicBezTo>
                    <a:cubicBezTo>
                      <a:pt x="14474" y="105059"/>
                      <a:pt x="26803" y="58259"/>
                      <a:pt x="32223" y="10138"/>
                    </a:cubicBezTo>
                    <a:cubicBezTo>
                      <a:pt x="33590" y="-2084"/>
                      <a:pt x="42096" y="-471"/>
                      <a:pt x="49605" y="1003"/>
                    </a:cubicBezTo>
                    <a:cubicBezTo>
                      <a:pt x="138844" y="18415"/>
                      <a:pt x="227931" y="36563"/>
                      <a:pt x="317247" y="53576"/>
                    </a:cubicBezTo>
                    <a:cubicBezTo>
                      <a:pt x="439345" y="76838"/>
                      <a:pt x="561305" y="100975"/>
                      <a:pt x="683895" y="121412"/>
                    </a:cubicBezTo>
                    <a:cubicBezTo>
                      <a:pt x="756629" y="133542"/>
                      <a:pt x="829792" y="143722"/>
                      <a:pt x="902818" y="154224"/>
                    </a:cubicBezTo>
                    <a:cubicBezTo>
                      <a:pt x="962777" y="162853"/>
                      <a:pt x="1023365" y="167168"/>
                      <a:pt x="1083585" y="174047"/>
                    </a:cubicBezTo>
                    <a:cubicBezTo>
                      <a:pt x="1161524" y="182952"/>
                      <a:pt x="1239340" y="192871"/>
                      <a:pt x="1317279" y="201685"/>
                    </a:cubicBezTo>
                    <a:cubicBezTo>
                      <a:pt x="1379065" y="208671"/>
                      <a:pt x="1440959" y="214521"/>
                      <a:pt x="1502791" y="221077"/>
                    </a:cubicBezTo>
                    <a:cubicBezTo>
                      <a:pt x="1529830" y="223948"/>
                      <a:pt x="1556746" y="228125"/>
                      <a:pt x="1583832" y="230121"/>
                    </a:cubicBezTo>
                    <a:cubicBezTo>
                      <a:pt x="1598603" y="231211"/>
                      <a:pt x="1596837" y="240424"/>
                      <a:pt x="1596960" y="249084"/>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7" name="Google Shape;951;p16">
                <a:extLst>
                  <a:ext uri="{FF2B5EF4-FFF2-40B4-BE49-F238E27FC236}">
                    <a16:creationId xmlns:a16="http://schemas.microsoft.com/office/drawing/2014/main" id="{619D5668-4593-5E39-ACAA-1DD97F714C43}"/>
                  </a:ext>
                </a:extLst>
              </p:cNvPr>
              <p:cNvSpPr/>
              <p:nvPr/>
            </p:nvSpPr>
            <p:spPr>
              <a:xfrm>
                <a:off x="3213677" y="2943181"/>
                <a:ext cx="701437" cy="726328"/>
              </a:xfrm>
              <a:custGeom>
                <a:avLst/>
                <a:gdLst/>
                <a:ahLst/>
                <a:cxnLst/>
                <a:rect l="l" t="t" r="r" b="b"/>
                <a:pathLst>
                  <a:path w="1090409" h="1129103" extrusionOk="0">
                    <a:moveTo>
                      <a:pt x="388799" y="1072305"/>
                    </a:moveTo>
                    <a:cubicBezTo>
                      <a:pt x="343534" y="1066793"/>
                      <a:pt x="298285" y="1061296"/>
                      <a:pt x="253035" y="1055784"/>
                    </a:cubicBezTo>
                    <a:cubicBezTo>
                      <a:pt x="220791" y="1051853"/>
                      <a:pt x="188562" y="1047692"/>
                      <a:pt x="156287" y="1044068"/>
                    </a:cubicBezTo>
                    <a:cubicBezTo>
                      <a:pt x="144280" y="1042717"/>
                      <a:pt x="136050" y="1044698"/>
                      <a:pt x="135651" y="1060973"/>
                    </a:cubicBezTo>
                    <a:cubicBezTo>
                      <a:pt x="135190" y="1079398"/>
                      <a:pt x="129586" y="1097640"/>
                      <a:pt x="127559" y="1116111"/>
                    </a:cubicBezTo>
                    <a:cubicBezTo>
                      <a:pt x="126454" y="1126229"/>
                      <a:pt x="122293" y="1129945"/>
                      <a:pt x="112681" y="1128947"/>
                    </a:cubicBezTo>
                    <a:cubicBezTo>
                      <a:pt x="79561" y="1125523"/>
                      <a:pt x="46365" y="1122729"/>
                      <a:pt x="13338" y="1118491"/>
                    </a:cubicBezTo>
                    <a:cubicBezTo>
                      <a:pt x="-1786" y="1116541"/>
                      <a:pt x="-696" y="1103382"/>
                      <a:pt x="839" y="1092711"/>
                    </a:cubicBezTo>
                    <a:cubicBezTo>
                      <a:pt x="5354" y="1061158"/>
                      <a:pt x="11326" y="1029804"/>
                      <a:pt x="15810" y="998235"/>
                    </a:cubicBezTo>
                    <a:cubicBezTo>
                      <a:pt x="29552" y="901702"/>
                      <a:pt x="42895" y="805123"/>
                      <a:pt x="56361" y="708544"/>
                    </a:cubicBezTo>
                    <a:cubicBezTo>
                      <a:pt x="71439" y="600387"/>
                      <a:pt x="86578" y="492246"/>
                      <a:pt x="101549" y="384075"/>
                    </a:cubicBezTo>
                    <a:cubicBezTo>
                      <a:pt x="114815" y="288248"/>
                      <a:pt x="127897" y="192406"/>
                      <a:pt x="141025" y="96579"/>
                    </a:cubicBezTo>
                    <a:cubicBezTo>
                      <a:pt x="144526" y="71075"/>
                      <a:pt x="148057" y="45571"/>
                      <a:pt x="151266" y="20022"/>
                    </a:cubicBezTo>
                    <a:cubicBezTo>
                      <a:pt x="153109" y="5297"/>
                      <a:pt x="159235" y="-1858"/>
                      <a:pt x="175726" y="414"/>
                    </a:cubicBezTo>
                    <a:cubicBezTo>
                      <a:pt x="231370" y="8091"/>
                      <a:pt x="287184" y="14540"/>
                      <a:pt x="342874" y="21895"/>
                    </a:cubicBezTo>
                    <a:cubicBezTo>
                      <a:pt x="430287" y="33441"/>
                      <a:pt x="517684" y="44758"/>
                      <a:pt x="605526" y="52880"/>
                    </a:cubicBezTo>
                    <a:cubicBezTo>
                      <a:pt x="690206" y="60711"/>
                      <a:pt x="774686" y="70737"/>
                      <a:pt x="859319" y="79090"/>
                    </a:cubicBezTo>
                    <a:cubicBezTo>
                      <a:pt x="903601" y="83466"/>
                      <a:pt x="948022" y="86445"/>
                      <a:pt x="992396" y="89792"/>
                    </a:cubicBezTo>
                    <a:cubicBezTo>
                      <a:pt x="1018882" y="91788"/>
                      <a:pt x="1045384" y="94399"/>
                      <a:pt x="1071901" y="94583"/>
                    </a:cubicBezTo>
                    <a:cubicBezTo>
                      <a:pt x="1088530" y="94690"/>
                      <a:pt x="1091862" y="101769"/>
                      <a:pt x="1089912" y="116017"/>
                    </a:cubicBezTo>
                    <a:cubicBezTo>
                      <a:pt x="1084906" y="152745"/>
                      <a:pt x="1079363" y="189427"/>
                      <a:pt x="1075740" y="226293"/>
                    </a:cubicBezTo>
                    <a:cubicBezTo>
                      <a:pt x="1070550" y="279096"/>
                      <a:pt x="1066834" y="332054"/>
                      <a:pt x="1062596" y="384950"/>
                    </a:cubicBezTo>
                    <a:cubicBezTo>
                      <a:pt x="1053414" y="499325"/>
                      <a:pt x="1044340" y="613715"/>
                      <a:pt x="1035143" y="728090"/>
                    </a:cubicBezTo>
                    <a:cubicBezTo>
                      <a:pt x="1028571" y="809806"/>
                      <a:pt x="1021907" y="891507"/>
                      <a:pt x="1015167" y="973192"/>
                    </a:cubicBezTo>
                    <a:cubicBezTo>
                      <a:pt x="1012464" y="1005851"/>
                      <a:pt x="1008933" y="1038464"/>
                      <a:pt x="1006783" y="1071169"/>
                    </a:cubicBezTo>
                    <a:cubicBezTo>
                      <a:pt x="1005939" y="1083928"/>
                      <a:pt x="1001900" y="1085602"/>
                      <a:pt x="989325" y="1084358"/>
                    </a:cubicBezTo>
                    <a:cubicBezTo>
                      <a:pt x="895341" y="1075023"/>
                      <a:pt x="801218" y="1067130"/>
                      <a:pt x="707188" y="1058317"/>
                    </a:cubicBezTo>
                    <a:cubicBezTo>
                      <a:pt x="615507" y="1049719"/>
                      <a:pt x="523826" y="1041105"/>
                      <a:pt x="432267" y="1031263"/>
                    </a:cubicBezTo>
                    <a:cubicBezTo>
                      <a:pt x="411063" y="1028990"/>
                      <a:pt x="402403" y="1040767"/>
                      <a:pt x="405259" y="1056075"/>
                    </a:cubicBezTo>
                    <a:cubicBezTo>
                      <a:pt x="408729" y="1074746"/>
                      <a:pt x="400284" y="1072980"/>
                      <a:pt x="388814" y="1072274"/>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8" name="Google Shape;952;p16">
                <a:extLst>
                  <a:ext uri="{FF2B5EF4-FFF2-40B4-BE49-F238E27FC236}">
                    <a16:creationId xmlns:a16="http://schemas.microsoft.com/office/drawing/2014/main" id="{A71805EF-BEEB-1691-5967-87B9DB0B3701}"/>
                  </a:ext>
                </a:extLst>
              </p:cNvPr>
              <p:cNvSpPr/>
              <p:nvPr/>
            </p:nvSpPr>
            <p:spPr>
              <a:xfrm>
                <a:off x="2622355" y="2860089"/>
                <a:ext cx="680631" cy="798375"/>
              </a:xfrm>
              <a:custGeom>
                <a:avLst/>
                <a:gdLst/>
                <a:ahLst/>
                <a:cxnLst/>
                <a:rect l="l" t="t" r="r" b="b"/>
                <a:pathLst>
                  <a:path w="1058066" h="1241103" extrusionOk="0">
                    <a:moveTo>
                      <a:pt x="881009" y="1239768"/>
                    </a:moveTo>
                    <a:cubicBezTo>
                      <a:pt x="831798" y="1232106"/>
                      <a:pt x="782602" y="1224398"/>
                      <a:pt x="733391" y="1216782"/>
                    </a:cubicBezTo>
                    <a:cubicBezTo>
                      <a:pt x="700011" y="1211608"/>
                      <a:pt x="666753" y="1203670"/>
                      <a:pt x="633204" y="1202150"/>
                    </a:cubicBezTo>
                    <a:cubicBezTo>
                      <a:pt x="589198" y="1200169"/>
                      <a:pt x="551856" y="1183571"/>
                      <a:pt x="515113" y="1161752"/>
                    </a:cubicBezTo>
                    <a:cubicBezTo>
                      <a:pt x="399786" y="1093256"/>
                      <a:pt x="283999" y="1025559"/>
                      <a:pt x="168411" y="957523"/>
                    </a:cubicBezTo>
                    <a:cubicBezTo>
                      <a:pt x="117572" y="927597"/>
                      <a:pt x="66565" y="897963"/>
                      <a:pt x="16295" y="867132"/>
                    </a:cubicBezTo>
                    <a:cubicBezTo>
                      <a:pt x="10353" y="863477"/>
                      <a:pt x="-4802" y="861773"/>
                      <a:pt x="1509" y="848845"/>
                    </a:cubicBezTo>
                    <a:cubicBezTo>
                      <a:pt x="7236" y="837145"/>
                      <a:pt x="10245" y="819671"/>
                      <a:pt x="29146" y="822005"/>
                    </a:cubicBezTo>
                    <a:cubicBezTo>
                      <a:pt x="47526" y="824278"/>
                      <a:pt x="63663" y="817061"/>
                      <a:pt x="65214" y="800878"/>
                    </a:cubicBezTo>
                    <a:cubicBezTo>
                      <a:pt x="66795" y="784372"/>
                      <a:pt x="76131" y="760849"/>
                      <a:pt x="50259" y="750792"/>
                    </a:cubicBezTo>
                    <a:cubicBezTo>
                      <a:pt x="43334" y="748105"/>
                      <a:pt x="44516" y="742193"/>
                      <a:pt x="44578" y="736973"/>
                    </a:cubicBezTo>
                    <a:cubicBezTo>
                      <a:pt x="44716" y="725226"/>
                      <a:pt x="46174" y="713450"/>
                      <a:pt x="45437" y="701780"/>
                    </a:cubicBezTo>
                    <a:cubicBezTo>
                      <a:pt x="44639" y="689052"/>
                      <a:pt x="49184" y="680315"/>
                      <a:pt x="60838" y="675939"/>
                    </a:cubicBezTo>
                    <a:cubicBezTo>
                      <a:pt x="88906" y="665421"/>
                      <a:pt x="96429" y="641898"/>
                      <a:pt x="96353" y="615949"/>
                    </a:cubicBezTo>
                    <a:cubicBezTo>
                      <a:pt x="96245" y="581494"/>
                      <a:pt x="109880" y="559706"/>
                      <a:pt x="144074" y="550969"/>
                    </a:cubicBezTo>
                    <a:cubicBezTo>
                      <a:pt x="156573" y="547776"/>
                      <a:pt x="163820" y="536060"/>
                      <a:pt x="172956" y="527600"/>
                    </a:cubicBezTo>
                    <a:cubicBezTo>
                      <a:pt x="180587" y="520537"/>
                      <a:pt x="175689" y="514242"/>
                      <a:pt x="170960" y="509405"/>
                    </a:cubicBezTo>
                    <a:cubicBezTo>
                      <a:pt x="153057" y="491087"/>
                      <a:pt x="146239" y="468455"/>
                      <a:pt x="142877" y="443934"/>
                    </a:cubicBezTo>
                    <a:cubicBezTo>
                      <a:pt x="141065" y="430714"/>
                      <a:pt x="136504" y="417755"/>
                      <a:pt x="128674" y="407022"/>
                    </a:cubicBezTo>
                    <a:cubicBezTo>
                      <a:pt x="117588" y="391852"/>
                      <a:pt x="120413" y="377373"/>
                      <a:pt x="128965" y="363369"/>
                    </a:cubicBezTo>
                    <a:cubicBezTo>
                      <a:pt x="143660" y="339263"/>
                      <a:pt x="145088" y="313606"/>
                      <a:pt x="141080" y="286643"/>
                    </a:cubicBezTo>
                    <a:cubicBezTo>
                      <a:pt x="134984" y="245632"/>
                      <a:pt x="147913" y="205849"/>
                      <a:pt x="149663" y="165328"/>
                    </a:cubicBezTo>
                    <a:cubicBezTo>
                      <a:pt x="149909" y="159524"/>
                      <a:pt x="152703" y="154166"/>
                      <a:pt x="159644" y="154688"/>
                    </a:cubicBezTo>
                    <a:cubicBezTo>
                      <a:pt x="174077" y="155778"/>
                      <a:pt x="191489" y="150404"/>
                      <a:pt x="201515" y="163332"/>
                    </a:cubicBezTo>
                    <a:cubicBezTo>
                      <a:pt x="210589" y="175017"/>
                      <a:pt x="215902" y="193473"/>
                      <a:pt x="233882" y="185396"/>
                    </a:cubicBezTo>
                    <a:cubicBezTo>
                      <a:pt x="251048" y="177673"/>
                      <a:pt x="261474" y="160139"/>
                      <a:pt x="265420" y="141237"/>
                    </a:cubicBezTo>
                    <a:cubicBezTo>
                      <a:pt x="274034" y="99934"/>
                      <a:pt x="282202" y="58508"/>
                      <a:pt x="289004" y="16882"/>
                    </a:cubicBezTo>
                    <a:cubicBezTo>
                      <a:pt x="291507" y="1574"/>
                      <a:pt x="296328" y="-1820"/>
                      <a:pt x="311867" y="806"/>
                    </a:cubicBezTo>
                    <a:cubicBezTo>
                      <a:pt x="554574" y="41756"/>
                      <a:pt x="796590" y="87006"/>
                      <a:pt x="1040418" y="121200"/>
                    </a:cubicBezTo>
                    <a:cubicBezTo>
                      <a:pt x="1053991" y="123104"/>
                      <a:pt x="1059964" y="126159"/>
                      <a:pt x="1057538" y="143341"/>
                    </a:cubicBezTo>
                    <a:cubicBezTo>
                      <a:pt x="1024634" y="376298"/>
                      <a:pt x="993127" y="609454"/>
                      <a:pt x="960698" y="842473"/>
                    </a:cubicBezTo>
                    <a:cubicBezTo>
                      <a:pt x="944438" y="959320"/>
                      <a:pt x="926995" y="1075998"/>
                      <a:pt x="910182" y="1192752"/>
                    </a:cubicBezTo>
                    <a:cubicBezTo>
                      <a:pt x="908969" y="1201213"/>
                      <a:pt x="908217" y="1209781"/>
                      <a:pt x="907741" y="1218318"/>
                    </a:cubicBezTo>
                    <a:cubicBezTo>
                      <a:pt x="906773" y="1235607"/>
                      <a:pt x="899864" y="1244681"/>
                      <a:pt x="880993" y="1239783"/>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9" name="Google Shape;953;p16">
                <a:extLst>
                  <a:ext uri="{FF2B5EF4-FFF2-40B4-BE49-F238E27FC236}">
                    <a16:creationId xmlns:a16="http://schemas.microsoft.com/office/drawing/2014/main" id="{3D1810B9-E0BB-0918-F725-728AC86A4C1D}"/>
                  </a:ext>
                </a:extLst>
              </p:cNvPr>
              <p:cNvSpPr/>
              <p:nvPr/>
            </p:nvSpPr>
            <p:spPr>
              <a:xfrm>
                <a:off x="2288403" y="2100839"/>
                <a:ext cx="634531" cy="984305"/>
              </a:xfrm>
              <a:custGeom>
                <a:avLst/>
                <a:gdLst/>
                <a:ahLst/>
                <a:cxnLst/>
                <a:rect l="l" t="t" r="r" b="b"/>
                <a:pathLst>
                  <a:path w="986402" h="1530139" extrusionOk="0">
                    <a:moveTo>
                      <a:pt x="638909" y="1530124"/>
                    </a:moveTo>
                    <a:cubicBezTo>
                      <a:pt x="629328" y="1527253"/>
                      <a:pt x="627009" y="1519023"/>
                      <a:pt x="622848" y="1512773"/>
                    </a:cubicBezTo>
                    <a:cubicBezTo>
                      <a:pt x="418220" y="1205255"/>
                      <a:pt x="213776" y="897599"/>
                      <a:pt x="8964" y="590204"/>
                    </a:cubicBezTo>
                    <a:cubicBezTo>
                      <a:pt x="964" y="578197"/>
                      <a:pt x="-2153" y="567326"/>
                      <a:pt x="1548" y="553123"/>
                    </a:cubicBezTo>
                    <a:cubicBezTo>
                      <a:pt x="48056" y="374659"/>
                      <a:pt x="94350" y="196149"/>
                      <a:pt x="140044" y="17485"/>
                    </a:cubicBezTo>
                    <a:cubicBezTo>
                      <a:pt x="143990" y="2085"/>
                      <a:pt x="148428" y="-2936"/>
                      <a:pt x="165287" y="1609"/>
                    </a:cubicBezTo>
                    <a:cubicBezTo>
                      <a:pt x="430304" y="72945"/>
                      <a:pt x="699881" y="124122"/>
                      <a:pt x="968015" y="181639"/>
                    </a:cubicBezTo>
                    <a:cubicBezTo>
                      <a:pt x="986072" y="185508"/>
                      <a:pt x="988375" y="192188"/>
                      <a:pt x="985212" y="208479"/>
                    </a:cubicBezTo>
                    <a:cubicBezTo>
                      <a:pt x="933851" y="472329"/>
                      <a:pt x="882998" y="736271"/>
                      <a:pt x="832052" y="1000198"/>
                    </a:cubicBezTo>
                    <a:cubicBezTo>
                      <a:pt x="811753" y="1105298"/>
                      <a:pt x="791424" y="1210399"/>
                      <a:pt x="771356" y="1315546"/>
                    </a:cubicBezTo>
                    <a:cubicBezTo>
                      <a:pt x="769989" y="1322732"/>
                      <a:pt x="767333" y="1328690"/>
                      <a:pt x="763157" y="1334601"/>
                    </a:cubicBezTo>
                    <a:cubicBezTo>
                      <a:pt x="747342" y="1356972"/>
                      <a:pt x="747034" y="1357356"/>
                      <a:pt x="733507" y="1334524"/>
                    </a:cubicBezTo>
                    <a:cubicBezTo>
                      <a:pt x="728855" y="1326678"/>
                      <a:pt x="723604" y="1323546"/>
                      <a:pt x="714882" y="1323623"/>
                    </a:cubicBezTo>
                    <a:cubicBezTo>
                      <a:pt x="707881" y="1323684"/>
                      <a:pt x="700864" y="1322410"/>
                      <a:pt x="693878" y="1321580"/>
                    </a:cubicBezTo>
                    <a:cubicBezTo>
                      <a:pt x="657288" y="1317312"/>
                      <a:pt x="656520" y="1317941"/>
                      <a:pt x="653634" y="1354623"/>
                    </a:cubicBezTo>
                    <a:cubicBezTo>
                      <a:pt x="650148" y="1398859"/>
                      <a:pt x="639753" y="1442619"/>
                      <a:pt x="647968" y="1487608"/>
                    </a:cubicBezTo>
                    <a:cubicBezTo>
                      <a:pt x="650547" y="1501718"/>
                      <a:pt x="647492" y="1517134"/>
                      <a:pt x="638924" y="1530139"/>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0" name="Google Shape;954;p16">
                <a:extLst>
                  <a:ext uri="{FF2B5EF4-FFF2-40B4-BE49-F238E27FC236}">
                    <a16:creationId xmlns:a16="http://schemas.microsoft.com/office/drawing/2014/main" id="{D4CF1E1A-BA3A-D3BC-1987-9E5F77C0B816}"/>
                  </a:ext>
                </a:extLst>
              </p:cNvPr>
              <p:cNvSpPr/>
              <p:nvPr/>
            </p:nvSpPr>
            <p:spPr>
              <a:xfrm>
                <a:off x="3315917" y="2428376"/>
                <a:ext cx="728201" cy="574341"/>
              </a:xfrm>
              <a:custGeom>
                <a:avLst/>
                <a:gdLst/>
                <a:ahLst/>
                <a:cxnLst/>
                <a:rect l="l" t="t" r="r" b="b"/>
                <a:pathLst>
                  <a:path w="1132015" h="892834" extrusionOk="0">
                    <a:moveTo>
                      <a:pt x="1129431" y="145816"/>
                    </a:moveTo>
                    <a:cubicBezTo>
                      <a:pt x="1118852" y="315973"/>
                      <a:pt x="1108134" y="486115"/>
                      <a:pt x="1097755" y="656288"/>
                    </a:cubicBezTo>
                    <a:cubicBezTo>
                      <a:pt x="1093471" y="726565"/>
                      <a:pt x="1089586" y="796873"/>
                      <a:pt x="1086270" y="867196"/>
                    </a:cubicBezTo>
                    <a:cubicBezTo>
                      <a:pt x="1085364" y="886589"/>
                      <a:pt x="1082262" y="894588"/>
                      <a:pt x="1057987" y="892516"/>
                    </a:cubicBezTo>
                    <a:cubicBezTo>
                      <a:pt x="913855" y="880217"/>
                      <a:pt x="769370" y="871956"/>
                      <a:pt x="625438" y="857108"/>
                    </a:cubicBezTo>
                    <a:cubicBezTo>
                      <a:pt x="453576" y="839389"/>
                      <a:pt x="281545" y="823175"/>
                      <a:pt x="110559" y="797779"/>
                    </a:cubicBezTo>
                    <a:cubicBezTo>
                      <a:pt x="80403" y="793296"/>
                      <a:pt x="50078" y="789749"/>
                      <a:pt x="19722" y="786970"/>
                    </a:cubicBezTo>
                    <a:cubicBezTo>
                      <a:pt x="3754" y="785511"/>
                      <a:pt x="-1835" y="779277"/>
                      <a:pt x="514" y="763032"/>
                    </a:cubicBezTo>
                    <a:cubicBezTo>
                      <a:pt x="9511" y="701154"/>
                      <a:pt x="18801" y="639291"/>
                      <a:pt x="25864" y="577167"/>
                    </a:cubicBezTo>
                    <a:cubicBezTo>
                      <a:pt x="39821" y="454439"/>
                      <a:pt x="59475" y="332541"/>
                      <a:pt x="76057" y="210197"/>
                    </a:cubicBezTo>
                    <a:cubicBezTo>
                      <a:pt x="84978" y="144373"/>
                      <a:pt x="94805" y="78656"/>
                      <a:pt x="103557" y="12816"/>
                    </a:cubicBezTo>
                    <a:cubicBezTo>
                      <a:pt x="105016" y="1838"/>
                      <a:pt x="107657" y="-1141"/>
                      <a:pt x="119495" y="364"/>
                    </a:cubicBezTo>
                    <a:cubicBezTo>
                      <a:pt x="235052" y="14935"/>
                      <a:pt x="350640" y="29475"/>
                      <a:pt x="466382" y="42481"/>
                    </a:cubicBezTo>
                    <a:cubicBezTo>
                      <a:pt x="565049" y="53567"/>
                      <a:pt x="663839" y="63639"/>
                      <a:pt x="762737" y="72330"/>
                    </a:cubicBezTo>
                    <a:cubicBezTo>
                      <a:pt x="881135" y="82740"/>
                      <a:pt x="999686" y="91292"/>
                      <a:pt x="1118191" y="100351"/>
                    </a:cubicBezTo>
                    <a:cubicBezTo>
                      <a:pt x="1128540" y="101150"/>
                      <a:pt x="1134222" y="102716"/>
                      <a:pt x="1131212" y="115399"/>
                    </a:cubicBezTo>
                    <a:cubicBezTo>
                      <a:pt x="1128893" y="125149"/>
                      <a:pt x="1129707" y="135636"/>
                      <a:pt x="1129139" y="145800"/>
                    </a:cubicBezTo>
                    <a:cubicBezTo>
                      <a:pt x="1129231" y="145800"/>
                      <a:pt x="1129323" y="145800"/>
                      <a:pt x="1129415" y="145816"/>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1" name="Google Shape;955;p16">
                <a:extLst>
                  <a:ext uri="{FF2B5EF4-FFF2-40B4-BE49-F238E27FC236}">
                    <a16:creationId xmlns:a16="http://schemas.microsoft.com/office/drawing/2014/main" id="{9089DBA5-8DE6-93A0-DC7E-AB3D68E95450}"/>
                  </a:ext>
                </a:extLst>
              </p:cNvPr>
              <p:cNvSpPr/>
              <p:nvPr/>
            </p:nvSpPr>
            <p:spPr>
              <a:xfrm>
                <a:off x="3195512" y="1889969"/>
                <a:ext cx="699023" cy="579260"/>
              </a:xfrm>
              <a:custGeom>
                <a:avLst/>
                <a:gdLst/>
                <a:ahLst/>
                <a:cxnLst/>
                <a:rect l="l" t="t" r="r" b="b"/>
                <a:pathLst>
                  <a:path w="1086657" h="900481" extrusionOk="0">
                    <a:moveTo>
                      <a:pt x="1086657" y="146190"/>
                    </a:moveTo>
                    <a:cubicBezTo>
                      <a:pt x="1080285" y="215884"/>
                      <a:pt x="1073944" y="283289"/>
                      <a:pt x="1068048" y="350741"/>
                    </a:cubicBezTo>
                    <a:cubicBezTo>
                      <a:pt x="1064255" y="394194"/>
                      <a:pt x="1061384" y="437724"/>
                      <a:pt x="1057668" y="481177"/>
                    </a:cubicBezTo>
                    <a:cubicBezTo>
                      <a:pt x="1051834" y="549412"/>
                      <a:pt x="1045508" y="617601"/>
                      <a:pt x="1039642" y="685820"/>
                    </a:cubicBezTo>
                    <a:cubicBezTo>
                      <a:pt x="1036034" y="727722"/>
                      <a:pt x="1032779" y="769655"/>
                      <a:pt x="1029585" y="811588"/>
                    </a:cubicBezTo>
                    <a:cubicBezTo>
                      <a:pt x="1027696" y="836447"/>
                      <a:pt x="1025593" y="861321"/>
                      <a:pt x="1024871" y="886226"/>
                    </a:cubicBezTo>
                    <a:cubicBezTo>
                      <a:pt x="1024457" y="900291"/>
                      <a:pt x="1016273" y="901104"/>
                      <a:pt x="1006170" y="900244"/>
                    </a:cubicBezTo>
                    <a:cubicBezTo>
                      <a:pt x="966601" y="896897"/>
                      <a:pt x="927033" y="893611"/>
                      <a:pt x="887511" y="889819"/>
                    </a:cubicBezTo>
                    <a:cubicBezTo>
                      <a:pt x="845701" y="885796"/>
                      <a:pt x="803921" y="881574"/>
                      <a:pt x="762188" y="876814"/>
                    </a:cubicBezTo>
                    <a:cubicBezTo>
                      <a:pt x="699604" y="869674"/>
                      <a:pt x="637111" y="861828"/>
                      <a:pt x="574542" y="854611"/>
                    </a:cubicBezTo>
                    <a:cubicBezTo>
                      <a:pt x="514261" y="847656"/>
                      <a:pt x="453841" y="841744"/>
                      <a:pt x="393621" y="834251"/>
                    </a:cubicBezTo>
                    <a:cubicBezTo>
                      <a:pt x="337301" y="827250"/>
                      <a:pt x="281104" y="819204"/>
                      <a:pt x="224953" y="810867"/>
                    </a:cubicBezTo>
                    <a:cubicBezTo>
                      <a:pt x="155751" y="800595"/>
                      <a:pt x="86763" y="788695"/>
                      <a:pt x="17438" y="779375"/>
                    </a:cubicBezTo>
                    <a:cubicBezTo>
                      <a:pt x="-1724" y="776795"/>
                      <a:pt x="-1217" y="767275"/>
                      <a:pt x="1178" y="753933"/>
                    </a:cubicBezTo>
                    <a:cubicBezTo>
                      <a:pt x="21845" y="638345"/>
                      <a:pt x="39426" y="522281"/>
                      <a:pt x="57129" y="406201"/>
                    </a:cubicBezTo>
                    <a:cubicBezTo>
                      <a:pt x="70964" y="315518"/>
                      <a:pt x="87562" y="225250"/>
                      <a:pt x="102302" y="134705"/>
                    </a:cubicBezTo>
                    <a:cubicBezTo>
                      <a:pt x="108306" y="97870"/>
                      <a:pt x="112728" y="60773"/>
                      <a:pt x="117748" y="23769"/>
                    </a:cubicBezTo>
                    <a:cubicBezTo>
                      <a:pt x="120021" y="7033"/>
                      <a:pt x="121771" y="-2702"/>
                      <a:pt x="146262" y="661"/>
                    </a:cubicBezTo>
                    <a:cubicBezTo>
                      <a:pt x="251040" y="15063"/>
                      <a:pt x="355158" y="33857"/>
                      <a:pt x="460351" y="45542"/>
                    </a:cubicBezTo>
                    <a:cubicBezTo>
                      <a:pt x="582449" y="59100"/>
                      <a:pt x="704087" y="76757"/>
                      <a:pt x="826109" y="91114"/>
                    </a:cubicBezTo>
                    <a:cubicBezTo>
                      <a:pt x="894881" y="99206"/>
                      <a:pt x="964006" y="104226"/>
                      <a:pt x="1032978" y="110737"/>
                    </a:cubicBezTo>
                    <a:cubicBezTo>
                      <a:pt x="1046920" y="112057"/>
                      <a:pt x="1060939" y="113178"/>
                      <a:pt x="1074696" y="115681"/>
                    </a:cubicBezTo>
                    <a:cubicBezTo>
                      <a:pt x="1097052" y="119750"/>
                      <a:pt x="1079487" y="138313"/>
                      <a:pt x="1086657" y="146159"/>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2" name="Google Shape;956;p16">
                <a:extLst>
                  <a:ext uri="{FF2B5EF4-FFF2-40B4-BE49-F238E27FC236}">
                    <a16:creationId xmlns:a16="http://schemas.microsoft.com/office/drawing/2014/main" id="{4862367A-7480-DF43-7AFA-9036F2BD0196}"/>
                  </a:ext>
                </a:extLst>
              </p:cNvPr>
              <p:cNvSpPr/>
              <p:nvPr/>
            </p:nvSpPr>
            <p:spPr>
              <a:xfrm>
                <a:off x="1990157" y="1481393"/>
                <a:ext cx="809428" cy="670117"/>
              </a:xfrm>
              <a:custGeom>
                <a:avLst/>
                <a:gdLst/>
                <a:ahLst/>
                <a:cxnLst/>
                <a:rect l="l" t="t" r="r" b="b"/>
                <a:pathLst>
                  <a:path w="1258285" h="1041721" extrusionOk="0">
                    <a:moveTo>
                      <a:pt x="417062" y="81453"/>
                    </a:moveTo>
                    <a:cubicBezTo>
                      <a:pt x="415542" y="91786"/>
                      <a:pt x="415681" y="104853"/>
                      <a:pt x="411504" y="116323"/>
                    </a:cubicBezTo>
                    <a:cubicBezTo>
                      <a:pt x="404334" y="135992"/>
                      <a:pt x="411059" y="147461"/>
                      <a:pt x="428686" y="155139"/>
                    </a:cubicBezTo>
                    <a:cubicBezTo>
                      <a:pt x="429392" y="155446"/>
                      <a:pt x="430068" y="155922"/>
                      <a:pt x="430620" y="156459"/>
                    </a:cubicBezTo>
                    <a:cubicBezTo>
                      <a:pt x="459978" y="185126"/>
                      <a:pt x="493589" y="185663"/>
                      <a:pt x="531483" y="176143"/>
                    </a:cubicBezTo>
                    <a:cubicBezTo>
                      <a:pt x="566154" y="167438"/>
                      <a:pt x="597569" y="177525"/>
                      <a:pt x="618620" y="208894"/>
                    </a:cubicBezTo>
                    <a:cubicBezTo>
                      <a:pt x="622704" y="214990"/>
                      <a:pt x="627264" y="214821"/>
                      <a:pt x="632423" y="214437"/>
                    </a:cubicBezTo>
                    <a:cubicBezTo>
                      <a:pt x="641743" y="213746"/>
                      <a:pt x="650987" y="211566"/>
                      <a:pt x="660292" y="211305"/>
                    </a:cubicBezTo>
                    <a:cubicBezTo>
                      <a:pt x="680053" y="210768"/>
                      <a:pt x="699292" y="205916"/>
                      <a:pt x="718853" y="218952"/>
                    </a:cubicBezTo>
                    <a:cubicBezTo>
                      <a:pt x="734392" y="229316"/>
                      <a:pt x="756011" y="228072"/>
                      <a:pt x="773807" y="222990"/>
                    </a:cubicBezTo>
                    <a:cubicBezTo>
                      <a:pt x="814880" y="211274"/>
                      <a:pt x="855661" y="218813"/>
                      <a:pt x="896811" y="218583"/>
                    </a:cubicBezTo>
                    <a:cubicBezTo>
                      <a:pt x="999747" y="218000"/>
                      <a:pt x="1093777" y="258842"/>
                      <a:pt x="1192751" y="275763"/>
                    </a:cubicBezTo>
                    <a:cubicBezTo>
                      <a:pt x="1209365" y="278603"/>
                      <a:pt x="1220098" y="285666"/>
                      <a:pt x="1222247" y="303186"/>
                    </a:cubicBezTo>
                    <a:cubicBezTo>
                      <a:pt x="1223844" y="316329"/>
                      <a:pt x="1234469" y="322118"/>
                      <a:pt x="1243436" y="329641"/>
                    </a:cubicBezTo>
                    <a:cubicBezTo>
                      <a:pt x="1258530" y="342293"/>
                      <a:pt x="1265286" y="356926"/>
                      <a:pt x="1248319" y="373217"/>
                    </a:cubicBezTo>
                    <a:cubicBezTo>
                      <a:pt x="1223752" y="396802"/>
                      <a:pt x="1206156" y="426881"/>
                      <a:pt x="1191815" y="455686"/>
                    </a:cubicBezTo>
                    <a:cubicBezTo>
                      <a:pt x="1170841" y="497834"/>
                      <a:pt x="1128324" y="519806"/>
                      <a:pt x="1107826" y="561078"/>
                    </a:cubicBezTo>
                    <a:cubicBezTo>
                      <a:pt x="1095005" y="586889"/>
                      <a:pt x="1097355" y="605468"/>
                      <a:pt x="1123242" y="618642"/>
                    </a:cubicBezTo>
                    <a:cubicBezTo>
                      <a:pt x="1133438" y="623832"/>
                      <a:pt x="1137967" y="630956"/>
                      <a:pt x="1131534" y="641029"/>
                    </a:cubicBezTo>
                    <a:cubicBezTo>
                      <a:pt x="1084564" y="714638"/>
                      <a:pt x="1083920" y="801728"/>
                      <a:pt x="1061441" y="882430"/>
                    </a:cubicBezTo>
                    <a:cubicBezTo>
                      <a:pt x="1048267" y="929737"/>
                      <a:pt x="1038409" y="978027"/>
                      <a:pt x="1028889" y="1026240"/>
                    </a:cubicBezTo>
                    <a:cubicBezTo>
                      <a:pt x="1025880" y="1041487"/>
                      <a:pt x="1019984" y="1043513"/>
                      <a:pt x="1006810" y="1040581"/>
                    </a:cubicBezTo>
                    <a:cubicBezTo>
                      <a:pt x="869695" y="1010056"/>
                      <a:pt x="733102" y="977428"/>
                      <a:pt x="597093" y="942205"/>
                    </a:cubicBezTo>
                    <a:cubicBezTo>
                      <a:pt x="422467" y="896986"/>
                      <a:pt x="250621" y="842048"/>
                      <a:pt x="76318" y="795755"/>
                    </a:cubicBezTo>
                    <a:cubicBezTo>
                      <a:pt x="59858" y="791379"/>
                      <a:pt x="43321" y="787310"/>
                      <a:pt x="26938" y="782704"/>
                    </a:cubicBezTo>
                    <a:cubicBezTo>
                      <a:pt x="8866" y="777621"/>
                      <a:pt x="-2021" y="755726"/>
                      <a:pt x="313" y="736840"/>
                    </a:cubicBezTo>
                    <a:cubicBezTo>
                      <a:pt x="4014" y="706699"/>
                      <a:pt x="21564" y="675822"/>
                      <a:pt x="18769" y="649412"/>
                    </a:cubicBezTo>
                    <a:cubicBezTo>
                      <a:pt x="12013" y="585783"/>
                      <a:pt x="57601" y="551344"/>
                      <a:pt x="84025" y="506816"/>
                    </a:cubicBezTo>
                    <a:cubicBezTo>
                      <a:pt x="105122" y="471286"/>
                      <a:pt x="124438" y="435495"/>
                      <a:pt x="140560" y="397508"/>
                    </a:cubicBezTo>
                    <a:cubicBezTo>
                      <a:pt x="171776" y="323945"/>
                      <a:pt x="197433" y="248171"/>
                      <a:pt x="231704" y="175806"/>
                    </a:cubicBezTo>
                    <a:cubicBezTo>
                      <a:pt x="250590" y="135915"/>
                      <a:pt x="263334" y="93552"/>
                      <a:pt x="271119" y="49700"/>
                    </a:cubicBezTo>
                    <a:cubicBezTo>
                      <a:pt x="277767" y="12312"/>
                      <a:pt x="298864" y="-2766"/>
                      <a:pt x="335408" y="412"/>
                    </a:cubicBezTo>
                    <a:cubicBezTo>
                      <a:pt x="338172" y="658"/>
                      <a:pt x="342563" y="2255"/>
                      <a:pt x="343162" y="4159"/>
                    </a:cubicBezTo>
                    <a:cubicBezTo>
                      <a:pt x="349779" y="25363"/>
                      <a:pt x="366900" y="26991"/>
                      <a:pt x="385279" y="29893"/>
                    </a:cubicBezTo>
                    <a:cubicBezTo>
                      <a:pt x="402952" y="32687"/>
                      <a:pt x="416848" y="57055"/>
                      <a:pt x="417078" y="8151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3" name="Google Shape;957;p16">
                <a:extLst>
                  <a:ext uri="{FF2B5EF4-FFF2-40B4-BE49-F238E27FC236}">
                    <a16:creationId xmlns:a16="http://schemas.microsoft.com/office/drawing/2014/main" id="{08A1867D-2AF0-1FA5-5A09-A88A4BDC7457}"/>
                  </a:ext>
                </a:extLst>
              </p:cNvPr>
              <p:cNvSpPr/>
              <p:nvPr/>
            </p:nvSpPr>
            <p:spPr>
              <a:xfrm>
                <a:off x="2814390" y="2224655"/>
                <a:ext cx="559137" cy="704302"/>
              </a:xfrm>
              <a:custGeom>
                <a:avLst/>
                <a:gdLst/>
                <a:ahLst/>
                <a:cxnLst/>
                <a:rect l="l" t="t" r="r" b="b"/>
                <a:pathLst>
                  <a:path w="869199" h="1094863" extrusionOk="0">
                    <a:moveTo>
                      <a:pt x="741817" y="1094757"/>
                    </a:moveTo>
                    <a:cubicBezTo>
                      <a:pt x="687078" y="1086650"/>
                      <a:pt x="629054" y="1078927"/>
                      <a:pt x="571321" y="1069315"/>
                    </a:cubicBezTo>
                    <a:cubicBezTo>
                      <a:pt x="416610" y="1043565"/>
                      <a:pt x="262038" y="1017017"/>
                      <a:pt x="107403" y="990808"/>
                    </a:cubicBezTo>
                    <a:cubicBezTo>
                      <a:pt x="78169" y="985848"/>
                      <a:pt x="48980" y="980520"/>
                      <a:pt x="19653" y="976252"/>
                    </a:cubicBezTo>
                    <a:cubicBezTo>
                      <a:pt x="2917" y="973810"/>
                      <a:pt x="-2396" y="966302"/>
                      <a:pt x="951" y="949351"/>
                    </a:cubicBezTo>
                    <a:cubicBezTo>
                      <a:pt x="31783" y="793166"/>
                      <a:pt x="62292" y="636919"/>
                      <a:pt x="92510" y="480627"/>
                    </a:cubicBezTo>
                    <a:cubicBezTo>
                      <a:pt x="121545" y="330445"/>
                      <a:pt x="150227" y="180187"/>
                      <a:pt x="178863" y="29929"/>
                    </a:cubicBezTo>
                    <a:cubicBezTo>
                      <a:pt x="185189" y="-3267"/>
                      <a:pt x="184682" y="-2668"/>
                      <a:pt x="216727" y="2875"/>
                    </a:cubicBezTo>
                    <a:cubicBezTo>
                      <a:pt x="338963" y="24002"/>
                      <a:pt x="460509" y="49276"/>
                      <a:pt x="583589" y="65459"/>
                    </a:cubicBezTo>
                    <a:cubicBezTo>
                      <a:pt x="599374" y="67532"/>
                      <a:pt x="607711" y="70603"/>
                      <a:pt x="603397" y="91808"/>
                    </a:cubicBezTo>
                    <a:cubicBezTo>
                      <a:pt x="592510" y="145271"/>
                      <a:pt x="586399" y="199703"/>
                      <a:pt x="577171" y="253535"/>
                    </a:cubicBezTo>
                    <a:cubicBezTo>
                      <a:pt x="574991" y="266249"/>
                      <a:pt x="578016" y="270164"/>
                      <a:pt x="590130" y="271884"/>
                    </a:cubicBezTo>
                    <a:cubicBezTo>
                      <a:pt x="676652" y="284213"/>
                      <a:pt x="763052" y="297403"/>
                      <a:pt x="849604" y="309425"/>
                    </a:cubicBezTo>
                    <a:cubicBezTo>
                      <a:pt x="867124" y="311867"/>
                      <a:pt x="871024" y="318745"/>
                      <a:pt x="868506" y="335804"/>
                    </a:cubicBezTo>
                    <a:cubicBezTo>
                      <a:pt x="852706" y="443116"/>
                      <a:pt x="838058" y="550597"/>
                      <a:pt x="822765" y="657970"/>
                    </a:cubicBezTo>
                    <a:cubicBezTo>
                      <a:pt x="813967" y="719772"/>
                      <a:pt x="802036" y="781251"/>
                      <a:pt x="796217" y="843329"/>
                    </a:cubicBezTo>
                    <a:cubicBezTo>
                      <a:pt x="788924" y="921129"/>
                      <a:pt x="775197" y="997963"/>
                      <a:pt x="766445" y="1075487"/>
                    </a:cubicBezTo>
                    <a:cubicBezTo>
                      <a:pt x="764311" y="1094373"/>
                      <a:pt x="763267" y="1095310"/>
                      <a:pt x="741817" y="109475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4" name="Google Shape;958;p16">
                <a:extLst>
                  <a:ext uri="{FF2B5EF4-FFF2-40B4-BE49-F238E27FC236}">
                    <a16:creationId xmlns:a16="http://schemas.microsoft.com/office/drawing/2014/main" id="{654DB6BF-0194-D2F6-C1EF-74993513F0A5}"/>
                  </a:ext>
                </a:extLst>
              </p:cNvPr>
              <p:cNvSpPr/>
              <p:nvPr/>
            </p:nvSpPr>
            <p:spPr>
              <a:xfrm>
                <a:off x="4533818" y="1435554"/>
                <a:ext cx="636846" cy="743817"/>
              </a:xfrm>
              <a:custGeom>
                <a:avLst/>
                <a:gdLst/>
                <a:ahLst/>
                <a:cxnLst/>
                <a:rect l="l" t="t" r="r" b="b"/>
                <a:pathLst>
                  <a:path w="990000" h="1156291" extrusionOk="0">
                    <a:moveTo>
                      <a:pt x="637679" y="227472"/>
                    </a:moveTo>
                    <a:cubicBezTo>
                      <a:pt x="643145" y="216708"/>
                      <a:pt x="644803" y="209998"/>
                      <a:pt x="649010" y="205899"/>
                    </a:cubicBezTo>
                    <a:cubicBezTo>
                      <a:pt x="658131" y="197024"/>
                      <a:pt x="668003" y="182898"/>
                      <a:pt x="680026" y="203642"/>
                    </a:cubicBezTo>
                    <a:cubicBezTo>
                      <a:pt x="681761" y="206621"/>
                      <a:pt x="685676" y="209691"/>
                      <a:pt x="688962" y="210198"/>
                    </a:cubicBezTo>
                    <a:cubicBezTo>
                      <a:pt x="705775" y="212778"/>
                      <a:pt x="717091" y="219288"/>
                      <a:pt x="726181" y="236070"/>
                    </a:cubicBezTo>
                    <a:cubicBezTo>
                      <a:pt x="736837" y="255755"/>
                      <a:pt x="780874" y="251425"/>
                      <a:pt x="802017" y="231556"/>
                    </a:cubicBezTo>
                    <a:cubicBezTo>
                      <a:pt x="808143" y="225798"/>
                      <a:pt x="812565" y="218720"/>
                      <a:pt x="821594" y="215603"/>
                    </a:cubicBezTo>
                    <a:cubicBezTo>
                      <a:pt x="832940" y="211687"/>
                      <a:pt x="842384" y="208294"/>
                      <a:pt x="847343" y="223357"/>
                    </a:cubicBezTo>
                    <a:cubicBezTo>
                      <a:pt x="849446" y="229760"/>
                      <a:pt x="854314" y="236838"/>
                      <a:pt x="860486" y="233798"/>
                    </a:cubicBezTo>
                    <a:cubicBezTo>
                      <a:pt x="880186" y="224063"/>
                      <a:pt x="900377" y="235625"/>
                      <a:pt x="920107" y="230404"/>
                    </a:cubicBezTo>
                    <a:cubicBezTo>
                      <a:pt x="933374" y="226904"/>
                      <a:pt x="946517" y="229929"/>
                      <a:pt x="957741" y="238803"/>
                    </a:cubicBezTo>
                    <a:cubicBezTo>
                      <a:pt x="965848" y="245206"/>
                      <a:pt x="974631" y="250073"/>
                      <a:pt x="990001" y="248154"/>
                    </a:cubicBezTo>
                    <a:cubicBezTo>
                      <a:pt x="973341" y="262111"/>
                      <a:pt x="959031" y="270756"/>
                      <a:pt x="942832" y="275424"/>
                    </a:cubicBezTo>
                    <a:cubicBezTo>
                      <a:pt x="879234" y="293711"/>
                      <a:pt x="831298" y="333371"/>
                      <a:pt x="792650" y="385346"/>
                    </a:cubicBezTo>
                    <a:cubicBezTo>
                      <a:pt x="767684" y="418910"/>
                      <a:pt x="738572" y="449113"/>
                      <a:pt x="704516" y="472098"/>
                    </a:cubicBezTo>
                    <a:cubicBezTo>
                      <a:pt x="656887" y="504250"/>
                      <a:pt x="648288" y="546889"/>
                      <a:pt x="657010" y="598495"/>
                    </a:cubicBezTo>
                    <a:cubicBezTo>
                      <a:pt x="663858" y="639016"/>
                      <a:pt x="663059" y="638709"/>
                      <a:pt x="626393" y="657733"/>
                    </a:cubicBezTo>
                    <a:cubicBezTo>
                      <a:pt x="602041" y="670369"/>
                      <a:pt x="590018" y="693954"/>
                      <a:pt x="581481" y="717968"/>
                    </a:cubicBezTo>
                    <a:cubicBezTo>
                      <a:pt x="576921" y="730820"/>
                      <a:pt x="576031" y="746911"/>
                      <a:pt x="598064" y="752070"/>
                    </a:cubicBezTo>
                    <a:cubicBezTo>
                      <a:pt x="609780" y="754803"/>
                      <a:pt x="616351" y="767087"/>
                      <a:pt x="607676" y="780246"/>
                    </a:cubicBezTo>
                    <a:cubicBezTo>
                      <a:pt x="599262" y="793020"/>
                      <a:pt x="599492" y="805949"/>
                      <a:pt x="602609" y="820505"/>
                    </a:cubicBezTo>
                    <a:cubicBezTo>
                      <a:pt x="607461" y="843122"/>
                      <a:pt x="598679" y="865462"/>
                      <a:pt x="598525" y="888172"/>
                    </a:cubicBezTo>
                    <a:cubicBezTo>
                      <a:pt x="598356" y="913476"/>
                      <a:pt x="626224" y="946718"/>
                      <a:pt x="651620" y="948392"/>
                    </a:cubicBezTo>
                    <a:cubicBezTo>
                      <a:pt x="662799" y="949129"/>
                      <a:pt x="671397" y="951524"/>
                      <a:pt x="676632" y="961965"/>
                    </a:cubicBezTo>
                    <a:cubicBezTo>
                      <a:pt x="677661" y="964007"/>
                      <a:pt x="679228" y="966679"/>
                      <a:pt x="681116" y="967262"/>
                    </a:cubicBezTo>
                    <a:cubicBezTo>
                      <a:pt x="730358" y="982647"/>
                      <a:pt x="745789" y="1041148"/>
                      <a:pt x="796581" y="1056241"/>
                    </a:cubicBezTo>
                    <a:cubicBezTo>
                      <a:pt x="818492" y="1062751"/>
                      <a:pt x="835197" y="1114526"/>
                      <a:pt x="828088" y="1135516"/>
                    </a:cubicBezTo>
                    <a:cubicBezTo>
                      <a:pt x="826092" y="1141427"/>
                      <a:pt x="821087" y="1141028"/>
                      <a:pt x="816588" y="1141120"/>
                    </a:cubicBezTo>
                    <a:cubicBezTo>
                      <a:pt x="802493" y="1141396"/>
                      <a:pt x="788397" y="1141197"/>
                      <a:pt x="774302" y="1141442"/>
                    </a:cubicBezTo>
                    <a:cubicBezTo>
                      <a:pt x="669447" y="1143270"/>
                      <a:pt x="564591" y="1144820"/>
                      <a:pt x="459752" y="1147139"/>
                    </a:cubicBezTo>
                    <a:cubicBezTo>
                      <a:pt x="346390" y="1149657"/>
                      <a:pt x="233013" y="1152482"/>
                      <a:pt x="119682" y="1156244"/>
                    </a:cubicBezTo>
                    <a:cubicBezTo>
                      <a:pt x="99783" y="1156904"/>
                      <a:pt x="94747" y="1150824"/>
                      <a:pt x="94947" y="1131431"/>
                    </a:cubicBezTo>
                    <a:cubicBezTo>
                      <a:pt x="95991" y="1028050"/>
                      <a:pt x="95361" y="924638"/>
                      <a:pt x="96113" y="821242"/>
                    </a:cubicBezTo>
                    <a:cubicBezTo>
                      <a:pt x="96221" y="806409"/>
                      <a:pt x="93273" y="795477"/>
                      <a:pt x="79515" y="788552"/>
                    </a:cubicBezTo>
                    <a:cubicBezTo>
                      <a:pt x="75385" y="786479"/>
                      <a:pt x="71915" y="783055"/>
                      <a:pt x="68260" y="780123"/>
                    </a:cubicBezTo>
                    <a:cubicBezTo>
                      <a:pt x="41268" y="758427"/>
                      <a:pt x="39962" y="744685"/>
                      <a:pt x="62825" y="720133"/>
                    </a:cubicBezTo>
                    <a:cubicBezTo>
                      <a:pt x="69842" y="712609"/>
                      <a:pt x="77289" y="705163"/>
                      <a:pt x="77964" y="694368"/>
                    </a:cubicBezTo>
                    <a:cubicBezTo>
                      <a:pt x="80483" y="654324"/>
                      <a:pt x="85258" y="614111"/>
                      <a:pt x="62994" y="576953"/>
                    </a:cubicBezTo>
                    <a:cubicBezTo>
                      <a:pt x="54104" y="562106"/>
                      <a:pt x="48008" y="544325"/>
                      <a:pt x="49559" y="527804"/>
                    </a:cubicBezTo>
                    <a:cubicBezTo>
                      <a:pt x="53858" y="481695"/>
                      <a:pt x="39256" y="436706"/>
                      <a:pt x="44001" y="390781"/>
                    </a:cubicBezTo>
                    <a:cubicBezTo>
                      <a:pt x="47471" y="357216"/>
                      <a:pt x="38826" y="325986"/>
                      <a:pt x="25299" y="295430"/>
                    </a:cubicBezTo>
                    <a:cubicBezTo>
                      <a:pt x="3050" y="245221"/>
                      <a:pt x="471" y="192755"/>
                      <a:pt x="10497" y="139368"/>
                    </a:cubicBezTo>
                    <a:cubicBezTo>
                      <a:pt x="13584" y="122970"/>
                      <a:pt x="8179" y="108214"/>
                      <a:pt x="2590" y="93766"/>
                    </a:cubicBezTo>
                    <a:cubicBezTo>
                      <a:pt x="-3659" y="77628"/>
                      <a:pt x="1438" y="74066"/>
                      <a:pt x="17484" y="74204"/>
                    </a:cubicBezTo>
                    <a:cubicBezTo>
                      <a:pt x="93457" y="74849"/>
                      <a:pt x="169461" y="73866"/>
                      <a:pt x="245420" y="74926"/>
                    </a:cubicBezTo>
                    <a:cubicBezTo>
                      <a:pt x="264736" y="75202"/>
                      <a:pt x="272751" y="70135"/>
                      <a:pt x="270386" y="50221"/>
                    </a:cubicBezTo>
                    <a:cubicBezTo>
                      <a:pt x="269004" y="38628"/>
                      <a:pt x="269910" y="26744"/>
                      <a:pt x="270263" y="14998"/>
                    </a:cubicBezTo>
                    <a:cubicBezTo>
                      <a:pt x="270417" y="9931"/>
                      <a:pt x="268129" y="3390"/>
                      <a:pt x="275115" y="810"/>
                    </a:cubicBezTo>
                    <a:cubicBezTo>
                      <a:pt x="281748" y="-1647"/>
                      <a:pt x="286754" y="1931"/>
                      <a:pt x="292220" y="5570"/>
                    </a:cubicBezTo>
                    <a:cubicBezTo>
                      <a:pt x="306438" y="15028"/>
                      <a:pt x="302461" y="31043"/>
                      <a:pt x="306162" y="43910"/>
                    </a:cubicBezTo>
                    <a:cubicBezTo>
                      <a:pt x="311490" y="62443"/>
                      <a:pt x="313087" y="82020"/>
                      <a:pt x="316725" y="101059"/>
                    </a:cubicBezTo>
                    <a:cubicBezTo>
                      <a:pt x="320395" y="120329"/>
                      <a:pt x="331727" y="131184"/>
                      <a:pt x="352041" y="130862"/>
                    </a:cubicBezTo>
                    <a:cubicBezTo>
                      <a:pt x="379080" y="130432"/>
                      <a:pt x="401774" y="152281"/>
                      <a:pt x="430010" y="146017"/>
                    </a:cubicBezTo>
                    <a:cubicBezTo>
                      <a:pt x="431484" y="145694"/>
                      <a:pt x="433880" y="148289"/>
                      <a:pt x="435430" y="149901"/>
                    </a:cubicBezTo>
                    <a:cubicBezTo>
                      <a:pt x="440774" y="155460"/>
                      <a:pt x="438041" y="170645"/>
                      <a:pt x="450478" y="166776"/>
                    </a:cubicBezTo>
                    <a:cubicBezTo>
                      <a:pt x="465111" y="162231"/>
                      <a:pt x="481708" y="166868"/>
                      <a:pt x="494852" y="155444"/>
                    </a:cubicBezTo>
                    <a:cubicBezTo>
                      <a:pt x="518728" y="134701"/>
                      <a:pt x="566572" y="139614"/>
                      <a:pt x="586717" y="164242"/>
                    </a:cubicBezTo>
                    <a:cubicBezTo>
                      <a:pt x="588667" y="166622"/>
                      <a:pt x="589604" y="171720"/>
                      <a:pt x="591477" y="171966"/>
                    </a:cubicBezTo>
                    <a:cubicBezTo>
                      <a:pt x="621372" y="175820"/>
                      <a:pt x="625656" y="202828"/>
                      <a:pt x="637679" y="22744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5" name="Google Shape;959;p16">
                <a:extLst>
                  <a:ext uri="{FF2B5EF4-FFF2-40B4-BE49-F238E27FC236}">
                    <a16:creationId xmlns:a16="http://schemas.microsoft.com/office/drawing/2014/main" id="{0C97224B-4DD5-F50B-0FD8-4C5BBF7AA5C1}"/>
                  </a:ext>
                </a:extLst>
              </p:cNvPr>
              <p:cNvSpPr/>
              <p:nvPr/>
            </p:nvSpPr>
            <p:spPr>
              <a:xfrm>
                <a:off x="4023380" y="2624205"/>
                <a:ext cx="744388" cy="398140"/>
              </a:xfrm>
              <a:custGeom>
                <a:avLst/>
                <a:gdLst/>
                <a:ahLst/>
                <a:cxnLst/>
                <a:rect l="l" t="t" r="r" b="b"/>
                <a:pathLst>
                  <a:path w="1157179" h="618923" extrusionOk="0">
                    <a:moveTo>
                      <a:pt x="495" y="550905"/>
                    </a:moveTo>
                    <a:cubicBezTo>
                      <a:pt x="8142" y="432415"/>
                      <a:pt x="15927" y="313940"/>
                      <a:pt x="23389" y="195450"/>
                    </a:cubicBezTo>
                    <a:cubicBezTo>
                      <a:pt x="27028" y="137748"/>
                      <a:pt x="30682" y="80031"/>
                      <a:pt x="33047" y="22268"/>
                    </a:cubicBezTo>
                    <a:cubicBezTo>
                      <a:pt x="33753" y="4979"/>
                      <a:pt x="35365" y="-2729"/>
                      <a:pt x="56693" y="864"/>
                    </a:cubicBezTo>
                    <a:cubicBezTo>
                      <a:pt x="81121" y="4979"/>
                      <a:pt x="106641" y="2491"/>
                      <a:pt x="131683" y="3029"/>
                    </a:cubicBezTo>
                    <a:cubicBezTo>
                      <a:pt x="213799" y="4795"/>
                      <a:pt x="295976" y="5516"/>
                      <a:pt x="378045" y="8725"/>
                    </a:cubicBezTo>
                    <a:cubicBezTo>
                      <a:pt x="491376" y="13163"/>
                      <a:pt x="604737" y="15190"/>
                      <a:pt x="718099" y="18291"/>
                    </a:cubicBezTo>
                    <a:cubicBezTo>
                      <a:pt x="822048" y="21132"/>
                      <a:pt x="925936" y="26153"/>
                      <a:pt x="1029947" y="26782"/>
                    </a:cubicBezTo>
                    <a:cubicBezTo>
                      <a:pt x="1040603" y="26843"/>
                      <a:pt x="1049508" y="28302"/>
                      <a:pt x="1055880" y="38712"/>
                    </a:cubicBezTo>
                    <a:cubicBezTo>
                      <a:pt x="1063205" y="50674"/>
                      <a:pt x="1077668" y="50075"/>
                      <a:pt x="1089276" y="53637"/>
                    </a:cubicBezTo>
                    <a:cubicBezTo>
                      <a:pt x="1101038" y="57245"/>
                      <a:pt x="1103525" y="62865"/>
                      <a:pt x="1096431" y="71939"/>
                    </a:cubicBezTo>
                    <a:cubicBezTo>
                      <a:pt x="1077024" y="96721"/>
                      <a:pt x="1070390" y="118647"/>
                      <a:pt x="1097521" y="144903"/>
                    </a:cubicBezTo>
                    <a:cubicBezTo>
                      <a:pt x="1113690" y="160534"/>
                      <a:pt x="1114657" y="190214"/>
                      <a:pt x="1145335" y="193976"/>
                    </a:cubicBezTo>
                    <a:cubicBezTo>
                      <a:pt x="1155454" y="195220"/>
                      <a:pt x="1151876" y="208471"/>
                      <a:pt x="1151953" y="216639"/>
                    </a:cubicBezTo>
                    <a:cubicBezTo>
                      <a:pt x="1152598" y="294164"/>
                      <a:pt x="1152659" y="371703"/>
                      <a:pt x="1153519" y="449243"/>
                    </a:cubicBezTo>
                    <a:cubicBezTo>
                      <a:pt x="1154072" y="499268"/>
                      <a:pt x="1155070" y="549308"/>
                      <a:pt x="1157127" y="599286"/>
                    </a:cubicBezTo>
                    <a:cubicBezTo>
                      <a:pt x="1157787" y="615316"/>
                      <a:pt x="1152260" y="619754"/>
                      <a:pt x="1137167" y="618802"/>
                    </a:cubicBezTo>
                    <a:cubicBezTo>
                      <a:pt x="1024588" y="611677"/>
                      <a:pt x="911733" y="617850"/>
                      <a:pt x="799185" y="613228"/>
                    </a:cubicBezTo>
                    <a:cubicBezTo>
                      <a:pt x="706829" y="609420"/>
                      <a:pt x="614533" y="611309"/>
                      <a:pt x="522238" y="609313"/>
                    </a:cubicBezTo>
                    <a:cubicBezTo>
                      <a:pt x="436975" y="607470"/>
                      <a:pt x="351666" y="607271"/>
                      <a:pt x="266464" y="604246"/>
                    </a:cubicBezTo>
                    <a:cubicBezTo>
                      <a:pt x="183720" y="601313"/>
                      <a:pt x="101082" y="595371"/>
                      <a:pt x="18368" y="591578"/>
                    </a:cubicBezTo>
                    <a:cubicBezTo>
                      <a:pt x="4012" y="590918"/>
                      <a:pt x="-1531" y="586358"/>
                      <a:pt x="357" y="572078"/>
                    </a:cubicBezTo>
                    <a:cubicBezTo>
                      <a:pt x="1279" y="565153"/>
                      <a:pt x="511" y="558014"/>
                      <a:pt x="511" y="550950"/>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6" name="Google Shape;960;p16">
                <a:extLst>
                  <a:ext uri="{FF2B5EF4-FFF2-40B4-BE49-F238E27FC236}">
                    <a16:creationId xmlns:a16="http://schemas.microsoft.com/office/drawing/2014/main" id="{5AB268C7-FFB2-80CD-350F-3752558E1307}"/>
                  </a:ext>
                </a:extLst>
              </p:cNvPr>
              <p:cNvSpPr/>
              <p:nvPr/>
            </p:nvSpPr>
            <p:spPr>
              <a:xfrm>
                <a:off x="2660480" y="1288200"/>
                <a:ext cx="594213" cy="970608"/>
              </a:xfrm>
              <a:custGeom>
                <a:avLst/>
                <a:gdLst/>
                <a:ahLst/>
                <a:cxnLst/>
                <a:rect l="l" t="t" r="r" b="b"/>
                <a:pathLst>
                  <a:path w="923726" h="1508846" extrusionOk="0">
                    <a:moveTo>
                      <a:pt x="574751" y="753001"/>
                    </a:moveTo>
                    <a:cubicBezTo>
                      <a:pt x="576164" y="785461"/>
                      <a:pt x="584255" y="816384"/>
                      <a:pt x="599656" y="844759"/>
                    </a:cubicBezTo>
                    <a:cubicBezTo>
                      <a:pt x="606227" y="856874"/>
                      <a:pt x="608684" y="868267"/>
                      <a:pt x="604277" y="880458"/>
                    </a:cubicBezTo>
                    <a:cubicBezTo>
                      <a:pt x="597813" y="898346"/>
                      <a:pt x="607732" y="914530"/>
                      <a:pt x="619847" y="917554"/>
                    </a:cubicBezTo>
                    <a:cubicBezTo>
                      <a:pt x="651630" y="925477"/>
                      <a:pt x="646302" y="949691"/>
                      <a:pt x="648007" y="970389"/>
                    </a:cubicBezTo>
                    <a:cubicBezTo>
                      <a:pt x="649127" y="984024"/>
                      <a:pt x="653104" y="994342"/>
                      <a:pt x="663499" y="1002787"/>
                    </a:cubicBezTo>
                    <a:cubicBezTo>
                      <a:pt x="667998" y="1006441"/>
                      <a:pt x="672804" y="1010802"/>
                      <a:pt x="677518" y="1005090"/>
                    </a:cubicBezTo>
                    <a:cubicBezTo>
                      <a:pt x="689479" y="990580"/>
                      <a:pt x="703574" y="994219"/>
                      <a:pt x="718222" y="998656"/>
                    </a:cubicBezTo>
                    <a:cubicBezTo>
                      <a:pt x="721155" y="999547"/>
                      <a:pt x="725101" y="1000483"/>
                      <a:pt x="727466" y="999255"/>
                    </a:cubicBezTo>
                    <a:cubicBezTo>
                      <a:pt x="754321" y="985390"/>
                      <a:pt x="780577" y="1005765"/>
                      <a:pt x="807170" y="1000315"/>
                    </a:cubicBezTo>
                    <a:cubicBezTo>
                      <a:pt x="818870" y="997904"/>
                      <a:pt x="821312" y="1014364"/>
                      <a:pt x="835607" y="1011923"/>
                    </a:cubicBezTo>
                    <a:cubicBezTo>
                      <a:pt x="853802" y="1008806"/>
                      <a:pt x="867175" y="1000622"/>
                      <a:pt x="880196" y="989183"/>
                    </a:cubicBezTo>
                    <a:cubicBezTo>
                      <a:pt x="884557" y="985344"/>
                      <a:pt x="891451" y="975809"/>
                      <a:pt x="895904" y="988215"/>
                    </a:cubicBezTo>
                    <a:cubicBezTo>
                      <a:pt x="901109" y="1002725"/>
                      <a:pt x="909339" y="1014610"/>
                      <a:pt x="920194" y="1024989"/>
                    </a:cubicBezTo>
                    <a:cubicBezTo>
                      <a:pt x="925860" y="1030409"/>
                      <a:pt x="923250" y="1036090"/>
                      <a:pt x="922252" y="1042324"/>
                    </a:cubicBezTo>
                    <a:cubicBezTo>
                      <a:pt x="903611" y="1158680"/>
                      <a:pt x="885217" y="1275066"/>
                      <a:pt x="866776" y="1391453"/>
                    </a:cubicBezTo>
                    <a:cubicBezTo>
                      <a:pt x="861402" y="1425355"/>
                      <a:pt x="855306" y="1459181"/>
                      <a:pt x="851130" y="1493237"/>
                    </a:cubicBezTo>
                    <a:cubicBezTo>
                      <a:pt x="849318" y="1507977"/>
                      <a:pt x="844866" y="1510342"/>
                      <a:pt x="830202" y="1508131"/>
                    </a:cubicBezTo>
                    <a:cubicBezTo>
                      <a:pt x="629459" y="1477929"/>
                      <a:pt x="430143" y="1440111"/>
                      <a:pt x="231749" y="1397241"/>
                    </a:cubicBezTo>
                    <a:cubicBezTo>
                      <a:pt x="160796" y="1381918"/>
                      <a:pt x="89889" y="1366287"/>
                      <a:pt x="18645" y="1352498"/>
                    </a:cubicBezTo>
                    <a:cubicBezTo>
                      <a:pt x="-26" y="1348890"/>
                      <a:pt x="-2129" y="1341013"/>
                      <a:pt x="1448" y="1325214"/>
                    </a:cubicBezTo>
                    <a:cubicBezTo>
                      <a:pt x="25125" y="1220911"/>
                      <a:pt x="48340" y="1116501"/>
                      <a:pt x="71787" y="1012153"/>
                    </a:cubicBezTo>
                    <a:cubicBezTo>
                      <a:pt x="76869" y="989551"/>
                      <a:pt x="90580" y="971049"/>
                      <a:pt x="101129" y="951042"/>
                    </a:cubicBezTo>
                    <a:cubicBezTo>
                      <a:pt x="112522" y="929423"/>
                      <a:pt x="108653" y="916234"/>
                      <a:pt x="86941" y="905517"/>
                    </a:cubicBezTo>
                    <a:cubicBezTo>
                      <a:pt x="69084" y="896703"/>
                      <a:pt x="66704" y="884665"/>
                      <a:pt x="78635" y="869956"/>
                    </a:cubicBezTo>
                    <a:cubicBezTo>
                      <a:pt x="94465" y="850440"/>
                      <a:pt x="102557" y="823954"/>
                      <a:pt x="129642" y="814250"/>
                    </a:cubicBezTo>
                    <a:cubicBezTo>
                      <a:pt x="134694" y="812438"/>
                      <a:pt x="138563" y="805498"/>
                      <a:pt x="141557" y="800124"/>
                    </a:cubicBezTo>
                    <a:cubicBezTo>
                      <a:pt x="166462" y="755473"/>
                      <a:pt x="193639" y="712404"/>
                      <a:pt x="225561" y="672283"/>
                    </a:cubicBezTo>
                    <a:cubicBezTo>
                      <a:pt x="236432" y="658618"/>
                      <a:pt x="229952" y="631394"/>
                      <a:pt x="213754" y="620662"/>
                    </a:cubicBezTo>
                    <a:cubicBezTo>
                      <a:pt x="189033" y="604279"/>
                      <a:pt x="184887" y="581830"/>
                      <a:pt x="190568" y="555267"/>
                    </a:cubicBezTo>
                    <a:cubicBezTo>
                      <a:pt x="191382" y="551459"/>
                      <a:pt x="193209" y="547083"/>
                      <a:pt x="192119" y="543782"/>
                    </a:cubicBezTo>
                    <a:cubicBezTo>
                      <a:pt x="174185" y="489090"/>
                      <a:pt x="201670" y="439787"/>
                      <a:pt x="211880" y="389010"/>
                    </a:cubicBezTo>
                    <a:cubicBezTo>
                      <a:pt x="236632" y="265837"/>
                      <a:pt x="265145" y="143416"/>
                      <a:pt x="292291" y="20735"/>
                    </a:cubicBezTo>
                    <a:cubicBezTo>
                      <a:pt x="295393" y="6701"/>
                      <a:pt x="298786" y="-4953"/>
                      <a:pt x="319223" y="2140"/>
                    </a:cubicBezTo>
                    <a:cubicBezTo>
                      <a:pt x="340350" y="9465"/>
                      <a:pt x="362891" y="13748"/>
                      <a:pt x="385155" y="16481"/>
                    </a:cubicBezTo>
                    <a:cubicBezTo>
                      <a:pt x="409676" y="19491"/>
                      <a:pt x="413376" y="30469"/>
                      <a:pt x="407618" y="52749"/>
                    </a:cubicBezTo>
                    <a:cubicBezTo>
                      <a:pt x="397085" y="93530"/>
                      <a:pt x="391435" y="135632"/>
                      <a:pt x="379796" y="176044"/>
                    </a:cubicBezTo>
                    <a:cubicBezTo>
                      <a:pt x="371044" y="206446"/>
                      <a:pt x="375804" y="232733"/>
                      <a:pt x="391542" y="258068"/>
                    </a:cubicBezTo>
                    <a:cubicBezTo>
                      <a:pt x="401476" y="274052"/>
                      <a:pt x="403488" y="291295"/>
                      <a:pt x="397960" y="307678"/>
                    </a:cubicBezTo>
                    <a:cubicBezTo>
                      <a:pt x="388226" y="336544"/>
                      <a:pt x="404731" y="352712"/>
                      <a:pt x="422205" y="370493"/>
                    </a:cubicBezTo>
                    <a:cubicBezTo>
                      <a:pt x="447877" y="396626"/>
                      <a:pt x="465028" y="428839"/>
                      <a:pt x="478310" y="462389"/>
                    </a:cubicBezTo>
                    <a:cubicBezTo>
                      <a:pt x="482394" y="472707"/>
                      <a:pt x="485265" y="482134"/>
                      <a:pt x="493465" y="489904"/>
                    </a:cubicBezTo>
                    <a:cubicBezTo>
                      <a:pt x="501172" y="497212"/>
                      <a:pt x="511337" y="502694"/>
                      <a:pt x="512274" y="515576"/>
                    </a:cubicBezTo>
                    <a:cubicBezTo>
                      <a:pt x="513011" y="525695"/>
                      <a:pt x="522101" y="524129"/>
                      <a:pt x="528718" y="524344"/>
                    </a:cubicBezTo>
                    <a:cubicBezTo>
                      <a:pt x="544794" y="524866"/>
                      <a:pt x="544610" y="532098"/>
                      <a:pt x="538253" y="543859"/>
                    </a:cubicBezTo>
                    <a:cubicBezTo>
                      <a:pt x="524465" y="569363"/>
                      <a:pt x="512427" y="595649"/>
                      <a:pt x="506593" y="624316"/>
                    </a:cubicBezTo>
                    <a:cubicBezTo>
                      <a:pt x="505518" y="629598"/>
                      <a:pt x="502432" y="635724"/>
                      <a:pt x="504028" y="640085"/>
                    </a:cubicBezTo>
                    <a:cubicBezTo>
                      <a:pt x="510262" y="657113"/>
                      <a:pt x="509740" y="670564"/>
                      <a:pt x="490087" y="677488"/>
                    </a:cubicBezTo>
                    <a:cubicBezTo>
                      <a:pt x="489380" y="677734"/>
                      <a:pt x="488735" y="678317"/>
                      <a:pt x="488213" y="678886"/>
                    </a:cubicBezTo>
                    <a:cubicBezTo>
                      <a:pt x="481626" y="685964"/>
                      <a:pt x="481181" y="734392"/>
                      <a:pt x="487630" y="741593"/>
                    </a:cubicBezTo>
                    <a:cubicBezTo>
                      <a:pt x="508681" y="765147"/>
                      <a:pt x="516880" y="764870"/>
                      <a:pt x="553055" y="739720"/>
                    </a:cubicBezTo>
                    <a:cubicBezTo>
                      <a:pt x="558398" y="736004"/>
                      <a:pt x="562022" y="727743"/>
                      <a:pt x="570866" y="732396"/>
                    </a:cubicBezTo>
                    <a:cubicBezTo>
                      <a:pt x="575242" y="734699"/>
                      <a:pt x="575964" y="738507"/>
                      <a:pt x="574720" y="753001"/>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7" name="Google Shape;961;p16">
                <a:extLst>
                  <a:ext uri="{FF2B5EF4-FFF2-40B4-BE49-F238E27FC236}">
                    <a16:creationId xmlns:a16="http://schemas.microsoft.com/office/drawing/2014/main" id="{4FFEE7D0-BCAF-2B13-5055-90F767C7799B}"/>
                  </a:ext>
                </a:extLst>
              </p:cNvPr>
              <p:cNvSpPr/>
              <p:nvPr/>
            </p:nvSpPr>
            <p:spPr>
              <a:xfrm>
                <a:off x="3884904" y="1844893"/>
                <a:ext cx="701646" cy="441539"/>
              </a:xfrm>
              <a:custGeom>
                <a:avLst/>
                <a:gdLst/>
                <a:ahLst/>
                <a:cxnLst/>
                <a:rect l="l" t="t" r="r" b="b"/>
                <a:pathLst>
                  <a:path w="1090735" h="686388" extrusionOk="0">
                    <a:moveTo>
                      <a:pt x="102384" y="2515"/>
                    </a:moveTo>
                    <a:cubicBezTo>
                      <a:pt x="216176" y="7168"/>
                      <a:pt x="330044" y="10714"/>
                      <a:pt x="443759" y="16902"/>
                    </a:cubicBezTo>
                    <a:cubicBezTo>
                      <a:pt x="509169" y="20464"/>
                      <a:pt x="574609" y="23213"/>
                      <a:pt x="640019" y="26376"/>
                    </a:cubicBezTo>
                    <a:cubicBezTo>
                      <a:pt x="740498" y="31213"/>
                      <a:pt x="841039" y="35420"/>
                      <a:pt x="941426" y="41193"/>
                    </a:cubicBezTo>
                    <a:cubicBezTo>
                      <a:pt x="979413" y="43373"/>
                      <a:pt x="1017845" y="39995"/>
                      <a:pt x="1055693" y="47457"/>
                    </a:cubicBezTo>
                    <a:cubicBezTo>
                      <a:pt x="1073259" y="50928"/>
                      <a:pt x="1076130" y="56670"/>
                      <a:pt x="1063417" y="69384"/>
                    </a:cubicBezTo>
                    <a:cubicBezTo>
                      <a:pt x="1062864" y="69936"/>
                      <a:pt x="1062296" y="70474"/>
                      <a:pt x="1061774" y="71073"/>
                    </a:cubicBezTo>
                    <a:cubicBezTo>
                      <a:pt x="1030743" y="107278"/>
                      <a:pt x="1032386" y="130064"/>
                      <a:pt x="1071908" y="158270"/>
                    </a:cubicBezTo>
                    <a:cubicBezTo>
                      <a:pt x="1086955" y="169003"/>
                      <a:pt x="1090855" y="180273"/>
                      <a:pt x="1090732" y="197301"/>
                    </a:cubicBezTo>
                    <a:cubicBezTo>
                      <a:pt x="1090072" y="295938"/>
                      <a:pt x="1090425" y="394574"/>
                      <a:pt x="1090195" y="493226"/>
                    </a:cubicBezTo>
                    <a:cubicBezTo>
                      <a:pt x="1090164" y="506063"/>
                      <a:pt x="1093127" y="521110"/>
                      <a:pt x="1074057" y="524549"/>
                    </a:cubicBezTo>
                    <a:cubicBezTo>
                      <a:pt x="1069236" y="525425"/>
                      <a:pt x="1066933" y="529586"/>
                      <a:pt x="1069758" y="533102"/>
                    </a:cubicBezTo>
                    <a:cubicBezTo>
                      <a:pt x="1086448" y="553892"/>
                      <a:pt x="1058641" y="583910"/>
                      <a:pt x="1084421" y="602565"/>
                    </a:cubicBezTo>
                    <a:cubicBezTo>
                      <a:pt x="1073505" y="627562"/>
                      <a:pt x="1078403" y="656735"/>
                      <a:pt x="1063539" y="680811"/>
                    </a:cubicBezTo>
                    <a:cubicBezTo>
                      <a:pt x="1059701" y="687030"/>
                      <a:pt x="1056093" y="687690"/>
                      <a:pt x="1050258" y="684558"/>
                    </a:cubicBezTo>
                    <a:cubicBezTo>
                      <a:pt x="1044055" y="681241"/>
                      <a:pt x="1037299" y="678861"/>
                      <a:pt x="1031372" y="675130"/>
                    </a:cubicBezTo>
                    <a:cubicBezTo>
                      <a:pt x="999895" y="655292"/>
                      <a:pt x="965962" y="646985"/>
                      <a:pt x="928743" y="650609"/>
                    </a:cubicBezTo>
                    <a:cubicBezTo>
                      <a:pt x="910533" y="652375"/>
                      <a:pt x="890603" y="639938"/>
                      <a:pt x="874511" y="659100"/>
                    </a:cubicBezTo>
                    <a:cubicBezTo>
                      <a:pt x="871241" y="663000"/>
                      <a:pt x="864009" y="658040"/>
                      <a:pt x="859495" y="655231"/>
                    </a:cubicBezTo>
                    <a:cubicBezTo>
                      <a:pt x="840425" y="643392"/>
                      <a:pt x="819128" y="636253"/>
                      <a:pt x="800841" y="621789"/>
                    </a:cubicBezTo>
                    <a:cubicBezTo>
                      <a:pt x="789817" y="613068"/>
                      <a:pt x="769718" y="614388"/>
                      <a:pt x="753596" y="613758"/>
                    </a:cubicBezTo>
                    <a:cubicBezTo>
                      <a:pt x="693514" y="611394"/>
                      <a:pt x="633309" y="611425"/>
                      <a:pt x="573289" y="608047"/>
                    </a:cubicBezTo>
                    <a:cubicBezTo>
                      <a:pt x="499280" y="603870"/>
                      <a:pt x="425150" y="602350"/>
                      <a:pt x="351203" y="598220"/>
                    </a:cubicBezTo>
                    <a:cubicBezTo>
                      <a:pt x="264942" y="593398"/>
                      <a:pt x="178773" y="585706"/>
                      <a:pt x="92589" y="579242"/>
                    </a:cubicBezTo>
                    <a:cubicBezTo>
                      <a:pt x="67208" y="577338"/>
                      <a:pt x="41336" y="577676"/>
                      <a:pt x="15893" y="572148"/>
                    </a:cubicBezTo>
                    <a:cubicBezTo>
                      <a:pt x="2504" y="569246"/>
                      <a:pt x="-1043" y="564517"/>
                      <a:pt x="247" y="552341"/>
                    </a:cubicBezTo>
                    <a:cubicBezTo>
                      <a:pt x="10089" y="459431"/>
                      <a:pt x="16124" y="366199"/>
                      <a:pt x="24154" y="273152"/>
                    </a:cubicBezTo>
                    <a:cubicBezTo>
                      <a:pt x="31631" y="186323"/>
                      <a:pt x="42902" y="99801"/>
                      <a:pt x="47017" y="12664"/>
                    </a:cubicBezTo>
                    <a:cubicBezTo>
                      <a:pt x="47447" y="3682"/>
                      <a:pt x="47969" y="-1615"/>
                      <a:pt x="60298" y="442"/>
                    </a:cubicBezTo>
                    <a:cubicBezTo>
                      <a:pt x="73979" y="2730"/>
                      <a:pt x="88335" y="964"/>
                      <a:pt x="102400" y="964"/>
                    </a:cubicBezTo>
                    <a:cubicBezTo>
                      <a:pt x="102400" y="1486"/>
                      <a:pt x="102400" y="2008"/>
                      <a:pt x="102400" y="2531"/>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8" name="Google Shape;962;p16">
                <a:extLst>
                  <a:ext uri="{FF2B5EF4-FFF2-40B4-BE49-F238E27FC236}">
                    <a16:creationId xmlns:a16="http://schemas.microsoft.com/office/drawing/2014/main" id="{A5B927D0-6968-D8CB-7B4D-D1E2AA51B350}"/>
                  </a:ext>
                </a:extLst>
              </p:cNvPr>
              <p:cNvSpPr/>
              <p:nvPr/>
            </p:nvSpPr>
            <p:spPr>
              <a:xfrm>
                <a:off x="3863506" y="2223048"/>
                <a:ext cx="827355" cy="409289"/>
              </a:xfrm>
              <a:custGeom>
                <a:avLst/>
                <a:gdLst/>
                <a:ahLst/>
                <a:cxnLst/>
                <a:rect l="l" t="t" r="r" b="b"/>
                <a:pathLst>
                  <a:path w="1286153" h="636255" extrusionOk="0">
                    <a:moveTo>
                      <a:pt x="1286154" y="635902"/>
                    </a:moveTo>
                    <a:cubicBezTo>
                      <a:pt x="1257242" y="635902"/>
                      <a:pt x="1234870" y="636792"/>
                      <a:pt x="1212576" y="635748"/>
                    </a:cubicBezTo>
                    <a:cubicBezTo>
                      <a:pt x="1100120" y="630528"/>
                      <a:pt x="987572" y="629314"/>
                      <a:pt x="875071" y="626090"/>
                    </a:cubicBezTo>
                    <a:cubicBezTo>
                      <a:pt x="758653" y="622743"/>
                      <a:pt x="642175" y="620670"/>
                      <a:pt x="525835" y="616171"/>
                    </a:cubicBezTo>
                    <a:cubicBezTo>
                      <a:pt x="452456" y="613331"/>
                      <a:pt x="378955" y="615296"/>
                      <a:pt x="305637" y="609553"/>
                    </a:cubicBezTo>
                    <a:cubicBezTo>
                      <a:pt x="287304" y="608126"/>
                      <a:pt x="283112" y="604947"/>
                      <a:pt x="285262" y="585232"/>
                    </a:cubicBezTo>
                    <a:cubicBezTo>
                      <a:pt x="290928" y="533288"/>
                      <a:pt x="292141" y="480868"/>
                      <a:pt x="296179" y="428709"/>
                    </a:cubicBezTo>
                    <a:cubicBezTo>
                      <a:pt x="297515" y="411466"/>
                      <a:pt x="292509" y="406491"/>
                      <a:pt x="274652" y="405432"/>
                    </a:cubicBezTo>
                    <a:cubicBezTo>
                      <a:pt x="188161" y="400288"/>
                      <a:pt x="101792" y="392903"/>
                      <a:pt x="15316" y="387237"/>
                    </a:cubicBezTo>
                    <a:cubicBezTo>
                      <a:pt x="207" y="386254"/>
                      <a:pt x="-668" y="378654"/>
                      <a:pt x="253" y="367368"/>
                    </a:cubicBezTo>
                    <a:cubicBezTo>
                      <a:pt x="5367" y="305122"/>
                      <a:pt x="10234" y="242875"/>
                      <a:pt x="15424" y="180628"/>
                    </a:cubicBezTo>
                    <a:cubicBezTo>
                      <a:pt x="19646" y="130082"/>
                      <a:pt x="24606" y="79596"/>
                      <a:pt x="28398" y="29019"/>
                    </a:cubicBezTo>
                    <a:cubicBezTo>
                      <a:pt x="29872" y="9381"/>
                      <a:pt x="31085" y="-1767"/>
                      <a:pt x="58554" y="229"/>
                    </a:cubicBezTo>
                    <a:cubicBezTo>
                      <a:pt x="185474" y="9473"/>
                      <a:pt x="312102" y="23077"/>
                      <a:pt x="439482" y="26086"/>
                    </a:cubicBezTo>
                    <a:cubicBezTo>
                      <a:pt x="508976" y="27729"/>
                      <a:pt x="578408" y="31890"/>
                      <a:pt x="647856" y="35191"/>
                    </a:cubicBezTo>
                    <a:cubicBezTo>
                      <a:pt x="703224" y="37817"/>
                      <a:pt x="758577" y="40842"/>
                      <a:pt x="813945" y="43790"/>
                    </a:cubicBezTo>
                    <a:cubicBezTo>
                      <a:pt x="817783" y="43989"/>
                      <a:pt x="822804" y="43698"/>
                      <a:pt x="825199" y="45909"/>
                    </a:cubicBezTo>
                    <a:cubicBezTo>
                      <a:pt x="843486" y="62691"/>
                      <a:pt x="867439" y="69232"/>
                      <a:pt x="888091" y="81669"/>
                    </a:cubicBezTo>
                    <a:cubicBezTo>
                      <a:pt x="901465" y="89730"/>
                      <a:pt x="914623" y="97054"/>
                      <a:pt x="925679" y="78322"/>
                    </a:cubicBezTo>
                    <a:cubicBezTo>
                      <a:pt x="926753" y="76495"/>
                      <a:pt x="929702" y="74023"/>
                      <a:pt x="931083" y="74391"/>
                    </a:cubicBezTo>
                    <a:cubicBezTo>
                      <a:pt x="963481" y="83174"/>
                      <a:pt x="999027" y="67712"/>
                      <a:pt x="1029889" y="86398"/>
                    </a:cubicBezTo>
                    <a:cubicBezTo>
                      <a:pt x="1054195" y="101108"/>
                      <a:pt x="1088650" y="103503"/>
                      <a:pt x="1096159" y="139540"/>
                    </a:cubicBezTo>
                    <a:cubicBezTo>
                      <a:pt x="1096650" y="141935"/>
                      <a:pt x="1100535" y="145375"/>
                      <a:pt x="1102822" y="145359"/>
                    </a:cubicBezTo>
                    <a:cubicBezTo>
                      <a:pt x="1127236" y="145175"/>
                      <a:pt x="1126714" y="165458"/>
                      <a:pt x="1132257" y="180628"/>
                    </a:cubicBezTo>
                    <a:cubicBezTo>
                      <a:pt x="1141377" y="205533"/>
                      <a:pt x="1140855" y="233985"/>
                      <a:pt x="1166743" y="252349"/>
                    </a:cubicBezTo>
                    <a:cubicBezTo>
                      <a:pt x="1176969" y="259611"/>
                      <a:pt x="1177844" y="277161"/>
                      <a:pt x="1173790" y="291917"/>
                    </a:cubicBezTo>
                    <a:cubicBezTo>
                      <a:pt x="1167495" y="314841"/>
                      <a:pt x="1165161" y="337105"/>
                      <a:pt x="1191095" y="350878"/>
                    </a:cubicBezTo>
                    <a:cubicBezTo>
                      <a:pt x="1200707" y="355991"/>
                      <a:pt x="1199432" y="365296"/>
                      <a:pt x="1198726" y="373710"/>
                    </a:cubicBezTo>
                    <a:cubicBezTo>
                      <a:pt x="1196930" y="395160"/>
                      <a:pt x="1199079" y="415981"/>
                      <a:pt x="1208184" y="435573"/>
                    </a:cubicBezTo>
                    <a:cubicBezTo>
                      <a:pt x="1215846" y="452063"/>
                      <a:pt x="1209213" y="468078"/>
                      <a:pt x="1206250" y="483617"/>
                    </a:cubicBezTo>
                    <a:cubicBezTo>
                      <a:pt x="1203778" y="496545"/>
                      <a:pt x="1205896" y="506203"/>
                      <a:pt x="1213205" y="516337"/>
                    </a:cubicBezTo>
                    <a:cubicBezTo>
                      <a:pt x="1239661" y="553049"/>
                      <a:pt x="1249887" y="598943"/>
                      <a:pt x="1286154" y="6359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39" name="Google Shape;963;p16">
                <a:extLst>
                  <a:ext uri="{FF2B5EF4-FFF2-40B4-BE49-F238E27FC236}">
                    <a16:creationId xmlns:a16="http://schemas.microsoft.com/office/drawing/2014/main" id="{D54EDD6A-BA5F-5187-04AB-10B2A79F0B53}"/>
                  </a:ext>
                </a:extLst>
              </p:cNvPr>
              <p:cNvSpPr/>
              <p:nvPr/>
            </p:nvSpPr>
            <p:spPr>
              <a:xfrm>
                <a:off x="3918009" y="1456269"/>
                <a:ext cx="656929" cy="408306"/>
              </a:xfrm>
              <a:custGeom>
                <a:avLst/>
                <a:gdLst/>
                <a:ahLst/>
                <a:cxnLst/>
                <a:rect l="l" t="t" r="r" b="b"/>
                <a:pathLst>
                  <a:path w="1021221" h="634727" extrusionOk="0">
                    <a:moveTo>
                      <a:pt x="973721" y="633700"/>
                    </a:moveTo>
                    <a:cubicBezTo>
                      <a:pt x="863032" y="629185"/>
                      <a:pt x="752265" y="625792"/>
                      <a:pt x="641652" y="619742"/>
                    </a:cubicBezTo>
                    <a:cubicBezTo>
                      <a:pt x="577793" y="616257"/>
                      <a:pt x="513919" y="613416"/>
                      <a:pt x="450045" y="610422"/>
                    </a:cubicBezTo>
                    <a:cubicBezTo>
                      <a:pt x="347984" y="605632"/>
                      <a:pt x="245862" y="601348"/>
                      <a:pt x="143893" y="595421"/>
                    </a:cubicBezTo>
                    <a:cubicBezTo>
                      <a:pt x="102006" y="592980"/>
                      <a:pt x="59735" y="596312"/>
                      <a:pt x="17818" y="588742"/>
                    </a:cubicBezTo>
                    <a:cubicBezTo>
                      <a:pt x="1097" y="585717"/>
                      <a:pt x="-853" y="578992"/>
                      <a:pt x="253" y="565925"/>
                    </a:cubicBezTo>
                    <a:cubicBezTo>
                      <a:pt x="3692" y="524791"/>
                      <a:pt x="6747" y="483610"/>
                      <a:pt x="10509" y="442507"/>
                    </a:cubicBezTo>
                    <a:cubicBezTo>
                      <a:pt x="14547" y="398347"/>
                      <a:pt x="19814" y="354296"/>
                      <a:pt x="23515" y="310121"/>
                    </a:cubicBezTo>
                    <a:cubicBezTo>
                      <a:pt x="30209" y="230232"/>
                      <a:pt x="36105" y="150282"/>
                      <a:pt x="42446" y="70377"/>
                    </a:cubicBezTo>
                    <a:cubicBezTo>
                      <a:pt x="43982" y="51031"/>
                      <a:pt x="39898" y="31454"/>
                      <a:pt x="46515" y="12169"/>
                    </a:cubicBezTo>
                    <a:cubicBezTo>
                      <a:pt x="49202" y="4338"/>
                      <a:pt x="51659" y="-376"/>
                      <a:pt x="60365" y="23"/>
                    </a:cubicBezTo>
                    <a:cubicBezTo>
                      <a:pt x="114090" y="2480"/>
                      <a:pt x="167815" y="4829"/>
                      <a:pt x="221525" y="7348"/>
                    </a:cubicBezTo>
                    <a:cubicBezTo>
                      <a:pt x="226945" y="7593"/>
                      <a:pt x="232365" y="9528"/>
                      <a:pt x="237708" y="9252"/>
                    </a:cubicBezTo>
                    <a:cubicBezTo>
                      <a:pt x="290911" y="6380"/>
                      <a:pt x="343792" y="13366"/>
                      <a:pt x="396841" y="15117"/>
                    </a:cubicBezTo>
                    <a:cubicBezTo>
                      <a:pt x="462220" y="17267"/>
                      <a:pt x="527630" y="20829"/>
                      <a:pt x="592994" y="24253"/>
                    </a:cubicBezTo>
                    <a:cubicBezTo>
                      <a:pt x="656024" y="27554"/>
                      <a:pt x="719222" y="29274"/>
                      <a:pt x="782037" y="34141"/>
                    </a:cubicBezTo>
                    <a:cubicBezTo>
                      <a:pt x="830219" y="37872"/>
                      <a:pt x="878770" y="33465"/>
                      <a:pt x="926645" y="42033"/>
                    </a:cubicBezTo>
                    <a:cubicBezTo>
                      <a:pt x="934368" y="43415"/>
                      <a:pt x="940449" y="44904"/>
                      <a:pt x="942752" y="52674"/>
                    </a:cubicBezTo>
                    <a:cubicBezTo>
                      <a:pt x="949093" y="74078"/>
                      <a:pt x="954268" y="94085"/>
                      <a:pt x="950122" y="118375"/>
                    </a:cubicBezTo>
                    <a:cubicBezTo>
                      <a:pt x="941830" y="166957"/>
                      <a:pt x="946160" y="216720"/>
                      <a:pt x="966643" y="262292"/>
                    </a:cubicBezTo>
                    <a:cubicBezTo>
                      <a:pt x="982827" y="298313"/>
                      <a:pt x="989045" y="334596"/>
                      <a:pt x="987663" y="373642"/>
                    </a:cubicBezTo>
                    <a:cubicBezTo>
                      <a:pt x="985898" y="423498"/>
                      <a:pt x="989920" y="473277"/>
                      <a:pt x="997076" y="522657"/>
                    </a:cubicBezTo>
                    <a:cubicBezTo>
                      <a:pt x="998964" y="535692"/>
                      <a:pt x="1004231" y="547868"/>
                      <a:pt x="1012107" y="559154"/>
                    </a:cubicBezTo>
                    <a:cubicBezTo>
                      <a:pt x="1026832" y="580251"/>
                      <a:pt x="1019263" y="604557"/>
                      <a:pt x="1019370" y="627589"/>
                    </a:cubicBezTo>
                    <a:cubicBezTo>
                      <a:pt x="1019401" y="634713"/>
                      <a:pt x="1012077" y="634575"/>
                      <a:pt x="1006595" y="634652"/>
                    </a:cubicBezTo>
                    <a:cubicBezTo>
                      <a:pt x="995632" y="634790"/>
                      <a:pt x="984669" y="634698"/>
                      <a:pt x="973706" y="634698"/>
                    </a:cubicBezTo>
                    <a:cubicBezTo>
                      <a:pt x="973706" y="634375"/>
                      <a:pt x="973721" y="634053"/>
                      <a:pt x="973737" y="633730"/>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0" name="Google Shape;964;p16">
                <a:extLst>
                  <a:ext uri="{FF2B5EF4-FFF2-40B4-BE49-F238E27FC236}">
                    <a16:creationId xmlns:a16="http://schemas.microsoft.com/office/drawing/2014/main" id="{0F946F47-6E5C-2AE7-05AA-2F30685B56C4}"/>
                  </a:ext>
                </a:extLst>
              </p:cNvPr>
              <p:cNvSpPr/>
              <p:nvPr/>
            </p:nvSpPr>
            <p:spPr>
              <a:xfrm>
                <a:off x="3920370" y="3006397"/>
                <a:ext cx="868874" cy="447180"/>
              </a:xfrm>
              <a:custGeom>
                <a:avLst/>
                <a:gdLst/>
                <a:ahLst/>
                <a:cxnLst/>
                <a:rect l="l" t="t" r="r" b="b"/>
                <a:pathLst>
                  <a:path w="1350696" h="695158" extrusionOk="0">
                    <a:moveTo>
                      <a:pt x="1349796" y="493671"/>
                    </a:moveTo>
                    <a:cubicBezTo>
                      <a:pt x="1349796" y="568017"/>
                      <a:pt x="1348951" y="622080"/>
                      <a:pt x="1350226" y="676097"/>
                    </a:cubicBezTo>
                    <a:cubicBezTo>
                      <a:pt x="1350702" y="696503"/>
                      <a:pt x="1344130" y="698222"/>
                      <a:pt x="1327409" y="691927"/>
                    </a:cubicBezTo>
                    <a:cubicBezTo>
                      <a:pt x="1310458" y="685555"/>
                      <a:pt x="1295088" y="679643"/>
                      <a:pt x="1283756" y="663091"/>
                    </a:cubicBezTo>
                    <a:cubicBezTo>
                      <a:pt x="1273454" y="648044"/>
                      <a:pt x="1252249" y="647138"/>
                      <a:pt x="1236618" y="638478"/>
                    </a:cubicBezTo>
                    <a:cubicBezTo>
                      <a:pt x="1232365" y="636129"/>
                      <a:pt x="1229479" y="638586"/>
                      <a:pt x="1226976" y="642132"/>
                    </a:cubicBezTo>
                    <a:cubicBezTo>
                      <a:pt x="1212973" y="661955"/>
                      <a:pt x="1195699" y="657456"/>
                      <a:pt x="1177842" y="648612"/>
                    </a:cubicBezTo>
                    <a:cubicBezTo>
                      <a:pt x="1175124" y="647261"/>
                      <a:pt x="1170963" y="644512"/>
                      <a:pt x="1169566" y="645465"/>
                    </a:cubicBezTo>
                    <a:cubicBezTo>
                      <a:pt x="1135648" y="668680"/>
                      <a:pt x="1085071" y="640075"/>
                      <a:pt x="1057080" y="681670"/>
                    </a:cubicBezTo>
                    <a:cubicBezTo>
                      <a:pt x="1053471" y="687013"/>
                      <a:pt x="1049586" y="686169"/>
                      <a:pt x="1043736" y="681624"/>
                    </a:cubicBezTo>
                    <a:cubicBezTo>
                      <a:pt x="1026232" y="668020"/>
                      <a:pt x="1006088" y="659959"/>
                      <a:pt x="983424" y="659851"/>
                    </a:cubicBezTo>
                    <a:cubicBezTo>
                      <a:pt x="976146" y="659821"/>
                      <a:pt x="968469" y="659851"/>
                      <a:pt x="965598" y="651744"/>
                    </a:cubicBezTo>
                    <a:cubicBezTo>
                      <a:pt x="957813" y="629726"/>
                      <a:pt x="948647" y="638233"/>
                      <a:pt x="938666" y="649856"/>
                    </a:cubicBezTo>
                    <a:cubicBezTo>
                      <a:pt x="933568" y="655783"/>
                      <a:pt x="928026" y="661356"/>
                      <a:pt x="922421" y="666807"/>
                    </a:cubicBezTo>
                    <a:cubicBezTo>
                      <a:pt x="920287" y="668895"/>
                      <a:pt x="917416" y="670231"/>
                      <a:pt x="914867" y="671905"/>
                    </a:cubicBezTo>
                    <a:cubicBezTo>
                      <a:pt x="908188" y="649180"/>
                      <a:pt x="885248" y="662139"/>
                      <a:pt x="871214" y="652313"/>
                    </a:cubicBezTo>
                    <a:cubicBezTo>
                      <a:pt x="853418" y="639845"/>
                      <a:pt x="831800" y="618978"/>
                      <a:pt x="807647" y="645188"/>
                    </a:cubicBezTo>
                    <a:cubicBezTo>
                      <a:pt x="805544" y="647476"/>
                      <a:pt x="800477" y="649549"/>
                      <a:pt x="799816" y="646723"/>
                    </a:cubicBezTo>
                    <a:cubicBezTo>
                      <a:pt x="794535" y="623984"/>
                      <a:pt x="767265" y="629803"/>
                      <a:pt x="756363" y="611408"/>
                    </a:cubicBezTo>
                    <a:cubicBezTo>
                      <a:pt x="747120" y="595808"/>
                      <a:pt x="727067" y="589866"/>
                      <a:pt x="707368" y="599708"/>
                    </a:cubicBezTo>
                    <a:cubicBezTo>
                      <a:pt x="704619" y="601090"/>
                      <a:pt x="700151" y="604176"/>
                      <a:pt x="699245" y="603378"/>
                    </a:cubicBezTo>
                    <a:cubicBezTo>
                      <a:pt x="680144" y="586350"/>
                      <a:pt x="652107" y="602319"/>
                      <a:pt x="633129" y="585275"/>
                    </a:cubicBezTo>
                    <a:cubicBezTo>
                      <a:pt x="630887" y="583249"/>
                      <a:pt x="627586" y="581145"/>
                      <a:pt x="624807" y="581176"/>
                    </a:cubicBezTo>
                    <a:cubicBezTo>
                      <a:pt x="598597" y="581452"/>
                      <a:pt x="579665" y="573544"/>
                      <a:pt x="576809" y="543465"/>
                    </a:cubicBezTo>
                    <a:cubicBezTo>
                      <a:pt x="576302" y="538122"/>
                      <a:pt x="567965" y="538137"/>
                      <a:pt x="562483" y="537892"/>
                    </a:cubicBezTo>
                    <a:cubicBezTo>
                      <a:pt x="553870" y="537508"/>
                      <a:pt x="544780" y="535389"/>
                      <a:pt x="536734" y="537385"/>
                    </a:cubicBezTo>
                    <a:cubicBezTo>
                      <a:pt x="501173" y="546183"/>
                      <a:pt x="485143" y="519896"/>
                      <a:pt x="465536" y="499521"/>
                    </a:cubicBezTo>
                    <a:cubicBezTo>
                      <a:pt x="459010" y="492750"/>
                      <a:pt x="461651" y="484734"/>
                      <a:pt x="461958" y="477288"/>
                    </a:cubicBezTo>
                    <a:cubicBezTo>
                      <a:pt x="466457" y="366383"/>
                      <a:pt x="471371" y="255493"/>
                      <a:pt x="475777" y="144589"/>
                    </a:cubicBezTo>
                    <a:cubicBezTo>
                      <a:pt x="477113" y="110978"/>
                      <a:pt x="476499" y="111592"/>
                      <a:pt x="442965" y="109918"/>
                    </a:cubicBezTo>
                    <a:cubicBezTo>
                      <a:pt x="316521" y="103592"/>
                      <a:pt x="190093" y="96852"/>
                      <a:pt x="63665" y="90111"/>
                    </a:cubicBezTo>
                    <a:cubicBezTo>
                      <a:pt x="54345" y="89620"/>
                      <a:pt x="45117" y="87301"/>
                      <a:pt x="35797" y="86779"/>
                    </a:cubicBezTo>
                    <a:cubicBezTo>
                      <a:pt x="-2482" y="84614"/>
                      <a:pt x="-2513" y="84737"/>
                      <a:pt x="2017" y="46351"/>
                    </a:cubicBezTo>
                    <a:cubicBezTo>
                      <a:pt x="2386" y="43250"/>
                      <a:pt x="3353" y="40240"/>
                      <a:pt x="3844" y="37154"/>
                    </a:cubicBezTo>
                    <a:cubicBezTo>
                      <a:pt x="10186" y="-2491"/>
                      <a:pt x="10616" y="-2568"/>
                      <a:pt x="50998" y="2023"/>
                    </a:cubicBezTo>
                    <a:cubicBezTo>
                      <a:pt x="116223" y="9455"/>
                      <a:pt x="181817" y="11758"/>
                      <a:pt x="247319" y="15596"/>
                    </a:cubicBezTo>
                    <a:cubicBezTo>
                      <a:pt x="448139" y="27358"/>
                      <a:pt x="649174" y="28003"/>
                      <a:pt x="850225" y="30951"/>
                    </a:cubicBezTo>
                    <a:cubicBezTo>
                      <a:pt x="948017" y="32379"/>
                      <a:pt x="1045855" y="32716"/>
                      <a:pt x="1143647" y="34713"/>
                    </a:cubicBezTo>
                    <a:cubicBezTo>
                      <a:pt x="1196021" y="35787"/>
                      <a:pt x="1248395" y="37722"/>
                      <a:pt x="1300769" y="38244"/>
                    </a:cubicBezTo>
                    <a:cubicBezTo>
                      <a:pt x="1314895" y="38382"/>
                      <a:pt x="1318043" y="44217"/>
                      <a:pt x="1317413" y="56623"/>
                    </a:cubicBezTo>
                    <a:cubicBezTo>
                      <a:pt x="1312792" y="148074"/>
                      <a:pt x="1336484" y="236485"/>
                      <a:pt x="1347139" y="326293"/>
                    </a:cubicBezTo>
                    <a:cubicBezTo>
                      <a:pt x="1354556" y="388831"/>
                      <a:pt x="1347738" y="451400"/>
                      <a:pt x="1349796" y="493625"/>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1" name="Google Shape;965;p16">
                <a:extLst>
                  <a:ext uri="{FF2B5EF4-FFF2-40B4-BE49-F238E27FC236}">
                    <a16:creationId xmlns:a16="http://schemas.microsoft.com/office/drawing/2014/main" id="{D7661A02-8C57-7EAA-04CD-A2AFFD46CAB1}"/>
                  </a:ext>
                </a:extLst>
              </p:cNvPr>
              <p:cNvSpPr/>
              <p:nvPr/>
            </p:nvSpPr>
            <p:spPr>
              <a:xfrm>
                <a:off x="4661516" y="2553589"/>
                <a:ext cx="662496" cy="580390"/>
              </a:xfrm>
              <a:custGeom>
                <a:avLst/>
                <a:gdLst/>
                <a:ahLst/>
                <a:cxnLst/>
                <a:rect l="l" t="t" r="r" b="b"/>
                <a:pathLst>
                  <a:path w="1029874" h="902237" extrusionOk="0">
                    <a:moveTo>
                      <a:pt x="870318" y="901929"/>
                    </a:moveTo>
                    <a:cubicBezTo>
                      <a:pt x="876030" y="885469"/>
                      <a:pt x="884060" y="873324"/>
                      <a:pt x="894563" y="864495"/>
                    </a:cubicBezTo>
                    <a:cubicBezTo>
                      <a:pt x="914754" y="847544"/>
                      <a:pt x="899169" y="832911"/>
                      <a:pt x="894609" y="816820"/>
                    </a:cubicBezTo>
                    <a:cubicBezTo>
                      <a:pt x="889542" y="798962"/>
                      <a:pt x="875846" y="803123"/>
                      <a:pt x="864115" y="803538"/>
                    </a:cubicBezTo>
                    <a:cubicBezTo>
                      <a:pt x="692100" y="809695"/>
                      <a:pt x="520100" y="816175"/>
                      <a:pt x="348100" y="822516"/>
                    </a:cubicBezTo>
                    <a:cubicBezTo>
                      <a:pt x="300409" y="824282"/>
                      <a:pt x="252672" y="825218"/>
                      <a:pt x="205027" y="827829"/>
                    </a:cubicBezTo>
                    <a:cubicBezTo>
                      <a:pt x="186664" y="828827"/>
                      <a:pt x="179447" y="825126"/>
                      <a:pt x="179309" y="804275"/>
                    </a:cubicBezTo>
                    <a:cubicBezTo>
                      <a:pt x="178295" y="642225"/>
                      <a:pt x="175608" y="480174"/>
                      <a:pt x="174334" y="318124"/>
                    </a:cubicBezTo>
                    <a:cubicBezTo>
                      <a:pt x="174196" y="300666"/>
                      <a:pt x="170941" y="289227"/>
                      <a:pt x="152070" y="287339"/>
                    </a:cubicBezTo>
                    <a:cubicBezTo>
                      <a:pt x="141245" y="286248"/>
                      <a:pt x="135748" y="279369"/>
                      <a:pt x="131556" y="270356"/>
                    </a:cubicBezTo>
                    <a:cubicBezTo>
                      <a:pt x="128593" y="263984"/>
                      <a:pt x="126505" y="256138"/>
                      <a:pt x="121515" y="251947"/>
                    </a:cubicBezTo>
                    <a:cubicBezTo>
                      <a:pt x="90959" y="226213"/>
                      <a:pt x="106559" y="201937"/>
                      <a:pt x="123419" y="178199"/>
                    </a:cubicBezTo>
                    <a:cubicBezTo>
                      <a:pt x="133752" y="163659"/>
                      <a:pt x="131081" y="156028"/>
                      <a:pt x="113653" y="153755"/>
                    </a:cubicBezTo>
                    <a:cubicBezTo>
                      <a:pt x="63951" y="147276"/>
                      <a:pt x="49963" y="102656"/>
                      <a:pt x="25304" y="70012"/>
                    </a:cubicBezTo>
                    <a:cubicBezTo>
                      <a:pt x="15170" y="56608"/>
                      <a:pt x="9766" y="39611"/>
                      <a:pt x="0" y="19727"/>
                    </a:cubicBezTo>
                    <a:cubicBezTo>
                      <a:pt x="33089" y="19727"/>
                      <a:pt x="62999" y="19343"/>
                      <a:pt x="92910" y="19788"/>
                    </a:cubicBezTo>
                    <a:cubicBezTo>
                      <a:pt x="223683" y="21754"/>
                      <a:pt x="354180" y="15596"/>
                      <a:pt x="484585" y="6629"/>
                    </a:cubicBezTo>
                    <a:cubicBezTo>
                      <a:pt x="502550" y="5401"/>
                      <a:pt x="521527" y="8426"/>
                      <a:pt x="538372" y="3605"/>
                    </a:cubicBezTo>
                    <a:cubicBezTo>
                      <a:pt x="578554" y="-7896"/>
                      <a:pt x="604779" y="9240"/>
                      <a:pt x="627611" y="39150"/>
                    </a:cubicBezTo>
                    <a:cubicBezTo>
                      <a:pt x="631726" y="44539"/>
                      <a:pt x="631373" y="48270"/>
                      <a:pt x="630375" y="53783"/>
                    </a:cubicBezTo>
                    <a:cubicBezTo>
                      <a:pt x="620702" y="106479"/>
                      <a:pt x="636087" y="152112"/>
                      <a:pt x="670742" y="191696"/>
                    </a:cubicBezTo>
                    <a:cubicBezTo>
                      <a:pt x="689367" y="212962"/>
                      <a:pt x="710479" y="231894"/>
                      <a:pt x="734309" y="247095"/>
                    </a:cubicBezTo>
                    <a:cubicBezTo>
                      <a:pt x="750139" y="257198"/>
                      <a:pt x="758523" y="270172"/>
                      <a:pt x="760458" y="288582"/>
                    </a:cubicBezTo>
                    <a:cubicBezTo>
                      <a:pt x="761594" y="299407"/>
                      <a:pt x="764020" y="310217"/>
                      <a:pt x="766983" y="320719"/>
                    </a:cubicBezTo>
                    <a:cubicBezTo>
                      <a:pt x="772879" y="341647"/>
                      <a:pt x="785239" y="345731"/>
                      <a:pt x="800133" y="331191"/>
                    </a:cubicBezTo>
                    <a:cubicBezTo>
                      <a:pt x="813968" y="317663"/>
                      <a:pt x="826589" y="328458"/>
                      <a:pt x="838964" y="332219"/>
                    </a:cubicBezTo>
                    <a:cubicBezTo>
                      <a:pt x="852860" y="336442"/>
                      <a:pt x="842097" y="347282"/>
                      <a:pt x="843463" y="354806"/>
                    </a:cubicBezTo>
                    <a:cubicBezTo>
                      <a:pt x="849621" y="388908"/>
                      <a:pt x="821844" y="414504"/>
                      <a:pt x="822827" y="447086"/>
                    </a:cubicBezTo>
                    <a:cubicBezTo>
                      <a:pt x="823257" y="461519"/>
                      <a:pt x="826343" y="471837"/>
                      <a:pt x="838826" y="480727"/>
                    </a:cubicBezTo>
                    <a:cubicBezTo>
                      <a:pt x="857190" y="493794"/>
                      <a:pt x="876399" y="506507"/>
                      <a:pt x="887991" y="527098"/>
                    </a:cubicBezTo>
                    <a:cubicBezTo>
                      <a:pt x="890171" y="530982"/>
                      <a:pt x="892935" y="534729"/>
                      <a:pt x="898478" y="535450"/>
                    </a:cubicBezTo>
                    <a:cubicBezTo>
                      <a:pt x="939705" y="540824"/>
                      <a:pt x="956011" y="555595"/>
                      <a:pt x="963642" y="594304"/>
                    </a:cubicBezTo>
                    <a:cubicBezTo>
                      <a:pt x="966897" y="610840"/>
                      <a:pt x="982851" y="626272"/>
                      <a:pt x="967711" y="644850"/>
                    </a:cubicBezTo>
                    <a:cubicBezTo>
                      <a:pt x="966268" y="646631"/>
                      <a:pt x="970721" y="655276"/>
                      <a:pt x="974344" y="658761"/>
                    </a:cubicBezTo>
                    <a:cubicBezTo>
                      <a:pt x="991449" y="675221"/>
                      <a:pt x="994121" y="706529"/>
                      <a:pt x="1025797" y="708371"/>
                    </a:cubicBezTo>
                    <a:cubicBezTo>
                      <a:pt x="1030925" y="708663"/>
                      <a:pt x="1029927" y="715987"/>
                      <a:pt x="1029513" y="720548"/>
                    </a:cubicBezTo>
                    <a:cubicBezTo>
                      <a:pt x="1028453" y="732232"/>
                      <a:pt x="1026749" y="743871"/>
                      <a:pt x="1026073" y="755571"/>
                    </a:cubicBezTo>
                    <a:cubicBezTo>
                      <a:pt x="1025475" y="765889"/>
                      <a:pt x="1025244" y="775485"/>
                      <a:pt x="1010504" y="769144"/>
                    </a:cubicBezTo>
                    <a:cubicBezTo>
                      <a:pt x="1009107" y="768545"/>
                      <a:pt x="1006896" y="767701"/>
                      <a:pt x="1006066" y="768315"/>
                    </a:cubicBezTo>
                    <a:cubicBezTo>
                      <a:pt x="1003748" y="770050"/>
                      <a:pt x="999940" y="772891"/>
                      <a:pt x="1000262" y="774595"/>
                    </a:cubicBezTo>
                    <a:cubicBezTo>
                      <a:pt x="1004592" y="796936"/>
                      <a:pt x="962721" y="792406"/>
                      <a:pt x="974636" y="820367"/>
                    </a:cubicBezTo>
                    <a:cubicBezTo>
                      <a:pt x="980286" y="833617"/>
                      <a:pt x="977876" y="848358"/>
                      <a:pt x="972287" y="863497"/>
                    </a:cubicBezTo>
                    <a:cubicBezTo>
                      <a:pt x="961370" y="893116"/>
                      <a:pt x="941486" y="903818"/>
                      <a:pt x="911775" y="902052"/>
                    </a:cubicBezTo>
                    <a:cubicBezTo>
                      <a:pt x="898693" y="901284"/>
                      <a:pt x="885519" y="901914"/>
                      <a:pt x="870334" y="901914"/>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2" name="Google Shape;966;p16">
                <a:extLst>
                  <a:ext uri="{FF2B5EF4-FFF2-40B4-BE49-F238E27FC236}">
                    <a16:creationId xmlns:a16="http://schemas.microsoft.com/office/drawing/2014/main" id="{53F4808B-840D-011C-7C4F-D858FC07953C}"/>
                  </a:ext>
                </a:extLst>
              </p:cNvPr>
              <p:cNvSpPr/>
              <p:nvPr/>
            </p:nvSpPr>
            <p:spPr>
              <a:xfrm>
                <a:off x="5723199" y="3203364"/>
                <a:ext cx="531904" cy="565588"/>
              </a:xfrm>
              <a:custGeom>
                <a:avLst/>
                <a:gdLst/>
                <a:ahLst/>
                <a:cxnLst/>
                <a:rect l="l" t="t" r="r" b="b"/>
                <a:pathLst>
                  <a:path w="826865" h="879228" extrusionOk="0">
                    <a:moveTo>
                      <a:pt x="369110" y="1966"/>
                    </a:moveTo>
                    <a:cubicBezTo>
                      <a:pt x="347398" y="58009"/>
                      <a:pt x="345326" y="62938"/>
                      <a:pt x="402520" y="87075"/>
                    </a:cubicBezTo>
                    <a:cubicBezTo>
                      <a:pt x="438435" y="102230"/>
                      <a:pt x="459992" y="123020"/>
                      <a:pt x="473719" y="156477"/>
                    </a:cubicBezTo>
                    <a:cubicBezTo>
                      <a:pt x="473996" y="157168"/>
                      <a:pt x="474733" y="157660"/>
                      <a:pt x="475209" y="158274"/>
                    </a:cubicBezTo>
                    <a:cubicBezTo>
                      <a:pt x="490578" y="178173"/>
                      <a:pt x="506532" y="197335"/>
                      <a:pt x="531743" y="205565"/>
                    </a:cubicBezTo>
                    <a:cubicBezTo>
                      <a:pt x="544427" y="209711"/>
                      <a:pt x="551858" y="220183"/>
                      <a:pt x="559258" y="230240"/>
                    </a:cubicBezTo>
                    <a:cubicBezTo>
                      <a:pt x="566322" y="239852"/>
                      <a:pt x="574383" y="247790"/>
                      <a:pt x="585116" y="253486"/>
                    </a:cubicBezTo>
                    <a:cubicBezTo>
                      <a:pt x="601805" y="262361"/>
                      <a:pt x="616745" y="269409"/>
                      <a:pt x="623209" y="292947"/>
                    </a:cubicBezTo>
                    <a:cubicBezTo>
                      <a:pt x="628614" y="312662"/>
                      <a:pt x="650586" y="329137"/>
                      <a:pt x="672743" y="336722"/>
                    </a:cubicBezTo>
                    <a:cubicBezTo>
                      <a:pt x="705187" y="347839"/>
                      <a:pt x="719036" y="371838"/>
                      <a:pt x="723244" y="403330"/>
                    </a:cubicBezTo>
                    <a:cubicBezTo>
                      <a:pt x="725163" y="417686"/>
                      <a:pt x="731827" y="425563"/>
                      <a:pt x="744709" y="433424"/>
                    </a:cubicBezTo>
                    <a:cubicBezTo>
                      <a:pt x="767756" y="447474"/>
                      <a:pt x="783310" y="470045"/>
                      <a:pt x="788899" y="496669"/>
                    </a:cubicBezTo>
                    <a:cubicBezTo>
                      <a:pt x="792200" y="512408"/>
                      <a:pt x="797175" y="522680"/>
                      <a:pt x="813958" y="525014"/>
                    </a:cubicBezTo>
                    <a:cubicBezTo>
                      <a:pt x="828053" y="526979"/>
                      <a:pt x="829373" y="534533"/>
                      <a:pt x="823799" y="546602"/>
                    </a:cubicBezTo>
                    <a:cubicBezTo>
                      <a:pt x="802779" y="592097"/>
                      <a:pt x="796392" y="641032"/>
                      <a:pt x="788531" y="689966"/>
                    </a:cubicBezTo>
                    <a:cubicBezTo>
                      <a:pt x="785398" y="709481"/>
                      <a:pt x="771303" y="727200"/>
                      <a:pt x="775449" y="749065"/>
                    </a:cubicBezTo>
                    <a:cubicBezTo>
                      <a:pt x="777475" y="759721"/>
                      <a:pt x="778473" y="770576"/>
                      <a:pt x="780009" y="781324"/>
                    </a:cubicBezTo>
                    <a:cubicBezTo>
                      <a:pt x="781437" y="791320"/>
                      <a:pt x="777537" y="795727"/>
                      <a:pt x="767111" y="795128"/>
                    </a:cubicBezTo>
                    <a:cubicBezTo>
                      <a:pt x="749408" y="794099"/>
                      <a:pt x="731458" y="796924"/>
                      <a:pt x="714430" y="788388"/>
                    </a:cubicBezTo>
                    <a:cubicBezTo>
                      <a:pt x="707167" y="784748"/>
                      <a:pt x="698062" y="781524"/>
                      <a:pt x="690877" y="790338"/>
                    </a:cubicBezTo>
                    <a:cubicBezTo>
                      <a:pt x="683798" y="798997"/>
                      <a:pt x="676858" y="807734"/>
                      <a:pt x="682186" y="819895"/>
                    </a:cubicBezTo>
                    <a:cubicBezTo>
                      <a:pt x="689218" y="835986"/>
                      <a:pt x="692289" y="852646"/>
                      <a:pt x="690263" y="870181"/>
                    </a:cubicBezTo>
                    <a:cubicBezTo>
                      <a:pt x="689817" y="874096"/>
                      <a:pt x="689787" y="878717"/>
                      <a:pt x="684965" y="879193"/>
                    </a:cubicBezTo>
                    <a:cubicBezTo>
                      <a:pt x="680558" y="879623"/>
                      <a:pt x="677672" y="876000"/>
                      <a:pt x="677196" y="871915"/>
                    </a:cubicBezTo>
                    <a:cubicBezTo>
                      <a:pt x="672942" y="836309"/>
                      <a:pt x="648882" y="841913"/>
                      <a:pt x="623778" y="843970"/>
                    </a:cubicBezTo>
                    <a:cubicBezTo>
                      <a:pt x="544273" y="850527"/>
                      <a:pt x="464629" y="855409"/>
                      <a:pt x="385032" y="860783"/>
                    </a:cubicBezTo>
                    <a:cubicBezTo>
                      <a:pt x="333518" y="864254"/>
                      <a:pt x="281943" y="866864"/>
                      <a:pt x="230505" y="871102"/>
                    </a:cubicBezTo>
                    <a:cubicBezTo>
                      <a:pt x="214736" y="872391"/>
                      <a:pt x="206061" y="867570"/>
                      <a:pt x="199797" y="853260"/>
                    </a:cubicBezTo>
                    <a:cubicBezTo>
                      <a:pt x="191981" y="835387"/>
                      <a:pt x="182738" y="818052"/>
                      <a:pt x="173019" y="801116"/>
                    </a:cubicBezTo>
                    <a:cubicBezTo>
                      <a:pt x="161150" y="780465"/>
                      <a:pt x="156666" y="759368"/>
                      <a:pt x="163222" y="735952"/>
                    </a:cubicBezTo>
                    <a:cubicBezTo>
                      <a:pt x="168796" y="716068"/>
                      <a:pt x="157741" y="699363"/>
                      <a:pt x="150402" y="682396"/>
                    </a:cubicBezTo>
                    <a:cubicBezTo>
                      <a:pt x="144245" y="668178"/>
                      <a:pt x="143876" y="655295"/>
                      <a:pt x="147407" y="639803"/>
                    </a:cubicBezTo>
                    <a:cubicBezTo>
                      <a:pt x="152659" y="616771"/>
                      <a:pt x="150140" y="591621"/>
                      <a:pt x="172635" y="575437"/>
                    </a:cubicBezTo>
                    <a:cubicBezTo>
                      <a:pt x="175230" y="573579"/>
                      <a:pt x="174769" y="570017"/>
                      <a:pt x="172374" y="567161"/>
                    </a:cubicBezTo>
                    <a:cubicBezTo>
                      <a:pt x="152843" y="543823"/>
                      <a:pt x="141220" y="515678"/>
                      <a:pt x="127216" y="489238"/>
                    </a:cubicBezTo>
                    <a:cubicBezTo>
                      <a:pt x="96538" y="431336"/>
                      <a:pt x="87049" y="366218"/>
                      <a:pt x="68870" y="304094"/>
                    </a:cubicBezTo>
                    <a:cubicBezTo>
                      <a:pt x="45838" y="225342"/>
                      <a:pt x="24680" y="146036"/>
                      <a:pt x="1802" y="67222"/>
                    </a:cubicBezTo>
                    <a:cubicBezTo>
                      <a:pt x="-3158" y="50163"/>
                      <a:pt x="2047" y="45403"/>
                      <a:pt x="18338" y="43377"/>
                    </a:cubicBezTo>
                    <a:cubicBezTo>
                      <a:pt x="130026" y="29466"/>
                      <a:pt x="242267" y="19808"/>
                      <a:pt x="353371" y="1183"/>
                    </a:cubicBezTo>
                    <a:cubicBezTo>
                      <a:pt x="358500" y="323"/>
                      <a:pt x="364058" y="-1335"/>
                      <a:pt x="369140" y="198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3" name="Google Shape;967;p16">
                <a:extLst>
                  <a:ext uri="{FF2B5EF4-FFF2-40B4-BE49-F238E27FC236}">
                    <a16:creationId xmlns:a16="http://schemas.microsoft.com/office/drawing/2014/main" id="{BBC04226-BF77-23B9-6A09-5F03BB3B0F7E}"/>
                  </a:ext>
                </a:extLst>
              </p:cNvPr>
              <p:cNvSpPr/>
              <p:nvPr/>
            </p:nvSpPr>
            <p:spPr>
              <a:xfrm>
                <a:off x="5556499" y="3718303"/>
                <a:ext cx="916068" cy="695078"/>
              </a:xfrm>
              <a:custGeom>
                <a:avLst/>
                <a:gdLst/>
                <a:ahLst/>
                <a:cxnLst/>
                <a:rect l="l" t="t" r="r" b="b"/>
                <a:pathLst>
                  <a:path w="1424062" h="1080524" extrusionOk="0">
                    <a:moveTo>
                      <a:pt x="1024976" y="792483"/>
                    </a:moveTo>
                    <a:cubicBezTo>
                      <a:pt x="1003326" y="763294"/>
                      <a:pt x="981999" y="734535"/>
                      <a:pt x="960733" y="705730"/>
                    </a:cubicBezTo>
                    <a:cubicBezTo>
                      <a:pt x="959843" y="704533"/>
                      <a:pt x="960073" y="702060"/>
                      <a:pt x="959060" y="701477"/>
                    </a:cubicBezTo>
                    <a:cubicBezTo>
                      <a:pt x="922869" y="681255"/>
                      <a:pt x="942953" y="657625"/>
                      <a:pt x="954868" y="634455"/>
                    </a:cubicBezTo>
                    <a:cubicBezTo>
                      <a:pt x="957355" y="629634"/>
                      <a:pt x="960319" y="624935"/>
                      <a:pt x="961900" y="619822"/>
                    </a:cubicBezTo>
                    <a:cubicBezTo>
                      <a:pt x="965186" y="609289"/>
                      <a:pt x="980540" y="594826"/>
                      <a:pt x="970698" y="589743"/>
                    </a:cubicBezTo>
                    <a:cubicBezTo>
                      <a:pt x="957969" y="583187"/>
                      <a:pt x="939560" y="590342"/>
                      <a:pt x="926570" y="600844"/>
                    </a:cubicBezTo>
                    <a:cubicBezTo>
                      <a:pt x="921027" y="605343"/>
                      <a:pt x="919031" y="617427"/>
                      <a:pt x="909695" y="612897"/>
                    </a:cubicBezTo>
                    <a:cubicBezTo>
                      <a:pt x="900851" y="608614"/>
                      <a:pt x="893250" y="600200"/>
                      <a:pt x="894541" y="588438"/>
                    </a:cubicBezTo>
                    <a:cubicBezTo>
                      <a:pt x="898041" y="556393"/>
                      <a:pt x="903185" y="524456"/>
                      <a:pt x="905304" y="492335"/>
                    </a:cubicBezTo>
                    <a:cubicBezTo>
                      <a:pt x="907531" y="458601"/>
                      <a:pt x="909235" y="423286"/>
                      <a:pt x="897596" y="392009"/>
                    </a:cubicBezTo>
                    <a:cubicBezTo>
                      <a:pt x="890978" y="374198"/>
                      <a:pt x="867240" y="363204"/>
                      <a:pt x="863816" y="340111"/>
                    </a:cubicBezTo>
                    <a:cubicBezTo>
                      <a:pt x="863586" y="338530"/>
                      <a:pt x="855110" y="336672"/>
                      <a:pt x="850949" y="337440"/>
                    </a:cubicBezTo>
                    <a:cubicBezTo>
                      <a:pt x="829315" y="341493"/>
                      <a:pt x="815803" y="329317"/>
                      <a:pt x="802982" y="314992"/>
                    </a:cubicBezTo>
                    <a:cubicBezTo>
                      <a:pt x="792572" y="303368"/>
                      <a:pt x="780918" y="293526"/>
                      <a:pt x="766116" y="287522"/>
                    </a:cubicBezTo>
                    <a:cubicBezTo>
                      <a:pt x="755798" y="283346"/>
                      <a:pt x="746509" y="277603"/>
                      <a:pt x="748305" y="263692"/>
                    </a:cubicBezTo>
                    <a:cubicBezTo>
                      <a:pt x="748674" y="260867"/>
                      <a:pt x="747983" y="256261"/>
                      <a:pt x="746094" y="255017"/>
                    </a:cubicBezTo>
                    <a:cubicBezTo>
                      <a:pt x="706311" y="228715"/>
                      <a:pt x="673422" y="190068"/>
                      <a:pt x="625562" y="178737"/>
                    </a:cubicBezTo>
                    <a:cubicBezTo>
                      <a:pt x="606615" y="174253"/>
                      <a:pt x="585103" y="186813"/>
                      <a:pt x="565465" y="194045"/>
                    </a:cubicBezTo>
                    <a:cubicBezTo>
                      <a:pt x="563561" y="194751"/>
                      <a:pt x="560751" y="198314"/>
                      <a:pt x="561166" y="199173"/>
                    </a:cubicBezTo>
                    <a:cubicBezTo>
                      <a:pt x="572344" y="221744"/>
                      <a:pt x="549757" y="220224"/>
                      <a:pt x="540606" y="226857"/>
                    </a:cubicBezTo>
                    <a:cubicBezTo>
                      <a:pt x="508700" y="249981"/>
                      <a:pt x="477607" y="274886"/>
                      <a:pt x="435413" y="277773"/>
                    </a:cubicBezTo>
                    <a:cubicBezTo>
                      <a:pt x="426584" y="278371"/>
                      <a:pt x="420903" y="280951"/>
                      <a:pt x="418370" y="269865"/>
                    </a:cubicBezTo>
                    <a:cubicBezTo>
                      <a:pt x="415621" y="257750"/>
                      <a:pt x="406347" y="249121"/>
                      <a:pt x="396797" y="243118"/>
                    </a:cubicBezTo>
                    <a:cubicBezTo>
                      <a:pt x="331909" y="202213"/>
                      <a:pt x="264211" y="167605"/>
                      <a:pt x="184875" y="168848"/>
                    </a:cubicBezTo>
                    <a:cubicBezTo>
                      <a:pt x="147579" y="169432"/>
                      <a:pt x="111389" y="179151"/>
                      <a:pt x="75874" y="190882"/>
                    </a:cubicBezTo>
                    <a:cubicBezTo>
                      <a:pt x="65710" y="194244"/>
                      <a:pt x="55223" y="198743"/>
                      <a:pt x="41834" y="195334"/>
                    </a:cubicBezTo>
                    <a:cubicBezTo>
                      <a:pt x="50263" y="186414"/>
                      <a:pt x="55729" y="177078"/>
                      <a:pt x="42310" y="168372"/>
                    </a:cubicBezTo>
                    <a:cubicBezTo>
                      <a:pt x="38011" y="165578"/>
                      <a:pt x="37058" y="160235"/>
                      <a:pt x="38287" y="155613"/>
                    </a:cubicBezTo>
                    <a:cubicBezTo>
                      <a:pt x="44690" y="131322"/>
                      <a:pt x="30441" y="117995"/>
                      <a:pt x="12891" y="106018"/>
                    </a:cubicBezTo>
                    <a:cubicBezTo>
                      <a:pt x="4983" y="100629"/>
                      <a:pt x="-3032" y="94302"/>
                      <a:pt x="1145" y="83109"/>
                    </a:cubicBezTo>
                    <a:cubicBezTo>
                      <a:pt x="5106" y="72453"/>
                      <a:pt x="15578" y="75816"/>
                      <a:pt x="23531" y="74987"/>
                    </a:cubicBezTo>
                    <a:cubicBezTo>
                      <a:pt x="154167" y="61290"/>
                      <a:pt x="285201" y="51418"/>
                      <a:pt x="415375" y="33515"/>
                    </a:cubicBezTo>
                    <a:cubicBezTo>
                      <a:pt x="429348" y="31595"/>
                      <a:pt x="436595" y="36217"/>
                      <a:pt x="440112" y="48009"/>
                    </a:cubicBezTo>
                    <a:cubicBezTo>
                      <a:pt x="449892" y="80852"/>
                      <a:pt x="471434" y="87255"/>
                      <a:pt x="503971" y="84522"/>
                    </a:cubicBezTo>
                    <a:cubicBezTo>
                      <a:pt x="629416" y="74004"/>
                      <a:pt x="755122" y="66818"/>
                      <a:pt x="880630" y="57007"/>
                    </a:cubicBezTo>
                    <a:cubicBezTo>
                      <a:pt x="904259" y="55164"/>
                      <a:pt x="921826" y="56024"/>
                      <a:pt x="925987" y="84015"/>
                    </a:cubicBezTo>
                    <a:cubicBezTo>
                      <a:pt x="927200" y="92199"/>
                      <a:pt x="930285" y="99170"/>
                      <a:pt x="941617" y="95608"/>
                    </a:cubicBezTo>
                    <a:cubicBezTo>
                      <a:pt x="951075" y="92629"/>
                      <a:pt x="962499" y="93351"/>
                      <a:pt x="963037" y="78963"/>
                    </a:cubicBezTo>
                    <a:cubicBezTo>
                      <a:pt x="963743" y="60262"/>
                      <a:pt x="966215" y="41468"/>
                      <a:pt x="958061" y="23550"/>
                    </a:cubicBezTo>
                    <a:cubicBezTo>
                      <a:pt x="955113" y="17055"/>
                      <a:pt x="952442" y="10314"/>
                      <a:pt x="957939" y="3758"/>
                    </a:cubicBezTo>
                    <a:cubicBezTo>
                      <a:pt x="964157" y="-3674"/>
                      <a:pt x="970882" y="1977"/>
                      <a:pt x="977332" y="3343"/>
                    </a:cubicBezTo>
                    <a:cubicBezTo>
                      <a:pt x="986375" y="5262"/>
                      <a:pt x="994774" y="8901"/>
                      <a:pt x="1004539" y="8917"/>
                    </a:cubicBezTo>
                    <a:cubicBezTo>
                      <a:pt x="1042250" y="8994"/>
                      <a:pt x="1042649" y="9301"/>
                      <a:pt x="1051770" y="44462"/>
                    </a:cubicBezTo>
                    <a:cubicBezTo>
                      <a:pt x="1082125" y="161478"/>
                      <a:pt x="1139520" y="264230"/>
                      <a:pt x="1215739" y="357170"/>
                    </a:cubicBezTo>
                    <a:cubicBezTo>
                      <a:pt x="1229067" y="373415"/>
                      <a:pt x="1242271" y="389767"/>
                      <a:pt x="1255169" y="406350"/>
                    </a:cubicBezTo>
                    <a:cubicBezTo>
                      <a:pt x="1258424" y="410527"/>
                      <a:pt x="1263000" y="416177"/>
                      <a:pt x="1262386" y="420492"/>
                    </a:cubicBezTo>
                    <a:cubicBezTo>
                      <a:pt x="1255261" y="469963"/>
                      <a:pt x="1280412" y="507413"/>
                      <a:pt x="1305824" y="545814"/>
                    </a:cubicBezTo>
                    <a:cubicBezTo>
                      <a:pt x="1342674" y="601520"/>
                      <a:pt x="1375655" y="659621"/>
                      <a:pt x="1403862" y="720317"/>
                    </a:cubicBezTo>
                    <a:cubicBezTo>
                      <a:pt x="1411539" y="736854"/>
                      <a:pt x="1413151" y="755002"/>
                      <a:pt x="1414717" y="772353"/>
                    </a:cubicBezTo>
                    <a:cubicBezTo>
                      <a:pt x="1419231" y="822669"/>
                      <a:pt x="1421105" y="873231"/>
                      <a:pt x="1424006" y="923701"/>
                    </a:cubicBezTo>
                    <a:cubicBezTo>
                      <a:pt x="1424283" y="928553"/>
                      <a:pt x="1423638" y="933236"/>
                      <a:pt x="1419937" y="936691"/>
                    </a:cubicBezTo>
                    <a:cubicBezTo>
                      <a:pt x="1397274" y="957849"/>
                      <a:pt x="1400054" y="985180"/>
                      <a:pt x="1401620" y="1012158"/>
                    </a:cubicBezTo>
                    <a:cubicBezTo>
                      <a:pt x="1402479" y="1026975"/>
                      <a:pt x="1390579" y="1043942"/>
                      <a:pt x="1383947" y="1044095"/>
                    </a:cubicBezTo>
                    <a:cubicBezTo>
                      <a:pt x="1356555" y="1044725"/>
                      <a:pt x="1340770" y="1068708"/>
                      <a:pt x="1316172" y="1072854"/>
                    </a:cubicBezTo>
                    <a:cubicBezTo>
                      <a:pt x="1311612" y="1073622"/>
                      <a:pt x="1307298" y="1075725"/>
                      <a:pt x="1302829" y="1077076"/>
                    </a:cubicBezTo>
                    <a:cubicBezTo>
                      <a:pt x="1276942" y="1084907"/>
                      <a:pt x="1270616" y="1080362"/>
                      <a:pt x="1269817" y="1053461"/>
                    </a:cubicBezTo>
                    <a:cubicBezTo>
                      <a:pt x="1268835" y="1019973"/>
                      <a:pt x="1219977" y="955608"/>
                      <a:pt x="1188823" y="946886"/>
                    </a:cubicBezTo>
                    <a:cubicBezTo>
                      <a:pt x="1184401" y="945643"/>
                      <a:pt x="1178136" y="942541"/>
                      <a:pt x="1175603" y="944338"/>
                    </a:cubicBezTo>
                    <a:cubicBezTo>
                      <a:pt x="1147304" y="964483"/>
                      <a:pt x="1139213" y="939700"/>
                      <a:pt x="1133900" y="922703"/>
                    </a:cubicBezTo>
                    <a:cubicBezTo>
                      <a:pt x="1123121" y="888248"/>
                      <a:pt x="1100412" y="864172"/>
                      <a:pt x="1075231" y="840695"/>
                    </a:cubicBezTo>
                    <a:cubicBezTo>
                      <a:pt x="1059217" y="825756"/>
                      <a:pt x="1058633" y="804014"/>
                      <a:pt x="1058909" y="784513"/>
                    </a:cubicBezTo>
                    <a:cubicBezTo>
                      <a:pt x="1059232" y="761958"/>
                      <a:pt x="1042465" y="765290"/>
                      <a:pt x="1030657" y="761881"/>
                    </a:cubicBezTo>
                    <a:cubicBezTo>
                      <a:pt x="1023809" y="759901"/>
                      <a:pt x="1025037" y="767700"/>
                      <a:pt x="1026051" y="771723"/>
                    </a:cubicBezTo>
                    <a:cubicBezTo>
                      <a:pt x="1027648" y="778111"/>
                      <a:pt x="1033359" y="784099"/>
                      <a:pt x="1025068" y="792513"/>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4" name="Google Shape;968;p16">
                <a:extLst>
                  <a:ext uri="{FF2B5EF4-FFF2-40B4-BE49-F238E27FC236}">
                    <a16:creationId xmlns:a16="http://schemas.microsoft.com/office/drawing/2014/main" id="{DE4085C6-2EEA-6BC0-A0C4-CED1D301D5CF}"/>
                  </a:ext>
                </a:extLst>
              </p:cNvPr>
              <p:cNvSpPr/>
              <p:nvPr/>
            </p:nvSpPr>
            <p:spPr>
              <a:xfrm>
                <a:off x="4579296" y="2178654"/>
                <a:ext cx="603463" cy="391032"/>
              </a:xfrm>
              <a:custGeom>
                <a:avLst/>
                <a:gdLst/>
                <a:ahLst/>
                <a:cxnLst/>
                <a:rect l="l" t="t" r="r" b="b"/>
                <a:pathLst>
                  <a:path w="938105" h="607873" extrusionOk="0">
                    <a:moveTo>
                      <a:pt x="755962" y="607858"/>
                    </a:moveTo>
                    <a:cubicBezTo>
                      <a:pt x="753659" y="603712"/>
                      <a:pt x="751279" y="599612"/>
                      <a:pt x="749068" y="595436"/>
                    </a:cubicBezTo>
                    <a:cubicBezTo>
                      <a:pt x="735095" y="568934"/>
                      <a:pt x="712018" y="567353"/>
                      <a:pt x="685501" y="569671"/>
                    </a:cubicBezTo>
                    <a:cubicBezTo>
                      <a:pt x="604568" y="576765"/>
                      <a:pt x="523435" y="580465"/>
                      <a:pt x="442272" y="584458"/>
                    </a:cubicBezTo>
                    <a:cubicBezTo>
                      <a:pt x="342883" y="589340"/>
                      <a:pt x="243555" y="587851"/>
                      <a:pt x="144196" y="588235"/>
                    </a:cubicBezTo>
                    <a:cubicBezTo>
                      <a:pt x="114025" y="588357"/>
                      <a:pt x="103738" y="580189"/>
                      <a:pt x="110325" y="550432"/>
                    </a:cubicBezTo>
                    <a:cubicBezTo>
                      <a:pt x="120105" y="506304"/>
                      <a:pt x="90702" y="466873"/>
                      <a:pt x="99899" y="423666"/>
                    </a:cubicBezTo>
                    <a:cubicBezTo>
                      <a:pt x="101435" y="416419"/>
                      <a:pt x="94371" y="412473"/>
                      <a:pt x="88997" y="409816"/>
                    </a:cubicBezTo>
                    <a:cubicBezTo>
                      <a:pt x="70373" y="400619"/>
                      <a:pt x="69497" y="385664"/>
                      <a:pt x="73720" y="368191"/>
                    </a:cubicBezTo>
                    <a:cubicBezTo>
                      <a:pt x="79954" y="342380"/>
                      <a:pt x="78280" y="319272"/>
                      <a:pt x="54327" y="301368"/>
                    </a:cubicBezTo>
                    <a:cubicBezTo>
                      <a:pt x="39418" y="290221"/>
                      <a:pt x="40462" y="270399"/>
                      <a:pt x="36040" y="254384"/>
                    </a:cubicBezTo>
                    <a:cubicBezTo>
                      <a:pt x="29161" y="229448"/>
                      <a:pt x="23542" y="204682"/>
                      <a:pt x="6774" y="183907"/>
                    </a:cubicBezTo>
                    <a:cubicBezTo>
                      <a:pt x="-611" y="174756"/>
                      <a:pt x="-2361" y="163455"/>
                      <a:pt x="3535" y="152968"/>
                    </a:cubicBezTo>
                    <a:cubicBezTo>
                      <a:pt x="14789" y="132931"/>
                      <a:pt x="6759" y="107197"/>
                      <a:pt x="23219" y="88771"/>
                    </a:cubicBezTo>
                    <a:cubicBezTo>
                      <a:pt x="26244" y="85378"/>
                      <a:pt x="24202" y="80664"/>
                      <a:pt x="20931" y="78438"/>
                    </a:cubicBezTo>
                    <a:cubicBezTo>
                      <a:pt x="295" y="64481"/>
                      <a:pt x="11995" y="44443"/>
                      <a:pt x="11442" y="27031"/>
                    </a:cubicBezTo>
                    <a:cubicBezTo>
                      <a:pt x="10982" y="12767"/>
                      <a:pt x="23158" y="15040"/>
                      <a:pt x="32155" y="14932"/>
                    </a:cubicBezTo>
                    <a:cubicBezTo>
                      <a:pt x="79923" y="14318"/>
                      <a:pt x="127706" y="14748"/>
                      <a:pt x="175443" y="13366"/>
                    </a:cubicBezTo>
                    <a:cubicBezTo>
                      <a:pt x="325563" y="9005"/>
                      <a:pt x="475698" y="6027"/>
                      <a:pt x="625849" y="3370"/>
                    </a:cubicBezTo>
                    <a:cubicBezTo>
                      <a:pt x="664050" y="2695"/>
                      <a:pt x="702390" y="1589"/>
                      <a:pt x="740638" y="54"/>
                    </a:cubicBezTo>
                    <a:cubicBezTo>
                      <a:pt x="755901" y="-560"/>
                      <a:pt x="761367" y="4000"/>
                      <a:pt x="768952" y="18878"/>
                    </a:cubicBezTo>
                    <a:cubicBezTo>
                      <a:pt x="778042" y="36720"/>
                      <a:pt x="782203" y="48942"/>
                      <a:pt x="774633" y="68703"/>
                    </a:cubicBezTo>
                    <a:cubicBezTo>
                      <a:pt x="770088" y="80557"/>
                      <a:pt x="777827" y="97493"/>
                      <a:pt x="781112" y="111895"/>
                    </a:cubicBezTo>
                    <a:cubicBezTo>
                      <a:pt x="786502" y="135648"/>
                      <a:pt x="799016" y="152845"/>
                      <a:pt x="824734" y="158173"/>
                    </a:cubicBezTo>
                    <a:cubicBezTo>
                      <a:pt x="839751" y="161290"/>
                      <a:pt x="847843" y="172791"/>
                      <a:pt x="858268" y="183861"/>
                    </a:cubicBezTo>
                    <a:cubicBezTo>
                      <a:pt x="881761" y="208812"/>
                      <a:pt x="891296" y="245294"/>
                      <a:pt x="925797" y="261478"/>
                    </a:cubicBezTo>
                    <a:cubicBezTo>
                      <a:pt x="942625" y="269370"/>
                      <a:pt x="941520" y="309936"/>
                      <a:pt x="926611" y="324753"/>
                    </a:cubicBezTo>
                    <a:cubicBezTo>
                      <a:pt x="922204" y="329129"/>
                      <a:pt x="914957" y="332246"/>
                      <a:pt x="915049" y="338848"/>
                    </a:cubicBezTo>
                    <a:cubicBezTo>
                      <a:pt x="915571" y="379307"/>
                      <a:pt x="882114" y="382348"/>
                      <a:pt x="855888" y="393203"/>
                    </a:cubicBezTo>
                    <a:cubicBezTo>
                      <a:pt x="850192" y="395552"/>
                      <a:pt x="843758" y="396136"/>
                      <a:pt x="837678" y="397579"/>
                    </a:cubicBezTo>
                    <a:cubicBezTo>
                      <a:pt x="802086" y="406055"/>
                      <a:pt x="792859" y="438621"/>
                      <a:pt x="818623" y="466229"/>
                    </a:cubicBezTo>
                    <a:cubicBezTo>
                      <a:pt x="833394" y="482059"/>
                      <a:pt x="833287" y="497690"/>
                      <a:pt x="820205" y="514088"/>
                    </a:cubicBezTo>
                    <a:cubicBezTo>
                      <a:pt x="819714" y="514702"/>
                      <a:pt x="818869" y="515178"/>
                      <a:pt x="818685" y="515854"/>
                    </a:cubicBezTo>
                    <a:cubicBezTo>
                      <a:pt x="810393" y="544751"/>
                      <a:pt x="795346" y="567890"/>
                      <a:pt x="767416" y="582200"/>
                    </a:cubicBezTo>
                    <a:cubicBezTo>
                      <a:pt x="763010" y="584458"/>
                      <a:pt x="763609" y="596449"/>
                      <a:pt x="761889" y="603942"/>
                    </a:cubicBezTo>
                    <a:cubicBezTo>
                      <a:pt x="759908" y="605247"/>
                      <a:pt x="757927" y="606568"/>
                      <a:pt x="755947" y="607873"/>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5" name="Google Shape;969;p16">
                <a:extLst>
                  <a:ext uri="{FF2B5EF4-FFF2-40B4-BE49-F238E27FC236}">
                    <a16:creationId xmlns:a16="http://schemas.microsoft.com/office/drawing/2014/main" id="{4D6C515E-0E69-CFFF-EEBB-15B6B67E2A6E}"/>
                  </a:ext>
                </a:extLst>
              </p:cNvPr>
              <p:cNvSpPr/>
              <p:nvPr/>
            </p:nvSpPr>
            <p:spPr>
              <a:xfrm>
                <a:off x="5073413" y="2287340"/>
                <a:ext cx="395829" cy="713196"/>
              </a:xfrm>
              <a:custGeom>
                <a:avLst/>
                <a:gdLst/>
                <a:ahLst/>
                <a:cxnLst/>
                <a:rect l="l" t="t" r="r" b="b"/>
                <a:pathLst>
                  <a:path w="615330" h="1108690" extrusionOk="0">
                    <a:moveTo>
                      <a:pt x="377749" y="1108645"/>
                    </a:moveTo>
                    <a:cubicBezTo>
                      <a:pt x="366556" y="1093183"/>
                      <a:pt x="357866" y="1081253"/>
                      <a:pt x="349282" y="1069245"/>
                    </a:cubicBezTo>
                    <a:cubicBezTo>
                      <a:pt x="347931" y="1067357"/>
                      <a:pt x="345536" y="1064363"/>
                      <a:pt x="346150" y="1063196"/>
                    </a:cubicBezTo>
                    <a:cubicBezTo>
                      <a:pt x="359539" y="1037661"/>
                      <a:pt x="337444" y="1018054"/>
                      <a:pt x="334926" y="995206"/>
                    </a:cubicBezTo>
                    <a:cubicBezTo>
                      <a:pt x="332039" y="968920"/>
                      <a:pt x="295081" y="933927"/>
                      <a:pt x="268426" y="930994"/>
                    </a:cubicBezTo>
                    <a:cubicBezTo>
                      <a:pt x="261041" y="930181"/>
                      <a:pt x="197811" y="875442"/>
                      <a:pt x="197320" y="868425"/>
                    </a:cubicBezTo>
                    <a:cubicBezTo>
                      <a:pt x="196782" y="860702"/>
                      <a:pt x="194940" y="850875"/>
                      <a:pt x="198702" y="845424"/>
                    </a:cubicBezTo>
                    <a:cubicBezTo>
                      <a:pt x="217849" y="817633"/>
                      <a:pt x="211523" y="782579"/>
                      <a:pt x="226401" y="753881"/>
                    </a:cubicBezTo>
                    <a:cubicBezTo>
                      <a:pt x="227860" y="751071"/>
                      <a:pt x="228904" y="748615"/>
                      <a:pt x="226923" y="745314"/>
                    </a:cubicBezTo>
                    <a:cubicBezTo>
                      <a:pt x="219154" y="732354"/>
                      <a:pt x="167640" y="718751"/>
                      <a:pt x="155878" y="728531"/>
                    </a:cubicBezTo>
                    <a:cubicBezTo>
                      <a:pt x="145775" y="736930"/>
                      <a:pt x="140033" y="736777"/>
                      <a:pt x="139603" y="723894"/>
                    </a:cubicBezTo>
                    <a:cubicBezTo>
                      <a:pt x="138036" y="676971"/>
                      <a:pt x="108080" y="651345"/>
                      <a:pt x="73241" y="626409"/>
                    </a:cubicBezTo>
                    <a:cubicBezTo>
                      <a:pt x="30095" y="595531"/>
                      <a:pt x="4960" y="552293"/>
                      <a:pt x="154" y="498369"/>
                    </a:cubicBezTo>
                    <a:cubicBezTo>
                      <a:pt x="-859" y="487068"/>
                      <a:pt x="3378" y="477134"/>
                      <a:pt x="5497" y="466555"/>
                    </a:cubicBezTo>
                    <a:cubicBezTo>
                      <a:pt x="11363" y="437350"/>
                      <a:pt x="14449" y="407809"/>
                      <a:pt x="48858" y="395786"/>
                    </a:cubicBezTo>
                    <a:cubicBezTo>
                      <a:pt x="52620" y="394465"/>
                      <a:pt x="53526" y="383242"/>
                      <a:pt x="54616" y="376424"/>
                    </a:cubicBezTo>
                    <a:cubicBezTo>
                      <a:pt x="55860" y="368701"/>
                      <a:pt x="56704" y="361653"/>
                      <a:pt x="62186" y="354928"/>
                    </a:cubicBezTo>
                    <a:cubicBezTo>
                      <a:pt x="81317" y="331451"/>
                      <a:pt x="80150" y="308205"/>
                      <a:pt x="59913" y="284712"/>
                    </a:cubicBezTo>
                    <a:cubicBezTo>
                      <a:pt x="43837" y="266057"/>
                      <a:pt x="49319" y="247201"/>
                      <a:pt x="73456" y="242334"/>
                    </a:cubicBezTo>
                    <a:cubicBezTo>
                      <a:pt x="95935" y="237805"/>
                      <a:pt x="116893" y="231049"/>
                      <a:pt x="136302" y="218228"/>
                    </a:cubicBezTo>
                    <a:cubicBezTo>
                      <a:pt x="149936" y="209230"/>
                      <a:pt x="162496" y="201553"/>
                      <a:pt x="160362" y="182314"/>
                    </a:cubicBezTo>
                    <a:cubicBezTo>
                      <a:pt x="159916" y="178368"/>
                      <a:pt x="162557" y="172702"/>
                      <a:pt x="165644" y="169969"/>
                    </a:cubicBezTo>
                    <a:cubicBezTo>
                      <a:pt x="190594" y="147966"/>
                      <a:pt x="183700" y="120942"/>
                      <a:pt x="178618" y="93995"/>
                    </a:cubicBezTo>
                    <a:cubicBezTo>
                      <a:pt x="177697" y="89066"/>
                      <a:pt x="176100" y="83769"/>
                      <a:pt x="171432" y="82740"/>
                    </a:cubicBezTo>
                    <a:cubicBezTo>
                      <a:pt x="141031" y="76046"/>
                      <a:pt x="139203" y="43280"/>
                      <a:pt x="116049" y="26144"/>
                    </a:cubicBezTo>
                    <a:cubicBezTo>
                      <a:pt x="156646" y="16901"/>
                      <a:pt x="194832" y="19250"/>
                      <a:pt x="232389" y="17054"/>
                    </a:cubicBezTo>
                    <a:cubicBezTo>
                      <a:pt x="315180" y="12202"/>
                      <a:pt x="397971" y="7750"/>
                      <a:pt x="480578" y="334"/>
                    </a:cubicBezTo>
                    <a:cubicBezTo>
                      <a:pt x="497253" y="-1171"/>
                      <a:pt x="506389" y="1869"/>
                      <a:pt x="503210" y="20862"/>
                    </a:cubicBezTo>
                    <a:cubicBezTo>
                      <a:pt x="501844" y="29031"/>
                      <a:pt x="505252" y="36309"/>
                      <a:pt x="509859" y="42804"/>
                    </a:cubicBezTo>
                    <a:cubicBezTo>
                      <a:pt x="552130" y="102548"/>
                      <a:pt x="564259" y="170368"/>
                      <a:pt x="569004" y="241996"/>
                    </a:cubicBezTo>
                    <a:cubicBezTo>
                      <a:pt x="576712" y="358245"/>
                      <a:pt x="589103" y="474186"/>
                      <a:pt x="599375" y="590265"/>
                    </a:cubicBezTo>
                    <a:cubicBezTo>
                      <a:pt x="600404" y="601827"/>
                      <a:pt x="604380" y="614156"/>
                      <a:pt x="598208" y="624920"/>
                    </a:cubicBezTo>
                    <a:cubicBezTo>
                      <a:pt x="584773" y="648305"/>
                      <a:pt x="590270" y="668112"/>
                      <a:pt x="604335" y="689485"/>
                    </a:cubicBezTo>
                    <a:cubicBezTo>
                      <a:pt x="616771" y="708371"/>
                      <a:pt x="620533" y="729529"/>
                      <a:pt x="605686" y="750872"/>
                    </a:cubicBezTo>
                    <a:cubicBezTo>
                      <a:pt x="594891" y="766395"/>
                      <a:pt x="600311" y="787768"/>
                      <a:pt x="588320" y="803752"/>
                    </a:cubicBezTo>
                    <a:cubicBezTo>
                      <a:pt x="580151" y="814639"/>
                      <a:pt x="577940" y="830561"/>
                      <a:pt x="560789" y="833049"/>
                    </a:cubicBezTo>
                    <a:cubicBezTo>
                      <a:pt x="557411" y="833540"/>
                      <a:pt x="554663" y="836334"/>
                      <a:pt x="555431" y="839590"/>
                    </a:cubicBezTo>
                    <a:cubicBezTo>
                      <a:pt x="563016" y="871957"/>
                      <a:pt x="536314" y="901591"/>
                      <a:pt x="547999" y="934587"/>
                    </a:cubicBezTo>
                    <a:cubicBezTo>
                      <a:pt x="549504" y="938840"/>
                      <a:pt x="544375" y="946149"/>
                      <a:pt x="541089" y="951247"/>
                    </a:cubicBezTo>
                    <a:cubicBezTo>
                      <a:pt x="534595" y="961273"/>
                      <a:pt x="531846" y="970916"/>
                      <a:pt x="539478" y="981556"/>
                    </a:cubicBezTo>
                    <a:cubicBezTo>
                      <a:pt x="549258" y="995206"/>
                      <a:pt x="540644" y="999352"/>
                      <a:pt x="529098" y="1004680"/>
                    </a:cubicBezTo>
                    <a:cubicBezTo>
                      <a:pt x="514880" y="1011221"/>
                      <a:pt x="495687" y="1009977"/>
                      <a:pt x="487840" y="1027251"/>
                    </a:cubicBezTo>
                    <a:cubicBezTo>
                      <a:pt x="483296" y="1037262"/>
                      <a:pt x="480931" y="1047979"/>
                      <a:pt x="489391" y="1058206"/>
                    </a:cubicBezTo>
                    <a:cubicBezTo>
                      <a:pt x="493107" y="1062689"/>
                      <a:pt x="497759" y="1068324"/>
                      <a:pt x="492186" y="1074896"/>
                    </a:cubicBezTo>
                    <a:cubicBezTo>
                      <a:pt x="485952" y="1082235"/>
                      <a:pt x="479227" y="1077644"/>
                      <a:pt x="473008" y="1075172"/>
                    </a:cubicBezTo>
                    <a:cubicBezTo>
                      <a:pt x="463565" y="1071410"/>
                      <a:pt x="454475" y="1066773"/>
                      <a:pt x="445140" y="1062750"/>
                    </a:cubicBezTo>
                    <a:cubicBezTo>
                      <a:pt x="420020" y="1051941"/>
                      <a:pt x="409072" y="1055626"/>
                      <a:pt x="395207" y="1079287"/>
                    </a:cubicBezTo>
                    <a:cubicBezTo>
                      <a:pt x="390094" y="1087993"/>
                      <a:pt x="384920" y="1096653"/>
                      <a:pt x="377780" y="1108691"/>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6" name="Google Shape;970;p16">
                <a:extLst>
                  <a:ext uri="{FF2B5EF4-FFF2-40B4-BE49-F238E27FC236}">
                    <a16:creationId xmlns:a16="http://schemas.microsoft.com/office/drawing/2014/main" id="{FD1065AE-5E0F-2F00-8090-281D6C416052}"/>
                  </a:ext>
                </a:extLst>
              </p:cNvPr>
              <p:cNvSpPr/>
              <p:nvPr/>
            </p:nvSpPr>
            <p:spPr>
              <a:xfrm>
                <a:off x="4916109" y="1734797"/>
                <a:ext cx="521550" cy="558950"/>
              </a:xfrm>
              <a:custGeom>
                <a:avLst/>
                <a:gdLst/>
                <a:ahLst/>
                <a:cxnLst/>
                <a:rect l="l" t="t" r="r" b="b"/>
                <a:pathLst>
                  <a:path w="810768" h="868909" extrusionOk="0">
                    <a:moveTo>
                      <a:pt x="266354" y="2016"/>
                    </a:moveTo>
                    <a:cubicBezTo>
                      <a:pt x="255760" y="22141"/>
                      <a:pt x="260519" y="38948"/>
                      <a:pt x="280618" y="52440"/>
                    </a:cubicBezTo>
                    <a:cubicBezTo>
                      <a:pt x="294084" y="61422"/>
                      <a:pt x="306598" y="70957"/>
                      <a:pt x="324870" y="70850"/>
                    </a:cubicBezTo>
                    <a:cubicBezTo>
                      <a:pt x="338274" y="70773"/>
                      <a:pt x="349559" y="79786"/>
                      <a:pt x="354657" y="93759"/>
                    </a:cubicBezTo>
                    <a:cubicBezTo>
                      <a:pt x="359724" y="107670"/>
                      <a:pt x="370181" y="113719"/>
                      <a:pt x="384337" y="116790"/>
                    </a:cubicBezTo>
                    <a:cubicBezTo>
                      <a:pt x="446093" y="130179"/>
                      <a:pt x="508539" y="140114"/>
                      <a:pt x="567899" y="164220"/>
                    </a:cubicBezTo>
                    <a:cubicBezTo>
                      <a:pt x="587015" y="171974"/>
                      <a:pt x="611321" y="163483"/>
                      <a:pt x="633570" y="170085"/>
                    </a:cubicBezTo>
                    <a:cubicBezTo>
                      <a:pt x="661945" y="178500"/>
                      <a:pt x="674781" y="204264"/>
                      <a:pt x="695602" y="220770"/>
                    </a:cubicBezTo>
                    <a:cubicBezTo>
                      <a:pt x="704922" y="228156"/>
                      <a:pt x="699655" y="247379"/>
                      <a:pt x="693882" y="260830"/>
                    </a:cubicBezTo>
                    <a:cubicBezTo>
                      <a:pt x="688247" y="273943"/>
                      <a:pt x="685299" y="285796"/>
                      <a:pt x="706350" y="285704"/>
                    </a:cubicBezTo>
                    <a:cubicBezTo>
                      <a:pt x="710112" y="285704"/>
                      <a:pt x="716483" y="286917"/>
                      <a:pt x="714503" y="291185"/>
                    </a:cubicBezTo>
                    <a:cubicBezTo>
                      <a:pt x="705444" y="310762"/>
                      <a:pt x="720537" y="318301"/>
                      <a:pt x="730825" y="329356"/>
                    </a:cubicBezTo>
                    <a:cubicBezTo>
                      <a:pt x="735492" y="334362"/>
                      <a:pt x="734940" y="345356"/>
                      <a:pt x="726203" y="346400"/>
                    </a:cubicBezTo>
                    <a:cubicBezTo>
                      <a:pt x="702772" y="349210"/>
                      <a:pt x="700607" y="368341"/>
                      <a:pt x="693652" y="384264"/>
                    </a:cubicBezTo>
                    <a:cubicBezTo>
                      <a:pt x="687341" y="398697"/>
                      <a:pt x="683257" y="413729"/>
                      <a:pt x="681276" y="429298"/>
                    </a:cubicBezTo>
                    <a:cubicBezTo>
                      <a:pt x="680431" y="436008"/>
                      <a:pt x="677837" y="443916"/>
                      <a:pt x="688355" y="446019"/>
                    </a:cubicBezTo>
                    <a:cubicBezTo>
                      <a:pt x="696323" y="447616"/>
                      <a:pt x="704477" y="453789"/>
                      <a:pt x="711801" y="444131"/>
                    </a:cubicBezTo>
                    <a:cubicBezTo>
                      <a:pt x="720261" y="432953"/>
                      <a:pt x="731516" y="423694"/>
                      <a:pt x="736214" y="409952"/>
                    </a:cubicBezTo>
                    <a:cubicBezTo>
                      <a:pt x="742003" y="393031"/>
                      <a:pt x="751138" y="379243"/>
                      <a:pt x="767798" y="371105"/>
                    </a:cubicBezTo>
                    <a:cubicBezTo>
                      <a:pt x="775214" y="367481"/>
                      <a:pt x="778608" y="360603"/>
                      <a:pt x="780972" y="352634"/>
                    </a:cubicBezTo>
                    <a:cubicBezTo>
                      <a:pt x="784304" y="341425"/>
                      <a:pt x="788987" y="330616"/>
                      <a:pt x="793225" y="319683"/>
                    </a:cubicBezTo>
                    <a:cubicBezTo>
                      <a:pt x="795712" y="313280"/>
                      <a:pt x="801133" y="307262"/>
                      <a:pt x="807167" y="310686"/>
                    </a:cubicBezTo>
                    <a:cubicBezTo>
                      <a:pt x="815151" y="315231"/>
                      <a:pt x="807781" y="321572"/>
                      <a:pt x="804925" y="326408"/>
                    </a:cubicBezTo>
                    <a:cubicBezTo>
                      <a:pt x="782078" y="365163"/>
                      <a:pt x="766124" y="406881"/>
                      <a:pt x="758893" y="450933"/>
                    </a:cubicBezTo>
                    <a:cubicBezTo>
                      <a:pt x="753841" y="481703"/>
                      <a:pt x="754179" y="513087"/>
                      <a:pt x="741112" y="542568"/>
                    </a:cubicBezTo>
                    <a:cubicBezTo>
                      <a:pt x="733343" y="560118"/>
                      <a:pt x="736183" y="579034"/>
                      <a:pt x="739623" y="597966"/>
                    </a:cubicBezTo>
                    <a:cubicBezTo>
                      <a:pt x="743937" y="621704"/>
                      <a:pt x="730302" y="643078"/>
                      <a:pt x="725942" y="665771"/>
                    </a:cubicBezTo>
                    <a:cubicBezTo>
                      <a:pt x="718495" y="704633"/>
                      <a:pt x="724084" y="739995"/>
                      <a:pt x="740498" y="774788"/>
                    </a:cubicBezTo>
                    <a:cubicBezTo>
                      <a:pt x="742494" y="779041"/>
                      <a:pt x="744874" y="783125"/>
                      <a:pt x="746624" y="787470"/>
                    </a:cubicBezTo>
                    <a:cubicBezTo>
                      <a:pt x="752705" y="802594"/>
                      <a:pt x="752428" y="819100"/>
                      <a:pt x="749081" y="833795"/>
                    </a:cubicBezTo>
                    <a:cubicBezTo>
                      <a:pt x="744260" y="854999"/>
                      <a:pt x="724253" y="844082"/>
                      <a:pt x="711294" y="845571"/>
                    </a:cubicBezTo>
                    <a:cubicBezTo>
                      <a:pt x="600113" y="858408"/>
                      <a:pt x="488102" y="859667"/>
                      <a:pt x="376599" y="868127"/>
                    </a:cubicBezTo>
                    <a:cubicBezTo>
                      <a:pt x="360553" y="869340"/>
                      <a:pt x="344922" y="871935"/>
                      <a:pt x="336693" y="850331"/>
                    </a:cubicBezTo>
                    <a:cubicBezTo>
                      <a:pt x="331902" y="837771"/>
                      <a:pt x="314152" y="837940"/>
                      <a:pt x="302130" y="832935"/>
                    </a:cubicBezTo>
                    <a:cubicBezTo>
                      <a:pt x="272833" y="820774"/>
                      <a:pt x="255222" y="771594"/>
                      <a:pt x="272465" y="744847"/>
                    </a:cubicBezTo>
                    <a:cubicBezTo>
                      <a:pt x="279866" y="733362"/>
                      <a:pt x="281662" y="727158"/>
                      <a:pt x="269425" y="716410"/>
                    </a:cubicBezTo>
                    <a:cubicBezTo>
                      <a:pt x="248804" y="698292"/>
                      <a:pt x="248712" y="670224"/>
                      <a:pt x="247161" y="645534"/>
                    </a:cubicBezTo>
                    <a:cubicBezTo>
                      <a:pt x="245472" y="618495"/>
                      <a:pt x="225834" y="583825"/>
                      <a:pt x="201528" y="573522"/>
                    </a:cubicBezTo>
                    <a:cubicBezTo>
                      <a:pt x="177698" y="563434"/>
                      <a:pt x="155127" y="550798"/>
                      <a:pt x="146666" y="523467"/>
                    </a:cubicBezTo>
                    <a:cubicBezTo>
                      <a:pt x="144640" y="516957"/>
                      <a:pt x="140693" y="513179"/>
                      <a:pt x="134567" y="510262"/>
                    </a:cubicBezTo>
                    <a:cubicBezTo>
                      <a:pt x="115697" y="501295"/>
                      <a:pt x="95106" y="494862"/>
                      <a:pt x="83314" y="475162"/>
                    </a:cubicBezTo>
                    <a:cubicBezTo>
                      <a:pt x="79706" y="469128"/>
                      <a:pt x="72244" y="470509"/>
                      <a:pt x="66087" y="469788"/>
                    </a:cubicBezTo>
                    <a:cubicBezTo>
                      <a:pt x="35992" y="466302"/>
                      <a:pt x="16507" y="442964"/>
                      <a:pt x="19271" y="412746"/>
                    </a:cubicBezTo>
                    <a:cubicBezTo>
                      <a:pt x="21482" y="388625"/>
                      <a:pt x="26242" y="364718"/>
                      <a:pt x="20944" y="340350"/>
                    </a:cubicBezTo>
                    <a:cubicBezTo>
                      <a:pt x="20070" y="336297"/>
                      <a:pt x="22234" y="331245"/>
                      <a:pt x="23939" y="327038"/>
                    </a:cubicBezTo>
                    <a:cubicBezTo>
                      <a:pt x="36053" y="296959"/>
                      <a:pt x="34641" y="288990"/>
                      <a:pt x="8707" y="271516"/>
                    </a:cubicBezTo>
                    <a:cubicBezTo>
                      <a:pt x="63" y="265697"/>
                      <a:pt x="-2118" y="259003"/>
                      <a:pt x="2043" y="252216"/>
                    </a:cubicBezTo>
                    <a:cubicBezTo>
                      <a:pt x="13713" y="233253"/>
                      <a:pt x="22357" y="211895"/>
                      <a:pt x="45420" y="201854"/>
                    </a:cubicBezTo>
                    <a:cubicBezTo>
                      <a:pt x="79890" y="186852"/>
                      <a:pt x="80673" y="184426"/>
                      <a:pt x="78907" y="146977"/>
                    </a:cubicBezTo>
                    <a:cubicBezTo>
                      <a:pt x="77725" y="121980"/>
                      <a:pt x="76236" y="97014"/>
                      <a:pt x="75069" y="72017"/>
                    </a:cubicBezTo>
                    <a:cubicBezTo>
                      <a:pt x="74362" y="56662"/>
                      <a:pt x="84604" y="47787"/>
                      <a:pt x="96903" y="52317"/>
                    </a:cubicBezTo>
                    <a:cubicBezTo>
                      <a:pt x="128241" y="63848"/>
                      <a:pt x="153038" y="47542"/>
                      <a:pt x="178772" y="36610"/>
                    </a:cubicBezTo>
                    <a:cubicBezTo>
                      <a:pt x="204030" y="25877"/>
                      <a:pt x="231070" y="18599"/>
                      <a:pt x="253610" y="1893"/>
                    </a:cubicBezTo>
                    <a:cubicBezTo>
                      <a:pt x="257080" y="-686"/>
                      <a:pt x="260780" y="-625"/>
                      <a:pt x="266339" y="2047"/>
                    </a:cubicBezTo>
                    <a:close/>
                  </a:path>
                </a:pathLst>
              </a:custGeom>
              <a:solidFill>
                <a:schemeClr val="dk2"/>
              </a:solidFill>
              <a:ln>
                <a:noFill/>
              </a:ln>
            </p:spPr>
            <p:txBody>
              <a:bodyPr spcFirstLastPara="1" wrap="square" lIns="91425" tIns="45700" rIns="91425" bIns="45700" anchor="ctr" anchorCtr="0">
                <a:noAutofit/>
              </a:bodyPr>
              <a:lstStyle/>
              <a:p>
                <a:pPr>
                  <a:buClr>
                    <a:srgbClr val="F2F2F2"/>
                  </a:buClr>
                  <a:buSzPts val="1800"/>
                </a:pPr>
                <a:endParaRPr sz="1600" dirty="0">
                  <a:solidFill>
                    <a:srgbClr val="F2F2F2"/>
                  </a:solidFill>
                </a:endParaRPr>
              </a:p>
            </p:txBody>
          </p:sp>
          <p:sp>
            <p:nvSpPr>
              <p:cNvPr id="47" name="Google Shape;971;p16">
                <a:extLst>
                  <a:ext uri="{FF2B5EF4-FFF2-40B4-BE49-F238E27FC236}">
                    <a16:creationId xmlns:a16="http://schemas.microsoft.com/office/drawing/2014/main" id="{C218229C-4289-A6F9-56DF-2D1C768FD8A2}"/>
                  </a:ext>
                </a:extLst>
              </p:cNvPr>
              <p:cNvSpPr/>
              <p:nvPr/>
            </p:nvSpPr>
            <p:spPr>
              <a:xfrm>
                <a:off x="4781535" y="3079519"/>
                <a:ext cx="490970" cy="457172"/>
              </a:xfrm>
              <a:custGeom>
                <a:avLst/>
                <a:gdLst/>
                <a:ahLst/>
                <a:cxnLst/>
                <a:rect l="l" t="t" r="r" b="b"/>
                <a:pathLst>
                  <a:path w="763231" h="710690" extrusionOk="0">
                    <a:moveTo>
                      <a:pt x="654219" y="103836"/>
                    </a:moveTo>
                    <a:cubicBezTo>
                      <a:pt x="686678" y="98201"/>
                      <a:pt x="715206" y="99613"/>
                      <a:pt x="743658" y="97955"/>
                    </a:cubicBezTo>
                    <a:cubicBezTo>
                      <a:pt x="749984" y="97587"/>
                      <a:pt x="758199" y="90539"/>
                      <a:pt x="761899" y="100473"/>
                    </a:cubicBezTo>
                    <a:cubicBezTo>
                      <a:pt x="765077" y="109010"/>
                      <a:pt x="762544" y="119236"/>
                      <a:pt x="754575" y="123351"/>
                    </a:cubicBezTo>
                    <a:cubicBezTo>
                      <a:pt x="739006" y="131397"/>
                      <a:pt x="734092" y="143312"/>
                      <a:pt x="734921" y="159726"/>
                    </a:cubicBezTo>
                    <a:cubicBezTo>
                      <a:pt x="735136" y="163841"/>
                      <a:pt x="732741" y="169399"/>
                      <a:pt x="729639" y="172178"/>
                    </a:cubicBezTo>
                    <a:cubicBezTo>
                      <a:pt x="708159" y="191540"/>
                      <a:pt x="704627" y="213958"/>
                      <a:pt x="710047" y="242117"/>
                    </a:cubicBezTo>
                    <a:cubicBezTo>
                      <a:pt x="713287" y="258961"/>
                      <a:pt x="709479" y="279920"/>
                      <a:pt x="687200" y="287628"/>
                    </a:cubicBezTo>
                    <a:cubicBezTo>
                      <a:pt x="684252" y="288641"/>
                      <a:pt x="681365" y="289040"/>
                      <a:pt x="680812" y="293048"/>
                    </a:cubicBezTo>
                    <a:cubicBezTo>
                      <a:pt x="677342" y="317968"/>
                      <a:pt x="663815" y="346773"/>
                      <a:pt x="645636" y="368331"/>
                    </a:cubicBezTo>
                    <a:cubicBezTo>
                      <a:pt x="645144" y="368914"/>
                      <a:pt x="643992" y="369682"/>
                      <a:pt x="644100" y="369943"/>
                    </a:cubicBezTo>
                    <a:cubicBezTo>
                      <a:pt x="657428" y="400160"/>
                      <a:pt x="626903" y="412613"/>
                      <a:pt x="618566" y="434001"/>
                    </a:cubicBezTo>
                    <a:cubicBezTo>
                      <a:pt x="615817" y="441049"/>
                      <a:pt x="611410" y="445962"/>
                      <a:pt x="606666" y="450953"/>
                    </a:cubicBezTo>
                    <a:cubicBezTo>
                      <a:pt x="595949" y="462223"/>
                      <a:pt x="582345" y="471973"/>
                      <a:pt x="593999" y="490767"/>
                    </a:cubicBezTo>
                    <a:cubicBezTo>
                      <a:pt x="597085" y="495726"/>
                      <a:pt x="593231" y="501607"/>
                      <a:pt x="589024" y="505384"/>
                    </a:cubicBezTo>
                    <a:cubicBezTo>
                      <a:pt x="566054" y="526005"/>
                      <a:pt x="561708" y="555593"/>
                      <a:pt x="551728" y="582448"/>
                    </a:cubicBezTo>
                    <a:cubicBezTo>
                      <a:pt x="549947" y="587269"/>
                      <a:pt x="545003" y="594363"/>
                      <a:pt x="550945" y="597449"/>
                    </a:cubicBezTo>
                    <a:cubicBezTo>
                      <a:pt x="583711" y="614508"/>
                      <a:pt x="560633" y="648011"/>
                      <a:pt x="573117" y="671887"/>
                    </a:cubicBezTo>
                    <a:cubicBezTo>
                      <a:pt x="579888" y="684831"/>
                      <a:pt x="567681" y="696070"/>
                      <a:pt x="549241" y="697191"/>
                    </a:cubicBezTo>
                    <a:cubicBezTo>
                      <a:pt x="493765" y="700538"/>
                      <a:pt x="438243" y="700308"/>
                      <a:pt x="382737" y="701844"/>
                    </a:cubicBezTo>
                    <a:cubicBezTo>
                      <a:pt x="296784" y="704239"/>
                      <a:pt x="210845" y="706956"/>
                      <a:pt x="124937" y="710611"/>
                    </a:cubicBezTo>
                    <a:cubicBezTo>
                      <a:pt x="105544" y="711440"/>
                      <a:pt x="98236" y="705974"/>
                      <a:pt x="100001" y="686044"/>
                    </a:cubicBezTo>
                    <a:cubicBezTo>
                      <a:pt x="101583" y="668187"/>
                      <a:pt x="100232" y="650053"/>
                      <a:pt x="99817" y="632043"/>
                    </a:cubicBezTo>
                    <a:cubicBezTo>
                      <a:pt x="99172" y="604205"/>
                      <a:pt x="84555" y="592612"/>
                      <a:pt x="57731" y="598309"/>
                    </a:cubicBezTo>
                    <a:cubicBezTo>
                      <a:pt x="27744" y="604666"/>
                      <a:pt x="25149" y="602762"/>
                      <a:pt x="25210" y="572452"/>
                    </a:cubicBezTo>
                    <a:cubicBezTo>
                      <a:pt x="25410" y="472203"/>
                      <a:pt x="25026" y="371939"/>
                      <a:pt x="26285" y="271705"/>
                    </a:cubicBezTo>
                    <a:cubicBezTo>
                      <a:pt x="27068" y="208645"/>
                      <a:pt x="11668" y="147795"/>
                      <a:pt x="4390" y="85856"/>
                    </a:cubicBezTo>
                    <a:cubicBezTo>
                      <a:pt x="3668" y="79653"/>
                      <a:pt x="2593" y="73495"/>
                      <a:pt x="1948" y="67292"/>
                    </a:cubicBezTo>
                    <a:cubicBezTo>
                      <a:pt x="-2566" y="24469"/>
                      <a:pt x="-2520" y="24991"/>
                      <a:pt x="39382" y="23609"/>
                    </a:cubicBezTo>
                    <a:cubicBezTo>
                      <a:pt x="180827" y="18957"/>
                      <a:pt x="322272" y="14059"/>
                      <a:pt x="463701" y="8930"/>
                    </a:cubicBezTo>
                    <a:cubicBezTo>
                      <a:pt x="533211" y="6412"/>
                      <a:pt x="602689" y="3111"/>
                      <a:pt x="672199" y="332"/>
                    </a:cubicBezTo>
                    <a:cubicBezTo>
                      <a:pt x="682087" y="-68"/>
                      <a:pt x="692144" y="-1987"/>
                      <a:pt x="697687" y="11049"/>
                    </a:cubicBezTo>
                    <a:cubicBezTo>
                      <a:pt x="702984" y="23517"/>
                      <a:pt x="701817" y="32100"/>
                      <a:pt x="692313" y="42372"/>
                    </a:cubicBezTo>
                    <a:cubicBezTo>
                      <a:pt x="676989" y="58924"/>
                      <a:pt x="667562" y="79622"/>
                      <a:pt x="654234" y="10383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 name="Google Shape;972;p16">
                <a:extLst>
                  <a:ext uri="{FF2B5EF4-FFF2-40B4-BE49-F238E27FC236}">
                    <a16:creationId xmlns:a16="http://schemas.microsoft.com/office/drawing/2014/main" id="{22A378D4-81B3-1E7C-9AEF-AEC91A2B9986}"/>
                  </a:ext>
                </a:extLst>
              </p:cNvPr>
              <p:cNvSpPr/>
              <p:nvPr/>
            </p:nvSpPr>
            <p:spPr>
              <a:xfrm>
                <a:off x="5453468" y="3235250"/>
                <a:ext cx="373281" cy="618647"/>
              </a:xfrm>
              <a:custGeom>
                <a:avLst/>
                <a:gdLst/>
                <a:ahLst/>
                <a:cxnLst/>
                <a:rect l="l" t="t" r="r" b="b"/>
                <a:pathLst>
                  <a:path w="580279" h="961709" extrusionOk="0">
                    <a:moveTo>
                      <a:pt x="10177" y="160066"/>
                    </a:moveTo>
                    <a:cubicBezTo>
                      <a:pt x="10177" y="115707"/>
                      <a:pt x="11713" y="80423"/>
                      <a:pt x="9487" y="45353"/>
                    </a:cubicBezTo>
                    <a:cubicBezTo>
                      <a:pt x="8473" y="29231"/>
                      <a:pt x="19728" y="33024"/>
                      <a:pt x="25394" y="32379"/>
                    </a:cubicBezTo>
                    <a:cubicBezTo>
                      <a:pt x="63381" y="28003"/>
                      <a:pt x="101521" y="24963"/>
                      <a:pt x="139646" y="21677"/>
                    </a:cubicBezTo>
                    <a:cubicBezTo>
                      <a:pt x="221316" y="14645"/>
                      <a:pt x="303032" y="8180"/>
                      <a:pt x="384610" y="288"/>
                    </a:cubicBezTo>
                    <a:cubicBezTo>
                      <a:pt x="397769" y="-986"/>
                      <a:pt x="402283" y="1670"/>
                      <a:pt x="405738" y="14184"/>
                    </a:cubicBezTo>
                    <a:cubicBezTo>
                      <a:pt x="439579" y="136866"/>
                      <a:pt x="474372" y="259286"/>
                      <a:pt x="508213" y="381968"/>
                    </a:cubicBezTo>
                    <a:cubicBezTo>
                      <a:pt x="517886" y="417037"/>
                      <a:pt x="534576" y="448391"/>
                      <a:pt x="551482" y="480251"/>
                    </a:cubicBezTo>
                    <a:cubicBezTo>
                      <a:pt x="561539" y="499214"/>
                      <a:pt x="567757" y="518653"/>
                      <a:pt x="559773" y="545554"/>
                    </a:cubicBezTo>
                    <a:cubicBezTo>
                      <a:pt x="551175" y="574497"/>
                      <a:pt x="538000" y="609305"/>
                      <a:pt x="557823" y="642118"/>
                    </a:cubicBezTo>
                    <a:cubicBezTo>
                      <a:pt x="568034" y="659008"/>
                      <a:pt x="572133" y="677648"/>
                      <a:pt x="566161" y="698268"/>
                    </a:cubicBezTo>
                    <a:cubicBezTo>
                      <a:pt x="560940" y="716233"/>
                      <a:pt x="565930" y="734305"/>
                      <a:pt x="575542" y="749967"/>
                    </a:cubicBezTo>
                    <a:cubicBezTo>
                      <a:pt x="585553" y="766289"/>
                      <a:pt x="578889" y="771417"/>
                      <a:pt x="563136" y="773060"/>
                    </a:cubicBezTo>
                    <a:cubicBezTo>
                      <a:pt x="517349" y="777850"/>
                      <a:pt x="471608" y="783163"/>
                      <a:pt x="425791" y="787662"/>
                    </a:cubicBezTo>
                    <a:cubicBezTo>
                      <a:pt x="340359" y="796046"/>
                      <a:pt x="254865" y="803815"/>
                      <a:pt x="169449" y="812459"/>
                    </a:cubicBezTo>
                    <a:cubicBezTo>
                      <a:pt x="161188" y="813289"/>
                      <a:pt x="148582" y="811692"/>
                      <a:pt x="147369" y="824774"/>
                    </a:cubicBezTo>
                    <a:cubicBezTo>
                      <a:pt x="146264" y="836673"/>
                      <a:pt x="140414" y="852335"/>
                      <a:pt x="154463" y="859060"/>
                    </a:cubicBezTo>
                    <a:cubicBezTo>
                      <a:pt x="185801" y="874076"/>
                      <a:pt x="183544" y="905799"/>
                      <a:pt x="190914" y="931441"/>
                    </a:cubicBezTo>
                    <a:cubicBezTo>
                      <a:pt x="194077" y="942434"/>
                      <a:pt x="181993" y="957589"/>
                      <a:pt x="166439" y="961197"/>
                    </a:cubicBezTo>
                    <a:cubicBezTo>
                      <a:pt x="147692" y="965527"/>
                      <a:pt x="116507" y="941559"/>
                      <a:pt x="114112" y="922105"/>
                    </a:cubicBezTo>
                    <a:cubicBezTo>
                      <a:pt x="113083" y="913691"/>
                      <a:pt x="111240" y="905369"/>
                      <a:pt x="109382" y="897093"/>
                    </a:cubicBezTo>
                    <a:cubicBezTo>
                      <a:pt x="107248" y="887573"/>
                      <a:pt x="99248" y="886037"/>
                      <a:pt x="91372" y="885055"/>
                    </a:cubicBezTo>
                    <a:cubicBezTo>
                      <a:pt x="82328" y="883934"/>
                      <a:pt x="82497" y="891964"/>
                      <a:pt x="80961" y="897154"/>
                    </a:cubicBezTo>
                    <a:cubicBezTo>
                      <a:pt x="76539" y="912032"/>
                      <a:pt x="72194" y="927003"/>
                      <a:pt x="69123" y="942189"/>
                    </a:cubicBezTo>
                    <a:cubicBezTo>
                      <a:pt x="66789" y="953704"/>
                      <a:pt x="60893" y="956821"/>
                      <a:pt x="49684" y="956668"/>
                    </a:cubicBezTo>
                    <a:cubicBezTo>
                      <a:pt x="37938" y="956514"/>
                      <a:pt x="35297" y="950572"/>
                      <a:pt x="34161" y="940776"/>
                    </a:cubicBezTo>
                    <a:cubicBezTo>
                      <a:pt x="28096" y="888203"/>
                      <a:pt x="22354" y="835583"/>
                      <a:pt x="15245" y="783148"/>
                    </a:cubicBezTo>
                    <a:cubicBezTo>
                      <a:pt x="4189" y="701692"/>
                      <a:pt x="-3488" y="620038"/>
                      <a:pt x="1610" y="537815"/>
                    </a:cubicBezTo>
                    <a:cubicBezTo>
                      <a:pt x="6846" y="453397"/>
                      <a:pt x="2915" y="368825"/>
                      <a:pt x="6876" y="284483"/>
                    </a:cubicBezTo>
                    <a:cubicBezTo>
                      <a:pt x="8964" y="239924"/>
                      <a:pt x="8366" y="195397"/>
                      <a:pt x="10162" y="160051"/>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 name="Google Shape;973;p16">
                <a:extLst>
                  <a:ext uri="{FF2B5EF4-FFF2-40B4-BE49-F238E27FC236}">
                    <a16:creationId xmlns:a16="http://schemas.microsoft.com/office/drawing/2014/main" id="{57DCB513-2F57-72F8-4FAE-708C2A12EE87}"/>
                  </a:ext>
                </a:extLst>
              </p:cNvPr>
              <p:cNvSpPr/>
              <p:nvPr/>
            </p:nvSpPr>
            <p:spPr>
              <a:xfrm>
                <a:off x="5851697" y="2874071"/>
                <a:ext cx="855863" cy="385623"/>
              </a:xfrm>
              <a:custGeom>
                <a:avLst/>
                <a:gdLst/>
                <a:ahLst/>
                <a:cxnLst/>
                <a:rect l="l" t="t" r="r" b="b"/>
                <a:pathLst>
                  <a:path w="1330471" h="599465" extrusionOk="0">
                    <a:moveTo>
                      <a:pt x="1914" y="498632"/>
                    </a:moveTo>
                    <a:cubicBezTo>
                      <a:pt x="-4396" y="484752"/>
                      <a:pt x="6260" y="482357"/>
                      <a:pt x="14106" y="481481"/>
                    </a:cubicBezTo>
                    <a:cubicBezTo>
                      <a:pt x="27833" y="479961"/>
                      <a:pt x="31702" y="471332"/>
                      <a:pt x="34650" y="460139"/>
                    </a:cubicBezTo>
                    <a:cubicBezTo>
                      <a:pt x="43556" y="426405"/>
                      <a:pt x="65006" y="408548"/>
                      <a:pt x="100597" y="404525"/>
                    </a:cubicBezTo>
                    <a:cubicBezTo>
                      <a:pt x="104466" y="404095"/>
                      <a:pt x="110408" y="404848"/>
                      <a:pt x="111852" y="402683"/>
                    </a:cubicBezTo>
                    <a:cubicBezTo>
                      <a:pt x="136526" y="365970"/>
                      <a:pt x="189653" y="362270"/>
                      <a:pt x="208584" y="319001"/>
                    </a:cubicBezTo>
                    <a:cubicBezTo>
                      <a:pt x="211702" y="311892"/>
                      <a:pt x="216154" y="305290"/>
                      <a:pt x="220561" y="298856"/>
                    </a:cubicBezTo>
                    <a:cubicBezTo>
                      <a:pt x="223110" y="295125"/>
                      <a:pt x="228714" y="289751"/>
                      <a:pt x="231708" y="294449"/>
                    </a:cubicBezTo>
                    <a:cubicBezTo>
                      <a:pt x="244575" y="314594"/>
                      <a:pt x="251393" y="296400"/>
                      <a:pt x="259807" y="290703"/>
                    </a:cubicBezTo>
                    <a:cubicBezTo>
                      <a:pt x="280351" y="276792"/>
                      <a:pt x="294938" y="251948"/>
                      <a:pt x="326076" y="258274"/>
                    </a:cubicBezTo>
                    <a:cubicBezTo>
                      <a:pt x="337423" y="260578"/>
                      <a:pt x="338452" y="248340"/>
                      <a:pt x="340847" y="240586"/>
                    </a:cubicBezTo>
                    <a:cubicBezTo>
                      <a:pt x="345408" y="225892"/>
                      <a:pt x="351288" y="213056"/>
                      <a:pt x="367502" y="207590"/>
                    </a:cubicBezTo>
                    <a:cubicBezTo>
                      <a:pt x="383148" y="202323"/>
                      <a:pt x="378573" y="188320"/>
                      <a:pt x="377975" y="177464"/>
                    </a:cubicBezTo>
                    <a:cubicBezTo>
                      <a:pt x="377160" y="162478"/>
                      <a:pt x="380508" y="155937"/>
                      <a:pt x="397536" y="153957"/>
                    </a:cubicBezTo>
                    <a:cubicBezTo>
                      <a:pt x="467245" y="145865"/>
                      <a:pt x="537076" y="139048"/>
                      <a:pt x="606509" y="128269"/>
                    </a:cubicBezTo>
                    <a:cubicBezTo>
                      <a:pt x="745359" y="106711"/>
                      <a:pt x="882550" y="76693"/>
                      <a:pt x="1020341" y="49838"/>
                    </a:cubicBezTo>
                    <a:cubicBezTo>
                      <a:pt x="1099155" y="34469"/>
                      <a:pt x="1178415" y="21018"/>
                      <a:pt x="1256339" y="1211"/>
                    </a:cubicBezTo>
                    <a:cubicBezTo>
                      <a:pt x="1267578" y="-1645"/>
                      <a:pt x="1278141" y="-186"/>
                      <a:pt x="1282671" y="13664"/>
                    </a:cubicBezTo>
                    <a:cubicBezTo>
                      <a:pt x="1284836" y="20266"/>
                      <a:pt x="1288721" y="26300"/>
                      <a:pt x="1291792" y="32626"/>
                    </a:cubicBezTo>
                    <a:cubicBezTo>
                      <a:pt x="1303661" y="57070"/>
                      <a:pt x="1302570" y="53708"/>
                      <a:pt x="1276729" y="62091"/>
                    </a:cubicBezTo>
                    <a:cubicBezTo>
                      <a:pt x="1253283" y="69692"/>
                      <a:pt x="1230789" y="83449"/>
                      <a:pt x="1211411" y="98927"/>
                    </a:cubicBezTo>
                    <a:cubicBezTo>
                      <a:pt x="1201907" y="106512"/>
                      <a:pt x="1193508" y="112285"/>
                      <a:pt x="1182084" y="115110"/>
                    </a:cubicBezTo>
                    <a:cubicBezTo>
                      <a:pt x="1172442" y="117505"/>
                      <a:pt x="1165763" y="120300"/>
                      <a:pt x="1170415" y="134334"/>
                    </a:cubicBezTo>
                    <a:cubicBezTo>
                      <a:pt x="1175667" y="150149"/>
                      <a:pt x="1182437" y="143009"/>
                      <a:pt x="1190790" y="139723"/>
                    </a:cubicBezTo>
                    <a:cubicBezTo>
                      <a:pt x="1214851" y="130265"/>
                      <a:pt x="1241153" y="130157"/>
                      <a:pt x="1265643" y="119993"/>
                    </a:cubicBezTo>
                    <a:cubicBezTo>
                      <a:pt x="1279139" y="114388"/>
                      <a:pt x="1296490" y="128729"/>
                      <a:pt x="1315115" y="121083"/>
                    </a:cubicBezTo>
                    <a:cubicBezTo>
                      <a:pt x="1323944" y="117444"/>
                      <a:pt x="1337241" y="168021"/>
                      <a:pt x="1326416" y="173334"/>
                    </a:cubicBezTo>
                    <a:cubicBezTo>
                      <a:pt x="1310447" y="181180"/>
                      <a:pt x="1304751" y="195076"/>
                      <a:pt x="1298317" y="209094"/>
                    </a:cubicBezTo>
                    <a:cubicBezTo>
                      <a:pt x="1289427" y="228456"/>
                      <a:pt x="1276745" y="241031"/>
                      <a:pt x="1254112" y="244747"/>
                    </a:cubicBezTo>
                    <a:cubicBezTo>
                      <a:pt x="1227073" y="249185"/>
                      <a:pt x="1217937" y="281076"/>
                      <a:pt x="1236270" y="302034"/>
                    </a:cubicBezTo>
                    <a:cubicBezTo>
                      <a:pt x="1240385" y="306733"/>
                      <a:pt x="1244500" y="312138"/>
                      <a:pt x="1249797" y="314948"/>
                    </a:cubicBezTo>
                    <a:cubicBezTo>
                      <a:pt x="1273336" y="327461"/>
                      <a:pt x="1270280" y="344643"/>
                      <a:pt x="1260683" y="364527"/>
                    </a:cubicBezTo>
                    <a:cubicBezTo>
                      <a:pt x="1254956" y="376396"/>
                      <a:pt x="1249460" y="380941"/>
                      <a:pt x="1234213" y="379958"/>
                    </a:cubicBezTo>
                    <a:cubicBezTo>
                      <a:pt x="1202214" y="377901"/>
                      <a:pt x="1172580" y="392579"/>
                      <a:pt x="1148289" y="410606"/>
                    </a:cubicBezTo>
                    <a:cubicBezTo>
                      <a:pt x="1105865" y="442097"/>
                      <a:pt x="1074773" y="484230"/>
                      <a:pt x="1057652" y="535237"/>
                    </a:cubicBezTo>
                    <a:cubicBezTo>
                      <a:pt x="1055718" y="541011"/>
                      <a:pt x="1055702" y="547459"/>
                      <a:pt x="1054981" y="553616"/>
                    </a:cubicBezTo>
                    <a:cubicBezTo>
                      <a:pt x="1052585" y="573900"/>
                      <a:pt x="1048793" y="589638"/>
                      <a:pt x="1020801" y="580917"/>
                    </a:cubicBezTo>
                    <a:cubicBezTo>
                      <a:pt x="1005739" y="576218"/>
                      <a:pt x="991582" y="588993"/>
                      <a:pt x="977840" y="595780"/>
                    </a:cubicBezTo>
                    <a:cubicBezTo>
                      <a:pt x="967077" y="601092"/>
                      <a:pt x="960244" y="601154"/>
                      <a:pt x="949081" y="592709"/>
                    </a:cubicBezTo>
                    <a:cubicBezTo>
                      <a:pt x="886896" y="545663"/>
                      <a:pt x="822883" y="501058"/>
                      <a:pt x="760437" y="454366"/>
                    </a:cubicBezTo>
                    <a:cubicBezTo>
                      <a:pt x="740093" y="439149"/>
                      <a:pt x="720976" y="451725"/>
                      <a:pt x="701998" y="453337"/>
                    </a:cubicBezTo>
                    <a:cubicBezTo>
                      <a:pt x="666361" y="456346"/>
                      <a:pt x="631122" y="464116"/>
                      <a:pt x="595685" y="469628"/>
                    </a:cubicBezTo>
                    <a:cubicBezTo>
                      <a:pt x="582909" y="471609"/>
                      <a:pt x="574388" y="471701"/>
                      <a:pt x="568614" y="454166"/>
                    </a:cubicBezTo>
                    <a:cubicBezTo>
                      <a:pt x="561844" y="433622"/>
                      <a:pt x="523949" y="411128"/>
                      <a:pt x="494145" y="415949"/>
                    </a:cubicBezTo>
                    <a:cubicBezTo>
                      <a:pt x="442617" y="424286"/>
                      <a:pt x="390289" y="427925"/>
                      <a:pt x="338191" y="432363"/>
                    </a:cubicBezTo>
                    <a:cubicBezTo>
                      <a:pt x="306269" y="435080"/>
                      <a:pt x="277480" y="444170"/>
                      <a:pt x="251346" y="463210"/>
                    </a:cubicBezTo>
                    <a:cubicBezTo>
                      <a:pt x="220239" y="485873"/>
                      <a:pt x="183526" y="493304"/>
                      <a:pt x="146384" y="500091"/>
                    </a:cubicBezTo>
                    <a:cubicBezTo>
                      <a:pt x="105649" y="507538"/>
                      <a:pt x="64576" y="511883"/>
                      <a:pt x="23595" y="517257"/>
                    </a:cubicBezTo>
                    <a:cubicBezTo>
                      <a:pt x="8409" y="519253"/>
                      <a:pt x="-1571" y="516336"/>
                      <a:pt x="1868" y="49869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 name="Google Shape;974;p16">
                <a:extLst>
                  <a:ext uri="{FF2B5EF4-FFF2-40B4-BE49-F238E27FC236}">
                    <a16:creationId xmlns:a16="http://schemas.microsoft.com/office/drawing/2014/main" id="{5D5E65AA-4505-209E-F50F-CDFD05DB45D3}"/>
                  </a:ext>
                </a:extLst>
              </p:cNvPr>
              <p:cNvSpPr/>
              <p:nvPr/>
            </p:nvSpPr>
            <p:spPr>
              <a:xfrm>
                <a:off x="6161657" y="1753215"/>
                <a:ext cx="733765" cy="557944"/>
              </a:xfrm>
              <a:custGeom>
                <a:avLst/>
                <a:gdLst/>
                <a:ahLst/>
                <a:cxnLst/>
                <a:rect l="l" t="t" r="r" b="b"/>
                <a:pathLst>
                  <a:path w="1140665" h="867345" extrusionOk="0">
                    <a:moveTo>
                      <a:pt x="1140666" y="738081"/>
                    </a:moveTo>
                    <a:cubicBezTo>
                      <a:pt x="1075194" y="782240"/>
                      <a:pt x="1020072" y="844655"/>
                      <a:pt x="935654" y="859165"/>
                    </a:cubicBezTo>
                    <a:cubicBezTo>
                      <a:pt x="924690" y="861054"/>
                      <a:pt x="914280" y="877345"/>
                      <a:pt x="902825" y="857891"/>
                    </a:cubicBezTo>
                    <a:cubicBezTo>
                      <a:pt x="895486" y="845439"/>
                      <a:pt x="897943" y="835228"/>
                      <a:pt x="901275" y="822837"/>
                    </a:cubicBezTo>
                    <a:cubicBezTo>
                      <a:pt x="909566" y="792036"/>
                      <a:pt x="905682" y="786861"/>
                      <a:pt x="874896" y="776896"/>
                    </a:cubicBezTo>
                    <a:cubicBezTo>
                      <a:pt x="845186" y="767269"/>
                      <a:pt x="813678" y="760529"/>
                      <a:pt x="786777" y="745604"/>
                    </a:cubicBezTo>
                    <a:cubicBezTo>
                      <a:pt x="763699" y="732798"/>
                      <a:pt x="735493" y="733766"/>
                      <a:pt x="715441" y="714911"/>
                    </a:cubicBezTo>
                    <a:cubicBezTo>
                      <a:pt x="709345" y="709184"/>
                      <a:pt x="704170" y="703963"/>
                      <a:pt x="705107" y="695319"/>
                    </a:cubicBezTo>
                    <a:cubicBezTo>
                      <a:pt x="706658" y="680870"/>
                      <a:pt x="699595" y="671105"/>
                      <a:pt x="687742" y="665009"/>
                    </a:cubicBezTo>
                    <a:cubicBezTo>
                      <a:pt x="660303" y="650883"/>
                      <a:pt x="637056" y="633978"/>
                      <a:pt x="599745" y="642008"/>
                    </a:cubicBezTo>
                    <a:cubicBezTo>
                      <a:pt x="421020" y="680502"/>
                      <a:pt x="241282" y="714250"/>
                      <a:pt x="61911" y="749765"/>
                    </a:cubicBezTo>
                    <a:cubicBezTo>
                      <a:pt x="54387" y="751255"/>
                      <a:pt x="47125" y="754279"/>
                      <a:pt x="39555" y="755400"/>
                    </a:cubicBezTo>
                    <a:cubicBezTo>
                      <a:pt x="9399" y="759914"/>
                      <a:pt x="524" y="752161"/>
                      <a:pt x="2" y="722035"/>
                    </a:cubicBezTo>
                    <a:cubicBezTo>
                      <a:pt x="-105" y="715602"/>
                      <a:pt x="3549" y="711072"/>
                      <a:pt x="8078" y="708646"/>
                    </a:cubicBezTo>
                    <a:cubicBezTo>
                      <a:pt x="34580" y="694505"/>
                      <a:pt x="47386" y="664825"/>
                      <a:pt x="74471" y="651190"/>
                    </a:cubicBezTo>
                    <a:cubicBezTo>
                      <a:pt x="83346" y="646722"/>
                      <a:pt x="81028" y="634684"/>
                      <a:pt x="85281" y="626515"/>
                    </a:cubicBezTo>
                    <a:cubicBezTo>
                      <a:pt x="90639" y="616243"/>
                      <a:pt x="93188" y="605894"/>
                      <a:pt x="105810" y="600183"/>
                    </a:cubicBezTo>
                    <a:cubicBezTo>
                      <a:pt x="117371" y="594947"/>
                      <a:pt x="111905" y="568261"/>
                      <a:pt x="94048" y="556622"/>
                    </a:cubicBezTo>
                    <a:cubicBezTo>
                      <a:pt x="76267" y="545030"/>
                      <a:pt x="77235" y="525361"/>
                      <a:pt x="67777" y="510498"/>
                    </a:cubicBezTo>
                    <a:cubicBezTo>
                      <a:pt x="62586" y="502360"/>
                      <a:pt x="71738" y="501776"/>
                      <a:pt x="75239" y="499796"/>
                    </a:cubicBezTo>
                    <a:cubicBezTo>
                      <a:pt x="125908" y="471114"/>
                      <a:pt x="180156" y="456496"/>
                      <a:pt x="238656" y="459721"/>
                    </a:cubicBezTo>
                    <a:cubicBezTo>
                      <a:pt x="243938" y="460012"/>
                      <a:pt x="249465" y="461256"/>
                      <a:pt x="254317" y="463344"/>
                    </a:cubicBezTo>
                    <a:cubicBezTo>
                      <a:pt x="267522" y="469041"/>
                      <a:pt x="279514" y="473340"/>
                      <a:pt x="293072" y="462208"/>
                    </a:cubicBezTo>
                    <a:cubicBezTo>
                      <a:pt x="298983" y="457356"/>
                      <a:pt x="309178" y="456527"/>
                      <a:pt x="317547" y="456020"/>
                    </a:cubicBezTo>
                    <a:cubicBezTo>
                      <a:pt x="363717" y="453210"/>
                      <a:pt x="396622" y="429196"/>
                      <a:pt x="421865" y="392361"/>
                    </a:cubicBezTo>
                    <a:cubicBezTo>
                      <a:pt x="424812" y="388062"/>
                      <a:pt x="425350" y="380753"/>
                      <a:pt x="431876" y="380707"/>
                    </a:cubicBezTo>
                    <a:cubicBezTo>
                      <a:pt x="459222" y="380477"/>
                      <a:pt x="458438" y="366642"/>
                      <a:pt x="452803" y="345284"/>
                    </a:cubicBezTo>
                    <a:cubicBezTo>
                      <a:pt x="448320" y="328256"/>
                      <a:pt x="443253" y="310230"/>
                      <a:pt x="451268" y="291267"/>
                    </a:cubicBezTo>
                    <a:cubicBezTo>
                      <a:pt x="455936" y="280258"/>
                      <a:pt x="446370" y="273932"/>
                      <a:pt x="435177" y="271399"/>
                    </a:cubicBezTo>
                    <a:cubicBezTo>
                      <a:pt x="427116" y="269572"/>
                      <a:pt x="418855" y="267038"/>
                      <a:pt x="418824" y="255737"/>
                    </a:cubicBezTo>
                    <a:cubicBezTo>
                      <a:pt x="418794" y="245834"/>
                      <a:pt x="420083" y="236713"/>
                      <a:pt x="429434" y="231339"/>
                    </a:cubicBezTo>
                    <a:cubicBezTo>
                      <a:pt x="450101" y="219486"/>
                      <a:pt x="464642" y="202181"/>
                      <a:pt x="474192" y="180747"/>
                    </a:cubicBezTo>
                    <a:cubicBezTo>
                      <a:pt x="489670" y="146030"/>
                      <a:pt x="511242" y="114615"/>
                      <a:pt x="534198" y="85242"/>
                    </a:cubicBezTo>
                    <a:cubicBezTo>
                      <a:pt x="558549" y="54073"/>
                      <a:pt x="593358" y="35939"/>
                      <a:pt x="634800" y="32868"/>
                    </a:cubicBezTo>
                    <a:cubicBezTo>
                      <a:pt x="678237" y="29644"/>
                      <a:pt x="719280" y="14812"/>
                      <a:pt x="760506" y="2144"/>
                    </a:cubicBezTo>
                    <a:cubicBezTo>
                      <a:pt x="779300" y="-3629"/>
                      <a:pt x="785871" y="2374"/>
                      <a:pt x="789126" y="18727"/>
                    </a:cubicBezTo>
                    <a:cubicBezTo>
                      <a:pt x="790647" y="26312"/>
                      <a:pt x="793702" y="34051"/>
                      <a:pt x="793134" y="41497"/>
                    </a:cubicBezTo>
                    <a:cubicBezTo>
                      <a:pt x="791614" y="61197"/>
                      <a:pt x="797587" y="77242"/>
                      <a:pt x="809272" y="93257"/>
                    </a:cubicBezTo>
                    <a:cubicBezTo>
                      <a:pt x="824273" y="113817"/>
                      <a:pt x="819160" y="138890"/>
                      <a:pt x="815797" y="161523"/>
                    </a:cubicBezTo>
                    <a:cubicBezTo>
                      <a:pt x="813693" y="175680"/>
                      <a:pt x="814845" y="186474"/>
                      <a:pt x="821063" y="198911"/>
                    </a:cubicBezTo>
                    <a:cubicBezTo>
                      <a:pt x="828818" y="214449"/>
                      <a:pt x="840855" y="229251"/>
                      <a:pt x="835957" y="248951"/>
                    </a:cubicBezTo>
                    <a:cubicBezTo>
                      <a:pt x="835405" y="251193"/>
                      <a:pt x="837447" y="255676"/>
                      <a:pt x="839504" y="256751"/>
                    </a:cubicBezTo>
                    <a:cubicBezTo>
                      <a:pt x="874604" y="275069"/>
                      <a:pt x="869844" y="311658"/>
                      <a:pt x="878504" y="341845"/>
                    </a:cubicBezTo>
                    <a:cubicBezTo>
                      <a:pt x="897835" y="409189"/>
                      <a:pt x="896576" y="478223"/>
                      <a:pt x="898327" y="547594"/>
                    </a:cubicBezTo>
                    <a:cubicBezTo>
                      <a:pt x="899617" y="598739"/>
                      <a:pt x="913558" y="649670"/>
                      <a:pt x="923447" y="700401"/>
                    </a:cubicBezTo>
                    <a:cubicBezTo>
                      <a:pt x="925535" y="711118"/>
                      <a:pt x="922710" y="723233"/>
                      <a:pt x="932552" y="733305"/>
                    </a:cubicBezTo>
                    <a:cubicBezTo>
                      <a:pt x="938524" y="739416"/>
                      <a:pt x="926886" y="743915"/>
                      <a:pt x="923554" y="749381"/>
                    </a:cubicBezTo>
                    <a:cubicBezTo>
                      <a:pt x="919516" y="756015"/>
                      <a:pt x="906618" y="759070"/>
                      <a:pt x="913343" y="770002"/>
                    </a:cubicBezTo>
                    <a:cubicBezTo>
                      <a:pt x="920053" y="780919"/>
                      <a:pt x="925873" y="795260"/>
                      <a:pt x="942332" y="793065"/>
                    </a:cubicBezTo>
                    <a:cubicBezTo>
                      <a:pt x="966946" y="789779"/>
                      <a:pt x="991881" y="800727"/>
                      <a:pt x="1016295" y="777833"/>
                    </a:cubicBezTo>
                    <a:cubicBezTo>
                      <a:pt x="1032003" y="763108"/>
                      <a:pt x="1063786" y="768375"/>
                      <a:pt x="1084453" y="752130"/>
                    </a:cubicBezTo>
                    <a:cubicBezTo>
                      <a:pt x="1088522" y="748936"/>
                      <a:pt x="1092990" y="745804"/>
                      <a:pt x="1096721" y="742180"/>
                    </a:cubicBezTo>
                    <a:cubicBezTo>
                      <a:pt x="1109389" y="729897"/>
                      <a:pt x="1120551" y="710873"/>
                      <a:pt x="1140635" y="73809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1" name="Google Shape;975;p16">
                <a:extLst>
                  <a:ext uri="{FF2B5EF4-FFF2-40B4-BE49-F238E27FC236}">
                    <a16:creationId xmlns:a16="http://schemas.microsoft.com/office/drawing/2014/main" id="{54C25E4A-4B2C-EB27-5FFD-0D6E5CEA9DBB}"/>
                  </a:ext>
                </a:extLst>
              </p:cNvPr>
              <p:cNvSpPr/>
              <p:nvPr/>
            </p:nvSpPr>
            <p:spPr>
              <a:xfrm>
                <a:off x="5117284" y="3259012"/>
                <a:ext cx="349125" cy="616968"/>
              </a:xfrm>
              <a:custGeom>
                <a:avLst/>
                <a:gdLst/>
                <a:ahLst/>
                <a:cxnLst/>
                <a:rect l="l" t="t" r="r" b="b"/>
                <a:pathLst>
                  <a:path w="542728" h="959100" extrusionOk="0">
                    <a:moveTo>
                      <a:pt x="519306" y="110613"/>
                    </a:moveTo>
                    <a:cubicBezTo>
                      <a:pt x="514807" y="199822"/>
                      <a:pt x="516266" y="300823"/>
                      <a:pt x="512872" y="401625"/>
                    </a:cubicBezTo>
                    <a:cubicBezTo>
                      <a:pt x="510584" y="469676"/>
                      <a:pt x="509249" y="537711"/>
                      <a:pt x="509663" y="605685"/>
                    </a:cubicBezTo>
                    <a:cubicBezTo>
                      <a:pt x="510078" y="671279"/>
                      <a:pt x="523482" y="735967"/>
                      <a:pt x="530545" y="801115"/>
                    </a:cubicBezTo>
                    <a:cubicBezTo>
                      <a:pt x="533816" y="831348"/>
                      <a:pt x="538483" y="861443"/>
                      <a:pt x="541984" y="891645"/>
                    </a:cubicBezTo>
                    <a:cubicBezTo>
                      <a:pt x="545623" y="922953"/>
                      <a:pt x="536488" y="934637"/>
                      <a:pt x="501894" y="922968"/>
                    </a:cubicBezTo>
                    <a:cubicBezTo>
                      <a:pt x="449121" y="905172"/>
                      <a:pt x="411625" y="933916"/>
                      <a:pt x="371504" y="954706"/>
                    </a:cubicBezTo>
                    <a:cubicBezTo>
                      <a:pt x="353801" y="963872"/>
                      <a:pt x="348119" y="957807"/>
                      <a:pt x="344926" y="944741"/>
                    </a:cubicBezTo>
                    <a:cubicBezTo>
                      <a:pt x="339337" y="921908"/>
                      <a:pt x="327376" y="903191"/>
                      <a:pt x="312804" y="885718"/>
                    </a:cubicBezTo>
                    <a:cubicBezTo>
                      <a:pt x="301335" y="871976"/>
                      <a:pt x="311330" y="858311"/>
                      <a:pt x="313342" y="845398"/>
                    </a:cubicBezTo>
                    <a:cubicBezTo>
                      <a:pt x="319438" y="806352"/>
                      <a:pt x="320328" y="805614"/>
                      <a:pt x="280484" y="807549"/>
                    </a:cubicBezTo>
                    <a:cubicBezTo>
                      <a:pt x="196234" y="811664"/>
                      <a:pt x="112030" y="816900"/>
                      <a:pt x="27781" y="821352"/>
                    </a:cubicBezTo>
                    <a:cubicBezTo>
                      <a:pt x="20057" y="821767"/>
                      <a:pt x="8403" y="825775"/>
                      <a:pt x="7436" y="812600"/>
                    </a:cubicBezTo>
                    <a:cubicBezTo>
                      <a:pt x="6653" y="802037"/>
                      <a:pt x="-10636" y="790045"/>
                      <a:pt x="10353" y="780034"/>
                    </a:cubicBezTo>
                    <a:cubicBezTo>
                      <a:pt x="20288" y="775289"/>
                      <a:pt x="14130" y="762883"/>
                      <a:pt x="15559" y="754008"/>
                    </a:cubicBezTo>
                    <a:cubicBezTo>
                      <a:pt x="18138" y="737948"/>
                      <a:pt x="7022" y="717802"/>
                      <a:pt x="29316" y="707577"/>
                    </a:cubicBezTo>
                    <a:cubicBezTo>
                      <a:pt x="29899" y="672215"/>
                      <a:pt x="55096" y="652777"/>
                      <a:pt x="75610" y="628194"/>
                    </a:cubicBezTo>
                    <a:cubicBezTo>
                      <a:pt x="99655" y="599374"/>
                      <a:pt x="97229" y="561341"/>
                      <a:pt x="88569" y="525243"/>
                    </a:cubicBezTo>
                    <a:cubicBezTo>
                      <a:pt x="86388" y="516168"/>
                      <a:pt x="79878" y="510365"/>
                      <a:pt x="73352" y="504945"/>
                    </a:cubicBezTo>
                    <a:cubicBezTo>
                      <a:pt x="57799" y="492047"/>
                      <a:pt x="59088" y="474666"/>
                      <a:pt x="65844" y="460263"/>
                    </a:cubicBezTo>
                    <a:cubicBezTo>
                      <a:pt x="70927" y="449423"/>
                      <a:pt x="67395" y="443343"/>
                      <a:pt x="66013" y="433654"/>
                    </a:cubicBezTo>
                    <a:cubicBezTo>
                      <a:pt x="62098" y="406139"/>
                      <a:pt x="60440" y="377349"/>
                      <a:pt x="64662" y="350111"/>
                    </a:cubicBezTo>
                    <a:cubicBezTo>
                      <a:pt x="66335" y="339301"/>
                      <a:pt x="70758" y="333159"/>
                      <a:pt x="60148" y="326588"/>
                    </a:cubicBezTo>
                    <a:cubicBezTo>
                      <a:pt x="45254" y="317344"/>
                      <a:pt x="42506" y="306028"/>
                      <a:pt x="49215" y="289031"/>
                    </a:cubicBezTo>
                    <a:cubicBezTo>
                      <a:pt x="57891" y="267013"/>
                      <a:pt x="65737" y="245194"/>
                      <a:pt x="83840" y="228780"/>
                    </a:cubicBezTo>
                    <a:cubicBezTo>
                      <a:pt x="87832" y="225172"/>
                      <a:pt x="92484" y="220750"/>
                      <a:pt x="90288" y="214670"/>
                    </a:cubicBezTo>
                    <a:cubicBezTo>
                      <a:pt x="77222" y="178264"/>
                      <a:pt x="113689" y="167885"/>
                      <a:pt x="126940" y="145436"/>
                    </a:cubicBezTo>
                    <a:cubicBezTo>
                      <a:pt x="129596" y="140938"/>
                      <a:pt x="140098" y="139495"/>
                      <a:pt x="138025" y="132385"/>
                    </a:cubicBezTo>
                    <a:cubicBezTo>
                      <a:pt x="129964" y="104763"/>
                      <a:pt x="154132" y="87013"/>
                      <a:pt x="158017" y="63183"/>
                    </a:cubicBezTo>
                    <a:cubicBezTo>
                      <a:pt x="159706" y="52773"/>
                      <a:pt x="172941" y="50500"/>
                      <a:pt x="176273" y="43100"/>
                    </a:cubicBezTo>
                    <a:cubicBezTo>
                      <a:pt x="192165" y="7723"/>
                      <a:pt x="224701" y="20989"/>
                      <a:pt x="249713" y="18502"/>
                    </a:cubicBezTo>
                    <a:cubicBezTo>
                      <a:pt x="330477" y="10471"/>
                      <a:pt x="411625" y="6448"/>
                      <a:pt x="492574" y="169"/>
                    </a:cubicBezTo>
                    <a:cubicBezTo>
                      <a:pt x="511076" y="-1275"/>
                      <a:pt x="518999" y="6541"/>
                      <a:pt x="519214" y="23814"/>
                    </a:cubicBezTo>
                    <a:cubicBezTo>
                      <a:pt x="519505" y="48857"/>
                      <a:pt x="519290" y="73916"/>
                      <a:pt x="519290" y="110613"/>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2" name="Google Shape;976;p16">
                <a:extLst>
                  <a:ext uri="{FF2B5EF4-FFF2-40B4-BE49-F238E27FC236}">
                    <a16:creationId xmlns:a16="http://schemas.microsoft.com/office/drawing/2014/main" id="{4EBE2123-7123-A43B-FCFD-6CB44F2EE5C1}"/>
                  </a:ext>
                </a:extLst>
              </p:cNvPr>
              <p:cNvSpPr/>
              <p:nvPr/>
            </p:nvSpPr>
            <p:spPr>
              <a:xfrm>
                <a:off x="4846162" y="3536990"/>
                <a:ext cx="558521" cy="492222"/>
              </a:xfrm>
              <a:custGeom>
                <a:avLst/>
                <a:gdLst/>
                <a:ahLst/>
                <a:cxnLst/>
                <a:rect l="l" t="t" r="r" b="b"/>
                <a:pathLst>
                  <a:path w="868241" h="765177" extrusionOk="0">
                    <a:moveTo>
                      <a:pt x="397922" y="406685"/>
                    </a:moveTo>
                    <a:cubicBezTo>
                      <a:pt x="502731" y="400788"/>
                      <a:pt x="602580" y="395430"/>
                      <a:pt x="702369" y="389288"/>
                    </a:cubicBezTo>
                    <a:cubicBezTo>
                      <a:pt x="719719" y="388229"/>
                      <a:pt x="727719" y="390992"/>
                      <a:pt x="720380" y="410308"/>
                    </a:cubicBezTo>
                    <a:cubicBezTo>
                      <a:pt x="709939" y="437823"/>
                      <a:pt x="716326" y="461669"/>
                      <a:pt x="737315" y="482428"/>
                    </a:cubicBezTo>
                    <a:cubicBezTo>
                      <a:pt x="752578" y="497521"/>
                      <a:pt x="749353" y="521735"/>
                      <a:pt x="764293" y="538671"/>
                    </a:cubicBezTo>
                    <a:cubicBezTo>
                      <a:pt x="769683" y="544767"/>
                      <a:pt x="750612" y="552781"/>
                      <a:pt x="741876" y="557542"/>
                    </a:cubicBezTo>
                    <a:cubicBezTo>
                      <a:pt x="728272" y="564958"/>
                      <a:pt x="722498" y="574539"/>
                      <a:pt x="724065" y="589479"/>
                    </a:cubicBezTo>
                    <a:cubicBezTo>
                      <a:pt x="724464" y="593333"/>
                      <a:pt x="723573" y="598522"/>
                      <a:pt x="727780" y="599643"/>
                    </a:cubicBezTo>
                    <a:cubicBezTo>
                      <a:pt x="738989" y="602607"/>
                      <a:pt x="751180" y="602760"/>
                      <a:pt x="761744" y="607090"/>
                    </a:cubicBezTo>
                    <a:cubicBezTo>
                      <a:pt x="779786" y="614460"/>
                      <a:pt x="780538" y="599874"/>
                      <a:pt x="786020" y="590584"/>
                    </a:cubicBezTo>
                    <a:cubicBezTo>
                      <a:pt x="788261" y="586792"/>
                      <a:pt x="789920" y="581755"/>
                      <a:pt x="796307" y="585671"/>
                    </a:cubicBezTo>
                    <a:cubicBezTo>
                      <a:pt x="805566" y="591352"/>
                      <a:pt x="816145" y="596035"/>
                      <a:pt x="817819" y="608334"/>
                    </a:cubicBezTo>
                    <a:cubicBezTo>
                      <a:pt x="818694" y="614813"/>
                      <a:pt x="820229" y="622306"/>
                      <a:pt x="810356" y="625346"/>
                    </a:cubicBezTo>
                    <a:cubicBezTo>
                      <a:pt x="799639" y="628648"/>
                      <a:pt x="789628" y="629876"/>
                      <a:pt x="778742" y="625654"/>
                    </a:cubicBezTo>
                    <a:cubicBezTo>
                      <a:pt x="765383" y="620464"/>
                      <a:pt x="755342" y="620832"/>
                      <a:pt x="762067" y="640041"/>
                    </a:cubicBezTo>
                    <a:cubicBezTo>
                      <a:pt x="763264" y="643480"/>
                      <a:pt x="764001" y="647549"/>
                      <a:pt x="763418" y="651080"/>
                    </a:cubicBezTo>
                    <a:cubicBezTo>
                      <a:pt x="761652" y="661798"/>
                      <a:pt x="747158" y="674158"/>
                      <a:pt x="757921" y="682265"/>
                    </a:cubicBezTo>
                    <a:cubicBezTo>
                      <a:pt x="773951" y="694334"/>
                      <a:pt x="789167" y="712053"/>
                      <a:pt x="813074" y="708767"/>
                    </a:cubicBezTo>
                    <a:cubicBezTo>
                      <a:pt x="835415" y="705696"/>
                      <a:pt x="851491" y="713020"/>
                      <a:pt x="863697" y="732904"/>
                    </a:cubicBezTo>
                    <a:cubicBezTo>
                      <a:pt x="869379" y="742147"/>
                      <a:pt x="870300" y="747614"/>
                      <a:pt x="863191" y="755091"/>
                    </a:cubicBezTo>
                    <a:cubicBezTo>
                      <a:pt x="856573" y="762062"/>
                      <a:pt x="850585" y="770046"/>
                      <a:pt x="839806" y="761417"/>
                    </a:cubicBezTo>
                    <a:cubicBezTo>
                      <a:pt x="836797" y="759007"/>
                      <a:pt x="832559" y="757717"/>
                      <a:pt x="830348" y="754799"/>
                    </a:cubicBezTo>
                    <a:cubicBezTo>
                      <a:pt x="812936" y="731860"/>
                      <a:pt x="788430" y="721235"/>
                      <a:pt x="761238" y="718486"/>
                    </a:cubicBezTo>
                    <a:cubicBezTo>
                      <a:pt x="746022" y="716951"/>
                      <a:pt x="742812" y="710256"/>
                      <a:pt x="742951" y="697681"/>
                    </a:cubicBezTo>
                    <a:cubicBezTo>
                      <a:pt x="743073" y="687025"/>
                      <a:pt x="739481" y="676492"/>
                      <a:pt x="727120" y="681835"/>
                    </a:cubicBezTo>
                    <a:cubicBezTo>
                      <a:pt x="715435" y="686872"/>
                      <a:pt x="693525" y="683125"/>
                      <a:pt x="696964" y="706188"/>
                    </a:cubicBezTo>
                    <a:cubicBezTo>
                      <a:pt x="698223" y="714617"/>
                      <a:pt x="701770" y="722202"/>
                      <a:pt x="698300" y="731062"/>
                    </a:cubicBezTo>
                    <a:cubicBezTo>
                      <a:pt x="689932" y="752373"/>
                      <a:pt x="679905" y="754462"/>
                      <a:pt x="665503" y="737326"/>
                    </a:cubicBezTo>
                    <a:cubicBezTo>
                      <a:pt x="650149" y="719054"/>
                      <a:pt x="610657" y="723952"/>
                      <a:pt x="599893" y="745710"/>
                    </a:cubicBezTo>
                    <a:cubicBezTo>
                      <a:pt x="591111" y="763460"/>
                      <a:pt x="580117" y="765409"/>
                      <a:pt x="560463" y="759820"/>
                    </a:cubicBezTo>
                    <a:cubicBezTo>
                      <a:pt x="531352" y="751514"/>
                      <a:pt x="515675" y="733856"/>
                      <a:pt x="502347" y="708475"/>
                    </a:cubicBezTo>
                    <a:cubicBezTo>
                      <a:pt x="493656" y="691923"/>
                      <a:pt x="472375" y="687578"/>
                      <a:pt x="455301" y="681697"/>
                    </a:cubicBezTo>
                    <a:cubicBezTo>
                      <a:pt x="446795" y="678764"/>
                      <a:pt x="440807" y="675801"/>
                      <a:pt x="439348" y="667970"/>
                    </a:cubicBezTo>
                    <a:cubicBezTo>
                      <a:pt x="434864" y="644033"/>
                      <a:pt x="417268" y="647595"/>
                      <a:pt x="400394" y="647257"/>
                    </a:cubicBezTo>
                    <a:cubicBezTo>
                      <a:pt x="395972" y="647165"/>
                      <a:pt x="387573" y="656930"/>
                      <a:pt x="386007" y="644555"/>
                    </a:cubicBezTo>
                    <a:cubicBezTo>
                      <a:pt x="383043" y="620986"/>
                      <a:pt x="369577" y="627235"/>
                      <a:pt x="358445" y="635834"/>
                    </a:cubicBezTo>
                    <a:cubicBezTo>
                      <a:pt x="345579" y="645768"/>
                      <a:pt x="324175" y="646873"/>
                      <a:pt x="326063" y="673974"/>
                    </a:cubicBezTo>
                    <a:cubicBezTo>
                      <a:pt x="326723" y="683463"/>
                      <a:pt x="302387" y="691447"/>
                      <a:pt x="285681" y="689436"/>
                    </a:cubicBezTo>
                    <a:cubicBezTo>
                      <a:pt x="256554" y="685935"/>
                      <a:pt x="229346" y="675448"/>
                      <a:pt x="202921" y="663778"/>
                    </a:cubicBezTo>
                    <a:cubicBezTo>
                      <a:pt x="166040" y="647488"/>
                      <a:pt x="128698" y="644263"/>
                      <a:pt x="90250" y="654781"/>
                    </a:cubicBezTo>
                    <a:cubicBezTo>
                      <a:pt x="75971" y="658681"/>
                      <a:pt x="61184" y="654980"/>
                      <a:pt x="46751" y="660662"/>
                    </a:cubicBezTo>
                    <a:cubicBezTo>
                      <a:pt x="40241" y="663226"/>
                      <a:pt x="28725" y="658834"/>
                      <a:pt x="37938" y="645584"/>
                    </a:cubicBezTo>
                    <a:cubicBezTo>
                      <a:pt x="45477" y="634728"/>
                      <a:pt x="50482" y="622107"/>
                      <a:pt x="57883" y="611113"/>
                    </a:cubicBezTo>
                    <a:cubicBezTo>
                      <a:pt x="69583" y="593747"/>
                      <a:pt x="75111" y="576612"/>
                      <a:pt x="63104" y="556958"/>
                    </a:cubicBezTo>
                    <a:cubicBezTo>
                      <a:pt x="58804" y="549926"/>
                      <a:pt x="59588" y="541942"/>
                      <a:pt x="64378" y="534709"/>
                    </a:cubicBezTo>
                    <a:cubicBezTo>
                      <a:pt x="66098" y="532115"/>
                      <a:pt x="69061" y="528568"/>
                      <a:pt x="68370" y="526449"/>
                    </a:cubicBezTo>
                    <a:cubicBezTo>
                      <a:pt x="58114" y="494865"/>
                      <a:pt x="83848" y="472939"/>
                      <a:pt x="90035" y="445746"/>
                    </a:cubicBezTo>
                    <a:cubicBezTo>
                      <a:pt x="97313" y="413763"/>
                      <a:pt x="96776" y="384666"/>
                      <a:pt x="79210" y="355785"/>
                    </a:cubicBezTo>
                    <a:cubicBezTo>
                      <a:pt x="61261" y="326273"/>
                      <a:pt x="36664" y="299081"/>
                      <a:pt x="41899" y="259896"/>
                    </a:cubicBezTo>
                    <a:cubicBezTo>
                      <a:pt x="43327" y="249210"/>
                      <a:pt x="33593" y="241087"/>
                      <a:pt x="25962" y="234976"/>
                    </a:cubicBezTo>
                    <a:cubicBezTo>
                      <a:pt x="6922" y="219729"/>
                      <a:pt x="2346" y="199354"/>
                      <a:pt x="2039" y="176921"/>
                    </a:cubicBezTo>
                    <a:cubicBezTo>
                      <a:pt x="1394" y="128401"/>
                      <a:pt x="1425" y="79866"/>
                      <a:pt x="28" y="31377"/>
                    </a:cubicBezTo>
                    <a:cubicBezTo>
                      <a:pt x="-402" y="16775"/>
                      <a:pt x="4097" y="13243"/>
                      <a:pt x="18407" y="12936"/>
                    </a:cubicBezTo>
                    <a:cubicBezTo>
                      <a:pt x="144298" y="10203"/>
                      <a:pt x="270173" y="6656"/>
                      <a:pt x="396049" y="3155"/>
                    </a:cubicBezTo>
                    <a:cubicBezTo>
                      <a:pt x="415564" y="2618"/>
                      <a:pt x="435033" y="822"/>
                      <a:pt x="454549" y="54"/>
                    </a:cubicBezTo>
                    <a:cubicBezTo>
                      <a:pt x="468598" y="-499"/>
                      <a:pt x="475830" y="2987"/>
                      <a:pt x="472083" y="20567"/>
                    </a:cubicBezTo>
                    <a:cubicBezTo>
                      <a:pt x="466878" y="44950"/>
                      <a:pt x="465896" y="67859"/>
                      <a:pt x="489035" y="88434"/>
                    </a:cubicBezTo>
                    <a:cubicBezTo>
                      <a:pt x="506447" y="103927"/>
                      <a:pt x="502286" y="130873"/>
                      <a:pt x="499015" y="152585"/>
                    </a:cubicBezTo>
                    <a:cubicBezTo>
                      <a:pt x="495499" y="175923"/>
                      <a:pt x="484198" y="197143"/>
                      <a:pt x="462211" y="209810"/>
                    </a:cubicBezTo>
                    <a:cubicBezTo>
                      <a:pt x="450296" y="216689"/>
                      <a:pt x="445014" y="227176"/>
                      <a:pt x="443048" y="240212"/>
                    </a:cubicBezTo>
                    <a:cubicBezTo>
                      <a:pt x="441528" y="250315"/>
                      <a:pt x="444308" y="262983"/>
                      <a:pt x="426895" y="263228"/>
                    </a:cubicBezTo>
                    <a:cubicBezTo>
                      <a:pt x="420109" y="263320"/>
                      <a:pt x="421890" y="271873"/>
                      <a:pt x="421890" y="276940"/>
                    </a:cubicBezTo>
                    <a:cubicBezTo>
                      <a:pt x="421859" y="291803"/>
                      <a:pt x="422581" y="306666"/>
                      <a:pt x="422612" y="321529"/>
                    </a:cubicBezTo>
                    <a:cubicBezTo>
                      <a:pt x="422612" y="326673"/>
                      <a:pt x="424500" y="335164"/>
                      <a:pt x="417959" y="335640"/>
                    </a:cubicBezTo>
                    <a:cubicBezTo>
                      <a:pt x="390720" y="337605"/>
                      <a:pt x="403188" y="353911"/>
                      <a:pt x="408624" y="363953"/>
                    </a:cubicBezTo>
                    <a:cubicBezTo>
                      <a:pt x="417591" y="380505"/>
                      <a:pt x="408025" y="391760"/>
                      <a:pt x="397937" y="406746"/>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3" name="Google Shape;977;p16">
                <a:extLst>
                  <a:ext uri="{FF2B5EF4-FFF2-40B4-BE49-F238E27FC236}">
                    <a16:creationId xmlns:a16="http://schemas.microsoft.com/office/drawing/2014/main" id="{DA08F012-DC04-BE73-0123-7427B2623512}"/>
                  </a:ext>
                </a:extLst>
              </p:cNvPr>
              <p:cNvSpPr/>
              <p:nvPr/>
            </p:nvSpPr>
            <p:spPr>
              <a:xfrm>
                <a:off x="6101062" y="2172819"/>
                <a:ext cx="573287" cy="371367"/>
              </a:xfrm>
              <a:custGeom>
                <a:avLst/>
                <a:gdLst/>
                <a:ahLst/>
                <a:cxnLst/>
                <a:rect l="l" t="t" r="r" b="b"/>
                <a:pathLst>
                  <a:path w="891195" h="577303" extrusionOk="0">
                    <a:moveTo>
                      <a:pt x="846873" y="93161"/>
                    </a:moveTo>
                    <a:cubicBezTo>
                      <a:pt x="835449" y="123102"/>
                      <a:pt x="827096" y="152198"/>
                      <a:pt x="809592" y="177241"/>
                    </a:cubicBezTo>
                    <a:cubicBezTo>
                      <a:pt x="807642" y="180036"/>
                      <a:pt x="806184" y="186592"/>
                      <a:pt x="807597" y="187805"/>
                    </a:cubicBezTo>
                    <a:cubicBezTo>
                      <a:pt x="827143" y="204603"/>
                      <a:pt x="812187" y="221431"/>
                      <a:pt x="809730" y="239043"/>
                    </a:cubicBezTo>
                    <a:cubicBezTo>
                      <a:pt x="807919" y="252063"/>
                      <a:pt x="814767" y="262581"/>
                      <a:pt x="826359" y="274803"/>
                    </a:cubicBezTo>
                    <a:cubicBezTo>
                      <a:pt x="845630" y="295102"/>
                      <a:pt x="867034" y="310579"/>
                      <a:pt x="889174" y="326286"/>
                    </a:cubicBezTo>
                    <a:cubicBezTo>
                      <a:pt x="892890" y="328927"/>
                      <a:pt x="890725" y="334010"/>
                      <a:pt x="888698" y="337096"/>
                    </a:cubicBezTo>
                    <a:cubicBezTo>
                      <a:pt x="874541" y="358623"/>
                      <a:pt x="858911" y="381209"/>
                      <a:pt x="842543" y="398652"/>
                    </a:cubicBezTo>
                    <a:cubicBezTo>
                      <a:pt x="818744" y="424033"/>
                      <a:pt x="779959" y="437237"/>
                      <a:pt x="746808" y="448722"/>
                    </a:cubicBezTo>
                    <a:cubicBezTo>
                      <a:pt x="692730" y="467455"/>
                      <a:pt x="634092" y="473105"/>
                      <a:pt x="577296" y="483884"/>
                    </a:cubicBezTo>
                    <a:cubicBezTo>
                      <a:pt x="414616" y="514762"/>
                      <a:pt x="252673" y="549555"/>
                      <a:pt x="89210" y="576364"/>
                    </a:cubicBezTo>
                    <a:cubicBezTo>
                      <a:pt x="73472" y="578943"/>
                      <a:pt x="67775" y="577085"/>
                      <a:pt x="65042" y="559643"/>
                    </a:cubicBezTo>
                    <a:cubicBezTo>
                      <a:pt x="45496" y="434612"/>
                      <a:pt x="26534" y="309412"/>
                      <a:pt x="2842" y="185149"/>
                    </a:cubicBezTo>
                    <a:cubicBezTo>
                      <a:pt x="-3577" y="151477"/>
                      <a:pt x="-1044" y="131378"/>
                      <a:pt x="30771" y="116515"/>
                    </a:cubicBezTo>
                    <a:cubicBezTo>
                      <a:pt x="42947" y="110818"/>
                      <a:pt x="52375" y="99179"/>
                      <a:pt x="62862" y="90013"/>
                    </a:cubicBezTo>
                    <a:cubicBezTo>
                      <a:pt x="79690" y="75288"/>
                      <a:pt x="85909" y="76255"/>
                      <a:pt x="87813" y="98719"/>
                    </a:cubicBezTo>
                    <a:cubicBezTo>
                      <a:pt x="89655" y="120537"/>
                      <a:pt x="96319" y="123378"/>
                      <a:pt x="116909" y="119186"/>
                    </a:cubicBezTo>
                    <a:cubicBezTo>
                      <a:pt x="250355" y="92070"/>
                      <a:pt x="384138" y="66567"/>
                      <a:pt x="517782" y="40403"/>
                    </a:cubicBezTo>
                    <a:cubicBezTo>
                      <a:pt x="583714" y="27490"/>
                      <a:pt x="649599" y="14377"/>
                      <a:pt x="715470" y="1142"/>
                    </a:cubicBezTo>
                    <a:cubicBezTo>
                      <a:pt x="726095" y="-993"/>
                      <a:pt x="735431" y="-947"/>
                      <a:pt x="742939" y="8527"/>
                    </a:cubicBezTo>
                    <a:cubicBezTo>
                      <a:pt x="748344" y="15344"/>
                      <a:pt x="755131" y="18845"/>
                      <a:pt x="764558" y="20396"/>
                    </a:cubicBezTo>
                    <a:cubicBezTo>
                      <a:pt x="775367" y="22177"/>
                      <a:pt x="783183" y="29977"/>
                      <a:pt x="785179" y="42752"/>
                    </a:cubicBezTo>
                    <a:cubicBezTo>
                      <a:pt x="789847" y="72493"/>
                      <a:pt x="815258" y="93207"/>
                      <a:pt x="846843" y="93222"/>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4" name="Google Shape;978;p16">
                <a:extLst>
                  <a:ext uri="{FF2B5EF4-FFF2-40B4-BE49-F238E27FC236}">
                    <a16:creationId xmlns:a16="http://schemas.microsoft.com/office/drawing/2014/main" id="{FCD49342-E1E0-C4F5-FEB9-7FD7DB90C422}"/>
                  </a:ext>
                </a:extLst>
              </p:cNvPr>
              <p:cNvSpPr/>
              <p:nvPr/>
            </p:nvSpPr>
            <p:spPr>
              <a:xfrm>
                <a:off x="5243330" y="2975819"/>
                <a:ext cx="843392" cy="288442"/>
              </a:xfrm>
              <a:custGeom>
                <a:avLst/>
                <a:gdLst/>
                <a:ahLst/>
                <a:cxnLst/>
                <a:rect l="l" t="t" r="r" b="b"/>
                <a:pathLst>
                  <a:path w="1311084" h="448394" extrusionOk="0">
                    <a:moveTo>
                      <a:pt x="932826" y="338082"/>
                    </a:moveTo>
                    <a:cubicBezTo>
                      <a:pt x="937939" y="357689"/>
                      <a:pt x="929341" y="363816"/>
                      <a:pt x="910455" y="365981"/>
                    </a:cubicBezTo>
                    <a:cubicBezTo>
                      <a:pt x="815672" y="376775"/>
                      <a:pt x="721104" y="389212"/>
                      <a:pt x="625969" y="397028"/>
                    </a:cubicBezTo>
                    <a:cubicBezTo>
                      <a:pt x="513743" y="406240"/>
                      <a:pt x="401733" y="418032"/>
                      <a:pt x="289523" y="427490"/>
                    </a:cubicBezTo>
                    <a:cubicBezTo>
                      <a:pt x="212367" y="433985"/>
                      <a:pt x="135027" y="438392"/>
                      <a:pt x="57764" y="443705"/>
                    </a:cubicBezTo>
                    <a:cubicBezTo>
                      <a:pt x="54647" y="443920"/>
                      <a:pt x="51484" y="443736"/>
                      <a:pt x="48367" y="443966"/>
                    </a:cubicBezTo>
                    <a:cubicBezTo>
                      <a:pt x="33565" y="445041"/>
                      <a:pt x="15370" y="452042"/>
                      <a:pt x="4822" y="445900"/>
                    </a:cubicBezTo>
                    <a:cubicBezTo>
                      <a:pt x="-9013" y="437839"/>
                      <a:pt x="11731" y="422040"/>
                      <a:pt x="7739" y="409111"/>
                    </a:cubicBezTo>
                    <a:cubicBezTo>
                      <a:pt x="-936" y="380905"/>
                      <a:pt x="5221" y="357275"/>
                      <a:pt x="26947" y="337299"/>
                    </a:cubicBezTo>
                    <a:cubicBezTo>
                      <a:pt x="32613" y="332078"/>
                      <a:pt x="30970" y="324171"/>
                      <a:pt x="31769" y="317261"/>
                    </a:cubicBezTo>
                    <a:cubicBezTo>
                      <a:pt x="32383" y="312010"/>
                      <a:pt x="30694" y="304916"/>
                      <a:pt x="36943" y="302721"/>
                    </a:cubicBezTo>
                    <a:cubicBezTo>
                      <a:pt x="58777" y="295059"/>
                      <a:pt x="58854" y="276787"/>
                      <a:pt x="59330" y="258700"/>
                    </a:cubicBezTo>
                    <a:cubicBezTo>
                      <a:pt x="59606" y="247844"/>
                      <a:pt x="65702" y="239384"/>
                      <a:pt x="70631" y="230739"/>
                    </a:cubicBezTo>
                    <a:cubicBezTo>
                      <a:pt x="82024" y="210794"/>
                      <a:pt x="92756" y="191309"/>
                      <a:pt x="85079" y="166926"/>
                    </a:cubicBezTo>
                    <a:cubicBezTo>
                      <a:pt x="81363" y="155134"/>
                      <a:pt x="89148" y="153307"/>
                      <a:pt x="99205" y="151879"/>
                    </a:cubicBezTo>
                    <a:cubicBezTo>
                      <a:pt x="157368" y="143526"/>
                      <a:pt x="216114" y="143281"/>
                      <a:pt x="274522" y="138352"/>
                    </a:cubicBezTo>
                    <a:cubicBezTo>
                      <a:pt x="282322" y="137692"/>
                      <a:pt x="290168" y="137722"/>
                      <a:pt x="297999" y="137477"/>
                    </a:cubicBezTo>
                    <a:cubicBezTo>
                      <a:pt x="312647" y="137001"/>
                      <a:pt x="322197" y="132517"/>
                      <a:pt x="317422" y="114921"/>
                    </a:cubicBezTo>
                    <a:cubicBezTo>
                      <a:pt x="315994" y="109700"/>
                      <a:pt x="312293" y="100657"/>
                      <a:pt x="323948" y="102684"/>
                    </a:cubicBezTo>
                    <a:cubicBezTo>
                      <a:pt x="363485" y="109562"/>
                      <a:pt x="401948" y="99014"/>
                      <a:pt x="440380" y="94254"/>
                    </a:cubicBezTo>
                    <a:cubicBezTo>
                      <a:pt x="523539" y="83951"/>
                      <a:pt x="607206" y="80804"/>
                      <a:pt x="690457" y="72789"/>
                    </a:cubicBezTo>
                    <a:cubicBezTo>
                      <a:pt x="791612" y="63054"/>
                      <a:pt x="893627" y="60843"/>
                      <a:pt x="993937" y="44183"/>
                    </a:cubicBezTo>
                    <a:cubicBezTo>
                      <a:pt x="1089549" y="28292"/>
                      <a:pt x="1185913" y="18234"/>
                      <a:pt x="1281633" y="3371"/>
                    </a:cubicBezTo>
                    <a:cubicBezTo>
                      <a:pt x="1290569" y="1990"/>
                      <a:pt x="1305078" y="-6102"/>
                      <a:pt x="1309163" y="9191"/>
                    </a:cubicBezTo>
                    <a:cubicBezTo>
                      <a:pt x="1312679" y="22380"/>
                      <a:pt x="1313201" y="37949"/>
                      <a:pt x="1294438" y="43339"/>
                    </a:cubicBezTo>
                    <a:cubicBezTo>
                      <a:pt x="1292227" y="43968"/>
                      <a:pt x="1288680" y="45120"/>
                      <a:pt x="1288403" y="46548"/>
                    </a:cubicBezTo>
                    <a:cubicBezTo>
                      <a:pt x="1279084" y="93072"/>
                      <a:pt x="1225205" y="84504"/>
                      <a:pt x="1203172" y="115458"/>
                    </a:cubicBezTo>
                    <a:cubicBezTo>
                      <a:pt x="1199271" y="120940"/>
                      <a:pt x="1192193" y="129139"/>
                      <a:pt x="1186558" y="114767"/>
                    </a:cubicBezTo>
                    <a:cubicBezTo>
                      <a:pt x="1183242" y="106323"/>
                      <a:pt x="1177698" y="112387"/>
                      <a:pt x="1173445" y="115167"/>
                    </a:cubicBezTo>
                    <a:cubicBezTo>
                      <a:pt x="1159211" y="124410"/>
                      <a:pt x="1149400" y="137507"/>
                      <a:pt x="1142460" y="152662"/>
                    </a:cubicBezTo>
                    <a:cubicBezTo>
                      <a:pt x="1133907" y="171348"/>
                      <a:pt x="1121563" y="185352"/>
                      <a:pt x="1100650" y="190127"/>
                    </a:cubicBezTo>
                    <a:cubicBezTo>
                      <a:pt x="1089211" y="192737"/>
                      <a:pt x="1082163" y="201397"/>
                      <a:pt x="1075116" y="209734"/>
                    </a:cubicBezTo>
                    <a:cubicBezTo>
                      <a:pt x="1063139" y="223922"/>
                      <a:pt x="1049428" y="232351"/>
                      <a:pt x="1029759" y="234747"/>
                    </a:cubicBezTo>
                    <a:cubicBezTo>
                      <a:pt x="997223" y="238724"/>
                      <a:pt x="978552" y="261847"/>
                      <a:pt x="968356" y="291220"/>
                    </a:cubicBezTo>
                    <a:cubicBezTo>
                      <a:pt x="965025" y="300832"/>
                      <a:pt x="962829" y="309292"/>
                      <a:pt x="951605" y="310429"/>
                    </a:cubicBezTo>
                    <a:cubicBezTo>
                      <a:pt x="933701" y="312240"/>
                      <a:pt x="929817" y="322774"/>
                      <a:pt x="932842" y="338128"/>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5" name="Google Shape;979;p16">
                <a:extLst>
                  <a:ext uri="{FF2B5EF4-FFF2-40B4-BE49-F238E27FC236}">
                    <a16:creationId xmlns:a16="http://schemas.microsoft.com/office/drawing/2014/main" id="{D29BFEB5-55D3-E2AA-CF66-76AA3AD94D15}"/>
                  </a:ext>
                </a:extLst>
              </p:cNvPr>
              <p:cNvSpPr/>
              <p:nvPr/>
            </p:nvSpPr>
            <p:spPr>
              <a:xfrm>
                <a:off x="5701097" y="2272393"/>
                <a:ext cx="415392" cy="469243"/>
              </a:xfrm>
              <a:custGeom>
                <a:avLst/>
                <a:gdLst/>
                <a:ahLst/>
                <a:cxnLst/>
                <a:rect l="l" t="t" r="r" b="b"/>
                <a:pathLst>
                  <a:path w="645742" h="729455" extrusionOk="0">
                    <a:moveTo>
                      <a:pt x="383" y="147019"/>
                    </a:moveTo>
                    <a:cubicBezTo>
                      <a:pt x="-1275" y="139833"/>
                      <a:pt x="2180" y="133876"/>
                      <a:pt x="16029" y="131757"/>
                    </a:cubicBezTo>
                    <a:cubicBezTo>
                      <a:pt x="70553" y="123404"/>
                      <a:pt x="124616" y="111243"/>
                      <a:pt x="179370" y="105578"/>
                    </a:cubicBezTo>
                    <a:cubicBezTo>
                      <a:pt x="204965" y="102921"/>
                      <a:pt x="230269" y="116740"/>
                      <a:pt x="253792" y="128609"/>
                    </a:cubicBezTo>
                    <a:cubicBezTo>
                      <a:pt x="262821" y="133170"/>
                      <a:pt x="270268" y="140586"/>
                      <a:pt x="280048" y="130006"/>
                    </a:cubicBezTo>
                    <a:cubicBezTo>
                      <a:pt x="288355" y="121009"/>
                      <a:pt x="295357" y="130313"/>
                      <a:pt x="299932" y="134413"/>
                    </a:cubicBezTo>
                    <a:cubicBezTo>
                      <a:pt x="324315" y="156232"/>
                      <a:pt x="347009" y="154942"/>
                      <a:pt x="372681" y="135503"/>
                    </a:cubicBezTo>
                    <a:cubicBezTo>
                      <a:pt x="389080" y="123097"/>
                      <a:pt x="408488" y="114714"/>
                      <a:pt x="430967" y="117616"/>
                    </a:cubicBezTo>
                    <a:cubicBezTo>
                      <a:pt x="454859" y="120686"/>
                      <a:pt x="464240" y="99682"/>
                      <a:pt x="476308" y="85878"/>
                    </a:cubicBezTo>
                    <a:cubicBezTo>
                      <a:pt x="508384" y="49196"/>
                      <a:pt x="546908" y="22019"/>
                      <a:pt x="590775" y="1935"/>
                    </a:cubicBezTo>
                    <a:cubicBezTo>
                      <a:pt x="600080" y="-2333"/>
                      <a:pt x="606268" y="139"/>
                      <a:pt x="608249" y="12561"/>
                    </a:cubicBezTo>
                    <a:cubicBezTo>
                      <a:pt x="619918" y="85878"/>
                      <a:pt x="632494" y="159057"/>
                      <a:pt x="644500" y="232313"/>
                    </a:cubicBezTo>
                    <a:cubicBezTo>
                      <a:pt x="645345" y="237472"/>
                      <a:pt x="645852" y="246470"/>
                      <a:pt x="643380" y="247775"/>
                    </a:cubicBezTo>
                    <a:cubicBezTo>
                      <a:pt x="619043" y="260718"/>
                      <a:pt x="633461" y="274031"/>
                      <a:pt x="640908" y="288894"/>
                    </a:cubicBezTo>
                    <a:cubicBezTo>
                      <a:pt x="646896" y="300840"/>
                      <a:pt x="647034" y="314582"/>
                      <a:pt x="642904" y="327894"/>
                    </a:cubicBezTo>
                    <a:cubicBezTo>
                      <a:pt x="636378" y="348914"/>
                      <a:pt x="629914" y="371086"/>
                      <a:pt x="632693" y="392382"/>
                    </a:cubicBezTo>
                    <a:cubicBezTo>
                      <a:pt x="638881" y="439828"/>
                      <a:pt x="610322" y="471703"/>
                      <a:pt x="587351" y="506481"/>
                    </a:cubicBezTo>
                    <a:cubicBezTo>
                      <a:pt x="583159" y="512822"/>
                      <a:pt x="575835" y="521421"/>
                      <a:pt x="568343" y="516031"/>
                    </a:cubicBezTo>
                    <a:cubicBezTo>
                      <a:pt x="548259" y="501568"/>
                      <a:pt x="545526" y="516907"/>
                      <a:pt x="540321" y="529958"/>
                    </a:cubicBezTo>
                    <a:cubicBezTo>
                      <a:pt x="538924" y="533474"/>
                      <a:pt x="536974" y="538480"/>
                      <a:pt x="534148" y="539447"/>
                    </a:cubicBezTo>
                    <a:cubicBezTo>
                      <a:pt x="500507" y="550947"/>
                      <a:pt x="505773" y="578846"/>
                      <a:pt x="506557" y="604534"/>
                    </a:cubicBezTo>
                    <a:cubicBezTo>
                      <a:pt x="506695" y="609202"/>
                      <a:pt x="509136" y="614207"/>
                      <a:pt x="504683" y="617355"/>
                    </a:cubicBezTo>
                    <a:cubicBezTo>
                      <a:pt x="497605" y="622361"/>
                      <a:pt x="494994" y="614346"/>
                      <a:pt x="492292" y="611060"/>
                    </a:cubicBezTo>
                    <a:cubicBezTo>
                      <a:pt x="479855" y="595905"/>
                      <a:pt x="471856" y="595260"/>
                      <a:pt x="465729" y="616050"/>
                    </a:cubicBezTo>
                    <a:cubicBezTo>
                      <a:pt x="459357" y="637638"/>
                      <a:pt x="443665" y="655895"/>
                      <a:pt x="455518" y="682289"/>
                    </a:cubicBezTo>
                    <a:cubicBezTo>
                      <a:pt x="462582" y="697997"/>
                      <a:pt x="429416" y="734939"/>
                      <a:pt x="415889" y="728767"/>
                    </a:cubicBezTo>
                    <a:cubicBezTo>
                      <a:pt x="397371" y="720322"/>
                      <a:pt x="375845" y="712460"/>
                      <a:pt x="366371" y="691517"/>
                    </a:cubicBezTo>
                    <a:cubicBezTo>
                      <a:pt x="356959" y="670727"/>
                      <a:pt x="343923" y="665783"/>
                      <a:pt x="330304" y="684730"/>
                    </a:cubicBezTo>
                    <a:cubicBezTo>
                      <a:pt x="315010" y="706011"/>
                      <a:pt x="297506" y="701144"/>
                      <a:pt x="278774" y="698703"/>
                    </a:cubicBezTo>
                    <a:cubicBezTo>
                      <a:pt x="267857" y="697290"/>
                      <a:pt x="257170" y="693528"/>
                      <a:pt x="248111" y="703232"/>
                    </a:cubicBezTo>
                    <a:cubicBezTo>
                      <a:pt x="239114" y="712875"/>
                      <a:pt x="230561" y="709574"/>
                      <a:pt x="221257" y="703079"/>
                    </a:cubicBezTo>
                    <a:cubicBezTo>
                      <a:pt x="214301" y="698227"/>
                      <a:pt x="205058" y="690135"/>
                      <a:pt x="198947" y="691701"/>
                    </a:cubicBezTo>
                    <a:cubicBezTo>
                      <a:pt x="163570" y="700745"/>
                      <a:pt x="148876" y="674274"/>
                      <a:pt x="132170" y="653684"/>
                    </a:cubicBezTo>
                    <a:cubicBezTo>
                      <a:pt x="117706" y="635842"/>
                      <a:pt x="101523" y="630867"/>
                      <a:pt x="80932" y="637224"/>
                    </a:cubicBezTo>
                    <a:cubicBezTo>
                      <a:pt x="62953" y="642767"/>
                      <a:pt x="56074" y="636349"/>
                      <a:pt x="54216" y="618138"/>
                    </a:cubicBezTo>
                    <a:cubicBezTo>
                      <a:pt x="44942" y="527133"/>
                      <a:pt x="35207" y="436158"/>
                      <a:pt x="24874" y="345260"/>
                    </a:cubicBezTo>
                    <a:cubicBezTo>
                      <a:pt x="17549" y="280787"/>
                      <a:pt x="8997" y="216452"/>
                      <a:pt x="368" y="146989"/>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6" name="Google Shape;980;p16">
                <a:extLst>
                  <a:ext uri="{FF2B5EF4-FFF2-40B4-BE49-F238E27FC236}">
                    <a16:creationId xmlns:a16="http://schemas.microsoft.com/office/drawing/2014/main" id="{AA142E9B-9972-B601-5992-A326307C6122}"/>
                  </a:ext>
                </a:extLst>
              </p:cNvPr>
              <p:cNvSpPr/>
              <p:nvPr/>
            </p:nvSpPr>
            <p:spPr>
              <a:xfrm>
                <a:off x="5510624" y="1837215"/>
                <a:ext cx="382140" cy="523809"/>
              </a:xfrm>
              <a:custGeom>
                <a:avLst/>
                <a:gdLst/>
                <a:ahLst/>
                <a:cxnLst/>
                <a:rect l="l" t="t" r="r" b="b"/>
                <a:pathLst>
                  <a:path w="594050" h="814281" extrusionOk="0">
                    <a:moveTo>
                      <a:pt x="17184" y="812434"/>
                    </a:moveTo>
                    <a:cubicBezTo>
                      <a:pt x="31986" y="759891"/>
                      <a:pt x="64353" y="714288"/>
                      <a:pt x="65582" y="657354"/>
                    </a:cubicBezTo>
                    <a:cubicBezTo>
                      <a:pt x="66564" y="611890"/>
                      <a:pt x="62357" y="568775"/>
                      <a:pt x="40508" y="528239"/>
                    </a:cubicBezTo>
                    <a:cubicBezTo>
                      <a:pt x="31617" y="511749"/>
                      <a:pt x="24646" y="494198"/>
                      <a:pt x="15588" y="477800"/>
                    </a:cubicBezTo>
                    <a:cubicBezTo>
                      <a:pt x="6006" y="460465"/>
                      <a:pt x="2199" y="443160"/>
                      <a:pt x="9093" y="424013"/>
                    </a:cubicBezTo>
                    <a:cubicBezTo>
                      <a:pt x="15158" y="407170"/>
                      <a:pt x="8094" y="391554"/>
                      <a:pt x="2920" y="376138"/>
                    </a:cubicBezTo>
                    <a:cubicBezTo>
                      <a:pt x="-1302" y="363532"/>
                      <a:pt x="-1456" y="352293"/>
                      <a:pt x="5868" y="340624"/>
                    </a:cubicBezTo>
                    <a:cubicBezTo>
                      <a:pt x="24478" y="310990"/>
                      <a:pt x="25537" y="278392"/>
                      <a:pt x="26458" y="244167"/>
                    </a:cubicBezTo>
                    <a:cubicBezTo>
                      <a:pt x="26980" y="224575"/>
                      <a:pt x="41060" y="202634"/>
                      <a:pt x="55048" y="187172"/>
                    </a:cubicBezTo>
                    <a:cubicBezTo>
                      <a:pt x="62787" y="178619"/>
                      <a:pt x="78510" y="174765"/>
                      <a:pt x="88982" y="157415"/>
                    </a:cubicBezTo>
                    <a:cubicBezTo>
                      <a:pt x="89995" y="174612"/>
                      <a:pt x="91269" y="185867"/>
                      <a:pt x="91131" y="197106"/>
                    </a:cubicBezTo>
                    <a:cubicBezTo>
                      <a:pt x="90993" y="207424"/>
                      <a:pt x="94294" y="212276"/>
                      <a:pt x="105226" y="214211"/>
                    </a:cubicBezTo>
                    <a:cubicBezTo>
                      <a:pt x="116420" y="216176"/>
                      <a:pt x="119614" y="211416"/>
                      <a:pt x="124220" y="202634"/>
                    </a:cubicBezTo>
                    <a:cubicBezTo>
                      <a:pt x="136657" y="178927"/>
                      <a:pt x="136227" y="153976"/>
                      <a:pt x="131620" y="129424"/>
                    </a:cubicBezTo>
                    <a:cubicBezTo>
                      <a:pt x="127598" y="107974"/>
                      <a:pt x="134661" y="95951"/>
                      <a:pt x="154760" y="91222"/>
                    </a:cubicBezTo>
                    <a:cubicBezTo>
                      <a:pt x="174199" y="86647"/>
                      <a:pt x="182152" y="77357"/>
                      <a:pt x="169346" y="59193"/>
                    </a:cubicBezTo>
                    <a:cubicBezTo>
                      <a:pt x="155451" y="39478"/>
                      <a:pt x="165093" y="21790"/>
                      <a:pt x="176977" y="8385"/>
                    </a:cubicBezTo>
                    <a:cubicBezTo>
                      <a:pt x="189461" y="-5695"/>
                      <a:pt x="206734" y="278"/>
                      <a:pt x="221782" y="9383"/>
                    </a:cubicBezTo>
                    <a:cubicBezTo>
                      <a:pt x="233190" y="16277"/>
                      <a:pt x="245366" y="20792"/>
                      <a:pt x="259293" y="18980"/>
                    </a:cubicBezTo>
                    <a:cubicBezTo>
                      <a:pt x="263745" y="18396"/>
                      <a:pt x="270501" y="18105"/>
                      <a:pt x="272728" y="20684"/>
                    </a:cubicBezTo>
                    <a:cubicBezTo>
                      <a:pt x="300719" y="53020"/>
                      <a:pt x="343250" y="47385"/>
                      <a:pt x="378105" y="61542"/>
                    </a:cubicBezTo>
                    <a:cubicBezTo>
                      <a:pt x="393183" y="67669"/>
                      <a:pt x="404469" y="92113"/>
                      <a:pt x="395056" y="105962"/>
                    </a:cubicBezTo>
                    <a:cubicBezTo>
                      <a:pt x="387379" y="117263"/>
                      <a:pt x="393505" y="123789"/>
                      <a:pt x="399878" y="130253"/>
                    </a:cubicBezTo>
                    <a:cubicBezTo>
                      <a:pt x="431062" y="161883"/>
                      <a:pt x="432076" y="204138"/>
                      <a:pt x="423155" y="239945"/>
                    </a:cubicBezTo>
                    <a:cubicBezTo>
                      <a:pt x="417366" y="263130"/>
                      <a:pt x="405835" y="294990"/>
                      <a:pt x="388669" y="309823"/>
                    </a:cubicBezTo>
                    <a:cubicBezTo>
                      <a:pt x="369614" y="326313"/>
                      <a:pt x="361906" y="343633"/>
                      <a:pt x="354889" y="364131"/>
                    </a:cubicBezTo>
                    <a:cubicBezTo>
                      <a:pt x="349469" y="379962"/>
                      <a:pt x="353584" y="396222"/>
                      <a:pt x="368662" y="402087"/>
                    </a:cubicBezTo>
                    <a:cubicBezTo>
                      <a:pt x="383617" y="407891"/>
                      <a:pt x="400231" y="422586"/>
                      <a:pt x="418011" y="400445"/>
                    </a:cubicBezTo>
                    <a:cubicBezTo>
                      <a:pt x="430356" y="385075"/>
                      <a:pt x="439661" y="368722"/>
                      <a:pt x="446908" y="351341"/>
                    </a:cubicBezTo>
                    <a:cubicBezTo>
                      <a:pt x="453710" y="335019"/>
                      <a:pt x="462969" y="323227"/>
                      <a:pt x="478461" y="314552"/>
                    </a:cubicBezTo>
                    <a:cubicBezTo>
                      <a:pt x="498883" y="303098"/>
                      <a:pt x="514314" y="304771"/>
                      <a:pt x="527258" y="324686"/>
                    </a:cubicBezTo>
                    <a:cubicBezTo>
                      <a:pt x="550873" y="361060"/>
                      <a:pt x="558918" y="403270"/>
                      <a:pt x="569329" y="444373"/>
                    </a:cubicBezTo>
                    <a:cubicBezTo>
                      <a:pt x="572399" y="456534"/>
                      <a:pt x="575179" y="468741"/>
                      <a:pt x="581704" y="479105"/>
                    </a:cubicBezTo>
                    <a:cubicBezTo>
                      <a:pt x="600053" y="508278"/>
                      <a:pt x="593896" y="538864"/>
                      <a:pt x="588829" y="569588"/>
                    </a:cubicBezTo>
                    <a:cubicBezTo>
                      <a:pt x="588353" y="572506"/>
                      <a:pt x="588568" y="576713"/>
                      <a:pt x="584575" y="576698"/>
                    </a:cubicBezTo>
                    <a:cubicBezTo>
                      <a:pt x="581981" y="576698"/>
                      <a:pt x="579386" y="574241"/>
                      <a:pt x="576806" y="572874"/>
                    </a:cubicBezTo>
                    <a:cubicBezTo>
                      <a:pt x="571693" y="570172"/>
                      <a:pt x="580691" y="554925"/>
                      <a:pt x="566872" y="560775"/>
                    </a:cubicBezTo>
                    <a:cubicBezTo>
                      <a:pt x="557982" y="564537"/>
                      <a:pt x="547863" y="568483"/>
                      <a:pt x="546635" y="580997"/>
                    </a:cubicBezTo>
                    <a:cubicBezTo>
                      <a:pt x="545422" y="593296"/>
                      <a:pt x="543211" y="605502"/>
                      <a:pt x="541967" y="617817"/>
                    </a:cubicBezTo>
                    <a:cubicBezTo>
                      <a:pt x="540908" y="628304"/>
                      <a:pt x="537852" y="638361"/>
                      <a:pt x="529315" y="644334"/>
                    </a:cubicBezTo>
                    <a:cubicBezTo>
                      <a:pt x="514068" y="654990"/>
                      <a:pt x="507988" y="671910"/>
                      <a:pt x="510092" y="686865"/>
                    </a:cubicBezTo>
                    <a:cubicBezTo>
                      <a:pt x="515112" y="722411"/>
                      <a:pt x="478216" y="737719"/>
                      <a:pt x="474837" y="768290"/>
                    </a:cubicBezTo>
                    <a:cubicBezTo>
                      <a:pt x="474730" y="769319"/>
                      <a:pt x="469525" y="770025"/>
                      <a:pt x="466623" y="770486"/>
                    </a:cubicBezTo>
                    <a:cubicBezTo>
                      <a:pt x="418318" y="778040"/>
                      <a:pt x="370059" y="786085"/>
                      <a:pt x="321616" y="792596"/>
                    </a:cubicBezTo>
                    <a:cubicBezTo>
                      <a:pt x="311467" y="793962"/>
                      <a:pt x="298047" y="804296"/>
                      <a:pt x="289587" y="786915"/>
                    </a:cubicBezTo>
                    <a:cubicBezTo>
                      <a:pt x="288497" y="784673"/>
                      <a:pt x="277917" y="786669"/>
                      <a:pt x="271806" y="787329"/>
                    </a:cubicBezTo>
                    <a:cubicBezTo>
                      <a:pt x="192470" y="795866"/>
                      <a:pt x="113134" y="804588"/>
                      <a:pt x="33782" y="812986"/>
                    </a:cubicBezTo>
                    <a:cubicBezTo>
                      <a:pt x="28009" y="813601"/>
                      <a:pt x="21622" y="815842"/>
                      <a:pt x="17184" y="8124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7" name="Google Shape;981;p16">
                <a:extLst>
                  <a:ext uri="{FF2B5EF4-FFF2-40B4-BE49-F238E27FC236}">
                    <a16:creationId xmlns:a16="http://schemas.microsoft.com/office/drawing/2014/main" id="{87D4228E-AB6B-F7E9-33FE-A4B833389E89}"/>
                  </a:ext>
                </a:extLst>
              </p:cNvPr>
              <p:cNvSpPr/>
              <p:nvPr/>
            </p:nvSpPr>
            <p:spPr>
              <a:xfrm>
                <a:off x="5329761" y="2689341"/>
                <a:ext cx="700751" cy="372118"/>
              </a:xfrm>
              <a:custGeom>
                <a:avLst/>
                <a:gdLst/>
                <a:ahLst/>
                <a:cxnLst/>
                <a:rect l="l" t="t" r="r" b="b"/>
                <a:pathLst>
                  <a:path w="1089343" h="578471" extrusionOk="0">
                    <a:moveTo>
                      <a:pt x="416647" y="228177"/>
                    </a:moveTo>
                    <a:cubicBezTo>
                      <a:pt x="425676" y="248798"/>
                      <a:pt x="446159" y="251776"/>
                      <a:pt x="463417" y="255907"/>
                    </a:cubicBezTo>
                    <a:cubicBezTo>
                      <a:pt x="475716" y="258839"/>
                      <a:pt x="486326" y="246065"/>
                      <a:pt x="489243" y="233612"/>
                    </a:cubicBezTo>
                    <a:cubicBezTo>
                      <a:pt x="494679" y="210504"/>
                      <a:pt x="496874" y="189069"/>
                      <a:pt x="520966" y="172824"/>
                    </a:cubicBezTo>
                    <a:cubicBezTo>
                      <a:pt x="533095" y="164640"/>
                      <a:pt x="536535" y="140334"/>
                      <a:pt x="553332" y="129878"/>
                    </a:cubicBezTo>
                    <a:cubicBezTo>
                      <a:pt x="546223" y="97634"/>
                      <a:pt x="566169" y="96390"/>
                      <a:pt x="590536" y="91016"/>
                    </a:cubicBezTo>
                    <a:cubicBezTo>
                      <a:pt x="605983" y="87607"/>
                      <a:pt x="618712" y="69965"/>
                      <a:pt x="638396" y="70364"/>
                    </a:cubicBezTo>
                    <a:cubicBezTo>
                      <a:pt x="643186" y="70456"/>
                      <a:pt x="644538" y="66157"/>
                      <a:pt x="643432" y="61842"/>
                    </a:cubicBezTo>
                    <a:cubicBezTo>
                      <a:pt x="642265" y="57313"/>
                      <a:pt x="639716" y="52968"/>
                      <a:pt x="639348" y="48423"/>
                    </a:cubicBezTo>
                    <a:cubicBezTo>
                      <a:pt x="638196" y="34420"/>
                      <a:pt x="617698" y="19956"/>
                      <a:pt x="634788" y="7350"/>
                    </a:cubicBezTo>
                    <a:cubicBezTo>
                      <a:pt x="652952" y="-6055"/>
                      <a:pt x="687023" y="-205"/>
                      <a:pt x="699890" y="17453"/>
                    </a:cubicBezTo>
                    <a:cubicBezTo>
                      <a:pt x="718193" y="42573"/>
                      <a:pt x="735881" y="64883"/>
                      <a:pt x="771964" y="57528"/>
                    </a:cubicBezTo>
                    <a:cubicBezTo>
                      <a:pt x="776662" y="56576"/>
                      <a:pt x="783203" y="62272"/>
                      <a:pt x="788239" y="65804"/>
                    </a:cubicBezTo>
                    <a:cubicBezTo>
                      <a:pt x="803533" y="76567"/>
                      <a:pt x="816722" y="84552"/>
                      <a:pt x="834886" y="67309"/>
                    </a:cubicBezTo>
                    <a:cubicBezTo>
                      <a:pt x="847861" y="54979"/>
                      <a:pt x="866409" y="67094"/>
                      <a:pt x="882209" y="68168"/>
                    </a:cubicBezTo>
                    <a:cubicBezTo>
                      <a:pt x="895736" y="69105"/>
                      <a:pt x="903812" y="67324"/>
                      <a:pt x="910614" y="55225"/>
                    </a:cubicBezTo>
                    <a:cubicBezTo>
                      <a:pt x="919934" y="38673"/>
                      <a:pt x="928471" y="39041"/>
                      <a:pt x="933676" y="58526"/>
                    </a:cubicBezTo>
                    <a:cubicBezTo>
                      <a:pt x="935550" y="65512"/>
                      <a:pt x="938835" y="70349"/>
                      <a:pt x="947419" y="72191"/>
                    </a:cubicBezTo>
                    <a:cubicBezTo>
                      <a:pt x="969375" y="76905"/>
                      <a:pt x="981567" y="92244"/>
                      <a:pt x="980768" y="114063"/>
                    </a:cubicBezTo>
                    <a:cubicBezTo>
                      <a:pt x="979233" y="156548"/>
                      <a:pt x="1001389" y="184770"/>
                      <a:pt x="1029871" y="212822"/>
                    </a:cubicBezTo>
                    <a:cubicBezTo>
                      <a:pt x="1047391" y="230065"/>
                      <a:pt x="1060043" y="251638"/>
                      <a:pt x="1084871" y="260697"/>
                    </a:cubicBezTo>
                    <a:cubicBezTo>
                      <a:pt x="1094160" y="264091"/>
                      <a:pt x="1086545" y="269603"/>
                      <a:pt x="1083720" y="273273"/>
                    </a:cubicBezTo>
                    <a:cubicBezTo>
                      <a:pt x="1066001" y="296258"/>
                      <a:pt x="1048236" y="320180"/>
                      <a:pt x="1021565" y="332786"/>
                    </a:cubicBezTo>
                    <a:cubicBezTo>
                      <a:pt x="997566" y="344133"/>
                      <a:pt x="994326" y="369836"/>
                      <a:pt x="979540" y="387340"/>
                    </a:cubicBezTo>
                    <a:cubicBezTo>
                      <a:pt x="973690" y="394265"/>
                      <a:pt x="970097" y="402741"/>
                      <a:pt x="960669" y="406626"/>
                    </a:cubicBezTo>
                    <a:cubicBezTo>
                      <a:pt x="957153" y="408084"/>
                      <a:pt x="952670" y="409881"/>
                      <a:pt x="951027" y="412844"/>
                    </a:cubicBezTo>
                    <a:cubicBezTo>
                      <a:pt x="925677" y="458800"/>
                      <a:pt x="879030" y="471298"/>
                      <a:pt x="834364" y="478192"/>
                    </a:cubicBezTo>
                    <a:cubicBezTo>
                      <a:pt x="762690" y="489247"/>
                      <a:pt x="689649" y="491305"/>
                      <a:pt x="617314" y="498429"/>
                    </a:cubicBezTo>
                    <a:cubicBezTo>
                      <a:pt x="486694" y="511266"/>
                      <a:pt x="355261" y="515411"/>
                      <a:pt x="225332" y="535480"/>
                    </a:cubicBezTo>
                    <a:cubicBezTo>
                      <a:pt x="211052" y="537691"/>
                      <a:pt x="197295" y="535480"/>
                      <a:pt x="183506" y="532317"/>
                    </a:cubicBezTo>
                    <a:cubicBezTo>
                      <a:pt x="169780" y="529169"/>
                      <a:pt x="161058" y="532762"/>
                      <a:pt x="166187" y="548500"/>
                    </a:cubicBezTo>
                    <a:cubicBezTo>
                      <a:pt x="172083" y="566542"/>
                      <a:pt x="163776" y="568952"/>
                      <a:pt x="148360" y="569674"/>
                    </a:cubicBezTo>
                    <a:cubicBezTo>
                      <a:pt x="105414" y="571670"/>
                      <a:pt x="62514" y="574787"/>
                      <a:pt x="19660" y="578257"/>
                    </a:cubicBezTo>
                    <a:cubicBezTo>
                      <a:pt x="4812" y="579455"/>
                      <a:pt x="-501" y="575954"/>
                      <a:pt x="37" y="559525"/>
                    </a:cubicBezTo>
                    <a:cubicBezTo>
                      <a:pt x="958" y="531764"/>
                      <a:pt x="8082" y="504694"/>
                      <a:pt x="2908" y="475951"/>
                    </a:cubicBezTo>
                    <a:cubicBezTo>
                      <a:pt x="-839" y="455130"/>
                      <a:pt x="22807" y="443384"/>
                      <a:pt x="43566" y="452274"/>
                    </a:cubicBezTo>
                    <a:cubicBezTo>
                      <a:pt x="54345" y="456896"/>
                      <a:pt x="65508" y="460903"/>
                      <a:pt x="75626" y="466723"/>
                    </a:cubicBezTo>
                    <a:cubicBezTo>
                      <a:pt x="88309" y="474001"/>
                      <a:pt x="96570" y="470147"/>
                      <a:pt x="106351" y="460704"/>
                    </a:cubicBezTo>
                    <a:cubicBezTo>
                      <a:pt x="116070" y="451322"/>
                      <a:pt x="117436" y="444889"/>
                      <a:pt x="109252" y="433327"/>
                    </a:cubicBezTo>
                    <a:cubicBezTo>
                      <a:pt x="94205" y="412076"/>
                      <a:pt x="96201" y="408299"/>
                      <a:pt x="120860" y="398472"/>
                    </a:cubicBezTo>
                    <a:cubicBezTo>
                      <a:pt x="125943" y="396446"/>
                      <a:pt x="130933" y="394173"/>
                      <a:pt x="136046" y="392208"/>
                    </a:cubicBezTo>
                    <a:cubicBezTo>
                      <a:pt x="155991" y="384515"/>
                      <a:pt x="162179" y="370727"/>
                      <a:pt x="154579" y="350858"/>
                    </a:cubicBezTo>
                    <a:cubicBezTo>
                      <a:pt x="148990" y="336256"/>
                      <a:pt x="170839" y="299605"/>
                      <a:pt x="187790" y="297026"/>
                    </a:cubicBezTo>
                    <a:cubicBezTo>
                      <a:pt x="208948" y="293801"/>
                      <a:pt x="228694" y="284558"/>
                      <a:pt x="251188" y="286001"/>
                    </a:cubicBezTo>
                    <a:cubicBezTo>
                      <a:pt x="265269" y="286907"/>
                      <a:pt x="274497" y="294415"/>
                      <a:pt x="284600" y="300864"/>
                    </a:cubicBezTo>
                    <a:cubicBezTo>
                      <a:pt x="296991" y="308772"/>
                      <a:pt x="306096" y="313086"/>
                      <a:pt x="311608" y="294415"/>
                    </a:cubicBezTo>
                    <a:cubicBezTo>
                      <a:pt x="315308" y="281917"/>
                      <a:pt x="327132" y="277587"/>
                      <a:pt x="337158" y="271660"/>
                    </a:cubicBezTo>
                    <a:cubicBezTo>
                      <a:pt x="340567" y="269649"/>
                      <a:pt x="345311" y="266808"/>
                      <a:pt x="347614" y="270693"/>
                    </a:cubicBezTo>
                    <a:cubicBezTo>
                      <a:pt x="360297" y="292112"/>
                      <a:pt x="374761" y="274762"/>
                      <a:pt x="388288" y="272858"/>
                    </a:cubicBezTo>
                    <a:cubicBezTo>
                      <a:pt x="397009" y="271630"/>
                      <a:pt x="402598" y="266547"/>
                      <a:pt x="400065" y="256490"/>
                    </a:cubicBezTo>
                    <a:cubicBezTo>
                      <a:pt x="396717" y="243224"/>
                      <a:pt x="404994" y="236238"/>
                      <a:pt x="416663" y="22819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8" name="Google Shape;982;p16">
                <a:extLst>
                  <a:ext uri="{FF2B5EF4-FFF2-40B4-BE49-F238E27FC236}">
                    <a16:creationId xmlns:a16="http://schemas.microsoft.com/office/drawing/2014/main" id="{4D2DE3C7-2DB4-B6C5-D916-715577FECBDA}"/>
                  </a:ext>
                </a:extLst>
              </p:cNvPr>
              <p:cNvSpPr/>
              <p:nvPr/>
            </p:nvSpPr>
            <p:spPr>
              <a:xfrm>
                <a:off x="5928321" y="2557388"/>
                <a:ext cx="735297" cy="429746"/>
              </a:xfrm>
              <a:custGeom>
                <a:avLst/>
                <a:gdLst/>
                <a:ahLst/>
                <a:cxnLst/>
                <a:rect l="l" t="t" r="r" b="b"/>
                <a:pathLst>
                  <a:path w="1143046" h="668056" extrusionOk="0">
                    <a:moveTo>
                      <a:pt x="0" y="668056"/>
                    </a:moveTo>
                    <a:cubicBezTo>
                      <a:pt x="12637" y="656157"/>
                      <a:pt x="28421" y="650184"/>
                      <a:pt x="30924" y="630991"/>
                    </a:cubicBezTo>
                    <a:cubicBezTo>
                      <a:pt x="31707" y="625003"/>
                      <a:pt x="38724" y="623820"/>
                      <a:pt x="43745" y="621901"/>
                    </a:cubicBezTo>
                    <a:cubicBezTo>
                      <a:pt x="54262" y="617878"/>
                      <a:pt x="57502" y="608589"/>
                      <a:pt x="63582" y="600574"/>
                    </a:cubicBezTo>
                    <a:cubicBezTo>
                      <a:pt x="74883" y="585680"/>
                      <a:pt x="77494" y="564768"/>
                      <a:pt x="93954" y="554311"/>
                    </a:cubicBezTo>
                    <a:cubicBezTo>
                      <a:pt x="120010" y="537744"/>
                      <a:pt x="142796" y="517814"/>
                      <a:pt x="160377" y="492463"/>
                    </a:cubicBezTo>
                    <a:cubicBezTo>
                      <a:pt x="168130" y="481286"/>
                      <a:pt x="173873" y="482253"/>
                      <a:pt x="181535" y="492080"/>
                    </a:cubicBezTo>
                    <a:cubicBezTo>
                      <a:pt x="191162" y="504409"/>
                      <a:pt x="201680" y="515219"/>
                      <a:pt x="217295" y="521192"/>
                    </a:cubicBezTo>
                    <a:cubicBezTo>
                      <a:pt x="237471" y="528915"/>
                      <a:pt x="254238" y="527149"/>
                      <a:pt x="267258" y="509476"/>
                    </a:cubicBezTo>
                    <a:cubicBezTo>
                      <a:pt x="274782" y="499266"/>
                      <a:pt x="280080" y="495842"/>
                      <a:pt x="293545" y="503227"/>
                    </a:cubicBezTo>
                    <a:cubicBezTo>
                      <a:pt x="315840" y="515449"/>
                      <a:pt x="332653" y="495365"/>
                      <a:pt x="350480" y="486552"/>
                    </a:cubicBezTo>
                    <a:cubicBezTo>
                      <a:pt x="363546" y="480103"/>
                      <a:pt x="373864" y="468311"/>
                      <a:pt x="386132" y="459974"/>
                    </a:cubicBezTo>
                    <a:cubicBezTo>
                      <a:pt x="393472" y="454984"/>
                      <a:pt x="398554" y="444788"/>
                      <a:pt x="412158" y="453141"/>
                    </a:cubicBezTo>
                    <a:cubicBezTo>
                      <a:pt x="420326" y="458162"/>
                      <a:pt x="445109" y="428620"/>
                      <a:pt x="442867" y="415646"/>
                    </a:cubicBezTo>
                    <a:cubicBezTo>
                      <a:pt x="437478" y="384614"/>
                      <a:pt x="447658" y="358711"/>
                      <a:pt x="466175" y="334958"/>
                    </a:cubicBezTo>
                    <a:cubicBezTo>
                      <a:pt x="472117" y="327327"/>
                      <a:pt x="475280" y="319066"/>
                      <a:pt x="476370" y="309301"/>
                    </a:cubicBezTo>
                    <a:cubicBezTo>
                      <a:pt x="478198" y="292933"/>
                      <a:pt x="482405" y="277103"/>
                      <a:pt x="492370" y="263345"/>
                    </a:cubicBezTo>
                    <a:cubicBezTo>
                      <a:pt x="500815" y="251676"/>
                      <a:pt x="505360" y="238763"/>
                      <a:pt x="505482" y="224038"/>
                    </a:cubicBezTo>
                    <a:cubicBezTo>
                      <a:pt x="505559" y="214718"/>
                      <a:pt x="506311" y="207087"/>
                      <a:pt x="520407" y="214641"/>
                    </a:cubicBezTo>
                    <a:cubicBezTo>
                      <a:pt x="557042" y="234295"/>
                      <a:pt x="572351" y="226940"/>
                      <a:pt x="582577" y="187279"/>
                    </a:cubicBezTo>
                    <a:cubicBezTo>
                      <a:pt x="586830" y="170758"/>
                      <a:pt x="590745" y="154145"/>
                      <a:pt x="595444" y="134982"/>
                    </a:cubicBezTo>
                    <a:cubicBezTo>
                      <a:pt x="613362" y="150383"/>
                      <a:pt x="621438" y="140464"/>
                      <a:pt x="629116" y="125217"/>
                    </a:cubicBezTo>
                    <a:cubicBezTo>
                      <a:pt x="637192" y="109187"/>
                      <a:pt x="646543" y="93679"/>
                      <a:pt x="656585" y="78801"/>
                    </a:cubicBezTo>
                    <a:cubicBezTo>
                      <a:pt x="670036" y="58871"/>
                      <a:pt x="679862" y="38710"/>
                      <a:pt x="674197" y="13529"/>
                    </a:cubicBezTo>
                    <a:cubicBezTo>
                      <a:pt x="670803" y="-1549"/>
                      <a:pt x="677759" y="-2393"/>
                      <a:pt x="689259" y="4332"/>
                    </a:cubicBezTo>
                    <a:cubicBezTo>
                      <a:pt x="707484" y="15003"/>
                      <a:pt x="726340" y="24615"/>
                      <a:pt x="744304" y="35670"/>
                    </a:cubicBezTo>
                    <a:cubicBezTo>
                      <a:pt x="756526" y="43194"/>
                      <a:pt x="763113" y="43086"/>
                      <a:pt x="766799" y="27164"/>
                    </a:cubicBezTo>
                    <a:cubicBezTo>
                      <a:pt x="769117" y="17107"/>
                      <a:pt x="764772" y="585"/>
                      <a:pt x="782000" y="17"/>
                    </a:cubicBezTo>
                    <a:cubicBezTo>
                      <a:pt x="799519" y="-551"/>
                      <a:pt x="805968" y="13007"/>
                      <a:pt x="807488" y="27839"/>
                    </a:cubicBezTo>
                    <a:cubicBezTo>
                      <a:pt x="808824" y="41013"/>
                      <a:pt x="816900" y="41397"/>
                      <a:pt x="826834" y="42273"/>
                    </a:cubicBezTo>
                    <a:cubicBezTo>
                      <a:pt x="847164" y="44054"/>
                      <a:pt x="865052" y="51009"/>
                      <a:pt x="875324" y="70340"/>
                    </a:cubicBezTo>
                    <a:cubicBezTo>
                      <a:pt x="883462" y="85664"/>
                      <a:pt x="883508" y="101387"/>
                      <a:pt x="869796" y="112657"/>
                    </a:cubicBezTo>
                    <a:cubicBezTo>
                      <a:pt x="854642" y="125109"/>
                      <a:pt x="854488" y="141462"/>
                      <a:pt x="855562" y="157323"/>
                    </a:cubicBezTo>
                    <a:cubicBezTo>
                      <a:pt x="856898" y="177330"/>
                      <a:pt x="867954" y="183548"/>
                      <a:pt x="886578" y="176102"/>
                    </a:cubicBezTo>
                    <a:cubicBezTo>
                      <a:pt x="899445" y="170958"/>
                      <a:pt x="908904" y="169929"/>
                      <a:pt x="913756" y="185621"/>
                    </a:cubicBezTo>
                    <a:cubicBezTo>
                      <a:pt x="918209" y="200054"/>
                      <a:pt x="930646" y="197076"/>
                      <a:pt x="940979" y="196922"/>
                    </a:cubicBezTo>
                    <a:cubicBezTo>
                      <a:pt x="961677" y="196630"/>
                      <a:pt x="980731" y="196676"/>
                      <a:pt x="994612" y="217420"/>
                    </a:cubicBezTo>
                    <a:cubicBezTo>
                      <a:pt x="999556" y="224821"/>
                      <a:pt x="1013621" y="226940"/>
                      <a:pt x="1023985" y="229673"/>
                    </a:cubicBezTo>
                    <a:cubicBezTo>
                      <a:pt x="1038786" y="233588"/>
                      <a:pt x="1042856" y="243139"/>
                      <a:pt x="1038449" y="255929"/>
                    </a:cubicBezTo>
                    <a:cubicBezTo>
                      <a:pt x="1029988" y="280419"/>
                      <a:pt x="1034088" y="301608"/>
                      <a:pt x="1052053" y="320080"/>
                    </a:cubicBezTo>
                    <a:cubicBezTo>
                      <a:pt x="1058716" y="326928"/>
                      <a:pt x="1057534" y="332670"/>
                      <a:pt x="1052821" y="340685"/>
                    </a:cubicBezTo>
                    <a:cubicBezTo>
                      <a:pt x="1042241" y="358681"/>
                      <a:pt x="1033582" y="377597"/>
                      <a:pt x="1058486" y="392169"/>
                    </a:cubicBezTo>
                    <a:cubicBezTo>
                      <a:pt x="1065611" y="396330"/>
                      <a:pt x="1061450" y="400306"/>
                      <a:pt x="1059223" y="405496"/>
                    </a:cubicBezTo>
                    <a:cubicBezTo>
                      <a:pt x="1054356" y="416858"/>
                      <a:pt x="1051608" y="406540"/>
                      <a:pt x="1048214" y="404928"/>
                    </a:cubicBezTo>
                    <a:cubicBezTo>
                      <a:pt x="1041996" y="401965"/>
                      <a:pt x="1035163" y="399585"/>
                      <a:pt x="1030035" y="395240"/>
                    </a:cubicBezTo>
                    <a:cubicBezTo>
                      <a:pt x="1022664" y="388990"/>
                      <a:pt x="1016323" y="386380"/>
                      <a:pt x="1011978" y="396959"/>
                    </a:cubicBezTo>
                    <a:cubicBezTo>
                      <a:pt x="1008984" y="404222"/>
                      <a:pt x="1006803" y="410225"/>
                      <a:pt x="1017367" y="417411"/>
                    </a:cubicBezTo>
                    <a:cubicBezTo>
                      <a:pt x="1043562" y="435238"/>
                      <a:pt x="1071123" y="430831"/>
                      <a:pt x="1097901" y="425165"/>
                    </a:cubicBezTo>
                    <a:cubicBezTo>
                      <a:pt x="1115697" y="421403"/>
                      <a:pt x="1123880" y="424259"/>
                      <a:pt x="1131558" y="440903"/>
                    </a:cubicBezTo>
                    <a:cubicBezTo>
                      <a:pt x="1149077" y="478875"/>
                      <a:pt x="1150075" y="478967"/>
                      <a:pt x="1109447" y="486675"/>
                    </a:cubicBezTo>
                    <a:cubicBezTo>
                      <a:pt x="898417" y="526719"/>
                      <a:pt x="688860" y="574656"/>
                      <a:pt x="476585" y="607883"/>
                    </a:cubicBezTo>
                    <a:cubicBezTo>
                      <a:pt x="382447" y="622623"/>
                      <a:pt x="287358" y="631160"/>
                      <a:pt x="192759" y="642967"/>
                    </a:cubicBezTo>
                    <a:cubicBezTo>
                      <a:pt x="140815" y="649462"/>
                      <a:pt x="88994" y="656971"/>
                      <a:pt x="37111" y="663880"/>
                    </a:cubicBezTo>
                    <a:cubicBezTo>
                      <a:pt x="24797" y="665523"/>
                      <a:pt x="12406" y="666644"/>
                      <a:pt x="46" y="66801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9" name="Google Shape;983;p16">
                <a:extLst>
                  <a:ext uri="{FF2B5EF4-FFF2-40B4-BE49-F238E27FC236}">
                    <a16:creationId xmlns:a16="http://schemas.microsoft.com/office/drawing/2014/main" id="{8918075F-7D50-DC86-C6B3-F5124A10A288}"/>
                  </a:ext>
                </a:extLst>
              </p:cNvPr>
              <p:cNvSpPr/>
              <p:nvPr/>
            </p:nvSpPr>
            <p:spPr>
              <a:xfrm>
                <a:off x="5432369" y="2353305"/>
                <a:ext cx="298096" cy="522542"/>
              </a:xfrm>
              <a:custGeom>
                <a:avLst/>
                <a:gdLst/>
                <a:ahLst/>
                <a:cxnLst/>
                <a:rect l="l" t="t" r="r" b="b"/>
                <a:pathLst>
                  <a:path w="463401" h="812311" extrusionOk="0">
                    <a:moveTo>
                      <a:pt x="262422" y="720907"/>
                    </a:moveTo>
                    <a:cubicBezTo>
                      <a:pt x="251351" y="744415"/>
                      <a:pt x="219967" y="745843"/>
                      <a:pt x="224205" y="777104"/>
                    </a:cubicBezTo>
                    <a:cubicBezTo>
                      <a:pt x="225126" y="783922"/>
                      <a:pt x="207653" y="792489"/>
                      <a:pt x="200452" y="782064"/>
                    </a:cubicBezTo>
                    <a:cubicBezTo>
                      <a:pt x="189811" y="766633"/>
                      <a:pt x="181735" y="773327"/>
                      <a:pt x="171892" y="780436"/>
                    </a:cubicBezTo>
                    <a:cubicBezTo>
                      <a:pt x="161267" y="788098"/>
                      <a:pt x="147801" y="792059"/>
                      <a:pt x="141214" y="804988"/>
                    </a:cubicBezTo>
                    <a:cubicBezTo>
                      <a:pt x="136915" y="813417"/>
                      <a:pt x="129468" y="810469"/>
                      <a:pt x="125799" y="805771"/>
                    </a:cubicBezTo>
                    <a:cubicBezTo>
                      <a:pt x="109707" y="785211"/>
                      <a:pt x="82115" y="801994"/>
                      <a:pt x="64826" y="786225"/>
                    </a:cubicBezTo>
                    <a:cubicBezTo>
                      <a:pt x="64151" y="785611"/>
                      <a:pt x="61080" y="786209"/>
                      <a:pt x="60573" y="787069"/>
                    </a:cubicBezTo>
                    <a:cubicBezTo>
                      <a:pt x="47476" y="809840"/>
                      <a:pt x="21942" y="801502"/>
                      <a:pt x="0" y="812312"/>
                    </a:cubicBezTo>
                    <a:cubicBezTo>
                      <a:pt x="10364" y="782570"/>
                      <a:pt x="10149" y="753397"/>
                      <a:pt x="30448" y="729045"/>
                    </a:cubicBezTo>
                    <a:cubicBezTo>
                      <a:pt x="43438" y="713460"/>
                      <a:pt x="54216" y="694098"/>
                      <a:pt x="54831" y="671666"/>
                    </a:cubicBezTo>
                    <a:cubicBezTo>
                      <a:pt x="54969" y="666430"/>
                      <a:pt x="56719" y="660426"/>
                      <a:pt x="59729" y="656188"/>
                    </a:cubicBezTo>
                    <a:cubicBezTo>
                      <a:pt x="80227" y="627245"/>
                      <a:pt x="71291" y="599592"/>
                      <a:pt x="55614" y="573029"/>
                    </a:cubicBezTo>
                    <a:cubicBezTo>
                      <a:pt x="47829" y="559839"/>
                      <a:pt x="45004" y="548354"/>
                      <a:pt x="51422" y="533583"/>
                    </a:cubicBezTo>
                    <a:cubicBezTo>
                      <a:pt x="64719" y="503028"/>
                      <a:pt x="53019" y="471644"/>
                      <a:pt x="50762" y="441012"/>
                    </a:cubicBezTo>
                    <a:cubicBezTo>
                      <a:pt x="43361" y="340425"/>
                      <a:pt x="33380" y="240023"/>
                      <a:pt x="24460" y="139559"/>
                    </a:cubicBezTo>
                    <a:cubicBezTo>
                      <a:pt x="22663" y="119306"/>
                      <a:pt x="21727" y="98962"/>
                      <a:pt x="19270" y="78786"/>
                    </a:cubicBezTo>
                    <a:cubicBezTo>
                      <a:pt x="17658" y="65566"/>
                      <a:pt x="22755" y="58948"/>
                      <a:pt x="35423" y="59654"/>
                    </a:cubicBezTo>
                    <a:cubicBezTo>
                      <a:pt x="62861" y="61190"/>
                      <a:pt x="84480" y="48922"/>
                      <a:pt x="106728" y="34719"/>
                    </a:cubicBezTo>
                    <a:cubicBezTo>
                      <a:pt x="129238" y="20347"/>
                      <a:pt x="156922" y="25399"/>
                      <a:pt x="182226" y="22236"/>
                    </a:cubicBezTo>
                    <a:cubicBezTo>
                      <a:pt x="248941" y="13883"/>
                      <a:pt x="316009" y="8386"/>
                      <a:pt x="382755" y="387"/>
                    </a:cubicBezTo>
                    <a:cubicBezTo>
                      <a:pt x="397449" y="-1379"/>
                      <a:pt x="402301" y="2736"/>
                      <a:pt x="403898" y="16232"/>
                    </a:cubicBezTo>
                    <a:cubicBezTo>
                      <a:pt x="415091" y="111737"/>
                      <a:pt x="426837" y="207180"/>
                      <a:pt x="437923" y="302699"/>
                    </a:cubicBezTo>
                    <a:cubicBezTo>
                      <a:pt x="445493" y="367925"/>
                      <a:pt x="452279" y="433242"/>
                      <a:pt x="459511" y="498499"/>
                    </a:cubicBezTo>
                    <a:cubicBezTo>
                      <a:pt x="460617" y="508540"/>
                      <a:pt x="462121" y="517538"/>
                      <a:pt x="454905" y="527257"/>
                    </a:cubicBezTo>
                    <a:cubicBezTo>
                      <a:pt x="446614" y="538420"/>
                      <a:pt x="457546" y="549383"/>
                      <a:pt x="460878" y="560024"/>
                    </a:cubicBezTo>
                    <a:cubicBezTo>
                      <a:pt x="464686" y="572261"/>
                      <a:pt x="466160" y="577221"/>
                      <a:pt x="450590" y="585236"/>
                    </a:cubicBezTo>
                    <a:cubicBezTo>
                      <a:pt x="429248" y="596229"/>
                      <a:pt x="410577" y="606870"/>
                      <a:pt x="385565" y="602218"/>
                    </a:cubicBezTo>
                    <a:cubicBezTo>
                      <a:pt x="374402" y="600145"/>
                      <a:pt x="375907" y="611231"/>
                      <a:pt x="377688" y="617158"/>
                    </a:cubicBezTo>
                    <a:cubicBezTo>
                      <a:pt x="382970" y="634784"/>
                      <a:pt x="372529" y="644995"/>
                      <a:pt x="365588" y="659612"/>
                    </a:cubicBezTo>
                    <a:cubicBezTo>
                      <a:pt x="352184" y="687818"/>
                      <a:pt x="314044" y="701115"/>
                      <a:pt x="318742" y="739655"/>
                    </a:cubicBezTo>
                    <a:cubicBezTo>
                      <a:pt x="319848" y="748683"/>
                      <a:pt x="315901" y="762963"/>
                      <a:pt x="303096" y="761827"/>
                    </a:cubicBezTo>
                    <a:cubicBezTo>
                      <a:pt x="291734" y="760829"/>
                      <a:pt x="277807" y="758571"/>
                      <a:pt x="272264" y="744476"/>
                    </a:cubicBezTo>
                    <a:cubicBezTo>
                      <a:pt x="270007" y="738749"/>
                      <a:pt x="267550" y="733114"/>
                      <a:pt x="262468" y="72089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60" name="Google Shape;984;p16">
                <a:extLst>
                  <a:ext uri="{FF2B5EF4-FFF2-40B4-BE49-F238E27FC236}">
                    <a16:creationId xmlns:a16="http://schemas.microsoft.com/office/drawing/2014/main" id="{8F7625DC-2393-F61F-1123-8253ECD2D02B}"/>
                  </a:ext>
                </a:extLst>
              </p:cNvPr>
              <p:cNvSpPr/>
              <p:nvPr/>
            </p:nvSpPr>
            <p:spPr>
              <a:xfrm>
                <a:off x="6864809" y="1342541"/>
                <a:ext cx="360558" cy="578749"/>
              </a:xfrm>
              <a:custGeom>
                <a:avLst/>
                <a:gdLst/>
                <a:ahLst/>
                <a:cxnLst/>
                <a:rect l="l" t="t" r="r" b="b"/>
                <a:pathLst>
                  <a:path w="560500" h="899686" extrusionOk="0">
                    <a:moveTo>
                      <a:pt x="148268" y="899687"/>
                    </a:moveTo>
                    <a:cubicBezTo>
                      <a:pt x="144399" y="882828"/>
                      <a:pt x="133390" y="875058"/>
                      <a:pt x="120308" y="867166"/>
                    </a:cubicBezTo>
                    <a:cubicBezTo>
                      <a:pt x="103695" y="857140"/>
                      <a:pt x="103970" y="836335"/>
                      <a:pt x="98627" y="820059"/>
                    </a:cubicBezTo>
                    <a:cubicBezTo>
                      <a:pt x="76394" y="752146"/>
                      <a:pt x="56065" y="683604"/>
                      <a:pt x="34861" y="615339"/>
                    </a:cubicBezTo>
                    <a:cubicBezTo>
                      <a:pt x="24711" y="582680"/>
                      <a:pt x="15621" y="549591"/>
                      <a:pt x="3292" y="517761"/>
                    </a:cubicBezTo>
                    <a:cubicBezTo>
                      <a:pt x="-4631" y="497325"/>
                      <a:pt x="2340" y="485087"/>
                      <a:pt x="17863" y="474462"/>
                    </a:cubicBezTo>
                    <a:cubicBezTo>
                      <a:pt x="32266" y="464589"/>
                      <a:pt x="50246" y="457925"/>
                      <a:pt x="37041" y="433650"/>
                    </a:cubicBezTo>
                    <a:cubicBezTo>
                      <a:pt x="34046" y="428153"/>
                      <a:pt x="39697" y="413674"/>
                      <a:pt x="45762" y="408377"/>
                    </a:cubicBezTo>
                    <a:cubicBezTo>
                      <a:pt x="62544" y="393744"/>
                      <a:pt x="59489" y="370851"/>
                      <a:pt x="71327" y="354974"/>
                    </a:cubicBezTo>
                    <a:cubicBezTo>
                      <a:pt x="76394" y="348187"/>
                      <a:pt x="73845" y="343289"/>
                      <a:pt x="71020" y="338115"/>
                    </a:cubicBezTo>
                    <a:cubicBezTo>
                      <a:pt x="54177" y="307253"/>
                      <a:pt x="51428" y="276851"/>
                      <a:pt x="70575" y="245513"/>
                    </a:cubicBezTo>
                    <a:cubicBezTo>
                      <a:pt x="75841" y="236868"/>
                      <a:pt x="74598" y="225030"/>
                      <a:pt x="71680" y="215602"/>
                    </a:cubicBezTo>
                    <a:cubicBezTo>
                      <a:pt x="65047" y="194198"/>
                      <a:pt x="68871" y="174698"/>
                      <a:pt x="76410" y="154384"/>
                    </a:cubicBezTo>
                    <a:cubicBezTo>
                      <a:pt x="91303" y="114248"/>
                      <a:pt x="104846" y="73589"/>
                      <a:pt x="118742" y="33084"/>
                    </a:cubicBezTo>
                    <a:cubicBezTo>
                      <a:pt x="121291" y="25653"/>
                      <a:pt x="122258" y="17592"/>
                      <a:pt x="132806" y="17147"/>
                    </a:cubicBezTo>
                    <a:cubicBezTo>
                      <a:pt x="143938" y="16671"/>
                      <a:pt x="144429" y="25899"/>
                      <a:pt x="147178" y="32639"/>
                    </a:cubicBezTo>
                    <a:cubicBezTo>
                      <a:pt x="157680" y="58281"/>
                      <a:pt x="177288" y="63870"/>
                      <a:pt x="193871" y="42635"/>
                    </a:cubicBezTo>
                    <a:cubicBezTo>
                      <a:pt x="210822" y="20908"/>
                      <a:pt x="240655" y="21492"/>
                      <a:pt x="257269" y="902"/>
                    </a:cubicBezTo>
                    <a:cubicBezTo>
                      <a:pt x="258190" y="-235"/>
                      <a:pt x="262075" y="-281"/>
                      <a:pt x="263718" y="671"/>
                    </a:cubicBezTo>
                    <a:cubicBezTo>
                      <a:pt x="290266" y="15949"/>
                      <a:pt x="323201" y="20402"/>
                      <a:pt x="333550" y="58911"/>
                    </a:cubicBezTo>
                    <a:cubicBezTo>
                      <a:pt x="353510" y="133257"/>
                      <a:pt x="381701" y="205315"/>
                      <a:pt x="399742" y="280244"/>
                    </a:cubicBezTo>
                    <a:cubicBezTo>
                      <a:pt x="403673" y="296581"/>
                      <a:pt x="410721" y="300266"/>
                      <a:pt x="425216" y="299591"/>
                    </a:cubicBezTo>
                    <a:cubicBezTo>
                      <a:pt x="439526" y="298931"/>
                      <a:pt x="447771" y="299806"/>
                      <a:pt x="456937" y="318538"/>
                    </a:cubicBezTo>
                    <a:cubicBezTo>
                      <a:pt x="466396" y="337885"/>
                      <a:pt x="462573" y="368440"/>
                      <a:pt x="491193" y="377975"/>
                    </a:cubicBezTo>
                    <a:cubicBezTo>
                      <a:pt x="496859" y="379864"/>
                      <a:pt x="501988" y="386312"/>
                      <a:pt x="507930" y="381890"/>
                    </a:cubicBezTo>
                    <a:cubicBezTo>
                      <a:pt x="524436" y="369622"/>
                      <a:pt x="532527" y="382121"/>
                      <a:pt x="538669" y="393130"/>
                    </a:cubicBezTo>
                    <a:cubicBezTo>
                      <a:pt x="547283" y="408546"/>
                      <a:pt x="571436" y="419785"/>
                      <a:pt x="554776" y="443462"/>
                    </a:cubicBezTo>
                    <a:cubicBezTo>
                      <a:pt x="553440" y="445365"/>
                      <a:pt x="552212" y="449465"/>
                      <a:pt x="551428" y="449342"/>
                    </a:cubicBezTo>
                    <a:cubicBezTo>
                      <a:pt x="528735" y="445826"/>
                      <a:pt x="520674" y="467061"/>
                      <a:pt x="510310" y="478362"/>
                    </a:cubicBezTo>
                    <a:cubicBezTo>
                      <a:pt x="496414" y="493517"/>
                      <a:pt x="475639" y="501946"/>
                      <a:pt x="467133" y="522752"/>
                    </a:cubicBezTo>
                    <a:cubicBezTo>
                      <a:pt x="462296" y="534605"/>
                      <a:pt x="456323" y="551787"/>
                      <a:pt x="438774" y="532164"/>
                    </a:cubicBezTo>
                    <a:cubicBezTo>
                      <a:pt x="433891" y="526713"/>
                      <a:pt x="425461" y="527819"/>
                      <a:pt x="419396" y="532671"/>
                    </a:cubicBezTo>
                    <a:cubicBezTo>
                      <a:pt x="412302" y="538367"/>
                      <a:pt x="418229" y="544125"/>
                      <a:pt x="420594" y="549376"/>
                    </a:cubicBezTo>
                    <a:cubicBezTo>
                      <a:pt x="424156" y="557284"/>
                      <a:pt x="429422" y="564946"/>
                      <a:pt x="420486" y="572531"/>
                    </a:cubicBezTo>
                    <a:cubicBezTo>
                      <a:pt x="410890" y="580668"/>
                      <a:pt x="407757" y="571886"/>
                      <a:pt x="402599" y="566112"/>
                    </a:cubicBezTo>
                    <a:cubicBezTo>
                      <a:pt x="396457" y="559234"/>
                      <a:pt x="391820" y="565114"/>
                      <a:pt x="387105" y="569475"/>
                    </a:cubicBezTo>
                    <a:cubicBezTo>
                      <a:pt x="364995" y="589896"/>
                      <a:pt x="363092" y="589989"/>
                      <a:pt x="345388" y="567448"/>
                    </a:cubicBezTo>
                    <a:cubicBezTo>
                      <a:pt x="340859" y="561675"/>
                      <a:pt x="335469" y="560447"/>
                      <a:pt x="331860" y="564715"/>
                    </a:cubicBezTo>
                    <a:cubicBezTo>
                      <a:pt x="326564" y="570995"/>
                      <a:pt x="309413" y="570673"/>
                      <a:pt x="316430" y="583432"/>
                    </a:cubicBezTo>
                    <a:cubicBezTo>
                      <a:pt x="330203" y="608429"/>
                      <a:pt x="314111" y="633641"/>
                      <a:pt x="319439" y="659068"/>
                    </a:cubicBezTo>
                    <a:cubicBezTo>
                      <a:pt x="321773" y="670185"/>
                      <a:pt x="309336" y="685186"/>
                      <a:pt x="291433" y="683190"/>
                    </a:cubicBezTo>
                    <a:cubicBezTo>
                      <a:pt x="287118" y="682714"/>
                      <a:pt x="280408" y="677985"/>
                      <a:pt x="279671" y="684142"/>
                    </a:cubicBezTo>
                    <a:cubicBezTo>
                      <a:pt x="276861" y="707864"/>
                      <a:pt x="252678" y="714605"/>
                      <a:pt x="243174" y="732677"/>
                    </a:cubicBezTo>
                    <a:cubicBezTo>
                      <a:pt x="236326" y="745682"/>
                      <a:pt x="228741" y="752407"/>
                      <a:pt x="218207" y="735472"/>
                    </a:cubicBezTo>
                    <a:cubicBezTo>
                      <a:pt x="210438" y="722973"/>
                      <a:pt x="203406" y="725691"/>
                      <a:pt x="198753" y="737775"/>
                    </a:cubicBezTo>
                    <a:cubicBezTo>
                      <a:pt x="192473" y="754081"/>
                      <a:pt x="175722" y="766764"/>
                      <a:pt x="186147" y="789150"/>
                    </a:cubicBezTo>
                    <a:cubicBezTo>
                      <a:pt x="189403" y="796152"/>
                      <a:pt x="178931" y="811353"/>
                      <a:pt x="174309" y="821072"/>
                    </a:cubicBezTo>
                    <a:cubicBezTo>
                      <a:pt x="162394" y="846100"/>
                      <a:pt x="156483" y="872525"/>
                      <a:pt x="148268" y="89967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61" name="Google Shape;985;p16">
                <a:extLst>
                  <a:ext uri="{FF2B5EF4-FFF2-40B4-BE49-F238E27FC236}">
                    <a16:creationId xmlns:a16="http://schemas.microsoft.com/office/drawing/2014/main" id="{305D3FBD-264C-BCAE-FA22-B5BA8399929E}"/>
                  </a:ext>
                </a:extLst>
              </p:cNvPr>
              <p:cNvSpPr/>
              <p:nvPr/>
            </p:nvSpPr>
            <p:spPr>
              <a:xfrm>
                <a:off x="5959122" y="3151763"/>
                <a:ext cx="500175" cy="383439"/>
              </a:xfrm>
              <a:custGeom>
                <a:avLst/>
                <a:gdLst/>
                <a:ahLst/>
                <a:cxnLst/>
                <a:rect l="l" t="t" r="r" b="b"/>
                <a:pathLst>
                  <a:path w="777540" h="596070" extrusionOk="0">
                    <a:moveTo>
                      <a:pt x="347893" y="22300"/>
                    </a:moveTo>
                    <a:cubicBezTo>
                      <a:pt x="372798" y="5532"/>
                      <a:pt x="384391" y="10154"/>
                      <a:pt x="390686" y="38560"/>
                    </a:cubicBezTo>
                    <a:cubicBezTo>
                      <a:pt x="393711" y="52225"/>
                      <a:pt x="397227" y="57323"/>
                      <a:pt x="413871" y="54191"/>
                    </a:cubicBezTo>
                    <a:cubicBezTo>
                      <a:pt x="464433" y="44655"/>
                      <a:pt x="515594" y="38299"/>
                      <a:pt x="566509" y="30514"/>
                    </a:cubicBezTo>
                    <a:cubicBezTo>
                      <a:pt x="572973" y="29531"/>
                      <a:pt x="578608" y="29654"/>
                      <a:pt x="584244" y="33769"/>
                    </a:cubicBezTo>
                    <a:cubicBezTo>
                      <a:pt x="647995" y="80339"/>
                      <a:pt x="711869" y="126740"/>
                      <a:pt x="775652" y="173264"/>
                    </a:cubicBezTo>
                    <a:cubicBezTo>
                      <a:pt x="776819" y="174108"/>
                      <a:pt x="777326" y="175859"/>
                      <a:pt x="777540" y="176227"/>
                    </a:cubicBezTo>
                    <a:cubicBezTo>
                      <a:pt x="738955" y="215627"/>
                      <a:pt x="708016" y="257744"/>
                      <a:pt x="708798" y="316505"/>
                    </a:cubicBezTo>
                    <a:cubicBezTo>
                      <a:pt x="709152" y="343851"/>
                      <a:pt x="690297" y="363029"/>
                      <a:pt x="662643" y="367497"/>
                    </a:cubicBezTo>
                    <a:cubicBezTo>
                      <a:pt x="655964" y="368572"/>
                      <a:pt x="651818" y="370537"/>
                      <a:pt x="648686" y="377477"/>
                    </a:cubicBezTo>
                    <a:cubicBezTo>
                      <a:pt x="631228" y="416217"/>
                      <a:pt x="607429" y="450518"/>
                      <a:pt x="571054" y="473642"/>
                    </a:cubicBezTo>
                    <a:cubicBezTo>
                      <a:pt x="555071" y="483807"/>
                      <a:pt x="543539" y="498409"/>
                      <a:pt x="535432" y="513134"/>
                    </a:cubicBezTo>
                    <a:cubicBezTo>
                      <a:pt x="527509" y="527536"/>
                      <a:pt x="517943" y="537271"/>
                      <a:pt x="505383" y="546284"/>
                    </a:cubicBezTo>
                    <a:cubicBezTo>
                      <a:pt x="492379" y="555619"/>
                      <a:pt x="487250" y="571450"/>
                      <a:pt x="477454" y="583549"/>
                    </a:cubicBezTo>
                    <a:cubicBezTo>
                      <a:pt x="472925" y="589138"/>
                      <a:pt x="471220" y="600055"/>
                      <a:pt x="460502" y="594574"/>
                    </a:cubicBezTo>
                    <a:cubicBezTo>
                      <a:pt x="451674" y="590059"/>
                      <a:pt x="439252" y="591779"/>
                      <a:pt x="436519" y="576317"/>
                    </a:cubicBezTo>
                    <a:cubicBezTo>
                      <a:pt x="430546" y="542583"/>
                      <a:pt x="410831" y="516988"/>
                      <a:pt x="382241" y="498654"/>
                    </a:cubicBezTo>
                    <a:cubicBezTo>
                      <a:pt x="374764" y="493864"/>
                      <a:pt x="371816" y="488444"/>
                      <a:pt x="370618" y="480014"/>
                    </a:cubicBezTo>
                    <a:cubicBezTo>
                      <a:pt x="365428" y="443532"/>
                      <a:pt x="348385" y="417706"/>
                      <a:pt x="311964" y="402597"/>
                    </a:cubicBezTo>
                    <a:cubicBezTo>
                      <a:pt x="290422" y="393661"/>
                      <a:pt x="266853" y="380195"/>
                      <a:pt x="265978" y="349394"/>
                    </a:cubicBezTo>
                    <a:cubicBezTo>
                      <a:pt x="265670" y="338769"/>
                      <a:pt x="253525" y="335591"/>
                      <a:pt x="245633" y="331752"/>
                    </a:cubicBezTo>
                    <a:cubicBezTo>
                      <a:pt x="224705" y="321588"/>
                      <a:pt x="206709" y="308720"/>
                      <a:pt x="194303" y="288637"/>
                    </a:cubicBezTo>
                    <a:cubicBezTo>
                      <a:pt x="188637" y="279455"/>
                      <a:pt x="178703" y="275878"/>
                      <a:pt x="169460" y="271686"/>
                    </a:cubicBezTo>
                    <a:cubicBezTo>
                      <a:pt x="141868" y="259172"/>
                      <a:pt x="124686" y="237799"/>
                      <a:pt x="110346" y="211235"/>
                    </a:cubicBezTo>
                    <a:cubicBezTo>
                      <a:pt x="97847" y="188066"/>
                      <a:pt x="87867" y="160336"/>
                      <a:pt x="51461" y="159246"/>
                    </a:cubicBezTo>
                    <a:cubicBezTo>
                      <a:pt x="36230" y="158785"/>
                      <a:pt x="21397" y="143799"/>
                      <a:pt x="6504" y="135216"/>
                    </a:cubicBezTo>
                    <a:cubicBezTo>
                      <a:pt x="1114" y="132099"/>
                      <a:pt x="-1496" y="126141"/>
                      <a:pt x="884" y="121074"/>
                    </a:cubicBezTo>
                    <a:cubicBezTo>
                      <a:pt x="9129" y="103524"/>
                      <a:pt x="14887" y="79571"/>
                      <a:pt x="32268" y="73368"/>
                    </a:cubicBezTo>
                    <a:cubicBezTo>
                      <a:pt x="66616" y="61100"/>
                      <a:pt x="94561" y="37746"/>
                      <a:pt x="127972" y="24925"/>
                    </a:cubicBezTo>
                    <a:cubicBezTo>
                      <a:pt x="171057" y="8404"/>
                      <a:pt x="217381" y="12872"/>
                      <a:pt x="261970" y="5916"/>
                    </a:cubicBezTo>
                    <a:cubicBezTo>
                      <a:pt x="280441" y="3030"/>
                      <a:pt x="299281" y="2523"/>
                      <a:pt x="317922" y="604"/>
                    </a:cubicBezTo>
                    <a:cubicBezTo>
                      <a:pt x="334136" y="-1070"/>
                      <a:pt x="348768" y="-794"/>
                      <a:pt x="347939" y="22284"/>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62" name="Google Shape;986;p16">
                <a:extLst>
                  <a:ext uri="{FF2B5EF4-FFF2-40B4-BE49-F238E27FC236}">
                    <a16:creationId xmlns:a16="http://schemas.microsoft.com/office/drawing/2014/main" id="{F2769AFB-B154-13ED-6FE9-26412E702557}"/>
                  </a:ext>
                </a:extLst>
              </p:cNvPr>
              <p:cNvSpPr/>
              <p:nvPr/>
            </p:nvSpPr>
            <p:spPr>
              <a:xfrm>
                <a:off x="5979177" y="2472709"/>
                <a:ext cx="445290" cy="399124"/>
              </a:xfrm>
              <a:custGeom>
                <a:avLst/>
                <a:gdLst/>
                <a:ahLst/>
                <a:cxnLst/>
                <a:rect l="l" t="t" r="r" b="b"/>
                <a:pathLst>
                  <a:path w="692219" h="620453" extrusionOk="0">
                    <a:moveTo>
                      <a:pt x="242379" y="0"/>
                    </a:moveTo>
                    <a:cubicBezTo>
                      <a:pt x="246571" y="27438"/>
                      <a:pt x="251423" y="54800"/>
                      <a:pt x="254709" y="82346"/>
                    </a:cubicBezTo>
                    <a:cubicBezTo>
                      <a:pt x="256659" y="98621"/>
                      <a:pt x="261327" y="107511"/>
                      <a:pt x="280320" y="103796"/>
                    </a:cubicBezTo>
                    <a:cubicBezTo>
                      <a:pt x="314637" y="97086"/>
                      <a:pt x="349338" y="92387"/>
                      <a:pt x="383747" y="86092"/>
                    </a:cubicBezTo>
                    <a:cubicBezTo>
                      <a:pt x="411185" y="81071"/>
                      <a:pt x="414932" y="83359"/>
                      <a:pt x="419968" y="111196"/>
                    </a:cubicBezTo>
                    <a:cubicBezTo>
                      <a:pt x="424390" y="135625"/>
                      <a:pt x="429181" y="159993"/>
                      <a:pt x="433849" y="184560"/>
                    </a:cubicBezTo>
                    <a:cubicBezTo>
                      <a:pt x="443722" y="183761"/>
                      <a:pt x="448481" y="176529"/>
                      <a:pt x="452627" y="170802"/>
                    </a:cubicBezTo>
                    <a:cubicBezTo>
                      <a:pt x="474630" y="140447"/>
                      <a:pt x="507887" y="122374"/>
                      <a:pt x="533069" y="95566"/>
                    </a:cubicBezTo>
                    <a:cubicBezTo>
                      <a:pt x="542619" y="85401"/>
                      <a:pt x="554596" y="89194"/>
                      <a:pt x="566081" y="92003"/>
                    </a:cubicBezTo>
                    <a:cubicBezTo>
                      <a:pt x="577320" y="94752"/>
                      <a:pt x="587485" y="97408"/>
                      <a:pt x="589158" y="79582"/>
                    </a:cubicBezTo>
                    <a:cubicBezTo>
                      <a:pt x="590080" y="69755"/>
                      <a:pt x="624182" y="54723"/>
                      <a:pt x="633978" y="57733"/>
                    </a:cubicBezTo>
                    <a:cubicBezTo>
                      <a:pt x="637678" y="58869"/>
                      <a:pt x="641317" y="60512"/>
                      <a:pt x="645110" y="61049"/>
                    </a:cubicBezTo>
                    <a:cubicBezTo>
                      <a:pt x="670583" y="64642"/>
                      <a:pt x="685554" y="77939"/>
                      <a:pt x="691111" y="102782"/>
                    </a:cubicBezTo>
                    <a:cubicBezTo>
                      <a:pt x="693061" y="111473"/>
                      <a:pt x="693046" y="121254"/>
                      <a:pt x="685998" y="126889"/>
                    </a:cubicBezTo>
                    <a:cubicBezTo>
                      <a:pt x="679657" y="131971"/>
                      <a:pt x="673101" y="124570"/>
                      <a:pt x="667404" y="121469"/>
                    </a:cubicBezTo>
                    <a:cubicBezTo>
                      <a:pt x="643651" y="108525"/>
                      <a:pt x="620236" y="94967"/>
                      <a:pt x="594333" y="80319"/>
                    </a:cubicBezTo>
                    <a:cubicBezTo>
                      <a:pt x="593826" y="88503"/>
                      <a:pt x="592644" y="93124"/>
                      <a:pt x="593427" y="97393"/>
                    </a:cubicBezTo>
                    <a:cubicBezTo>
                      <a:pt x="602394" y="146450"/>
                      <a:pt x="578855" y="184698"/>
                      <a:pt x="553153" y="222685"/>
                    </a:cubicBezTo>
                    <a:cubicBezTo>
                      <a:pt x="547011" y="231744"/>
                      <a:pt x="542066" y="235460"/>
                      <a:pt x="533145" y="228136"/>
                    </a:cubicBezTo>
                    <a:cubicBezTo>
                      <a:pt x="523226" y="219998"/>
                      <a:pt x="519526" y="222071"/>
                      <a:pt x="517054" y="234723"/>
                    </a:cubicBezTo>
                    <a:cubicBezTo>
                      <a:pt x="513031" y="255344"/>
                      <a:pt x="507427" y="275688"/>
                      <a:pt x="501607" y="295910"/>
                    </a:cubicBezTo>
                    <a:cubicBezTo>
                      <a:pt x="494238" y="321536"/>
                      <a:pt x="482568" y="325529"/>
                      <a:pt x="460350" y="310911"/>
                    </a:cubicBezTo>
                    <a:cubicBezTo>
                      <a:pt x="432851" y="292808"/>
                      <a:pt x="434831" y="293392"/>
                      <a:pt x="426095" y="323747"/>
                    </a:cubicBezTo>
                    <a:cubicBezTo>
                      <a:pt x="412936" y="369488"/>
                      <a:pt x="399915" y="415444"/>
                      <a:pt x="374919" y="456993"/>
                    </a:cubicBezTo>
                    <a:cubicBezTo>
                      <a:pt x="365122" y="473269"/>
                      <a:pt x="357951" y="491202"/>
                      <a:pt x="362051" y="512376"/>
                    </a:cubicBezTo>
                    <a:cubicBezTo>
                      <a:pt x="364600" y="525550"/>
                      <a:pt x="368393" y="544313"/>
                      <a:pt x="340816" y="538233"/>
                    </a:cubicBezTo>
                    <a:cubicBezTo>
                      <a:pt x="330314" y="535914"/>
                      <a:pt x="321700" y="549933"/>
                      <a:pt x="312257" y="556489"/>
                    </a:cubicBezTo>
                    <a:cubicBezTo>
                      <a:pt x="298177" y="566270"/>
                      <a:pt x="285878" y="579014"/>
                      <a:pt x="270969" y="587045"/>
                    </a:cubicBezTo>
                    <a:cubicBezTo>
                      <a:pt x="255906" y="595152"/>
                      <a:pt x="240276" y="610322"/>
                      <a:pt x="221006" y="590868"/>
                    </a:cubicBezTo>
                    <a:cubicBezTo>
                      <a:pt x="211670" y="581440"/>
                      <a:pt x="204423" y="593540"/>
                      <a:pt x="198158" y="599804"/>
                    </a:cubicBezTo>
                    <a:cubicBezTo>
                      <a:pt x="188531" y="609447"/>
                      <a:pt x="181790" y="624985"/>
                      <a:pt x="164272" y="619197"/>
                    </a:cubicBezTo>
                    <a:cubicBezTo>
                      <a:pt x="143435" y="612318"/>
                      <a:pt x="124273" y="600127"/>
                      <a:pt x="120097" y="577817"/>
                    </a:cubicBezTo>
                    <a:cubicBezTo>
                      <a:pt x="117133" y="561910"/>
                      <a:pt x="111068" y="559084"/>
                      <a:pt x="97433" y="559376"/>
                    </a:cubicBezTo>
                    <a:cubicBezTo>
                      <a:pt x="83169" y="559683"/>
                      <a:pt x="70134" y="551776"/>
                      <a:pt x="63608" y="541012"/>
                    </a:cubicBezTo>
                    <a:cubicBezTo>
                      <a:pt x="52752" y="523124"/>
                      <a:pt x="37751" y="509751"/>
                      <a:pt x="23533" y="495379"/>
                    </a:cubicBezTo>
                    <a:cubicBezTo>
                      <a:pt x="3158" y="474773"/>
                      <a:pt x="-1525" y="449869"/>
                      <a:pt x="394" y="422123"/>
                    </a:cubicBezTo>
                    <a:cubicBezTo>
                      <a:pt x="1115" y="411636"/>
                      <a:pt x="6935" y="408335"/>
                      <a:pt x="14811" y="407030"/>
                    </a:cubicBezTo>
                    <a:cubicBezTo>
                      <a:pt x="30427" y="404465"/>
                      <a:pt x="41467" y="399107"/>
                      <a:pt x="39072" y="380113"/>
                    </a:cubicBezTo>
                    <a:cubicBezTo>
                      <a:pt x="38596" y="376321"/>
                      <a:pt x="41789" y="370978"/>
                      <a:pt x="44891" y="368030"/>
                    </a:cubicBezTo>
                    <a:cubicBezTo>
                      <a:pt x="54334" y="359016"/>
                      <a:pt x="54365" y="349082"/>
                      <a:pt x="50065" y="337966"/>
                    </a:cubicBezTo>
                    <a:cubicBezTo>
                      <a:pt x="44768" y="324285"/>
                      <a:pt x="49067" y="312032"/>
                      <a:pt x="55500" y="299871"/>
                    </a:cubicBezTo>
                    <a:cubicBezTo>
                      <a:pt x="59324" y="292639"/>
                      <a:pt x="62886" y="291058"/>
                      <a:pt x="69873" y="296478"/>
                    </a:cubicBezTo>
                    <a:cubicBezTo>
                      <a:pt x="75446" y="300793"/>
                      <a:pt x="79837" y="313276"/>
                      <a:pt x="87868" y="306689"/>
                    </a:cubicBezTo>
                    <a:cubicBezTo>
                      <a:pt x="97065" y="299150"/>
                      <a:pt x="108182" y="287127"/>
                      <a:pt x="103360" y="274521"/>
                    </a:cubicBezTo>
                    <a:cubicBezTo>
                      <a:pt x="88881" y="236657"/>
                      <a:pt x="121463" y="222500"/>
                      <a:pt x="137862" y="200098"/>
                    </a:cubicBezTo>
                    <a:cubicBezTo>
                      <a:pt x="187380" y="200789"/>
                      <a:pt x="192922" y="154864"/>
                      <a:pt x="215632" y="127027"/>
                    </a:cubicBezTo>
                    <a:cubicBezTo>
                      <a:pt x="224676" y="115941"/>
                      <a:pt x="227378" y="103734"/>
                      <a:pt x="226749" y="89900"/>
                    </a:cubicBezTo>
                    <a:cubicBezTo>
                      <a:pt x="225366" y="59345"/>
                      <a:pt x="230495" y="29496"/>
                      <a:pt x="242379" y="15"/>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63" name="Google Shape;987;p16">
                <a:extLst>
                  <a:ext uri="{FF2B5EF4-FFF2-40B4-BE49-F238E27FC236}">
                    <a16:creationId xmlns:a16="http://schemas.microsoft.com/office/drawing/2014/main" id="{B88A7D9E-422F-32A9-61AA-1565623EBD3E}"/>
                  </a:ext>
                </a:extLst>
              </p:cNvPr>
              <p:cNvSpPr/>
              <p:nvPr/>
            </p:nvSpPr>
            <p:spPr>
              <a:xfrm>
                <a:off x="5138839" y="1653927"/>
                <a:ext cx="559432" cy="282603"/>
              </a:xfrm>
              <a:custGeom>
                <a:avLst/>
                <a:gdLst/>
                <a:ahLst/>
                <a:cxnLst/>
                <a:rect l="l" t="t" r="r" b="b"/>
                <a:pathLst>
                  <a:path w="869657" h="439317" extrusionOk="0">
                    <a:moveTo>
                      <a:pt x="869612" y="217646"/>
                    </a:moveTo>
                    <a:cubicBezTo>
                      <a:pt x="861981" y="218798"/>
                      <a:pt x="856591" y="218168"/>
                      <a:pt x="852968" y="220410"/>
                    </a:cubicBezTo>
                    <a:cubicBezTo>
                      <a:pt x="834696" y="231696"/>
                      <a:pt x="817269" y="233108"/>
                      <a:pt x="798644" y="220610"/>
                    </a:cubicBezTo>
                    <a:cubicBezTo>
                      <a:pt x="782645" y="209877"/>
                      <a:pt x="772956" y="217155"/>
                      <a:pt x="768779" y="234229"/>
                    </a:cubicBezTo>
                    <a:cubicBezTo>
                      <a:pt x="767566" y="239189"/>
                      <a:pt x="766860" y="244256"/>
                      <a:pt x="765509" y="251595"/>
                    </a:cubicBezTo>
                    <a:cubicBezTo>
                      <a:pt x="741004" y="223036"/>
                      <a:pt x="709250" y="217616"/>
                      <a:pt x="675732" y="217063"/>
                    </a:cubicBezTo>
                    <a:cubicBezTo>
                      <a:pt x="667533" y="216925"/>
                      <a:pt x="659595" y="218030"/>
                      <a:pt x="655725" y="226245"/>
                    </a:cubicBezTo>
                    <a:cubicBezTo>
                      <a:pt x="642827" y="253668"/>
                      <a:pt x="618306" y="256601"/>
                      <a:pt x="592695" y="255802"/>
                    </a:cubicBezTo>
                    <a:cubicBezTo>
                      <a:pt x="569602" y="255096"/>
                      <a:pt x="550148" y="257169"/>
                      <a:pt x="547968" y="286726"/>
                    </a:cubicBezTo>
                    <a:cubicBezTo>
                      <a:pt x="547215" y="296936"/>
                      <a:pt x="536299" y="298933"/>
                      <a:pt x="528928" y="302157"/>
                    </a:cubicBezTo>
                    <a:cubicBezTo>
                      <a:pt x="518103" y="306901"/>
                      <a:pt x="522065" y="295509"/>
                      <a:pt x="519178" y="291378"/>
                    </a:cubicBezTo>
                    <a:cubicBezTo>
                      <a:pt x="512714" y="282104"/>
                      <a:pt x="502197" y="284622"/>
                      <a:pt x="493368" y="283824"/>
                    </a:cubicBezTo>
                    <a:cubicBezTo>
                      <a:pt x="483971" y="282979"/>
                      <a:pt x="485552" y="291885"/>
                      <a:pt x="485000" y="297551"/>
                    </a:cubicBezTo>
                    <a:cubicBezTo>
                      <a:pt x="484017" y="307639"/>
                      <a:pt x="479917" y="313074"/>
                      <a:pt x="468923" y="313304"/>
                    </a:cubicBezTo>
                    <a:cubicBezTo>
                      <a:pt x="447550" y="313765"/>
                      <a:pt x="436971" y="327661"/>
                      <a:pt x="431673" y="346270"/>
                    </a:cubicBezTo>
                    <a:cubicBezTo>
                      <a:pt x="422445" y="378699"/>
                      <a:pt x="405771" y="407181"/>
                      <a:pt x="386977" y="439318"/>
                    </a:cubicBezTo>
                    <a:cubicBezTo>
                      <a:pt x="377795" y="422321"/>
                      <a:pt x="391000" y="412371"/>
                      <a:pt x="389925" y="400072"/>
                    </a:cubicBezTo>
                    <a:cubicBezTo>
                      <a:pt x="382033" y="393853"/>
                      <a:pt x="370763" y="400210"/>
                      <a:pt x="361504" y="394422"/>
                    </a:cubicBezTo>
                    <a:cubicBezTo>
                      <a:pt x="363331" y="386268"/>
                      <a:pt x="366387" y="378038"/>
                      <a:pt x="366786" y="369670"/>
                    </a:cubicBezTo>
                    <a:cubicBezTo>
                      <a:pt x="367830" y="347806"/>
                      <a:pt x="359692" y="332912"/>
                      <a:pt x="341682" y="316882"/>
                    </a:cubicBezTo>
                    <a:cubicBezTo>
                      <a:pt x="318066" y="295892"/>
                      <a:pt x="295019" y="277298"/>
                      <a:pt x="263727" y="276377"/>
                    </a:cubicBezTo>
                    <a:cubicBezTo>
                      <a:pt x="193020" y="274273"/>
                      <a:pt x="129837" y="239373"/>
                      <a:pt x="60420" y="232294"/>
                    </a:cubicBezTo>
                    <a:cubicBezTo>
                      <a:pt x="40889" y="230298"/>
                      <a:pt x="22141" y="225661"/>
                      <a:pt x="15093" y="202476"/>
                    </a:cubicBezTo>
                    <a:cubicBezTo>
                      <a:pt x="13343" y="196718"/>
                      <a:pt x="5389" y="192849"/>
                      <a:pt x="0" y="187843"/>
                    </a:cubicBezTo>
                    <a:cubicBezTo>
                      <a:pt x="19731" y="177802"/>
                      <a:pt x="40321" y="167637"/>
                      <a:pt x="55414" y="149872"/>
                    </a:cubicBezTo>
                    <a:cubicBezTo>
                      <a:pt x="61187" y="143070"/>
                      <a:pt x="69463" y="142579"/>
                      <a:pt x="76511" y="141181"/>
                    </a:cubicBezTo>
                    <a:cubicBezTo>
                      <a:pt x="97209" y="137082"/>
                      <a:pt x="115143" y="129804"/>
                      <a:pt x="133061" y="117290"/>
                    </a:cubicBezTo>
                    <a:cubicBezTo>
                      <a:pt x="173904" y="88761"/>
                      <a:pt x="211722" y="57654"/>
                      <a:pt x="242430" y="18316"/>
                    </a:cubicBezTo>
                    <a:cubicBezTo>
                      <a:pt x="248404" y="10669"/>
                      <a:pt x="257140" y="7736"/>
                      <a:pt x="264863" y="2961"/>
                    </a:cubicBezTo>
                    <a:cubicBezTo>
                      <a:pt x="272664" y="-1860"/>
                      <a:pt x="281339" y="-417"/>
                      <a:pt x="286175" y="4573"/>
                    </a:cubicBezTo>
                    <a:cubicBezTo>
                      <a:pt x="292102" y="10669"/>
                      <a:pt x="284655" y="16657"/>
                      <a:pt x="280556" y="21893"/>
                    </a:cubicBezTo>
                    <a:cubicBezTo>
                      <a:pt x="274813" y="29233"/>
                      <a:pt x="269117" y="36603"/>
                      <a:pt x="263436" y="43988"/>
                    </a:cubicBezTo>
                    <a:cubicBezTo>
                      <a:pt x="238162" y="76831"/>
                      <a:pt x="235828" y="87303"/>
                      <a:pt x="243536" y="133489"/>
                    </a:cubicBezTo>
                    <a:cubicBezTo>
                      <a:pt x="251536" y="135439"/>
                      <a:pt x="254699" y="128422"/>
                      <a:pt x="258169" y="124215"/>
                    </a:cubicBezTo>
                    <a:cubicBezTo>
                      <a:pt x="282521" y="94673"/>
                      <a:pt x="333605" y="94965"/>
                      <a:pt x="358141" y="125413"/>
                    </a:cubicBezTo>
                    <a:cubicBezTo>
                      <a:pt x="364452" y="133259"/>
                      <a:pt x="369995" y="141719"/>
                      <a:pt x="376121" y="149718"/>
                    </a:cubicBezTo>
                    <a:cubicBezTo>
                      <a:pt x="399951" y="180796"/>
                      <a:pt x="400167" y="181379"/>
                      <a:pt x="437539" y="170155"/>
                    </a:cubicBezTo>
                    <a:cubicBezTo>
                      <a:pt x="444894" y="167944"/>
                      <a:pt x="447351" y="171291"/>
                      <a:pt x="451389" y="174040"/>
                    </a:cubicBezTo>
                    <a:cubicBezTo>
                      <a:pt x="469737" y="186431"/>
                      <a:pt x="489698" y="186216"/>
                      <a:pt x="504991" y="172351"/>
                    </a:cubicBezTo>
                    <a:cubicBezTo>
                      <a:pt x="542394" y="138433"/>
                      <a:pt x="583513" y="116016"/>
                      <a:pt x="635396" y="117643"/>
                    </a:cubicBezTo>
                    <a:cubicBezTo>
                      <a:pt x="650781" y="118134"/>
                      <a:pt x="662865" y="109214"/>
                      <a:pt x="675808" y="102673"/>
                    </a:cubicBezTo>
                    <a:cubicBezTo>
                      <a:pt x="699086" y="90911"/>
                      <a:pt x="706303" y="93875"/>
                      <a:pt x="710402" y="120668"/>
                    </a:cubicBezTo>
                    <a:cubicBezTo>
                      <a:pt x="713473" y="140767"/>
                      <a:pt x="721273" y="152774"/>
                      <a:pt x="742708" y="153357"/>
                    </a:cubicBezTo>
                    <a:cubicBezTo>
                      <a:pt x="751045" y="153588"/>
                      <a:pt x="759337" y="144206"/>
                      <a:pt x="763728" y="146294"/>
                    </a:cubicBezTo>
                    <a:cubicBezTo>
                      <a:pt x="788464" y="158102"/>
                      <a:pt x="802744" y="137696"/>
                      <a:pt x="821015" y="130065"/>
                    </a:cubicBezTo>
                    <a:cubicBezTo>
                      <a:pt x="833437" y="124875"/>
                      <a:pt x="835986" y="129128"/>
                      <a:pt x="839563" y="141750"/>
                    </a:cubicBezTo>
                    <a:cubicBezTo>
                      <a:pt x="843463" y="155476"/>
                      <a:pt x="840961" y="169387"/>
                      <a:pt x="845797" y="182992"/>
                    </a:cubicBezTo>
                    <a:cubicBezTo>
                      <a:pt x="850465" y="196135"/>
                      <a:pt x="859985" y="204918"/>
                      <a:pt x="869658" y="217646"/>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67" name="Google Shape;988;p16">
                <a:extLst>
                  <a:ext uri="{FF2B5EF4-FFF2-40B4-BE49-F238E27FC236}">
                    <a16:creationId xmlns:a16="http://schemas.microsoft.com/office/drawing/2014/main" id="{E70410D3-635A-E24B-2254-26A87AC9C3B1}"/>
                  </a:ext>
                </a:extLst>
              </p:cNvPr>
              <p:cNvSpPr/>
              <p:nvPr/>
            </p:nvSpPr>
            <p:spPr>
              <a:xfrm>
                <a:off x="6674683" y="1710967"/>
                <a:ext cx="160849" cy="310679"/>
              </a:xfrm>
              <a:custGeom>
                <a:avLst/>
                <a:gdLst/>
                <a:ahLst/>
                <a:cxnLst/>
                <a:rect l="l" t="t" r="r" b="b"/>
                <a:pathLst>
                  <a:path w="250045" h="482962" extrusionOk="0">
                    <a:moveTo>
                      <a:pt x="29872" y="235336"/>
                    </a:moveTo>
                    <a:cubicBezTo>
                      <a:pt x="35723" y="215053"/>
                      <a:pt x="38041" y="192144"/>
                      <a:pt x="30011" y="169220"/>
                    </a:cubicBezTo>
                    <a:cubicBezTo>
                      <a:pt x="28998" y="166349"/>
                      <a:pt x="29980" y="161988"/>
                      <a:pt x="28183" y="160299"/>
                    </a:cubicBezTo>
                    <a:cubicBezTo>
                      <a:pt x="1421" y="135088"/>
                      <a:pt x="9682" y="99711"/>
                      <a:pt x="1037" y="69294"/>
                    </a:cubicBezTo>
                    <a:cubicBezTo>
                      <a:pt x="-1251" y="61218"/>
                      <a:pt x="-69" y="57625"/>
                      <a:pt x="7777" y="55982"/>
                    </a:cubicBezTo>
                    <a:cubicBezTo>
                      <a:pt x="80803" y="40704"/>
                      <a:pt x="153230" y="23093"/>
                      <a:pt x="224567" y="1136"/>
                    </a:cubicBezTo>
                    <a:cubicBezTo>
                      <a:pt x="236957" y="-2672"/>
                      <a:pt x="243222" y="3285"/>
                      <a:pt x="238846" y="16152"/>
                    </a:cubicBezTo>
                    <a:cubicBezTo>
                      <a:pt x="232320" y="35407"/>
                      <a:pt x="230094" y="51928"/>
                      <a:pt x="246170" y="69724"/>
                    </a:cubicBezTo>
                    <a:cubicBezTo>
                      <a:pt x="256381" y="81025"/>
                      <a:pt x="243928" y="95780"/>
                      <a:pt x="237341" y="107542"/>
                    </a:cubicBezTo>
                    <a:cubicBezTo>
                      <a:pt x="234470" y="112670"/>
                      <a:pt x="228896" y="117430"/>
                      <a:pt x="223430" y="119733"/>
                    </a:cubicBezTo>
                    <a:cubicBezTo>
                      <a:pt x="199247" y="129990"/>
                      <a:pt x="195193" y="146189"/>
                      <a:pt x="203193" y="170311"/>
                    </a:cubicBezTo>
                    <a:cubicBezTo>
                      <a:pt x="213926" y="202601"/>
                      <a:pt x="202778" y="235782"/>
                      <a:pt x="194856" y="265800"/>
                    </a:cubicBezTo>
                    <a:cubicBezTo>
                      <a:pt x="183755" y="307871"/>
                      <a:pt x="190280" y="347301"/>
                      <a:pt x="198111" y="386869"/>
                    </a:cubicBezTo>
                    <a:cubicBezTo>
                      <a:pt x="203040" y="411804"/>
                      <a:pt x="190050" y="436095"/>
                      <a:pt x="200445" y="460463"/>
                    </a:cubicBezTo>
                    <a:cubicBezTo>
                      <a:pt x="202993" y="466435"/>
                      <a:pt x="194242" y="467510"/>
                      <a:pt x="189006" y="468693"/>
                    </a:cubicBezTo>
                    <a:cubicBezTo>
                      <a:pt x="170811" y="472792"/>
                      <a:pt x="152463" y="476400"/>
                      <a:pt x="134498" y="481375"/>
                    </a:cubicBezTo>
                    <a:cubicBezTo>
                      <a:pt x="117117" y="486181"/>
                      <a:pt x="108672" y="480101"/>
                      <a:pt x="105308" y="462781"/>
                    </a:cubicBezTo>
                    <a:cubicBezTo>
                      <a:pt x="97969" y="424902"/>
                      <a:pt x="89617" y="387207"/>
                      <a:pt x="82077" y="349374"/>
                    </a:cubicBezTo>
                    <a:cubicBezTo>
                      <a:pt x="80987" y="343907"/>
                      <a:pt x="81095" y="337766"/>
                      <a:pt x="76212" y="334679"/>
                    </a:cubicBezTo>
                    <a:cubicBezTo>
                      <a:pt x="43999" y="314335"/>
                      <a:pt x="51737" y="273354"/>
                      <a:pt x="30825" y="247205"/>
                    </a:cubicBezTo>
                    <a:cubicBezTo>
                      <a:pt x="29228" y="245209"/>
                      <a:pt x="30226" y="241110"/>
                      <a:pt x="29842" y="235352"/>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68" name="Google Shape;989;p16">
                <a:extLst>
                  <a:ext uri="{FF2B5EF4-FFF2-40B4-BE49-F238E27FC236}">
                    <a16:creationId xmlns:a16="http://schemas.microsoft.com/office/drawing/2014/main" id="{3F689510-99FF-28C6-F424-2E3FD13F4B53}"/>
                  </a:ext>
                </a:extLst>
              </p:cNvPr>
              <p:cNvSpPr/>
              <p:nvPr/>
            </p:nvSpPr>
            <p:spPr>
              <a:xfrm>
                <a:off x="6805856" y="1673133"/>
                <a:ext cx="154002" cy="332859"/>
              </a:xfrm>
              <a:custGeom>
                <a:avLst/>
                <a:gdLst/>
                <a:ahLst/>
                <a:cxnLst/>
                <a:rect l="l" t="t" r="r" b="b"/>
                <a:pathLst>
                  <a:path w="239402" h="517441" extrusionOk="0">
                    <a:moveTo>
                      <a:pt x="238962" y="407543"/>
                    </a:moveTo>
                    <a:cubicBezTo>
                      <a:pt x="239576" y="422007"/>
                      <a:pt x="239300" y="429238"/>
                      <a:pt x="229458" y="432616"/>
                    </a:cubicBezTo>
                    <a:cubicBezTo>
                      <a:pt x="212383" y="438482"/>
                      <a:pt x="200054" y="452378"/>
                      <a:pt x="191593" y="466212"/>
                    </a:cubicBezTo>
                    <a:cubicBezTo>
                      <a:pt x="181184" y="483225"/>
                      <a:pt x="168056" y="487662"/>
                      <a:pt x="150382" y="490963"/>
                    </a:cubicBezTo>
                    <a:cubicBezTo>
                      <a:pt x="111459" y="498272"/>
                      <a:pt x="73011" y="508145"/>
                      <a:pt x="34319" y="516759"/>
                    </a:cubicBezTo>
                    <a:cubicBezTo>
                      <a:pt x="15786" y="520889"/>
                      <a:pt x="-2394" y="505565"/>
                      <a:pt x="5944" y="489980"/>
                    </a:cubicBezTo>
                    <a:cubicBezTo>
                      <a:pt x="20423" y="462911"/>
                      <a:pt x="2105" y="440539"/>
                      <a:pt x="1875" y="415957"/>
                    </a:cubicBezTo>
                    <a:cubicBezTo>
                      <a:pt x="1598" y="387920"/>
                      <a:pt x="-2823" y="361249"/>
                      <a:pt x="2965" y="331846"/>
                    </a:cubicBezTo>
                    <a:cubicBezTo>
                      <a:pt x="10105" y="295640"/>
                      <a:pt x="25152" y="257699"/>
                      <a:pt x="10351" y="218975"/>
                    </a:cubicBezTo>
                    <a:cubicBezTo>
                      <a:pt x="6358" y="208519"/>
                      <a:pt x="9828" y="199706"/>
                      <a:pt x="20991" y="194178"/>
                    </a:cubicBezTo>
                    <a:cubicBezTo>
                      <a:pt x="37819" y="185841"/>
                      <a:pt x="47692" y="171192"/>
                      <a:pt x="55016" y="154303"/>
                    </a:cubicBezTo>
                    <a:cubicBezTo>
                      <a:pt x="61434" y="139532"/>
                      <a:pt x="62801" y="126004"/>
                      <a:pt x="49366" y="114243"/>
                    </a:cubicBezTo>
                    <a:cubicBezTo>
                      <a:pt x="44361" y="109867"/>
                      <a:pt x="40276" y="103940"/>
                      <a:pt x="43086" y="97737"/>
                    </a:cubicBezTo>
                    <a:cubicBezTo>
                      <a:pt x="54924" y="71650"/>
                      <a:pt x="42534" y="44626"/>
                      <a:pt x="46863" y="18217"/>
                    </a:cubicBezTo>
                    <a:cubicBezTo>
                      <a:pt x="48291" y="9480"/>
                      <a:pt x="45619" y="1342"/>
                      <a:pt x="59055" y="928"/>
                    </a:cubicBezTo>
                    <a:cubicBezTo>
                      <a:pt x="69695" y="605"/>
                      <a:pt x="79399" y="-4201"/>
                      <a:pt x="84205" y="11722"/>
                    </a:cubicBezTo>
                    <a:cubicBezTo>
                      <a:pt x="99022" y="60825"/>
                      <a:pt x="115605" y="109391"/>
                      <a:pt x="130929" y="158341"/>
                    </a:cubicBezTo>
                    <a:cubicBezTo>
                      <a:pt x="150214" y="219912"/>
                      <a:pt x="168900" y="281667"/>
                      <a:pt x="187924" y="343300"/>
                    </a:cubicBezTo>
                    <a:cubicBezTo>
                      <a:pt x="190458" y="351515"/>
                      <a:pt x="192991" y="360697"/>
                      <a:pt x="202372" y="363230"/>
                    </a:cubicBezTo>
                    <a:cubicBezTo>
                      <a:pt x="223930" y="369049"/>
                      <a:pt x="220030" y="396549"/>
                      <a:pt x="238594" y="404871"/>
                    </a:cubicBezTo>
                    <a:cubicBezTo>
                      <a:pt x="239960" y="405485"/>
                      <a:pt x="239239" y="410736"/>
                      <a:pt x="238978" y="407497"/>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69" name="Google Shape;990;p16">
                <a:extLst>
                  <a:ext uri="{FF2B5EF4-FFF2-40B4-BE49-F238E27FC236}">
                    <a16:creationId xmlns:a16="http://schemas.microsoft.com/office/drawing/2014/main" id="{2C9FB670-6BD8-052D-FC42-3D22D4E792C9}"/>
                  </a:ext>
                </a:extLst>
              </p:cNvPr>
              <p:cNvSpPr/>
              <p:nvPr/>
            </p:nvSpPr>
            <p:spPr>
              <a:xfrm>
                <a:off x="6377455" y="2470863"/>
                <a:ext cx="319593" cy="216627"/>
              </a:xfrm>
              <a:custGeom>
                <a:avLst/>
                <a:gdLst/>
                <a:ahLst/>
                <a:cxnLst/>
                <a:rect l="l" t="t" r="r" b="b"/>
                <a:pathLst>
                  <a:path w="496819" h="336754" extrusionOk="0">
                    <a:moveTo>
                      <a:pt x="0" y="63693"/>
                    </a:moveTo>
                    <a:cubicBezTo>
                      <a:pt x="53925" y="53221"/>
                      <a:pt x="105853" y="43179"/>
                      <a:pt x="157766" y="33045"/>
                    </a:cubicBezTo>
                    <a:cubicBezTo>
                      <a:pt x="211461" y="22558"/>
                      <a:pt x="265278" y="12670"/>
                      <a:pt x="318711" y="1016"/>
                    </a:cubicBezTo>
                    <a:cubicBezTo>
                      <a:pt x="333283" y="-2163"/>
                      <a:pt x="337766" y="2014"/>
                      <a:pt x="341252" y="15004"/>
                    </a:cubicBezTo>
                    <a:cubicBezTo>
                      <a:pt x="359708" y="83699"/>
                      <a:pt x="379284" y="152073"/>
                      <a:pt x="397433" y="220845"/>
                    </a:cubicBezTo>
                    <a:cubicBezTo>
                      <a:pt x="401809" y="237428"/>
                      <a:pt x="407260" y="244782"/>
                      <a:pt x="425824" y="238625"/>
                    </a:cubicBezTo>
                    <a:cubicBezTo>
                      <a:pt x="441961" y="233282"/>
                      <a:pt x="459358" y="231762"/>
                      <a:pt x="476155" y="228338"/>
                    </a:cubicBezTo>
                    <a:cubicBezTo>
                      <a:pt x="490696" y="225374"/>
                      <a:pt x="498864" y="228983"/>
                      <a:pt x="496377" y="245873"/>
                    </a:cubicBezTo>
                    <a:cubicBezTo>
                      <a:pt x="494243" y="260444"/>
                      <a:pt x="492769" y="275138"/>
                      <a:pt x="491187" y="289786"/>
                    </a:cubicBezTo>
                    <a:cubicBezTo>
                      <a:pt x="490542" y="295759"/>
                      <a:pt x="488024" y="300427"/>
                      <a:pt x="482266" y="302331"/>
                    </a:cubicBezTo>
                    <a:cubicBezTo>
                      <a:pt x="459296" y="309977"/>
                      <a:pt x="439627" y="324103"/>
                      <a:pt x="418315" y="334974"/>
                    </a:cubicBezTo>
                    <a:cubicBezTo>
                      <a:pt x="409302" y="339565"/>
                      <a:pt x="402869" y="334452"/>
                      <a:pt x="404159" y="328955"/>
                    </a:cubicBezTo>
                    <a:cubicBezTo>
                      <a:pt x="407291" y="315643"/>
                      <a:pt x="383768" y="305939"/>
                      <a:pt x="401027" y="290108"/>
                    </a:cubicBezTo>
                    <a:cubicBezTo>
                      <a:pt x="405617" y="285901"/>
                      <a:pt x="389572" y="278593"/>
                      <a:pt x="383338" y="272620"/>
                    </a:cubicBezTo>
                    <a:cubicBezTo>
                      <a:pt x="375246" y="264866"/>
                      <a:pt x="365389" y="241005"/>
                      <a:pt x="354057" y="271514"/>
                    </a:cubicBezTo>
                    <a:cubicBezTo>
                      <a:pt x="351770" y="277687"/>
                      <a:pt x="342649" y="274677"/>
                      <a:pt x="336814" y="273280"/>
                    </a:cubicBezTo>
                    <a:cubicBezTo>
                      <a:pt x="327771" y="271100"/>
                      <a:pt x="325191" y="262900"/>
                      <a:pt x="324346" y="255331"/>
                    </a:cubicBezTo>
                    <a:cubicBezTo>
                      <a:pt x="319417" y="211801"/>
                      <a:pt x="325237" y="167150"/>
                      <a:pt x="301453" y="125862"/>
                    </a:cubicBezTo>
                    <a:cubicBezTo>
                      <a:pt x="293115" y="111399"/>
                      <a:pt x="297830" y="89288"/>
                      <a:pt x="316884" y="77373"/>
                    </a:cubicBezTo>
                    <a:cubicBezTo>
                      <a:pt x="326250" y="71508"/>
                      <a:pt x="332699" y="31940"/>
                      <a:pt x="325943" y="23510"/>
                    </a:cubicBezTo>
                    <a:cubicBezTo>
                      <a:pt x="322120" y="18735"/>
                      <a:pt x="317023" y="20224"/>
                      <a:pt x="313506" y="22650"/>
                    </a:cubicBezTo>
                    <a:cubicBezTo>
                      <a:pt x="306458" y="27533"/>
                      <a:pt x="293546" y="26688"/>
                      <a:pt x="294466" y="39847"/>
                    </a:cubicBezTo>
                    <a:cubicBezTo>
                      <a:pt x="295081" y="48661"/>
                      <a:pt x="295710" y="56891"/>
                      <a:pt x="287373" y="62848"/>
                    </a:cubicBezTo>
                    <a:cubicBezTo>
                      <a:pt x="253824" y="86847"/>
                      <a:pt x="255405" y="119798"/>
                      <a:pt x="263758" y="154713"/>
                    </a:cubicBezTo>
                    <a:cubicBezTo>
                      <a:pt x="265355" y="161393"/>
                      <a:pt x="267335" y="169592"/>
                      <a:pt x="264940" y="175334"/>
                    </a:cubicBezTo>
                    <a:cubicBezTo>
                      <a:pt x="249555" y="212139"/>
                      <a:pt x="266890" y="239546"/>
                      <a:pt x="290290" y="264390"/>
                    </a:cubicBezTo>
                    <a:cubicBezTo>
                      <a:pt x="305015" y="280036"/>
                      <a:pt x="299027" y="304281"/>
                      <a:pt x="316577" y="317777"/>
                    </a:cubicBezTo>
                    <a:cubicBezTo>
                      <a:pt x="314627" y="319328"/>
                      <a:pt x="313199" y="320971"/>
                      <a:pt x="312754" y="320741"/>
                    </a:cubicBezTo>
                    <a:cubicBezTo>
                      <a:pt x="288694" y="308288"/>
                      <a:pt x="262437" y="304665"/>
                      <a:pt x="236058" y="301655"/>
                    </a:cubicBezTo>
                    <a:cubicBezTo>
                      <a:pt x="231299" y="301118"/>
                      <a:pt x="229978" y="297939"/>
                      <a:pt x="227997" y="294561"/>
                    </a:cubicBezTo>
                    <a:cubicBezTo>
                      <a:pt x="218447" y="278347"/>
                      <a:pt x="208221" y="264851"/>
                      <a:pt x="190456" y="286669"/>
                    </a:cubicBezTo>
                    <a:cubicBezTo>
                      <a:pt x="188568" y="289003"/>
                      <a:pt x="185144" y="290063"/>
                      <a:pt x="182180" y="287375"/>
                    </a:cubicBezTo>
                    <a:cubicBezTo>
                      <a:pt x="179155" y="284627"/>
                      <a:pt x="176176" y="280835"/>
                      <a:pt x="178710" y="277241"/>
                    </a:cubicBezTo>
                    <a:cubicBezTo>
                      <a:pt x="194878" y="254333"/>
                      <a:pt x="190440" y="223808"/>
                      <a:pt x="207315" y="201099"/>
                    </a:cubicBezTo>
                    <a:cubicBezTo>
                      <a:pt x="211384" y="195618"/>
                      <a:pt x="220873" y="188109"/>
                      <a:pt x="210217" y="181676"/>
                    </a:cubicBezTo>
                    <a:cubicBezTo>
                      <a:pt x="200574" y="175856"/>
                      <a:pt x="193788" y="161331"/>
                      <a:pt x="178464" y="168425"/>
                    </a:cubicBezTo>
                    <a:cubicBezTo>
                      <a:pt x="159993" y="176977"/>
                      <a:pt x="126950" y="162314"/>
                      <a:pt x="119749" y="142814"/>
                    </a:cubicBezTo>
                    <a:cubicBezTo>
                      <a:pt x="114605" y="128918"/>
                      <a:pt x="101677" y="120105"/>
                      <a:pt x="89501" y="120703"/>
                    </a:cubicBezTo>
                    <a:cubicBezTo>
                      <a:pt x="71137" y="121625"/>
                      <a:pt x="67221" y="110170"/>
                      <a:pt x="60942" y="98670"/>
                    </a:cubicBezTo>
                    <a:cubicBezTo>
                      <a:pt x="51975" y="82271"/>
                      <a:pt x="46478" y="60852"/>
                      <a:pt x="19254" y="72015"/>
                    </a:cubicBezTo>
                    <a:cubicBezTo>
                      <a:pt x="13558" y="74349"/>
                      <a:pt x="7308" y="69834"/>
                      <a:pt x="15" y="6367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0" name="Google Shape;991;p16">
                <a:extLst>
                  <a:ext uri="{FF2B5EF4-FFF2-40B4-BE49-F238E27FC236}">
                    <a16:creationId xmlns:a16="http://schemas.microsoft.com/office/drawing/2014/main" id="{DCB3AC59-D865-99CF-B77F-5AEA5D8B0F6B}"/>
                  </a:ext>
                </a:extLst>
              </p:cNvPr>
              <p:cNvSpPr/>
              <p:nvPr/>
            </p:nvSpPr>
            <p:spPr>
              <a:xfrm>
                <a:off x="6743890" y="1960813"/>
                <a:ext cx="313369" cy="165484"/>
              </a:xfrm>
              <a:custGeom>
                <a:avLst/>
                <a:gdLst/>
                <a:ahLst/>
                <a:cxnLst/>
                <a:rect l="l" t="t" r="r" b="b"/>
                <a:pathLst>
                  <a:path w="487143" h="257251" extrusionOk="0">
                    <a:moveTo>
                      <a:pt x="487128" y="204545"/>
                    </a:moveTo>
                    <a:cubicBezTo>
                      <a:pt x="473831" y="213512"/>
                      <a:pt x="463867" y="220728"/>
                      <a:pt x="453425" y="227147"/>
                    </a:cubicBezTo>
                    <a:cubicBezTo>
                      <a:pt x="443890" y="233012"/>
                      <a:pt x="433848" y="235162"/>
                      <a:pt x="422870" y="229711"/>
                    </a:cubicBezTo>
                    <a:cubicBezTo>
                      <a:pt x="403155" y="219915"/>
                      <a:pt x="391025" y="225381"/>
                      <a:pt x="383854" y="247015"/>
                    </a:cubicBezTo>
                    <a:cubicBezTo>
                      <a:pt x="382242" y="251882"/>
                      <a:pt x="379648" y="255967"/>
                      <a:pt x="375041" y="256996"/>
                    </a:cubicBezTo>
                    <a:cubicBezTo>
                      <a:pt x="368777" y="258393"/>
                      <a:pt x="363618" y="253863"/>
                      <a:pt x="362589" y="248673"/>
                    </a:cubicBezTo>
                    <a:cubicBezTo>
                      <a:pt x="359625" y="233565"/>
                      <a:pt x="348417" y="227346"/>
                      <a:pt x="336409" y="221527"/>
                    </a:cubicBezTo>
                    <a:cubicBezTo>
                      <a:pt x="322114" y="214602"/>
                      <a:pt x="320472" y="198695"/>
                      <a:pt x="315052" y="186918"/>
                    </a:cubicBezTo>
                    <a:cubicBezTo>
                      <a:pt x="309294" y="174420"/>
                      <a:pt x="302999" y="172301"/>
                      <a:pt x="292327" y="174788"/>
                    </a:cubicBezTo>
                    <a:cubicBezTo>
                      <a:pt x="212147" y="193551"/>
                      <a:pt x="131981" y="212345"/>
                      <a:pt x="51985" y="231876"/>
                    </a:cubicBezTo>
                    <a:cubicBezTo>
                      <a:pt x="45966" y="233350"/>
                      <a:pt x="40100" y="234363"/>
                      <a:pt x="34051" y="235361"/>
                    </a:cubicBezTo>
                    <a:cubicBezTo>
                      <a:pt x="394" y="240889"/>
                      <a:pt x="-4028" y="238294"/>
                      <a:pt x="2636" y="206387"/>
                    </a:cubicBezTo>
                    <a:cubicBezTo>
                      <a:pt x="7519" y="183003"/>
                      <a:pt x="7841" y="159725"/>
                      <a:pt x="6536" y="136725"/>
                    </a:cubicBezTo>
                    <a:cubicBezTo>
                      <a:pt x="5292" y="114875"/>
                      <a:pt x="13522" y="108012"/>
                      <a:pt x="33529" y="103928"/>
                    </a:cubicBezTo>
                    <a:cubicBezTo>
                      <a:pt x="111821" y="87928"/>
                      <a:pt x="189683" y="69933"/>
                      <a:pt x="267868" y="53396"/>
                    </a:cubicBezTo>
                    <a:cubicBezTo>
                      <a:pt x="280366" y="50755"/>
                      <a:pt x="289609" y="46579"/>
                      <a:pt x="293755" y="33819"/>
                    </a:cubicBezTo>
                    <a:cubicBezTo>
                      <a:pt x="298362" y="19647"/>
                      <a:pt x="312979" y="14350"/>
                      <a:pt x="321700" y="3617"/>
                    </a:cubicBezTo>
                    <a:cubicBezTo>
                      <a:pt x="327151" y="-3077"/>
                      <a:pt x="334859" y="255"/>
                      <a:pt x="338913" y="7625"/>
                    </a:cubicBezTo>
                    <a:cubicBezTo>
                      <a:pt x="347757" y="23655"/>
                      <a:pt x="354405" y="40038"/>
                      <a:pt x="344593" y="58325"/>
                    </a:cubicBezTo>
                    <a:cubicBezTo>
                      <a:pt x="337485" y="71560"/>
                      <a:pt x="332003" y="85441"/>
                      <a:pt x="336364" y="100734"/>
                    </a:cubicBezTo>
                    <a:cubicBezTo>
                      <a:pt x="340264" y="114399"/>
                      <a:pt x="343150" y="128003"/>
                      <a:pt x="364431" y="119374"/>
                    </a:cubicBezTo>
                    <a:cubicBezTo>
                      <a:pt x="378189" y="113785"/>
                      <a:pt x="399793" y="131105"/>
                      <a:pt x="401037" y="146797"/>
                    </a:cubicBezTo>
                    <a:cubicBezTo>
                      <a:pt x="402019" y="159295"/>
                      <a:pt x="413028" y="164762"/>
                      <a:pt x="416667" y="171518"/>
                    </a:cubicBezTo>
                    <a:cubicBezTo>
                      <a:pt x="432236" y="200461"/>
                      <a:pt x="461287" y="194918"/>
                      <a:pt x="487143" y="204545"/>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1" name="Google Shape;992;p16">
                <a:extLst>
                  <a:ext uri="{FF2B5EF4-FFF2-40B4-BE49-F238E27FC236}">
                    <a16:creationId xmlns:a16="http://schemas.microsoft.com/office/drawing/2014/main" id="{E516C430-7052-AF23-8106-03F6161405C0}"/>
                  </a:ext>
                </a:extLst>
              </p:cNvPr>
              <p:cNvSpPr/>
              <p:nvPr/>
            </p:nvSpPr>
            <p:spPr>
              <a:xfrm>
                <a:off x="6626439" y="2240774"/>
                <a:ext cx="124668" cy="284366"/>
              </a:xfrm>
              <a:custGeom>
                <a:avLst/>
                <a:gdLst/>
                <a:ahLst/>
                <a:cxnLst/>
                <a:rect l="l" t="t" r="r" b="b"/>
                <a:pathLst>
                  <a:path w="193801" h="442057" extrusionOk="0">
                    <a:moveTo>
                      <a:pt x="129298" y="442027"/>
                    </a:moveTo>
                    <a:cubicBezTo>
                      <a:pt x="119164" y="423878"/>
                      <a:pt x="107080" y="420239"/>
                      <a:pt x="90697" y="419671"/>
                    </a:cubicBezTo>
                    <a:cubicBezTo>
                      <a:pt x="59205" y="418581"/>
                      <a:pt x="32657" y="401368"/>
                      <a:pt x="8228" y="383757"/>
                    </a:cubicBezTo>
                    <a:cubicBezTo>
                      <a:pt x="-7894" y="372118"/>
                      <a:pt x="1181" y="330938"/>
                      <a:pt x="22400" y="317226"/>
                    </a:cubicBezTo>
                    <a:cubicBezTo>
                      <a:pt x="52817" y="297588"/>
                      <a:pt x="59788" y="260646"/>
                      <a:pt x="84985" y="236861"/>
                    </a:cubicBezTo>
                    <a:cubicBezTo>
                      <a:pt x="93660" y="228662"/>
                      <a:pt x="93645" y="211834"/>
                      <a:pt x="74928" y="202974"/>
                    </a:cubicBezTo>
                    <a:cubicBezTo>
                      <a:pt x="56733" y="194361"/>
                      <a:pt x="34700" y="187006"/>
                      <a:pt x="31644" y="161379"/>
                    </a:cubicBezTo>
                    <a:cubicBezTo>
                      <a:pt x="31490" y="160059"/>
                      <a:pt x="29985" y="158078"/>
                      <a:pt x="28819" y="157832"/>
                    </a:cubicBezTo>
                    <a:cubicBezTo>
                      <a:pt x="-7387" y="150432"/>
                      <a:pt x="10025" y="128751"/>
                      <a:pt x="16151" y="110218"/>
                    </a:cubicBezTo>
                    <a:cubicBezTo>
                      <a:pt x="18071" y="104399"/>
                      <a:pt x="23475" y="97444"/>
                      <a:pt x="17625" y="92899"/>
                    </a:cubicBezTo>
                    <a:cubicBezTo>
                      <a:pt x="-79" y="79187"/>
                      <a:pt x="11652" y="67487"/>
                      <a:pt x="18608" y="55004"/>
                    </a:cubicBezTo>
                    <a:cubicBezTo>
                      <a:pt x="23521" y="46191"/>
                      <a:pt x="29095" y="37807"/>
                      <a:pt x="31567" y="27627"/>
                    </a:cubicBezTo>
                    <a:cubicBezTo>
                      <a:pt x="39352" y="-4433"/>
                      <a:pt x="39536" y="-4218"/>
                      <a:pt x="69692" y="6423"/>
                    </a:cubicBezTo>
                    <a:cubicBezTo>
                      <a:pt x="92493" y="14468"/>
                      <a:pt x="115617" y="21593"/>
                      <a:pt x="138234" y="30099"/>
                    </a:cubicBezTo>
                    <a:cubicBezTo>
                      <a:pt x="147692" y="33661"/>
                      <a:pt x="163692" y="30698"/>
                      <a:pt x="164767" y="44102"/>
                    </a:cubicBezTo>
                    <a:cubicBezTo>
                      <a:pt x="166271" y="62789"/>
                      <a:pt x="170494" y="83195"/>
                      <a:pt x="154510" y="99455"/>
                    </a:cubicBezTo>
                    <a:cubicBezTo>
                      <a:pt x="150379" y="103662"/>
                      <a:pt x="144468" y="105213"/>
                      <a:pt x="141935" y="112261"/>
                    </a:cubicBezTo>
                    <a:cubicBezTo>
                      <a:pt x="130219" y="144919"/>
                      <a:pt x="135087" y="154593"/>
                      <a:pt x="170355" y="157080"/>
                    </a:cubicBezTo>
                    <a:cubicBezTo>
                      <a:pt x="186631" y="158232"/>
                      <a:pt x="187798" y="169824"/>
                      <a:pt x="188489" y="178914"/>
                    </a:cubicBezTo>
                    <a:cubicBezTo>
                      <a:pt x="192727" y="234374"/>
                      <a:pt x="202523" y="290218"/>
                      <a:pt x="175991" y="343836"/>
                    </a:cubicBezTo>
                    <a:cubicBezTo>
                      <a:pt x="169587" y="356795"/>
                      <a:pt x="167085" y="371642"/>
                      <a:pt x="156045" y="382283"/>
                    </a:cubicBezTo>
                    <a:cubicBezTo>
                      <a:pt x="140245" y="397530"/>
                      <a:pt x="138556" y="419425"/>
                      <a:pt x="129282" y="442058"/>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2" name="Google Shape;993;p16">
                <a:extLst>
                  <a:ext uri="{FF2B5EF4-FFF2-40B4-BE49-F238E27FC236}">
                    <a16:creationId xmlns:a16="http://schemas.microsoft.com/office/drawing/2014/main" id="{E7A6B9B9-70E6-E467-8126-0A3077B3352C}"/>
                  </a:ext>
                </a:extLst>
              </p:cNvPr>
              <p:cNvSpPr/>
              <p:nvPr/>
            </p:nvSpPr>
            <p:spPr>
              <a:xfrm>
                <a:off x="6751268" y="2091786"/>
                <a:ext cx="164816" cy="158531"/>
              </a:xfrm>
              <a:custGeom>
                <a:avLst/>
                <a:gdLst/>
                <a:ahLst/>
                <a:cxnLst/>
                <a:rect l="l" t="t" r="r" b="b"/>
                <a:pathLst>
                  <a:path w="256213" h="246443" extrusionOk="0">
                    <a:moveTo>
                      <a:pt x="9870" y="239749"/>
                    </a:moveTo>
                    <a:cubicBezTo>
                      <a:pt x="10852" y="237753"/>
                      <a:pt x="11297" y="235051"/>
                      <a:pt x="12879" y="233853"/>
                    </a:cubicBezTo>
                    <a:cubicBezTo>
                      <a:pt x="30061" y="220894"/>
                      <a:pt x="33438" y="209486"/>
                      <a:pt x="24748" y="185732"/>
                    </a:cubicBezTo>
                    <a:cubicBezTo>
                      <a:pt x="10790" y="147531"/>
                      <a:pt x="7597" y="105337"/>
                      <a:pt x="396" y="64740"/>
                    </a:cubicBezTo>
                    <a:cubicBezTo>
                      <a:pt x="-1278" y="55312"/>
                      <a:pt x="2223" y="49124"/>
                      <a:pt x="13417" y="46667"/>
                    </a:cubicBezTo>
                    <a:cubicBezTo>
                      <a:pt x="80070" y="32004"/>
                      <a:pt x="146631" y="16911"/>
                      <a:pt x="213008" y="1019"/>
                    </a:cubicBezTo>
                    <a:cubicBezTo>
                      <a:pt x="225415" y="-1960"/>
                      <a:pt x="229376" y="1479"/>
                      <a:pt x="232063" y="12842"/>
                    </a:cubicBezTo>
                    <a:cubicBezTo>
                      <a:pt x="238803" y="41447"/>
                      <a:pt x="245299" y="70221"/>
                      <a:pt x="254403" y="98105"/>
                    </a:cubicBezTo>
                    <a:cubicBezTo>
                      <a:pt x="259332" y="113198"/>
                      <a:pt x="253866" y="118848"/>
                      <a:pt x="242028" y="125190"/>
                    </a:cubicBezTo>
                    <a:cubicBezTo>
                      <a:pt x="204302" y="145396"/>
                      <a:pt x="164765" y="161012"/>
                      <a:pt x="122540" y="167015"/>
                    </a:cubicBezTo>
                    <a:cubicBezTo>
                      <a:pt x="106572" y="169288"/>
                      <a:pt x="100461" y="178516"/>
                      <a:pt x="92108" y="188619"/>
                    </a:cubicBezTo>
                    <a:cubicBezTo>
                      <a:pt x="70719" y="214506"/>
                      <a:pt x="39458" y="225853"/>
                      <a:pt x="14399" y="246443"/>
                    </a:cubicBezTo>
                    <a:cubicBezTo>
                      <a:pt x="12894" y="244217"/>
                      <a:pt x="11374" y="242006"/>
                      <a:pt x="9870" y="239780"/>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3" name="Google Shape;994;p16">
                <a:extLst>
                  <a:ext uri="{FF2B5EF4-FFF2-40B4-BE49-F238E27FC236}">
                    <a16:creationId xmlns:a16="http://schemas.microsoft.com/office/drawing/2014/main" id="{B6E0395B-258A-FC26-C269-40218D1227E3}"/>
                  </a:ext>
                </a:extLst>
              </p:cNvPr>
              <p:cNvSpPr/>
              <p:nvPr/>
            </p:nvSpPr>
            <p:spPr>
              <a:xfrm>
                <a:off x="6603209" y="2450658"/>
                <a:ext cx="92084" cy="165204"/>
              </a:xfrm>
              <a:custGeom>
                <a:avLst/>
                <a:gdLst/>
                <a:ahLst/>
                <a:cxnLst/>
                <a:rect l="l" t="t" r="r" b="b"/>
                <a:pathLst>
                  <a:path w="143148" h="256816" extrusionOk="0">
                    <a:moveTo>
                      <a:pt x="72961" y="255709"/>
                    </a:moveTo>
                    <a:cubicBezTo>
                      <a:pt x="65913" y="258687"/>
                      <a:pt x="62566" y="255663"/>
                      <a:pt x="60094" y="246603"/>
                    </a:cubicBezTo>
                    <a:cubicBezTo>
                      <a:pt x="40763" y="175850"/>
                      <a:pt x="20818" y="105266"/>
                      <a:pt x="933" y="34651"/>
                    </a:cubicBezTo>
                    <a:cubicBezTo>
                      <a:pt x="-1416" y="26299"/>
                      <a:pt x="857" y="19374"/>
                      <a:pt x="5647" y="12679"/>
                    </a:cubicBezTo>
                    <a:cubicBezTo>
                      <a:pt x="11344" y="4741"/>
                      <a:pt x="18729" y="-4656"/>
                      <a:pt x="28095" y="2607"/>
                    </a:cubicBezTo>
                    <a:cubicBezTo>
                      <a:pt x="35327" y="8211"/>
                      <a:pt x="26284" y="16195"/>
                      <a:pt x="22123" y="22184"/>
                    </a:cubicBezTo>
                    <a:cubicBezTo>
                      <a:pt x="9854" y="39810"/>
                      <a:pt x="15397" y="66327"/>
                      <a:pt x="37615" y="82035"/>
                    </a:cubicBezTo>
                    <a:cubicBezTo>
                      <a:pt x="49392" y="90357"/>
                      <a:pt x="56424" y="100076"/>
                      <a:pt x="59971" y="113220"/>
                    </a:cubicBezTo>
                    <a:cubicBezTo>
                      <a:pt x="69675" y="149164"/>
                      <a:pt x="92569" y="172764"/>
                      <a:pt x="125411" y="189900"/>
                    </a:cubicBezTo>
                    <a:cubicBezTo>
                      <a:pt x="141473" y="198283"/>
                      <a:pt x="139983" y="220056"/>
                      <a:pt x="142962" y="235855"/>
                    </a:cubicBezTo>
                    <a:cubicBezTo>
                      <a:pt x="145080" y="247125"/>
                      <a:pt x="128636" y="244500"/>
                      <a:pt x="120498" y="246742"/>
                    </a:cubicBezTo>
                    <a:cubicBezTo>
                      <a:pt x="105528" y="250841"/>
                      <a:pt x="89912" y="252653"/>
                      <a:pt x="72961" y="255709"/>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4" name="Google Shape;995;p16">
                <a:extLst>
                  <a:ext uri="{FF2B5EF4-FFF2-40B4-BE49-F238E27FC236}">
                    <a16:creationId xmlns:a16="http://schemas.microsoft.com/office/drawing/2014/main" id="{FE78FFCA-BC1E-7ADE-32E8-B11BA039E3C5}"/>
                  </a:ext>
                </a:extLst>
              </p:cNvPr>
              <p:cNvSpPr/>
              <p:nvPr/>
            </p:nvSpPr>
            <p:spPr>
              <a:xfrm>
                <a:off x="6247683" y="2515352"/>
                <a:ext cx="112762" cy="73930"/>
              </a:xfrm>
              <a:custGeom>
                <a:avLst/>
                <a:gdLst/>
                <a:ahLst/>
                <a:cxnLst/>
                <a:rect l="l" t="t" r="r" b="b"/>
                <a:pathLst>
                  <a:path w="175293" h="114927" extrusionOk="0">
                    <a:moveTo>
                      <a:pt x="175279" y="5727"/>
                    </a:moveTo>
                    <a:cubicBezTo>
                      <a:pt x="162043" y="12575"/>
                      <a:pt x="142359" y="11731"/>
                      <a:pt x="140577" y="32444"/>
                    </a:cubicBezTo>
                    <a:cubicBezTo>
                      <a:pt x="140547" y="32874"/>
                      <a:pt x="137630" y="33672"/>
                      <a:pt x="136371" y="33288"/>
                    </a:cubicBezTo>
                    <a:cubicBezTo>
                      <a:pt x="109316" y="25227"/>
                      <a:pt x="89631" y="33580"/>
                      <a:pt x="77671" y="59375"/>
                    </a:cubicBezTo>
                    <a:cubicBezTo>
                      <a:pt x="42770" y="57901"/>
                      <a:pt x="40559" y="93800"/>
                      <a:pt x="20536" y="109323"/>
                    </a:cubicBezTo>
                    <a:cubicBezTo>
                      <a:pt x="18740" y="110721"/>
                      <a:pt x="16790" y="111903"/>
                      <a:pt x="12368" y="114928"/>
                    </a:cubicBezTo>
                    <a:cubicBezTo>
                      <a:pt x="8146" y="89931"/>
                      <a:pt x="4231" y="66500"/>
                      <a:pt x="238" y="43100"/>
                    </a:cubicBezTo>
                    <a:cubicBezTo>
                      <a:pt x="-944" y="36159"/>
                      <a:pt x="2326" y="33304"/>
                      <a:pt x="8852" y="32045"/>
                    </a:cubicBezTo>
                    <a:cubicBezTo>
                      <a:pt x="63852" y="21465"/>
                      <a:pt x="118820" y="10702"/>
                      <a:pt x="173805" y="0"/>
                    </a:cubicBezTo>
                    <a:cubicBezTo>
                      <a:pt x="174296" y="1904"/>
                      <a:pt x="174787" y="3823"/>
                      <a:pt x="175294" y="5727"/>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5" name="Google Shape;996;p16">
                <a:extLst>
                  <a:ext uri="{FF2B5EF4-FFF2-40B4-BE49-F238E27FC236}">
                    <a16:creationId xmlns:a16="http://schemas.microsoft.com/office/drawing/2014/main" id="{5F994373-E382-4D36-E00E-641BB17C4E62}"/>
                  </a:ext>
                </a:extLst>
              </p:cNvPr>
              <p:cNvSpPr/>
              <p:nvPr/>
            </p:nvSpPr>
            <p:spPr>
              <a:xfrm>
                <a:off x="6908585" y="2082435"/>
                <a:ext cx="39408" cy="81307"/>
              </a:xfrm>
              <a:custGeom>
                <a:avLst/>
                <a:gdLst/>
                <a:ahLst/>
                <a:cxnLst/>
                <a:rect l="l" t="t" r="r" b="b"/>
                <a:pathLst>
                  <a:path w="61261" h="126394" extrusionOk="0">
                    <a:moveTo>
                      <a:pt x="61148" y="43608"/>
                    </a:moveTo>
                    <a:cubicBezTo>
                      <a:pt x="57525" y="64874"/>
                      <a:pt x="53855" y="85602"/>
                      <a:pt x="58860" y="107805"/>
                    </a:cubicBezTo>
                    <a:cubicBezTo>
                      <a:pt x="61793" y="120779"/>
                      <a:pt x="44949" y="122053"/>
                      <a:pt x="35706" y="125401"/>
                    </a:cubicBezTo>
                    <a:cubicBezTo>
                      <a:pt x="24544" y="129439"/>
                      <a:pt x="24988" y="120395"/>
                      <a:pt x="23161" y="112181"/>
                    </a:cubicBezTo>
                    <a:cubicBezTo>
                      <a:pt x="17296" y="85878"/>
                      <a:pt x="10033" y="59868"/>
                      <a:pt x="2878" y="33858"/>
                    </a:cubicBezTo>
                    <a:cubicBezTo>
                      <a:pt x="-331" y="22219"/>
                      <a:pt x="-4461" y="10780"/>
                      <a:pt x="12797" y="7172"/>
                    </a:cubicBezTo>
                    <a:cubicBezTo>
                      <a:pt x="26923" y="4208"/>
                      <a:pt x="43368" y="-11192"/>
                      <a:pt x="52135" y="15110"/>
                    </a:cubicBezTo>
                    <a:cubicBezTo>
                      <a:pt x="55282" y="24538"/>
                      <a:pt x="62162" y="32768"/>
                      <a:pt x="61163" y="4360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76" name="Google Shape;997;p16">
                <a:extLst>
                  <a:ext uri="{FF2B5EF4-FFF2-40B4-BE49-F238E27FC236}">
                    <a16:creationId xmlns:a16="http://schemas.microsoft.com/office/drawing/2014/main" id="{68B5C2F1-999C-6BED-0A65-AF1E75016463}"/>
                  </a:ext>
                </a:extLst>
              </p:cNvPr>
              <p:cNvSpPr/>
              <p:nvPr/>
            </p:nvSpPr>
            <p:spPr>
              <a:xfrm>
                <a:off x="6644411" y="2674907"/>
                <a:ext cx="43709" cy="113352"/>
              </a:xfrm>
              <a:custGeom>
                <a:avLst/>
                <a:gdLst/>
                <a:ahLst/>
                <a:cxnLst/>
                <a:rect l="l" t="t" r="r" b="b"/>
                <a:pathLst>
                  <a:path w="67948" h="176210" extrusionOk="0">
                    <a:moveTo>
                      <a:pt x="67934" y="0"/>
                    </a:moveTo>
                    <a:cubicBezTo>
                      <a:pt x="66214" y="7048"/>
                      <a:pt x="66460" y="10886"/>
                      <a:pt x="64678" y="12606"/>
                    </a:cubicBezTo>
                    <a:cubicBezTo>
                      <a:pt x="34568" y="41549"/>
                      <a:pt x="42583" y="81471"/>
                      <a:pt x="34430" y="116693"/>
                    </a:cubicBezTo>
                    <a:cubicBezTo>
                      <a:pt x="30945" y="131787"/>
                      <a:pt x="27981" y="147003"/>
                      <a:pt x="24880" y="162189"/>
                    </a:cubicBezTo>
                    <a:cubicBezTo>
                      <a:pt x="23314" y="169850"/>
                      <a:pt x="18139" y="176054"/>
                      <a:pt x="11322" y="176207"/>
                    </a:cubicBezTo>
                    <a:cubicBezTo>
                      <a:pt x="2186" y="176422"/>
                      <a:pt x="2386" y="167563"/>
                      <a:pt x="1510" y="160484"/>
                    </a:cubicBezTo>
                    <a:cubicBezTo>
                      <a:pt x="-4232" y="113884"/>
                      <a:pt x="7191" y="69494"/>
                      <a:pt x="22454" y="26625"/>
                    </a:cubicBezTo>
                    <a:cubicBezTo>
                      <a:pt x="27797" y="11623"/>
                      <a:pt x="47911" y="6602"/>
                      <a:pt x="67949" y="15"/>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477" name="Google Shape;998;p16">
                <a:extLst>
                  <a:ext uri="{FF2B5EF4-FFF2-40B4-BE49-F238E27FC236}">
                    <a16:creationId xmlns:a16="http://schemas.microsoft.com/office/drawing/2014/main" id="{15F920EE-9987-502A-569F-0AF6A11C11EC}"/>
                  </a:ext>
                </a:extLst>
              </p:cNvPr>
              <p:cNvGrpSpPr/>
              <p:nvPr/>
            </p:nvGrpSpPr>
            <p:grpSpPr>
              <a:xfrm>
                <a:off x="2175695" y="1166086"/>
                <a:ext cx="666247" cy="484650"/>
                <a:chOff x="2175695" y="1044166"/>
                <a:chExt cx="666247" cy="484650"/>
              </a:xfrm>
            </p:grpSpPr>
            <p:sp>
              <p:nvSpPr>
                <p:cNvPr id="506" name="Google Shape;999;p16">
                  <a:extLst>
                    <a:ext uri="{FF2B5EF4-FFF2-40B4-BE49-F238E27FC236}">
                      <a16:creationId xmlns:a16="http://schemas.microsoft.com/office/drawing/2014/main" id="{ACB88CCA-7AE4-168E-316A-92C23CF5FB64}"/>
                    </a:ext>
                  </a:extLst>
                </p:cNvPr>
                <p:cNvSpPr/>
                <p:nvPr/>
              </p:nvSpPr>
              <p:spPr>
                <a:xfrm>
                  <a:off x="2175695" y="1044166"/>
                  <a:ext cx="666247" cy="484650"/>
                </a:xfrm>
                <a:custGeom>
                  <a:avLst/>
                  <a:gdLst/>
                  <a:ahLst/>
                  <a:cxnLst/>
                  <a:rect l="l" t="t" r="r" b="b"/>
                  <a:pathLst>
                    <a:path w="1035706" h="753406" extrusionOk="0">
                      <a:moveTo>
                        <a:pt x="24303" y="462455"/>
                      </a:moveTo>
                      <a:cubicBezTo>
                        <a:pt x="11850" y="466923"/>
                        <a:pt x="2300" y="458816"/>
                        <a:pt x="396" y="450033"/>
                      </a:cubicBezTo>
                      <a:cubicBezTo>
                        <a:pt x="-1754" y="440160"/>
                        <a:pt x="5033" y="428199"/>
                        <a:pt x="16257" y="425374"/>
                      </a:cubicBezTo>
                      <a:cubicBezTo>
                        <a:pt x="33178" y="421105"/>
                        <a:pt x="32625" y="413658"/>
                        <a:pt x="25900" y="400361"/>
                      </a:cubicBezTo>
                      <a:cubicBezTo>
                        <a:pt x="11482" y="371879"/>
                        <a:pt x="20695" y="342383"/>
                        <a:pt x="22875" y="312826"/>
                      </a:cubicBezTo>
                      <a:cubicBezTo>
                        <a:pt x="24472" y="291069"/>
                        <a:pt x="33454" y="270233"/>
                        <a:pt x="26652" y="246695"/>
                      </a:cubicBezTo>
                      <a:cubicBezTo>
                        <a:pt x="22537" y="232461"/>
                        <a:pt x="23689" y="214957"/>
                        <a:pt x="28295" y="198359"/>
                      </a:cubicBezTo>
                      <a:cubicBezTo>
                        <a:pt x="33208" y="180609"/>
                        <a:pt x="31596" y="161969"/>
                        <a:pt x="22906" y="143851"/>
                      </a:cubicBezTo>
                      <a:cubicBezTo>
                        <a:pt x="9179" y="115200"/>
                        <a:pt x="16917" y="87208"/>
                        <a:pt x="30399" y="60292"/>
                      </a:cubicBezTo>
                      <a:cubicBezTo>
                        <a:pt x="35297" y="50527"/>
                        <a:pt x="41515" y="49544"/>
                        <a:pt x="47933" y="58204"/>
                      </a:cubicBezTo>
                      <a:cubicBezTo>
                        <a:pt x="79057" y="100198"/>
                        <a:pt x="127899" y="114892"/>
                        <a:pt x="170922" y="138584"/>
                      </a:cubicBezTo>
                      <a:cubicBezTo>
                        <a:pt x="177632" y="142269"/>
                        <a:pt x="184695" y="140980"/>
                        <a:pt x="191528" y="140703"/>
                      </a:cubicBezTo>
                      <a:cubicBezTo>
                        <a:pt x="201631" y="140289"/>
                        <a:pt x="210153" y="141901"/>
                        <a:pt x="215250" y="151712"/>
                      </a:cubicBezTo>
                      <a:cubicBezTo>
                        <a:pt x="216325" y="153785"/>
                        <a:pt x="217538" y="157347"/>
                        <a:pt x="218905" y="157455"/>
                      </a:cubicBezTo>
                      <a:cubicBezTo>
                        <a:pt x="258596" y="160603"/>
                        <a:pt x="248185" y="202581"/>
                        <a:pt x="267962" y="221298"/>
                      </a:cubicBezTo>
                      <a:cubicBezTo>
                        <a:pt x="271017" y="224185"/>
                        <a:pt x="270004" y="233935"/>
                        <a:pt x="267854" y="239294"/>
                      </a:cubicBezTo>
                      <a:cubicBezTo>
                        <a:pt x="259010" y="261404"/>
                        <a:pt x="261421" y="285311"/>
                        <a:pt x="256062" y="307989"/>
                      </a:cubicBezTo>
                      <a:cubicBezTo>
                        <a:pt x="254511" y="314546"/>
                        <a:pt x="248707" y="328211"/>
                        <a:pt x="265106" y="329225"/>
                      </a:cubicBezTo>
                      <a:cubicBezTo>
                        <a:pt x="279063" y="330084"/>
                        <a:pt x="285251" y="323267"/>
                        <a:pt x="284161" y="309325"/>
                      </a:cubicBezTo>
                      <a:cubicBezTo>
                        <a:pt x="280936" y="268406"/>
                        <a:pt x="290195" y="232446"/>
                        <a:pt x="324927" y="206466"/>
                      </a:cubicBezTo>
                      <a:cubicBezTo>
                        <a:pt x="329364" y="203134"/>
                        <a:pt x="332297" y="198405"/>
                        <a:pt x="330470" y="192110"/>
                      </a:cubicBezTo>
                      <a:cubicBezTo>
                        <a:pt x="319184" y="153094"/>
                        <a:pt x="323222" y="115691"/>
                        <a:pt x="337947" y="77796"/>
                      </a:cubicBezTo>
                      <a:cubicBezTo>
                        <a:pt x="343367" y="63854"/>
                        <a:pt x="347221" y="44708"/>
                        <a:pt x="323652" y="35403"/>
                      </a:cubicBezTo>
                      <a:cubicBezTo>
                        <a:pt x="314301" y="31702"/>
                        <a:pt x="305580" y="17085"/>
                        <a:pt x="309480" y="6751"/>
                      </a:cubicBezTo>
                      <a:cubicBezTo>
                        <a:pt x="314056" y="-5363"/>
                        <a:pt x="326892" y="2038"/>
                        <a:pt x="336412" y="4464"/>
                      </a:cubicBezTo>
                      <a:cubicBezTo>
                        <a:pt x="563688" y="62611"/>
                        <a:pt x="790917" y="120942"/>
                        <a:pt x="1018347" y="178521"/>
                      </a:cubicBezTo>
                      <a:cubicBezTo>
                        <a:pt x="1038338" y="183588"/>
                        <a:pt x="1037125" y="194797"/>
                        <a:pt x="1033763" y="209506"/>
                      </a:cubicBezTo>
                      <a:cubicBezTo>
                        <a:pt x="1008489" y="319935"/>
                        <a:pt x="983600" y="430441"/>
                        <a:pt x="958019" y="540793"/>
                      </a:cubicBezTo>
                      <a:cubicBezTo>
                        <a:pt x="946734" y="589466"/>
                        <a:pt x="938704" y="638907"/>
                        <a:pt x="923672" y="686706"/>
                      </a:cubicBezTo>
                      <a:cubicBezTo>
                        <a:pt x="919649" y="699511"/>
                        <a:pt x="927203" y="711104"/>
                        <a:pt x="929660" y="723172"/>
                      </a:cubicBezTo>
                      <a:cubicBezTo>
                        <a:pt x="935172" y="750304"/>
                        <a:pt x="928585" y="757535"/>
                        <a:pt x="902713" y="751332"/>
                      </a:cubicBezTo>
                      <a:cubicBezTo>
                        <a:pt x="825987" y="732907"/>
                        <a:pt x="750136" y="707142"/>
                        <a:pt x="672335" y="698129"/>
                      </a:cubicBezTo>
                      <a:cubicBezTo>
                        <a:pt x="612223" y="691158"/>
                        <a:pt x="549546" y="680595"/>
                        <a:pt x="487960" y="697914"/>
                      </a:cubicBezTo>
                      <a:cubicBezTo>
                        <a:pt x="466863" y="703857"/>
                        <a:pt x="445520" y="703611"/>
                        <a:pt x="425483" y="689147"/>
                      </a:cubicBezTo>
                      <a:cubicBezTo>
                        <a:pt x="409744" y="677785"/>
                        <a:pt x="390398" y="686045"/>
                        <a:pt x="373093" y="687596"/>
                      </a:cubicBezTo>
                      <a:cubicBezTo>
                        <a:pt x="357785" y="688963"/>
                        <a:pt x="347682" y="687673"/>
                        <a:pt x="334400" y="676879"/>
                      </a:cubicBezTo>
                      <a:cubicBezTo>
                        <a:pt x="302049" y="650592"/>
                        <a:pt x="263095" y="639675"/>
                        <a:pt x="222375" y="654753"/>
                      </a:cubicBezTo>
                      <a:cubicBezTo>
                        <a:pt x="186200" y="668142"/>
                        <a:pt x="164673" y="643959"/>
                        <a:pt x="140797" y="627008"/>
                      </a:cubicBezTo>
                      <a:cubicBezTo>
                        <a:pt x="130479" y="619684"/>
                        <a:pt x="137511" y="604698"/>
                        <a:pt x="140014" y="593765"/>
                      </a:cubicBezTo>
                      <a:cubicBezTo>
                        <a:pt x="146570" y="565022"/>
                        <a:pt x="142409" y="539457"/>
                        <a:pt x="121727" y="517577"/>
                      </a:cubicBezTo>
                      <a:cubicBezTo>
                        <a:pt x="118533" y="514199"/>
                        <a:pt x="114909" y="508042"/>
                        <a:pt x="111823" y="508241"/>
                      </a:cubicBezTo>
                      <a:cubicBezTo>
                        <a:pt x="80270" y="510314"/>
                        <a:pt x="65867" y="484289"/>
                        <a:pt x="45077" y="468796"/>
                      </a:cubicBezTo>
                      <a:cubicBezTo>
                        <a:pt x="38997" y="464266"/>
                        <a:pt x="32794" y="459430"/>
                        <a:pt x="24287" y="4624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7" name="Google Shape;1000;p16">
                  <a:extLst>
                    <a:ext uri="{FF2B5EF4-FFF2-40B4-BE49-F238E27FC236}">
                      <a16:creationId xmlns:a16="http://schemas.microsoft.com/office/drawing/2014/main" id="{47CA8442-0E7B-5BCF-26AC-48A8040FBAA8}"/>
                    </a:ext>
                  </a:extLst>
                </p:cNvPr>
                <p:cNvSpPr/>
                <p:nvPr/>
              </p:nvSpPr>
              <p:spPr>
                <a:xfrm>
                  <a:off x="2340294" y="1081429"/>
                  <a:ext cx="13879" cy="18912"/>
                </a:xfrm>
                <a:custGeom>
                  <a:avLst/>
                  <a:gdLst/>
                  <a:ahLst/>
                  <a:cxnLst/>
                  <a:rect l="l" t="t" r="r" b="b"/>
                  <a:pathLst>
                    <a:path w="21575" h="29400" extrusionOk="0">
                      <a:moveTo>
                        <a:pt x="21576" y="11839"/>
                      </a:moveTo>
                      <a:cubicBezTo>
                        <a:pt x="19334" y="18933"/>
                        <a:pt x="18121" y="27332"/>
                        <a:pt x="9323" y="29174"/>
                      </a:cubicBezTo>
                      <a:cubicBezTo>
                        <a:pt x="2675" y="30572"/>
                        <a:pt x="-104" y="25290"/>
                        <a:pt x="3" y="19394"/>
                      </a:cubicBezTo>
                      <a:cubicBezTo>
                        <a:pt x="187" y="10212"/>
                        <a:pt x="4548" y="2197"/>
                        <a:pt x="13315" y="185"/>
                      </a:cubicBezTo>
                      <a:cubicBezTo>
                        <a:pt x="20424" y="-1442"/>
                        <a:pt x="17983" y="8093"/>
                        <a:pt x="21576" y="118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sp>
            <p:nvSpPr>
              <p:cNvPr id="478" name="Google Shape;1001;p16">
                <a:extLst>
                  <a:ext uri="{FF2B5EF4-FFF2-40B4-BE49-F238E27FC236}">
                    <a16:creationId xmlns:a16="http://schemas.microsoft.com/office/drawing/2014/main" id="{8A15EE50-419F-B24B-0CD3-96EFFC72AD8B}"/>
                  </a:ext>
                </a:extLst>
              </p:cNvPr>
              <p:cNvSpPr/>
              <p:nvPr/>
            </p:nvSpPr>
            <p:spPr>
              <a:xfrm>
                <a:off x="5723338" y="1783762"/>
                <a:ext cx="17821" cy="14174"/>
              </a:xfrm>
              <a:custGeom>
                <a:avLst/>
                <a:gdLst/>
                <a:ahLst/>
                <a:cxnLst/>
                <a:rect l="l" t="t" r="r" b="b"/>
                <a:pathLst>
                  <a:path w="27703" h="22034" extrusionOk="0">
                    <a:moveTo>
                      <a:pt x="27688" y="12328"/>
                    </a:moveTo>
                    <a:cubicBezTo>
                      <a:pt x="25661" y="19422"/>
                      <a:pt x="20978" y="22124"/>
                      <a:pt x="13931" y="22032"/>
                    </a:cubicBezTo>
                    <a:cubicBezTo>
                      <a:pt x="5839" y="21925"/>
                      <a:pt x="204" y="18977"/>
                      <a:pt x="4" y="10240"/>
                    </a:cubicBezTo>
                    <a:cubicBezTo>
                      <a:pt x="-180" y="2025"/>
                      <a:pt x="5916" y="-201"/>
                      <a:pt x="12518" y="14"/>
                    </a:cubicBezTo>
                    <a:cubicBezTo>
                      <a:pt x="20287" y="260"/>
                      <a:pt x="24633" y="5680"/>
                      <a:pt x="27703" y="12328"/>
                    </a:cubicBezTo>
                    <a:close/>
                  </a:path>
                </a:pathLst>
              </a:custGeom>
              <a:solidFill>
                <a:srgbClr val="C3C3C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479" name="Google Shape;1002;p16">
                <a:extLst>
                  <a:ext uri="{FF2B5EF4-FFF2-40B4-BE49-F238E27FC236}">
                    <a16:creationId xmlns:a16="http://schemas.microsoft.com/office/drawing/2014/main" id="{DFAAA41E-83BD-AB9E-B889-45148D26A07E}"/>
                  </a:ext>
                </a:extLst>
              </p:cNvPr>
              <p:cNvGrpSpPr/>
              <p:nvPr/>
            </p:nvGrpSpPr>
            <p:grpSpPr>
              <a:xfrm>
                <a:off x="2026849" y="3718743"/>
                <a:ext cx="1654790" cy="766412"/>
                <a:chOff x="2026849" y="3596823"/>
                <a:chExt cx="1654790" cy="766412"/>
              </a:xfrm>
            </p:grpSpPr>
            <p:sp>
              <p:nvSpPr>
                <p:cNvPr id="480" name="Google Shape;1003;p16">
                  <a:extLst>
                    <a:ext uri="{FF2B5EF4-FFF2-40B4-BE49-F238E27FC236}">
                      <a16:creationId xmlns:a16="http://schemas.microsoft.com/office/drawing/2014/main" id="{BA5313F5-A3D4-BE67-36DB-C9D27768392F}"/>
                    </a:ext>
                  </a:extLst>
                </p:cNvPr>
                <p:cNvSpPr/>
                <p:nvPr/>
              </p:nvSpPr>
              <p:spPr>
                <a:xfrm>
                  <a:off x="2102681" y="3596823"/>
                  <a:ext cx="567938" cy="679598"/>
                </a:xfrm>
                <a:custGeom>
                  <a:avLst/>
                  <a:gdLst/>
                  <a:ahLst/>
                  <a:cxnLst/>
                  <a:rect l="l" t="t" r="r" b="b"/>
                  <a:pathLst>
                    <a:path w="882881" h="1056460" extrusionOk="0">
                      <a:moveTo>
                        <a:pt x="207991" y="861353"/>
                      </a:moveTo>
                      <a:cubicBezTo>
                        <a:pt x="206455" y="838045"/>
                        <a:pt x="179877" y="843926"/>
                        <a:pt x="171079" y="828034"/>
                      </a:cubicBezTo>
                      <a:cubicBezTo>
                        <a:pt x="170603" y="827159"/>
                        <a:pt x="157628" y="833224"/>
                        <a:pt x="150458" y="836018"/>
                      </a:cubicBezTo>
                      <a:cubicBezTo>
                        <a:pt x="141414" y="839534"/>
                        <a:pt x="131541" y="850298"/>
                        <a:pt x="122943" y="841269"/>
                      </a:cubicBezTo>
                      <a:cubicBezTo>
                        <a:pt x="115480" y="833423"/>
                        <a:pt x="116555" y="818836"/>
                        <a:pt x="121745" y="810069"/>
                      </a:cubicBezTo>
                      <a:cubicBezTo>
                        <a:pt x="135994" y="785994"/>
                        <a:pt x="118751" y="768889"/>
                        <a:pt x="110951" y="749865"/>
                      </a:cubicBezTo>
                      <a:cubicBezTo>
                        <a:pt x="109093" y="745320"/>
                        <a:pt x="104794" y="738118"/>
                        <a:pt x="95489" y="748007"/>
                      </a:cubicBezTo>
                      <a:cubicBezTo>
                        <a:pt x="74469" y="770362"/>
                        <a:pt x="61464" y="768136"/>
                        <a:pt x="44743" y="743907"/>
                      </a:cubicBezTo>
                      <a:cubicBezTo>
                        <a:pt x="39875" y="736859"/>
                        <a:pt x="35100" y="729520"/>
                        <a:pt x="29020" y="723608"/>
                      </a:cubicBezTo>
                      <a:cubicBezTo>
                        <a:pt x="20882" y="715686"/>
                        <a:pt x="19991" y="708223"/>
                        <a:pt x="25826" y="698704"/>
                      </a:cubicBezTo>
                      <a:cubicBezTo>
                        <a:pt x="34363" y="684777"/>
                        <a:pt x="30663" y="671741"/>
                        <a:pt x="21496" y="659535"/>
                      </a:cubicBezTo>
                      <a:cubicBezTo>
                        <a:pt x="8337" y="642031"/>
                        <a:pt x="9597" y="610600"/>
                        <a:pt x="25488" y="596413"/>
                      </a:cubicBezTo>
                      <a:cubicBezTo>
                        <a:pt x="39215" y="584160"/>
                        <a:pt x="52082" y="573611"/>
                        <a:pt x="57763" y="553620"/>
                      </a:cubicBezTo>
                      <a:cubicBezTo>
                        <a:pt x="64366" y="530389"/>
                        <a:pt x="74761" y="530036"/>
                        <a:pt x="93708" y="547601"/>
                      </a:cubicBezTo>
                      <a:cubicBezTo>
                        <a:pt x="105439" y="558472"/>
                        <a:pt x="115189" y="550350"/>
                        <a:pt x="122083" y="543056"/>
                      </a:cubicBezTo>
                      <a:cubicBezTo>
                        <a:pt x="132309" y="532277"/>
                        <a:pt x="143257" y="529145"/>
                        <a:pt x="157521" y="529467"/>
                      </a:cubicBezTo>
                      <a:cubicBezTo>
                        <a:pt x="181274" y="530005"/>
                        <a:pt x="192421" y="514865"/>
                        <a:pt x="191301" y="491251"/>
                      </a:cubicBezTo>
                      <a:cubicBezTo>
                        <a:pt x="190610" y="476464"/>
                        <a:pt x="182349" y="460419"/>
                        <a:pt x="197719" y="446262"/>
                      </a:cubicBezTo>
                      <a:cubicBezTo>
                        <a:pt x="204628" y="439890"/>
                        <a:pt x="196106" y="430815"/>
                        <a:pt x="191393" y="423476"/>
                      </a:cubicBezTo>
                      <a:cubicBezTo>
                        <a:pt x="184959" y="413480"/>
                        <a:pt x="177512" y="417457"/>
                        <a:pt x="171340" y="421818"/>
                      </a:cubicBezTo>
                      <a:cubicBezTo>
                        <a:pt x="136178" y="446707"/>
                        <a:pt x="98038" y="431399"/>
                        <a:pt x="61648" y="428697"/>
                      </a:cubicBezTo>
                      <a:cubicBezTo>
                        <a:pt x="34087" y="426654"/>
                        <a:pt x="26072" y="413619"/>
                        <a:pt x="34087" y="388192"/>
                      </a:cubicBezTo>
                      <a:cubicBezTo>
                        <a:pt x="39983" y="369505"/>
                        <a:pt x="33457" y="363962"/>
                        <a:pt x="18425" y="358911"/>
                      </a:cubicBezTo>
                      <a:cubicBezTo>
                        <a:pt x="11301" y="356516"/>
                        <a:pt x="3624" y="353260"/>
                        <a:pt x="0" y="343510"/>
                      </a:cubicBezTo>
                      <a:cubicBezTo>
                        <a:pt x="18502" y="336033"/>
                        <a:pt x="33027" y="317669"/>
                        <a:pt x="57195" y="327035"/>
                      </a:cubicBezTo>
                      <a:cubicBezTo>
                        <a:pt x="64627" y="329906"/>
                        <a:pt x="69955" y="324041"/>
                        <a:pt x="72903" y="316456"/>
                      </a:cubicBezTo>
                      <a:cubicBezTo>
                        <a:pt x="77954" y="303466"/>
                        <a:pt x="89624" y="303742"/>
                        <a:pt x="100587" y="304479"/>
                      </a:cubicBezTo>
                      <a:cubicBezTo>
                        <a:pt x="114406" y="305416"/>
                        <a:pt x="109799" y="316686"/>
                        <a:pt x="110045" y="324333"/>
                      </a:cubicBezTo>
                      <a:cubicBezTo>
                        <a:pt x="110429" y="335864"/>
                        <a:pt x="115158" y="342005"/>
                        <a:pt x="127058" y="341637"/>
                      </a:cubicBezTo>
                      <a:cubicBezTo>
                        <a:pt x="147064" y="341023"/>
                        <a:pt x="166119" y="356239"/>
                        <a:pt x="187462" y="342313"/>
                      </a:cubicBezTo>
                      <a:cubicBezTo>
                        <a:pt x="198271" y="335250"/>
                        <a:pt x="201450" y="331150"/>
                        <a:pt x="196321" y="318836"/>
                      </a:cubicBezTo>
                      <a:cubicBezTo>
                        <a:pt x="191408" y="307059"/>
                        <a:pt x="182902" y="295743"/>
                        <a:pt x="188982" y="280527"/>
                      </a:cubicBezTo>
                      <a:cubicBezTo>
                        <a:pt x="192682" y="271283"/>
                        <a:pt x="184253" y="267092"/>
                        <a:pt x="175209" y="266493"/>
                      </a:cubicBezTo>
                      <a:cubicBezTo>
                        <a:pt x="151318" y="264911"/>
                        <a:pt x="136516" y="257480"/>
                        <a:pt x="131418" y="228951"/>
                      </a:cubicBezTo>
                      <a:cubicBezTo>
                        <a:pt x="128286" y="211417"/>
                        <a:pt x="109231" y="196031"/>
                        <a:pt x="94322" y="182090"/>
                      </a:cubicBezTo>
                      <a:cubicBezTo>
                        <a:pt x="87720" y="175917"/>
                        <a:pt x="80135" y="170405"/>
                        <a:pt x="84035" y="158290"/>
                      </a:cubicBezTo>
                      <a:cubicBezTo>
                        <a:pt x="87904" y="146268"/>
                        <a:pt x="88518" y="137961"/>
                        <a:pt x="106560" y="142890"/>
                      </a:cubicBezTo>
                      <a:cubicBezTo>
                        <a:pt x="134551" y="150521"/>
                        <a:pt x="164615" y="131973"/>
                        <a:pt x="176161" y="103920"/>
                      </a:cubicBezTo>
                      <a:cubicBezTo>
                        <a:pt x="185696" y="80781"/>
                        <a:pt x="200221" y="67991"/>
                        <a:pt x="224389" y="55923"/>
                      </a:cubicBezTo>
                      <a:cubicBezTo>
                        <a:pt x="252135" y="42057"/>
                        <a:pt x="279481" y="30956"/>
                        <a:pt x="309053" y="23386"/>
                      </a:cubicBezTo>
                      <a:cubicBezTo>
                        <a:pt x="317759" y="21160"/>
                        <a:pt x="323394" y="14496"/>
                        <a:pt x="327463" y="6374"/>
                      </a:cubicBezTo>
                      <a:cubicBezTo>
                        <a:pt x="330120" y="1092"/>
                        <a:pt x="334096" y="-1733"/>
                        <a:pt x="340868" y="1153"/>
                      </a:cubicBezTo>
                      <a:cubicBezTo>
                        <a:pt x="350556" y="5268"/>
                        <a:pt x="342019" y="9046"/>
                        <a:pt x="341451" y="13191"/>
                      </a:cubicBezTo>
                      <a:cubicBezTo>
                        <a:pt x="339946" y="24200"/>
                        <a:pt x="338948" y="35271"/>
                        <a:pt x="356360" y="28760"/>
                      </a:cubicBezTo>
                      <a:cubicBezTo>
                        <a:pt x="374924" y="21821"/>
                        <a:pt x="394086" y="38372"/>
                        <a:pt x="413064" y="27271"/>
                      </a:cubicBezTo>
                      <a:cubicBezTo>
                        <a:pt x="417348" y="24768"/>
                        <a:pt x="421678" y="29298"/>
                        <a:pt x="425348" y="34733"/>
                      </a:cubicBezTo>
                      <a:cubicBezTo>
                        <a:pt x="436434" y="51116"/>
                        <a:pt x="450544" y="62924"/>
                        <a:pt x="472977" y="55661"/>
                      </a:cubicBezTo>
                      <a:cubicBezTo>
                        <a:pt x="495533" y="48368"/>
                        <a:pt x="516430" y="57366"/>
                        <a:pt x="538479" y="61204"/>
                      </a:cubicBezTo>
                      <a:cubicBezTo>
                        <a:pt x="571859" y="67024"/>
                        <a:pt x="605624" y="81825"/>
                        <a:pt x="640985" y="64567"/>
                      </a:cubicBezTo>
                      <a:cubicBezTo>
                        <a:pt x="665183" y="52759"/>
                        <a:pt x="706779" y="77941"/>
                        <a:pt x="712321" y="105302"/>
                      </a:cubicBezTo>
                      <a:cubicBezTo>
                        <a:pt x="746439" y="273663"/>
                        <a:pt x="780541" y="442009"/>
                        <a:pt x="814444" y="610400"/>
                      </a:cubicBezTo>
                      <a:cubicBezTo>
                        <a:pt x="819956" y="637808"/>
                        <a:pt x="825315" y="665308"/>
                        <a:pt x="829168" y="692992"/>
                      </a:cubicBezTo>
                      <a:cubicBezTo>
                        <a:pt x="832117" y="714150"/>
                        <a:pt x="840346" y="725912"/>
                        <a:pt x="863869" y="722948"/>
                      </a:cubicBezTo>
                      <a:cubicBezTo>
                        <a:pt x="870195" y="722150"/>
                        <a:pt x="882617" y="717267"/>
                        <a:pt x="882878" y="728476"/>
                      </a:cubicBezTo>
                      <a:cubicBezTo>
                        <a:pt x="883078" y="737228"/>
                        <a:pt x="873527" y="744275"/>
                        <a:pt x="863163" y="745504"/>
                      </a:cubicBezTo>
                      <a:cubicBezTo>
                        <a:pt x="858541" y="746041"/>
                        <a:pt x="852906" y="747039"/>
                        <a:pt x="849237" y="745058"/>
                      </a:cubicBezTo>
                      <a:cubicBezTo>
                        <a:pt x="818067" y="728215"/>
                        <a:pt x="786575" y="732852"/>
                        <a:pt x="754085" y="740560"/>
                      </a:cubicBezTo>
                      <a:cubicBezTo>
                        <a:pt x="739975" y="743907"/>
                        <a:pt x="724282" y="742633"/>
                        <a:pt x="715454" y="726664"/>
                      </a:cubicBezTo>
                      <a:cubicBezTo>
                        <a:pt x="713304" y="722764"/>
                        <a:pt x="709097" y="722672"/>
                        <a:pt x="705182" y="722334"/>
                      </a:cubicBezTo>
                      <a:cubicBezTo>
                        <a:pt x="673014" y="719509"/>
                        <a:pt x="655218" y="709022"/>
                        <a:pt x="638759" y="682597"/>
                      </a:cubicBezTo>
                      <a:cubicBezTo>
                        <a:pt x="627857" y="692040"/>
                        <a:pt x="617354" y="703018"/>
                        <a:pt x="600634" y="695387"/>
                      </a:cubicBezTo>
                      <a:cubicBezTo>
                        <a:pt x="595720" y="693146"/>
                        <a:pt x="588780" y="692485"/>
                        <a:pt x="586369" y="698903"/>
                      </a:cubicBezTo>
                      <a:cubicBezTo>
                        <a:pt x="583805" y="705705"/>
                        <a:pt x="575913" y="714427"/>
                        <a:pt x="583590" y="720384"/>
                      </a:cubicBezTo>
                      <a:cubicBezTo>
                        <a:pt x="599574" y="732775"/>
                        <a:pt x="578968" y="748590"/>
                        <a:pt x="589010" y="761780"/>
                      </a:cubicBezTo>
                      <a:cubicBezTo>
                        <a:pt x="590960" y="764328"/>
                        <a:pt x="580181" y="765342"/>
                        <a:pt x="576235" y="763883"/>
                      </a:cubicBezTo>
                      <a:cubicBezTo>
                        <a:pt x="561388" y="758371"/>
                        <a:pt x="552497" y="764421"/>
                        <a:pt x="545803" y="777026"/>
                      </a:cubicBezTo>
                      <a:cubicBezTo>
                        <a:pt x="536913" y="793778"/>
                        <a:pt x="519685" y="800289"/>
                        <a:pt x="504745" y="812495"/>
                      </a:cubicBezTo>
                      <a:cubicBezTo>
                        <a:pt x="497636" y="802238"/>
                        <a:pt x="506926" y="773433"/>
                        <a:pt x="476509" y="795482"/>
                      </a:cubicBezTo>
                      <a:cubicBezTo>
                        <a:pt x="484247" y="770362"/>
                        <a:pt x="500845" y="753212"/>
                        <a:pt x="494657" y="729888"/>
                      </a:cubicBezTo>
                      <a:cubicBezTo>
                        <a:pt x="494135" y="727938"/>
                        <a:pt x="505943" y="711786"/>
                        <a:pt x="517950" y="715440"/>
                      </a:cubicBezTo>
                      <a:cubicBezTo>
                        <a:pt x="530848" y="719371"/>
                        <a:pt x="541135" y="714089"/>
                        <a:pt x="540199" y="703648"/>
                      </a:cubicBezTo>
                      <a:cubicBezTo>
                        <a:pt x="539323" y="693913"/>
                        <a:pt x="531400" y="682090"/>
                        <a:pt x="517873" y="680263"/>
                      </a:cubicBezTo>
                      <a:cubicBezTo>
                        <a:pt x="507217" y="678820"/>
                        <a:pt x="497713" y="682014"/>
                        <a:pt x="489713" y="689169"/>
                      </a:cubicBezTo>
                      <a:cubicBezTo>
                        <a:pt x="463657" y="712461"/>
                        <a:pt x="445447" y="740406"/>
                        <a:pt x="432211" y="773188"/>
                      </a:cubicBezTo>
                      <a:cubicBezTo>
                        <a:pt x="425670" y="789402"/>
                        <a:pt x="406508" y="799260"/>
                        <a:pt x="394516" y="813662"/>
                      </a:cubicBezTo>
                      <a:cubicBezTo>
                        <a:pt x="376290" y="835558"/>
                        <a:pt x="377473" y="845031"/>
                        <a:pt x="403022" y="854489"/>
                      </a:cubicBezTo>
                      <a:cubicBezTo>
                        <a:pt x="405617" y="855457"/>
                        <a:pt x="408872" y="857499"/>
                        <a:pt x="409686" y="859802"/>
                      </a:cubicBezTo>
                      <a:cubicBezTo>
                        <a:pt x="411206" y="864086"/>
                        <a:pt x="408013" y="867157"/>
                        <a:pt x="404189" y="868723"/>
                      </a:cubicBezTo>
                      <a:cubicBezTo>
                        <a:pt x="393042" y="873298"/>
                        <a:pt x="387038" y="880300"/>
                        <a:pt x="386854" y="893474"/>
                      </a:cubicBezTo>
                      <a:cubicBezTo>
                        <a:pt x="386701" y="904790"/>
                        <a:pt x="375231" y="906372"/>
                        <a:pt x="366863" y="910426"/>
                      </a:cubicBezTo>
                      <a:cubicBezTo>
                        <a:pt x="337536" y="924659"/>
                        <a:pt x="309207" y="940136"/>
                        <a:pt x="296739" y="973409"/>
                      </a:cubicBezTo>
                      <a:cubicBezTo>
                        <a:pt x="294175" y="980273"/>
                        <a:pt x="288156" y="984986"/>
                        <a:pt x="281108" y="986691"/>
                      </a:cubicBezTo>
                      <a:cubicBezTo>
                        <a:pt x="262622" y="991159"/>
                        <a:pt x="248480" y="1003228"/>
                        <a:pt x="232527" y="1012302"/>
                      </a:cubicBezTo>
                      <a:cubicBezTo>
                        <a:pt x="221011" y="1018858"/>
                        <a:pt x="212981" y="1024570"/>
                        <a:pt x="216528" y="1038788"/>
                      </a:cubicBezTo>
                      <a:cubicBezTo>
                        <a:pt x="218340" y="1046035"/>
                        <a:pt x="213795" y="1049905"/>
                        <a:pt x="208313" y="1050427"/>
                      </a:cubicBezTo>
                      <a:cubicBezTo>
                        <a:pt x="193604" y="1051824"/>
                        <a:pt x="179631" y="1057597"/>
                        <a:pt x="164384" y="1056262"/>
                      </a:cubicBezTo>
                      <a:cubicBezTo>
                        <a:pt x="147003" y="1054726"/>
                        <a:pt x="147003" y="1046650"/>
                        <a:pt x="154389" y="1034504"/>
                      </a:cubicBezTo>
                      <a:cubicBezTo>
                        <a:pt x="165674" y="1015956"/>
                        <a:pt x="186295" y="1012609"/>
                        <a:pt x="204106" y="1005853"/>
                      </a:cubicBezTo>
                      <a:cubicBezTo>
                        <a:pt x="214255" y="1001999"/>
                        <a:pt x="223560" y="1001078"/>
                        <a:pt x="223775" y="987535"/>
                      </a:cubicBezTo>
                      <a:cubicBezTo>
                        <a:pt x="223883" y="980703"/>
                        <a:pt x="229042" y="975497"/>
                        <a:pt x="234247" y="972672"/>
                      </a:cubicBezTo>
                      <a:cubicBezTo>
                        <a:pt x="258676" y="959421"/>
                        <a:pt x="267197" y="937833"/>
                        <a:pt x="269393" y="911731"/>
                      </a:cubicBezTo>
                      <a:cubicBezTo>
                        <a:pt x="270575" y="897743"/>
                        <a:pt x="274260" y="884216"/>
                        <a:pt x="285039" y="873590"/>
                      </a:cubicBezTo>
                      <a:cubicBezTo>
                        <a:pt x="290551" y="868155"/>
                        <a:pt x="291089" y="859787"/>
                        <a:pt x="287465" y="853829"/>
                      </a:cubicBezTo>
                      <a:cubicBezTo>
                        <a:pt x="282183" y="845154"/>
                        <a:pt x="274967" y="852017"/>
                        <a:pt x="268948" y="854489"/>
                      </a:cubicBezTo>
                      <a:cubicBezTo>
                        <a:pt x="256925" y="859433"/>
                        <a:pt x="246837" y="866205"/>
                        <a:pt x="235122" y="850728"/>
                      </a:cubicBezTo>
                      <a:cubicBezTo>
                        <a:pt x="222117" y="833515"/>
                        <a:pt x="218217" y="856301"/>
                        <a:pt x="207991" y="86138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1" name="Google Shape;1004;p16">
                  <a:extLst>
                    <a:ext uri="{FF2B5EF4-FFF2-40B4-BE49-F238E27FC236}">
                      <a16:creationId xmlns:a16="http://schemas.microsoft.com/office/drawing/2014/main" id="{C3E53632-8D2A-E9BD-7D73-26421ECE57F1}"/>
                    </a:ext>
                  </a:extLst>
                </p:cNvPr>
                <p:cNvSpPr/>
                <p:nvPr/>
              </p:nvSpPr>
              <p:spPr>
                <a:xfrm>
                  <a:off x="3545818" y="4210581"/>
                  <a:ext cx="135821" cy="152654"/>
                </a:xfrm>
                <a:custGeom>
                  <a:avLst/>
                  <a:gdLst/>
                  <a:ahLst/>
                  <a:cxnLst/>
                  <a:rect l="l" t="t" r="r" b="b"/>
                  <a:pathLst>
                    <a:path w="211139" h="237307" extrusionOk="0">
                      <a:moveTo>
                        <a:pt x="25311" y="199670"/>
                      </a:moveTo>
                      <a:cubicBezTo>
                        <a:pt x="42047" y="166965"/>
                        <a:pt x="14394" y="138191"/>
                        <a:pt x="2325" y="106330"/>
                      </a:cubicBezTo>
                      <a:cubicBezTo>
                        <a:pt x="-1406" y="96473"/>
                        <a:pt x="-1160" y="90561"/>
                        <a:pt x="6870" y="84297"/>
                      </a:cubicBezTo>
                      <a:cubicBezTo>
                        <a:pt x="19599" y="74378"/>
                        <a:pt x="26063" y="60021"/>
                        <a:pt x="33694" y="46325"/>
                      </a:cubicBezTo>
                      <a:cubicBezTo>
                        <a:pt x="40404" y="34287"/>
                        <a:pt x="37917" y="23969"/>
                        <a:pt x="31790" y="13236"/>
                      </a:cubicBezTo>
                      <a:cubicBezTo>
                        <a:pt x="29840" y="9812"/>
                        <a:pt x="28320" y="6035"/>
                        <a:pt x="30808" y="2258"/>
                      </a:cubicBezTo>
                      <a:cubicBezTo>
                        <a:pt x="33095" y="-1227"/>
                        <a:pt x="36519" y="-45"/>
                        <a:pt x="39038" y="1598"/>
                      </a:cubicBezTo>
                      <a:cubicBezTo>
                        <a:pt x="74491" y="24676"/>
                        <a:pt x="120032" y="26625"/>
                        <a:pt x="152491" y="55876"/>
                      </a:cubicBezTo>
                      <a:cubicBezTo>
                        <a:pt x="156499" y="59484"/>
                        <a:pt x="163516" y="63814"/>
                        <a:pt x="163285" y="67422"/>
                      </a:cubicBezTo>
                      <a:cubicBezTo>
                        <a:pt x="161366" y="96335"/>
                        <a:pt x="183031" y="108311"/>
                        <a:pt x="201840" y="121286"/>
                      </a:cubicBezTo>
                      <a:cubicBezTo>
                        <a:pt x="215582" y="130759"/>
                        <a:pt x="212466" y="137162"/>
                        <a:pt x="203007" y="146850"/>
                      </a:cubicBezTo>
                      <a:cubicBezTo>
                        <a:pt x="194040" y="156032"/>
                        <a:pt x="184490" y="163203"/>
                        <a:pt x="171930" y="166535"/>
                      </a:cubicBezTo>
                      <a:cubicBezTo>
                        <a:pt x="148622" y="172723"/>
                        <a:pt x="125882" y="179341"/>
                        <a:pt x="105599" y="194204"/>
                      </a:cubicBezTo>
                      <a:cubicBezTo>
                        <a:pt x="94590" y="202265"/>
                        <a:pt x="85131" y="209619"/>
                        <a:pt x="78637" y="221903"/>
                      </a:cubicBezTo>
                      <a:cubicBezTo>
                        <a:pt x="74061" y="230563"/>
                        <a:pt x="69823" y="242309"/>
                        <a:pt x="53916" y="235031"/>
                      </a:cubicBezTo>
                      <a:cubicBezTo>
                        <a:pt x="39759" y="228551"/>
                        <a:pt x="22332" y="227461"/>
                        <a:pt x="25326" y="19968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2" name="Google Shape;1005;p16">
                  <a:extLst>
                    <a:ext uri="{FF2B5EF4-FFF2-40B4-BE49-F238E27FC236}">
                      <a16:creationId xmlns:a16="http://schemas.microsoft.com/office/drawing/2014/main" id="{447293BF-EBB6-73B9-1631-B821292CADB9}"/>
                    </a:ext>
                  </a:extLst>
                </p:cNvPr>
                <p:cNvSpPr/>
                <p:nvPr/>
              </p:nvSpPr>
              <p:spPr>
                <a:xfrm>
                  <a:off x="2887868" y="4163249"/>
                  <a:ext cx="64550" cy="59569"/>
                </a:xfrm>
                <a:custGeom>
                  <a:avLst/>
                  <a:gdLst/>
                  <a:ahLst/>
                  <a:cxnLst/>
                  <a:rect l="l" t="t" r="r" b="b"/>
                  <a:pathLst>
                    <a:path w="100345" h="92602" extrusionOk="0">
                      <a:moveTo>
                        <a:pt x="871" y="0"/>
                      </a:moveTo>
                      <a:cubicBezTo>
                        <a:pt x="18821" y="2319"/>
                        <a:pt x="35711" y="3915"/>
                        <a:pt x="52401" y="6772"/>
                      </a:cubicBezTo>
                      <a:cubicBezTo>
                        <a:pt x="82526" y="11946"/>
                        <a:pt x="108122" y="54739"/>
                        <a:pt x="98157" y="82054"/>
                      </a:cubicBezTo>
                      <a:cubicBezTo>
                        <a:pt x="96560" y="86430"/>
                        <a:pt x="96176" y="92664"/>
                        <a:pt x="90910" y="92602"/>
                      </a:cubicBezTo>
                      <a:cubicBezTo>
                        <a:pt x="84446" y="92526"/>
                        <a:pt x="81236" y="84941"/>
                        <a:pt x="81974" y="80641"/>
                      </a:cubicBezTo>
                      <a:cubicBezTo>
                        <a:pt x="85981" y="57349"/>
                        <a:pt x="74849" y="61771"/>
                        <a:pt x="61736" y="68665"/>
                      </a:cubicBezTo>
                      <a:cubicBezTo>
                        <a:pt x="54873" y="72273"/>
                        <a:pt x="44063" y="73317"/>
                        <a:pt x="44125" y="65824"/>
                      </a:cubicBezTo>
                      <a:cubicBezTo>
                        <a:pt x="44325" y="44267"/>
                        <a:pt x="22844" y="47368"/>
                        <a:pt x="13877" y="36452"/>
                      </a:cubicBezTo>
                      <a:cubicBezTo>
                        <a:pt x="9332" y="30924"/>
                        <a:pt x="-8172" y="35791"/>
                        <a:pt x="4557" y="19393"/>
                      </a:cubicBezTo>
                      <a:cubicBezTo>
                        <a:pt x="7059" y="16168"/>
                        <a:pt x="-1723" y="9059"/>
                        <a:pt x="871" y="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3" name="Google Shape;1006;p16">
                  <a:extLst>
                    <a:ext uri="{FF2B5EF4-FFF2-40B4-BE49-F238E27FC236}">
                      <a16:creationId xmlns:a16="http://schemas.microsoft.com/office/drawing/2014/main" id="{65D56A97-40ED-9C28-E104-1572CFE84EA5}"/>
                    </a:ext>
                  </a:extLst>
                </p:cNvPr>
                <p:cNvSpPr/>
                <p:nvPr/>
              </p:nvSpPr>
              <p:spPr>
                <a:xfrm>
                  <a:off x="2785637" y="4075501"/>
                  <a:ext cx="94842" cy="81774"/>
                </a:xfrm>
                <a:custGeom>
                  <a:avLst/>
                  <a:gdLst/>
                  <a:ahLst/>
                  <a:cxnLst/>
                  <a:rect l="l" t="t" r="r" b="b"/>
                  <a:pathLst>
                    <a:path w="147436" h="127121" extrusionOk="0">
                      <a:moveTo>
                        <a:pt x="0" y="0"/>
                      </a:moveTo>
                      <a:cubicBezTo>
                        <a:pt x="27930" y="13972"/>
                        <a:pt x="56489" y="25135"/>
                        <a:pt x="78123" y="46877"/>
                      </a:cubicBezTo>
                      <a:cubicBezTo>
                        <a:pt x="100402" y="69294"/>
                        <a:pt x="121745" y="92633"/>
                        <a:pt x="143686" y="115373"/>
                      </a:cubicBezTo>
                      <a:cubicBezTo>
                        <a:pt x="146711" y="118505"/>
                        <a:pt x="149045" y="121269"/>
                        <a:pt x="146036" y="125184"/>
                      </a:cubicBezTo>
                      <a:cubicBezTo>
                        <a:pt x="143594" y="128347"/>
                        <a:pt x="139710" y="127135"/>
                        <a:pt x="137760" y="125108"/>
                      </a:cubicBezTo>
                      <a:cubicBezTo>
                        <a:pt x="124601" y="111488"/>
                        <a:pt x="101754" y="113761"/>
                        <a:pt x="93109" y="88840"/>
                      </a:cubicBezTo>
                      <a:cubicBezTo>
                        <a:pt x="86384" y="69448"/>
                        <a:pt x="66746" y="51038"/>
                        <a:pt x="39399" y="50393"/>
                      </a:cubicBezTo>
                      <a:cubicBezTo>
                        <a:pt x="30709" y="50178"/>
                        <a:pt x="21895" y="43760"/>
                        <a:pt x="17258" y="35054"/>
                      </a:cubicBezTo>
                      <a:cubicBezTo>
                        <a:pt x="11132" y="23569"/>
                        <a:pt x="5727" y="11700"/>
                        <a:pt x="15" y="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4" name="Google Shape;1007;p16">
                  <a:extLst>
                    <a:ext uri="{FF2B5EF4-FFF2-40B4-BE49-F238E27FC236}">
                      <a16:creationId xmlns:a16="http://schemas.microsoft.com/office/drawing/2014/main" id="{951F81D6-74FD-23C8-D90D-446CC3F5794C}"/>
                    </a:ext>
                  </a:extLst>
                </p:cNvPr>
                <p:cNvSpPr/>
                <p:nvPr/>
              </p:nvSpPr>
              <p:spPr>
                <a:xfrm>
                  <a:off x="3468663" y="4113611"/>
                  <a:ext cx="70869" cy="41306"/>
                </a:xfrm>
                <a:custGeom>
                  <a:avLst/>
                  <a:gdLst/>
                  <a:ahLst/>
                  <a:cxnLst/>
                  <a:rect l="l" t="t" r="r" b="b"/>
                  <a:pathLst>
                    <a:path w="110168" h="64212" extrusionOk="0">
                      <a:moveTo>
                        <a:pt x="63381" y="63654"/>
                      </a:moveTo>
                      <a:cubicBezTo>
                        <a:pt x="45770" y="65819"/>
                        <a:pt x="39014" y="61765"/>
                        <a:pt x="41072" y="50341"/>
                      </a:cubicBezTo>
                      <a:cubicBezTo>
                        <a:pt x="44158" y="33298"/>
                        <a:pt x="35989" y="26250"/>
                        <a:pt x="20604" y="23947"/>
                      </a:cubicBezTo>
                      <a:cubicBezTo>
                        <a:pt x="16812" y="23379"/>
                        <a:pt x="12558" y="22412"/>
                        <a:pt x="9641" y="20185"/>
                      </a:cubicBezTo>
                      <a:cubicBezTo>
                        <a:pt x="4467" y="16224"/>
                        <a:pt x="-4116" y="12278"/>
                        <a:pt x="2271" y="3756"/>
                      </a:cubicBezTo>
                      <a:cubicBezTo>
                        <a:pt x="7983" y="-3875"/>
                        <a:pt x="13664" y="1714"/>
                        <a:pt x="17549" y="6505"/>
                      </a:cubicBezTo>
                      <a:cubicBezTo>
                        <a:pt x="26255" y="17268"/>
                        <a:pt x="35283" y="19602"/>
                        <a:pt x="47981" y="12354"/>
                      </a:cubicBezTo>
                      <a:cubicBezTo>
                        <a:pt x="57270" y="7057"/>
                        <a:pt x="107618" y="27018"/>
                        <a:pt x="109675" y="36369"/>
                      </a:cubicBezTo>
                      <a:cubicBezTo>
                        <a:pt x="111732" y="45689"/>
                        <a:pt x="107310" y="53197"/>
                        <a:pt x="97330" y="55684"/>
                      </a:cubicBezTo>
                      <a:cubicBezTo>
                        <a:pt x="83787" y="59078"/>
                        <a:pt x="70153" y="62072"/>
                        <a:pt x="63366" y="6363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5" name="Google Shape;1008;p16">
                  <a:extLst>
                    <a:ext uri="{FF2B5EF4-FFF2-40B4-BE49-F238E27FC236}">
                      <a16:creationId xmlns:a16="http://schemas.microsoft.com/office/drawing/2014/main" id="{613A504F-53B4-F609-D8AE-A93D7945B70F}"/>
                    </a:ext>
                  </a:extLst>
                </p:cNvPr>
                <p:cNvSpPr/>
                <p:nvPr/>
              </p:nvSpPr>
              <p:spPr>
                <a:xfrm>
                  <a:off x="3098789" y="3955451"/>
                  <a:ext cx="45264" cy="33184"/>
                </a:xfrm>
                <a:custGeom>
                  <a:avLst/>
                  <a:gdLst/>
                  <a:ahLst/>
                  <a:cxnLst/>
                  <a:rect l="l" t="t" r="r" b="b"/>
                  <a:pathLst>
                    <a:path w="70364" h="51585" extrusionOk="0">
                      <a:moveTo>
                        <a:pt x="45668" y="466"/>
                      </a:moveTo>
                      <a:cubicBezTo>
                        <a:pt x="55034" y="235"/>
                        <a:pt x="63618" y="-732"/>
                        <a:pt x="68132" y="9694"/>
                      </a:cubicBezTo>
                      <a:cubicBezTo>
                        <a:pt x="73214" y="21440"/>
                        <a:pt x="68899" y="32126"/>
                        <a:pt x="62420" y="40280"/>
                      </a:cubicBezTo>
                      <a:cubicBezTo>
                        <a:pt x="57338" y="46698"/>
                        <a:pt x="49799" y="55081"/>
                        <a:pt x="38344" y="50045"/>
                      </a:cubicBezTo>
                      <a:cubicBezTo>
                        <a:pt x="30498" y="46590"/>
                        <a:pt x="22360" y="43811"/>
                        <a:pt x="14437" y="40495"/>
                      </a:cubicBezTo>
                      <a:cubicBezTo>
                        <a:pt x="7589" y="37623"/>
                        <a:pt x="-1086" y="36886"/>
                        <a:pt x="112" y="25494"/>
                      </a:cubicBezTo>
                      <a:cubicBezTo>
                        <a:pt x="1248" y="14715"/>
                        <a:pt x="6115" y="7544"/>
                        <a:pt x="16648" y="5701"/>
                      </a:cubicBezTo>
                      <a:cubicBezTo>
                        <a:pt x="26583" y="3967"/>
                        <a:pt x="35841" y="-1638"/>
                        <a:pt x="45668" y="46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6" name="Google Shape;1009;p16">
                  <a:extLst>
                    <a:ext uri="{FF2B5EF4-FFF2-40B4-BE49-F238E27FC236}">
                      <a16:creationId xmlns:a16="http://schemas.microsoft.com/office/drawing/2014/main" id="{FE17B791-E0AC-CF96-38AE-A0F2C40BB4A8}"/>
                    </a:ext>
                  </a:extLst>
                </p:cNvPr>
                <p:cNvSpPr/>
                <p:nvPr/>
              </p:nvSpPr>
              <p:spPr>
                <a:xfrm>
                  <a:off x="3284404" y="4027556"/>
                  <a:ext cx="33526" cy="36997"/>
                </a:xfrm>
                <a:custGeom>
                  <a:avLst/>
                  <a:gdLst/>
                  <a:ahLst/>
                  <a:cxnLst/>
                  <a:rect l="l" t="t" r="r" b="b"/>
                  <a:pathLst>
                    <a:path w="52118" h="57513" extrusionOk="0">
                      <a:moveTo>
                        <a:pt x="26977" y="57504"/>
                      </a:moveTo>
                      <a:cubicBezTo>
                        <a:pt x="15124" y="57227"/>
                        <a:pt x="-3025" y="35885"/>
                        <a:pt x="430" y="22388"/>
                      </a:cubicBezTo>
                      <a:cubicBezTo>
                        <a:pt x="4483" y="6542"/>
                        <a:pt x="24260" y="155"/>
                        <a:pt x="34394" y="1"/>
                      </a:cubicBezTo>
                      <a:cubicBezTo>
                        <a:pt x="48105" y="-198"/>
                        <a:pt x="50255" y="21498"/>
                        <a:pt x="51913" y="33536"/>
                      </a:cubicBezTo>
                      <a:cubicBezTo>
                        <a:pt x="53725" y="46663"/>
                        <a:pt x="43422" y="57887"/>
                        <a:pt x="26977" y="5750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7" name="Google Shape;1010;p16">
                  <a:extLst>
                    <a:ext uri="{FF2B5EF4-FFF2-40B4-BE49-F238E27FC236}">
                      <a16:creationId xmlns:a16="http://schemas.microsoft.com/office/drawing/2014/main" id="{37603FC8-E256-D1A8-8638-F804EE7DB97A}"/>
                    </a:ext>
                  </a:extLst>
                </p:cNvPr>
                <p:cNvSpPr/>
                <p:nvPr/>
              </p:nvSpPr>
              <p:spPr>
                <a:xfrm>
                  <a:off x="2755033" y="4056509"/>
                  <a:ext cx="32154" cy="49870"/>
                </a:xfrm>
                <a:custGeom>
                  <a:avLst/>
                  <a:gdLst/>
                  <a:ahLst/>
                  <a:cxnLst/>
                  <a:rect l="l" t="t" r="r" b="b"/>
                  <a:pathLst>
                    <a:path w="49984" h="77525" extrusionOk="0">
                      <a:moveTo>
                        <a:pt x="39421" y="20725"/>
                      </a:moveTo>
                      <a:cubicBezTo>
                        <a:pt x="27767" y="38229"/>
                        <a:pt x="37010" y="51895"/>
                        <a:pt x="47881" y="65453"/>
                      </a:cubicBezTo>
                      <a:cubicBezTo>
                        <a:pt x="50353" y="68539"/>
                        <a:pt x="51182" y="73099"/>
                        <a:pt x="47374" y="75924"/>
                      </a:cubicBezTo>
                      <a:cubicBezTo>
                        <a:pt x="42553" y="79502"/>
                        <a:pt x="39283" y="76523"/>
                        <a:pt x="35905" y="72500"/>
                      </a:cubicBezTo>
                      <a:cubicBezTo>
                        <a:pt x="28734" y="63963"/>
                        <a:pt x="23376" y="52263"/>
                        <a:pt x="8006" y="57499"/>
                      </a:cubicBezTo>
                      <a:cubicBezTo>
                        <a:pt x="3630" y="58989"/>
                        <a:pt x="-915" y="54044"/>
                        <a:pt x="160" y="48547"/>
                      </a:cubicBezTo>
                      <a:cubicBezTo>
                        <a:pt x="2540" y="36418"/>
                        <a:pt x="4919" y="24180"/>
                        <a:pt x="8850" y="12526"/>
                      </a:cubicBezTo>
                      <a:cubicBezTo>
                        <a:pt x="11245" y="5448"/>
                        <a:pt x="15606" y="-2091"/>
                        <a:pt x="25817" y="534"/>
                      </a:cubicBezTo>
                      <a:cubicBezTo>
                        <a:pt x="36120" y="3175"/>
                        <a:pt x="36642" y="12588"/>
                        <a:pt x="39406" y="2072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8" name="Google Shape;1011;p16">
                  <a:extLst>
                    <a:ext uri="{FF2B5EF4-FFF2-40B4-BE49-F238E27FC236}">
                      <a16:creationId xmlns:a16="http://schemas.microsoft.com/office/drawing/2014/main" id="{04C16D74-4D77-2F84-E1BE-139024EDBD31}"/>
                    </a:ext>
                  </a:extLst>
                </p:cNvPr>
                <p:cNvSpPr/>
                <p:nvPr/>
              </p:nvSpPr>
              <p:spPr>
                <a:xfrm>
                  <a:off x="2344968" y="4195219"/>
                  <a:ext cx="43656" cy="36145"/>
                </a:xfrm>
                <a:custGeom>
                  <a:avLst/>
                  <a:gdLst/>
                  <a:ahLst/>
                  <a:cxnLst/>
                  <a:rect l="l" t="t" r="r" b="b"/>
                  <a:pathLst>
                    <a:path w="67865" h="56188" extrusionOk="0">
                      <a:moveTo>
                        <a:pt x="67866" y="6638"/>
                      </a:moveTo>
                      <a:cubicBezTo>
                        <a:pt x="48734" y="12857"/>
                        <a:pt x="59068" y="38268"/>
                        <a:pt x="48796" y="42199"/>
                      </a:cubicBezTo>
                      <a:cubicBezTo>
                        <a:pt x="39107" y="45915"/>
                        <a:pt x="33871" y="60409"/>
                        <a:pt x="17811" y="54989"/>
                      </a:cubicBezTo>
                      <a:cubicBezTo>
                        <a:pt x="5082" y="50690"/>
                        <a:pt x="-323" y="42122"/>
                        <a:pt x="15" y="33800"/>
                      </a:cubicBezTo>
                      <a:cubicBezTo>
                        <a:pt x="368" y="24987"/>
                        <a:pt x="8736" y="25862"/>
                        <a:pt x="19039" y="27919"/>
                      </a:cubicBezTo>
                      <a:cubicBezTo>
                        <a:pt x="31967" y="30499"/>
                        <a:pt x="39568" y="13502"/>
                        <a:pt x="49717" y="5272"/>
                      </a:cubicBezTo>
                      <a:cubicBezTo>
                        <a:pt x="55106" y="911"/>
                        <a:pt x="60619" y="-4617"/>
                        <a:pt x="67851" y="663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89" name="Google Shape;1012;p16">
                  <a:extLst>
                    <a:ext uri="{FF2B5EF4-FFF2-40B4-BE49-F238E27FC236}">
                      <a16:creationId xmlns:a16="http://schemas.microsoft.com/office/drawing/2014/main" id="{611E1DE1-FF6D-EA33-C819-3C20356D00FE}"/>
                    </a:ext>
                  </a:extLst>
                </p:cNvPr>
                <p:cNvSpPr/>
                <p:nvPr/>
              </p:nvSpPr>
              <p:spPr>
                <a:xfrm>
                  <a:off x="2682510" y="4064776"/>
                  <a:ext cx="44446" cy="30411"/>
                </a:xfrm>
                <a:custGeom>
                  <a:avLst/>
                  <a:gdLst/>
                  <a:ahLst/>
                  <a:cxnLst/>
                  <a:rect l="l" t="t" r="r" b="b"/>
                  <a:pathLst>
                    <a:path w="69093" h="47275" extrusionOk="0">
                      <a:moveTo>
                        <a:pt x="69094" y="46597"/>
                      </a:moveTo>
                      <a:cubicBezTo>
                        <a:pt x="47659" y="50236"/>
                        <a:pt x="29986" y="38336"/>
                        <a:pt x="10901" y="32364"/>
                      </a:cubicBezTo>
                      <a:cubicBezTo>
                        <a:pt x="-1567" y="28464"/>
                        <a:pt x="6125" y="15597"/>
                        <a:pt x="920" y="8196"/>
                      </a:cubicBezTo>
                      <a:cubicBezTo>
                        <a:pt x="-1014" y="5447"/>
                        <a:pt x="183" y="1916"/>
                        <a:pt x="3745" y="764"/>
                      </a:cubicBezTo>
                      <a:cubicBezTo>
                        <a:pt x="12651" y="-2122"/>
                        <a:pt x="17964" y="3743"/>
                        <a:pt x="24197" y="8764"/>
                      </a:cubicBezTo>
                      <a:cubicBezTo>
                        <a:pt x="33855" y="16533"/>
                        <a:pt x="44281" y="23412"/>
                        <a:pt x="54768" y="30045"/>
                      </a:cubicBezTo>
                      <a:cubicBezTo>
                        <a:pt x="61386" y="34221"/>
                        <a:pt x="69155" y="36893"/>
                        <a:pt x="69032" y="46643"/>
                      </a:cubicBezTo>
                      <a:lnTo>
                        <a:pt x="69094" y="46597"/>
                      </a:ln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0" name="Google Shape;1013;p16">
                  <a:extLst>
                    <a:ext uri="{FF2B5EF4-FFF2-40B4-BE49-F238E27FC236}">
                      <a16:creationId xmlns:a16="http://schemas.microsoft.com/office/drawing/2014/main" id="{A39AEED5-9884-D026-C9DE-B472A675F9C9}"/>
                    </a:ext>
                  </a:extLst>
                </p:cNvPr>
                <p:cNvSpPr/>
                <p:nvPr/>
              </p:nvSpPr>
              <p:spPr>
                <a:xfrm>
                  <a:off x="2869464" y="4194590"/>
                  <a:ext cx="43173" cy="38708"/>
                </a:xfrm>
                <a:custGeom>
                  <a:avLst/>
                  <a:gdLst/>
                  <a:ahLst/>
                  <a:cxnLst/>
                  <a:rect l="l" t="t" r="r" b="b"/>
                  <a:pathLst>
                    <a:path w="67114" h="60173" extrusionOk="0">
                      <a:moveTo>
                        <a:pt x="0" y="0"/>
                      </a:moveTo>
                      <a:cubicBezTo>
                        <a:pt x="33872" y="7001"/>
                        <a:pt x="43699" y="39092"/>
                        <a:pt x="67114" y="60174"/>
                      </a:cubicBezTo>
                      <a:cubicBezTo>
                        <a:pt x="26440" y="56550"/>
                        <a:pt x="10625" y="41871"/>
                        <a:pt x="0" y="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1" name="Google Shape;1014;p16">
                  <a:extLst>
                    <a:ext uri="{FF2B5EF4-FFF2-40B4-BE49-F238E27FC236}">
                      <a16:creationId xmlns:a16="http://schemas.microsoft.com/office/drawing/2014/main" id="{732574B9-DEAD-553F-7002-9790792418AA}"/>
                    </a:ext>
                  </a:extLst>
                </p:cNvPr>
                <p:cNvSpPr/>
                <p:nvPr/>
              </p:nvSpPr>
              <p:spPr>
                <a:xfrm>
                  <a:off x="2738312" y="4100853"/>
                  <a:ext cx="26185" cy="15104"/>
                </a:xfrm>
                <a:custGeom>
                  <a:avLst/>
                  <a:gdLst/>
                  <a:ahLst/>
                  <a:cxnLst/>
                  <a:rect l="l" t="t" r="r" b="b"/>
                  <a:pathLst>
                    <a:path w="40705" h="23480" extrusionOk="0">
                      <a:moveTo>
                        <a:pt x="24542" y="23481"/>
                      </a:moveTo>
                      <a:cubicBezTo>
                        <a:pt x="14116" y="22252"/>
                        <a:pt x="1372" y="22959"/>
                        <a:pt x="52" y="9216"/>
                      </a:cubicBezTo>
                      <a:cubicBezTo>
                        <a:pt x="-762" y="833"/>
                        <a:pt x="8205" y="-871"/>
                        <a:pt x="15590" y="357"/>
                      </a:cubicBezTo>
                      <a:cubicBezTo>
                        <a:pt x="26507" y="2154"/>
                        <a:pt x="39021" y="5808"/>
                        <a:pt x="40587" y="17201"/>
                      </a:cubicBezTo>
                      <a:cubicBezTo>
                        <a:pt x="42015" y="27580"/>
                        <a:pt x="30146" y="21224"/>
                        <a:pt x="24542" y="2348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2" name="Google Shape;1015;p16">
                  <a:extLst>
                    <a:ext uri="{FF2B5EF4-FFF2-40B4-BE49-F238E27FC236}">
                      <a16:creationId xmlns:a16="http://schemas.microsoft.com/office/drawing/2014/main" id="{091EADB6-89E8-FA14-588B-8D07A074A799}"/>
                    </a:ext>
                  </a:extLst>
                </p:cNvPr>
                <p:cNvSpPr/>
                <p:nvPr/>
              </p:nvSpPr>
              <p:spPr>
                <a:xfrm>
                  <a:off x="2069513" y="4061556"/>
                  <a:ext cx="25301" cy="14718"/>
                </a:xfrm>
                <a:custGeom>
                  <a:avLst/>
                  <a:gdLst/>
                  <a:ahLst/>
                  <a:cxnLst/>
                  <a:rect l="l" t="t" r="r" b="b"/>
                  <a:pathLst>
                    <a:path w="39332" h="22879" extrusionOk="0">
                      <a:moveTo>
                        <a:pt x="0" y="7475"/>
                      </a:moveTo>
                      <a:cubicBezTo>
                        <a:pt x="13113" y="-4962"/>
                        <a:pt x="25719" y="228"/>
                        <a:pt x="36743" y="7844"/>
                      </a:cubicBezTo>
                      <a:cubicBezTo>
                        <a:pt x="42040" y="11498"/>
                        <a:pt x="38417" y="18914"/>
                        <a:pt x="32981" y="20972"/>
                      </a:cubicBezTo>
                      <a:cubicBezTo>
                        <a:pt x="18087" y="26638"/>
                        <a:pt x="8230" y="18960"/>
                        <a:pt x="0" y="747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3" name="Google Shape;1016;p16">
                  <a:extLst>
                    <a:ext uri="{FF2B5EF4-FFF2-40B4-BE49-F238E27FC236}">
                      <a16:creationId xmlns:a16="http://schemas.microsoft.com/office/drawing/2014/main" id="{3C207045-D1CA-59D2-73EC-51D6AB895D75}"/>
                    </a:ext>
                  </a:extLst>
                </p:cNvPr>
                <p:cNvSpPr/>
                <p:nvPr/>
              </p:nvSpPr>
              <p:spPr>
                <a:xfrm>
                  <a:off x="2771212" y="4125625"/>
                  <a:ext cx="18054" cy="20210"/>
                </a:xfrm>
                <a:custGeom>
                  <a:avLst/>
                  <a:gdLst/>
                  <a:ahLst/>
                  <a:cxnLst/>
                  <a:rect l="l" t="t" r="r" b="b"/>
                  <a:pathLst>
                    <a:path w="28065" h="31417" extrusionOk="0">
                      <a:moveTo>
                        <a:pt x="28059" y="24080"/>
                      </a:moveTo>
                      <a:cubicBezTo>
                        <a:pt x="28228" y="30023"/>
                        <a:pt x="25049" y="32510"/>
                        <a:pt x="20811" y="30974"/>
                      </a:cubicBezTo>
                      <a:cubicBezTo>
                        <a:pt x="10846" y="27382"/>
                        <a:pt x="2893" y="19842"/>
                        <a:pt x="144" y="10277"/>
                      </a:cubicBezTo>
                      <a:cubicBezTo>
                        <a:pt x="-1176" y="5716"/>
                        <a:pt x="6823" y="-1285"/>
                        <a:pt x="13533" y="204"/>
                      </a:cubicBezTo>
                      <a:cubicBezTo>
                        <a:pt x="26185" y="3014"/>
                        <a:pt x="23161" y="16587"/>
                        <a:pt x="28059" y="2408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4" name="Google Shape;1017;p16">
                  <a:extLst>
                    <a:ext uri="{FF2B5EF4-FFF2-40B4-BE49-F238E27FC236}">
                      <a16:creationId xmlns:a16="http://schemas.microsoft.com/office/drawing/2014/main" id="{A6CAB4BD-7C2F-DDBD-7E39-4053A723944F}"/>
                    </a:ext>
                  </a:extLst>
                </p:cNvPr>
                <p:cNvSpPr/>
                <p:nvPr/>
              </p:nvSpPr>
              <p:spPr>
                <a:xfrm>
                  <a:off x="2812797" y="4119797"/>
                  <a:ext cx="16456" cy="32864"/>
                </a:xfrm>
                <a:custGeom>
                  <a:avLst/>
                  <a:gdLst/>
                  <a:ahLst/>
                  <a:cxnLst/>
                  <a:rect l="l" t="t" r="r" b="b"/>
                  <a:pathLst>
                    <a:path w="25582" h="51089" extrusionOk="0">
                      <a:moveTo>
                        <a:pt x="21699" y="51089"/>
                      </a:moveTo>
                      <a:cubicBezTo>
                        <a:pt x="13822" y="34691"/>
                        <a:pt x="7435" y="21532"/>
                        <a:pt x="1185" y="8297"/>
                      </a:cubicBezTo>
                      <a:cubicBezTo>
                        <a:pt x="-150" y="5471"/>
                        <a:pt x="-1072" y="2001"/>
                        <a:pt x="2506" y="312"/>
                      </a:cubicBezTo>
                      <a:cubicBezTo>
                        <a:pt x="4210" y="-501"/>
                        <a:pt x="8709" y="497"/>
                        <a:pt x="8724" y="804"/>
                      </a:cubicBezTo>
                      <a:cubicBezTo>
                        <a:pt x="9461" y="17509"/>
                        <a:pt x="35134" y="26614"/>
                        <a:pt x="21699" y="510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5" name="Google Shape;1018;p16">
                  <a:extLst>
                    <a:ext uri="{FF2B5EF4-FFF2-40B4-BE49-F238E27FC236}">
                      <a16:creationId xmlns:a16="http://schemas.microsoft.com/office/drawing/2014/main" id="{F2E2359D-3A6F-A31D-184C-9073FC339B59}"/>
                    </a:ext>
                  </a:extLst>
                </p:cNvPr>
                <p:cNvSpPr/>
                <p:nvPr/>
              </p:nvSpPr>
              <p:spPr>
                <a:xfrm>
                  <a:off x="2802033" y="4153659"/>
                  <a:ext cx="20919" cy="25750"/>
                </a:xfrm>
                <a:custGeom>
                  <a:avLst/>
                  <a:gdLst/>
                  <a:ahLst/>
                  <a:cxnLst/>
                  <a:rect l="l" t="t" r="r" b="b"/>
                  <a:pathLst>
                    <a:path w="32520" h="40029" extrusionOk="0">
                      <a:moveTo>
                        <a:pt x="32521" y="40029"/>
                      </a:moveTo>
                      <a:cubicBezTo>
                        <a:pt x="8967" y="36667"/>
                        <a:pt x="14863" y="10456"/>
                        <a:pt x="0" y="0"/>
                      </a:cubicBezTo>
                      <a:cubicBezTo>
                        <a:pt x="23001" y="3163"/>
                        <a:pt x="22724" y="25719"/>
                        <a:pt x="32521" y="4002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6" name="Google Shape;1019;p16">
                  <a:extLst>
                    <a:ext uri="{FF2B5EF4-FFF2-40B4-BE49-F238E27FC236}">
                      <a16:creationId xmlns:a16="http://schemas.microsoft.com/office/drawing/2014/main" id="{27E270B3-58C8-C23B-DBDE-3D83B2C19FCE}"/>
                    </a:ext>
                  </a:extLst>
                </p:cNvPr>
                <p:cNvSpPr/>
                <p:nvPr/>
              </p:nvSpPr>
              <p:spPr>
                <a:xfrm>
                  <a:off x="2143979" y="4279168"/>
                  <a:ext cx="17599" cy="17882"/>
                </a:xfrm>
                <a:custGeom>
                  <a:avLst/>
                  <a:gdLst/>
                  <a:ahLst/>
                  <a:cxnLst/>
                  <a:rect l="l" t="t" r="r" b="b"/>
                  <a:pathLst>
                    <a:path w="27359" h="27799" extrusionOk="0">
                      <a:moveTo>
                        <a:pt x="27221" y="0"/>
                      </a:moveTo>
                      <a:cubicBezTo>
                        <a:pt x="27144" y="768"/>
                        <a:pt x="27298" y="1674"/>
                        <a:pt x="26945" y="2303"/>
                      </a:cubicBezTo>
                      <a:cubicBezTo>
                        <a:pt x="21770" y="11593"/>
                        <a:pt x="24948" y="27131"/>
                        <a:pt x="8212" y="27792"/>
                      </a:cubicBezTo>
                      <a:cubicBezTo>
                        <a:pt x="3990" y="27960"/>
                        <a:pt x="-770" y="25535"/>
                        <a:pt x="105" y="21481"/>
                      </a:cubicBezTo>
                      <a:cubicBezTo>
                        <a:pt x="3145" y="7247"/>
                        <a:pt x="14722" y="2764"/>
                        <a:pt x="27359" y="154"/>
                      </a:cubicBezTo>
                      <a:lnTo>
                        <a:pt x="27221" y="15"/>
                      </a:ln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7" name="Google Shape;1020;p16">
                  <a:extLst>
                    <a:ext uri="{FF2B5EF4-FFF2-40B4-BE49-F238E27FC236}">
                      <a16:creationId xmlns:a16="http://schemas.microsoft.com/office/drawing/2014/main" id="{61DECCF5-8967-ADDE-B53B-0C9890AF5CB1}"/>
                    </a:ext>
                  </a:extLst>
                </p:cNvPr>
                <p:cNvSpPr/>
                <p:nvPr/>
              </p:nvSpPr>
              <p:spPr>
                <a:xfrm>
                  <a:off x="2086907" y="4306928"/>
                  <a:ext cx="22264" cy="11443"/>
                </a:xfrm>
                <a:custGeom>
                  <a:avLst/>
                  <a:gdLst/>
                  <a:ahLst/>
                  <a:cxnLst/>
                  <a:rect l="l" t="t" r="r" b="b"/>
                  <a:pathLst>
                    <a:path w="34610" h="17789" extrusionOk="0">
                      <a:moveTo>
                        <a:pt x="15" y="13182"/>
                      </a:moveTo>
                      <a:cubicBezTo>
                        <a:pt x="4913" y="6840"/>
                        <a:pt x="10779" y="5029"/>
                        <a:pt x="16736" y="3739"/>
                      </a:cubicBezTo>
                      <a:cubicBezTo>
                        <a:pt x="22295" y="2526"/>
                        <a:pt x="27976" y="-3401"/>
                        <a:pt x="33519" y="2741"/>
                      </a:cubicBezTo>
                      <a:cubicBezTo>
                        <a:pt x="34962" y="4338"/>
                        <a:pt x="34885" y="8683"/>
                        <a:pt x="33810" y="10955"/>
                      </a:cubicBezTo>
                      <a:cubicBezTo>
                        <a:pt x="30709" y="17496"/>
                        <a:pt x="24275" y="18172"/>
                        <a:pt x="18041" y="17527"/>
                      </a:cubicBezTo>
                      <a:cubicBezTo>
                        <a:pt x="12391" y="16943"/>
                        <a:pt x="5865" y="20214"/>
                        <a:pt x="0" y="1316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8" name="Google Shape;1021;p16">
                  <a:extLst>
                    <a:ext uri="{FF2B5EF4-FFF2-40B4-BE49-F238E27FC236}">
                      <a16:creationId xmlns:a16="http://schemas.microsoft.com/office/drawing/2014/main" id="{8585CCA5-3573-677A-E0C0-6BFBBB2A0620}"/>
                    </a:ext>
                  </a:extLst>
                </p:cNvPr>
                <p:cNvSpPr/>
                <p:nvPr/>
              </p:nvSpPr>
              <p:spPr>
                <a:xfrm>
                  <a:off x="2851643" y="4159056"/>
                  <a:ext cx="21336" cy="14224"/>
                </a:xfrm>
                <a:custGeom>
                  <a:avLst/>
                  <a:gdLst/>
                  <a:ahLst/>
                  <a:cxnLst/>
                  <a:rect l="l" t="t" r="r" b="b"/>
                  <a:pathLst>
                    <a:path w="33168" h="22111" extrusionOk="0">
                      <a:moveTo>
                        <a:pt x="33154" y="12861"/>
                      </a:moveTo>
                      <a:cubicBezTo>
                        <a:pt x="20916" y="20000"/>
                        <a:pt x="13162" y="27094"/>
                        <a:pt x="5132" y="17344"/>
                      </a:cubicBezTo>
                      <a:cubicBezTo>
                        <a:pt x="2061" y="13613"/>
                        <a:pt x="-3651" y="4017"/>
                        <a:pt x="3305" y="1023"/>
                      </a:cubicBezTo>
                      <a:cubicBezTo>
                        <a:pt x="14605" y="-3845"/>
                        <a:pt x="19396" y="10097"/>
                        <a:pt x="33169" y="1284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499" name="Google Shape;1022;p16">
                  <a:extLst>
                    <a:ext uri="{FF2B5EF4-FFF2-40B4-BE49-F238E27FC236}">
                      <a16:creationId xmlns:a16="http://schemas.microsoft.com/office/drawing/2014/main" id="{F4AFFF6F-28A9-E3AF-082C-8AC6C6C758E9}"/>
                    </a:ext>
                  </a:extLst>
                </p:cNvPr>
                <p:cNvSpPr/>
                <p:nvPr/>
              </p:nvSpPr>
              <p:spPr>
                <a:xfrm>
                  <a:off x="2167969" y="4273816"/>
                  <a:ext cx="13650" cy="16247"/>
                </a:xfrm>
                <a:custGeom>
                  <a:avLst/>
                  <a:gdLst/>
                  <a:ahLst/>
                  <a:cxnLst/>
                  <a:rect l="l" t="t" r="r" b="b"/>
                  <a:pathLst>
                    <a:path w="21219" h="25256" extrusionOk="0">
                      <a:moveTo>
                        <a:pt x="21204" y="17548"/>
                      </a:moveTo>
                      <a:cubicBezTo>
                        <a:pt x="18855" y="23045"/>
                        <a:pt x="13819" y="26023"/>
                        <a:pt x="9965" y="25086"/>
                      </a:cubicBezTo>
                      <a:cubicBezTo>
                        <a:pt x="814" y="22860"/>
                        <a:pt x="31" y="14262"/>
                        <a:pt x="0" y="6508"/>
                      </a:cubicBezTo>
                      <a:cubicBezTo>
                        <a:pt x="-15" y="2208"/>
                        <a:pt x="3486" y="-1308"/>
                        <a:pt x="7785" y="473"/>
                      </a:cubicBezTo>
                      <a:cubicBezTo>
                        <a:pt x="15308" y="3590"/>
                        <a:pt x="18502" y="10761"/>
                        <a:pt x="21220" y="1754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0" name="Google Shape;1023;p16">
                  <a:extLst>
                    <a:ext uri="{FF2B5EF4-FFF2-40B4-BE49-F238E27FC236}">
                      <a16:creationId xmlns:a16="http://schemas.microsoft.com/office/drawing/2014/main" id="{127EE2E6-9220-35B6-1226-1A95B696861E}"/>
                    </a:ext>
                  </a:extLst>
                </p:cNvPr>
                <p:cNvSpPr/>
                <p:nvPr/>
              </p:nvSpPr>
              <p:spPr>
                <a:xfrm>
                  <a:off x="3398990" y="4082851"/>
                  <a:ext cx="15930" cy="8525"/>
                </a:xfrm>
                <a:custGeom>
                  <a:avLst/>
                  <a:gdLst/>
                  <a:ahLst/>
                  <a:cxnLst/>
                  <a:rect l="l" t="t" r="r" b="b"/>
                  <a:pathLst>
                    <a:path w="24764" h="13253" extrusionOk="0">
                      <a:moveTo>
                        <a:pt x="24765" y="6125"/>
                      </a:moveTo>
                      <a:cubicBezTo>
                        <a:pt x="21617" y="13157"/>
                        <a:pt x="15398" y="13526"/>
                        <a:pt x="9011" y="13157"/>
                      </a:cubicBezTo>
                      <a:cubicBezTo>
                        <a:pt x="4205" y="12881"/>
                        <a:pt x="-1261" y="11883"/>
                        <a:pt x="259" y="5465"/>
                      </a:cubicBezTo>
                      <a:cubicBezTo>
                        <a:pt x="1994" y="-1798"/>
                        <a:pt x="8888" y="336"/>
                        <a:pt x="13986" y="168"/>
                      </a:cubicBezTo>
                      <a:cubicBezTo>
                        <a:pt x="18469" y="29"/>
                        <a:pt x="23720" y="-447"/>
                        <a:pt x="24765" y="612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1" name="Google Shape;1024;p16">
                  <a:extLst>
                    <a:ext uri="{FF2B5EF4-FFF2-40B4-BE49-F238E27FC236}">
                      <a16:creationId xmlns:a16="http://schemas.microsoft.com/office/drawing/2014/main" id="{93749D7B-9D36-6B8C-421F-55640833D4B9}"/>
                    </a:ext>
                  </a:extLst>
                </p:cNvPr>
                <p:cNvSpPr/>
                <p:nvPr/>
              </p:nvSpPr>
              <p:spPr>
                <a:xfrm>
                  <a:off x="2793676" y="4126297"/>
                  <a:ext cx="11330" cy="15223"/>
                </a:xfrm>
                <a:custGeom>
                  <a:avLst/>
                  <a:gdLst/>
                  <a:ahLst/>
                  <a:cxnLst/>
                  <a:rect l="l" t="t" r="r" b="b"/>
                  <a:pathLst>
                    <a:path w="17613" h="23664" extrusionOk="0">
                      <a:moveTo>
                        <a:pt x="17613" y="23665"/>
                      </a:moveTo>
                      <a:cubicBezTo>
                        <a:pt x="5422" y="20548"/>
                        <a:pt x="-1272" y="16402"/>
                        <a:pt x="201" y="5547"/>
                      </a:cubicBezTo>
                      <a:cubicBezTo>
                        <a:pt x="662" y="2092"/>
                        <a:pt x="3119" y="-1009"/>
                        <a:pt x="6036" y="311"/>
                      </a:cubicBezTo>
                      <a:cubicBezTo>
                        <a:pt x="14988" y="4349"/>
                        <a:pt x="13698" y="13930"/>
                        <a:pt x="17598" y="23665"/>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2" name="Google Shape;1025;p16">
                  <a:extLst>
                    <a:ext uri="{FF2B5EF4-FFF2-40B4-BE49-F238E27FC236}">
                      <a16:creationId xmlns:a16="http://schemas.microsoft.com/office/drawing/2014/main" id="{3D6F3C68-F3C4-6D10-AB84-8D49F38A5F05}"/>
                    </a:ext>
                  </a:extLst>
                </p:cNvPr>
                <p:cNvSpPr/>
                <p:nvPr/>
              </p:nvSpPr>
              <p:spPr>
                <a:xfrm>
                  <a:off x="2035936" y="3907858"/>
                  <a:ext cx="8733" cy="8043"/>
                </a:xfrm>
                <a:custGeom>
                  <a:avLst/>
                  <a:gdLst/>
                  <a:ahLst/>
                  <a:cxnLst/>
                  <a:rect l="l" t="t" r="r" b="b"/>
                  <a:pathLst>
                    <a:path w="13575" h="12503" extrusionOk="0">
                      <a:moveTo>
                        <a:pt x="13212" y="7768"/>
                      </a:moveTo>
                      <a:cubicBezTo>
                        <a:pt x="14364" y="10716"/>
                        <a:pt x="12614" y="12266"/>
                        <a:pt x="10218" y="12466"/>
                      </a:cubicBezTo>
                      <a:cubicBezTo>
                        <a:pt x="4890" y="12880"/>
                        <a:pt x="1405" y="9810"/>
                        <a:pt x="38" y="5004"/>
                      </a:cubicBezTo>
                      <a:cubicBezTo>
                        <a:pt x="-315" y="3775"/>
                        <a:pt x="1850" y="628"/>
                        <a:pt x="3324" y="274"/>
                      </a:cubicBezTo>
                      <a:cubicBezTo>
                        <a:pt x="9297" y="-1199"/>
                        <a:pt x="11201" y="3545"/>
                        <a:pt x="13212" y="776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3" name="Google Shape;1026;p16">
                  <a:extLst>
                    <a:ext uri="{FF2B5EF4-FFF2-40B4-BE49-F238E27FC236}">
                      <a16:creationId xmlns:a16="http://schemas.microsoft.com/office/drawing/2014/main" id="{63870621-5556-F64F-4AE2-0C8C9EFDD2EA}"/>
                    </a:ext>
                  </a:extLst>
                </p:cNvPr>
                <p:cNvSpPr/>
                <p:nvPr/>
              </p:nvSpPr>
              <p:spPr>
                <a:xfrm>
                  <a:off x="2026849" y="3895885"/>
                  <a:ext cx="7175" cy="7131"/>
                </a:xfrm>
                <a:custGeom>
                  <a:avLst/>
                  <a:gdLst/>
                  <a:ahLst/>
                  <a:cxnLst/>
                  <a:rect l="l" t="t" r="r" b="b"/>
                  <a:pathLst>
                    <a:path w="11154" h="11085" extrusionOk="0">
                      <a:moveTo>
                        <a:pt x="11155" y="5021"/>
                      </a:moveTo>
                      <a:cubicBezTo>
                        <a:pt x="10955" y="7969"/>
                        <a:pt x="11001" y="11823"/>
                        <a:pt x="6794" y="10964"/>
                      </a:cubicBezTo>
                      <a:cubicBezTo>
                        <a:pt x="4353" y="10472"/>
                        <a:pt x="1435" y="8031"/>
                        <a:pt x="422" y="5727"/>
                      </a:cubicBezTo>
                      <a:cubicBezTo>
                        <a:pt x="-914" y="2641"/>
                        <a:pt x="1021" y="-30"/>
                        <a:pt x="4829" y="0"/>
                      </a:cubicBezTo>
                      <a:cubicBezTo>
                        <a:pt x="8053" y="31"/>
                        <a:pt x="10571" y="1382"/>
                        <a:pt x="11139" y="500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4" name="Google Shape;1027;p16">
                  <a:extLst>
                    <a:ext uri="{FF2B5EF4-FFF2-40B4-BE49-F238E27FC236}">
                      <a16:creationId xmlns:a16="http://schemas.microsoft.com/office/drawing/2014/main" id="{E498926F-0675-43C2-7DB3-5C5DD40F9181}"/>
                    </a:ext>
                  </a:extLst>
                </p:cNvPr>
                <p:cNvSpPr/>
                <p:nvPr/>
              </p:nvSpPr>
              <p:spPr>
                <a:xfrm>
                  <a:off x="2726917" y="4094742"/>
                  <a:ext cx="2262" cy="3950"/>
                </a:xfrm>
                <a:custGeom>
                  <a:avLst/>
                  <a:gdLst/>
                  <a:ahLst/>
                  <a:cxnLst/>
                  <a:rect l="l" t="t" r="r" b="b"/>
                  <a:pathLst>
                    <a:path w="3516" h="6141" extrusionOk="0">
                      <a:moveTo>
                        <a:pt x="0" y="61"/>
                      </a:moveTo>
                      <a:cubicBezTo>
                        <a:pt x="1167" y="1704"/>
                        <a:pt x="2349" y="3347"/>
                        <a:pt x="3516" y="4990"/>
                      </a:cubicBezTo>
                      <a:cubicBezTo>
                        <a:pt x="2917" y="5374"/>
                        <a:pt x="2319" y="5758"/>
                        <a:pt x="1720" y="6142"/>
                      </a:cubicBezTo>
                      <a:cubicBezTo>
                        <a:pt x="1167" y="4100"/>
                        <a:pt x="614" y="2058"/>
                        <a:pt x="61" y="0"/>
                      </a:cubicBezTo>
                      <a:lnTo>
                        <a:pt x="0" y="46"/>
                      </a:ln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505" name="Google Shape;1028;p16">
                  <a:extLst>
                    <a:ext uri="{FF2B5EF4-FFF2-40B4-BE49-F238E27FC236}">
                      <a16:creationId xmlns:a16="http://schemas.microsoft.com/office/drawing/2014/main" id="{0CA2E15F-200B-0231-079D-AAFB7CC05F08}"/>
                    </a:ext>
                  </a:extLst>
                </p:cNvPr>
                <p:cNvSpPr/>
                <p:nvPr/>
              </p:nvSpPr>
              <p:spPr>
                <a:xfrm>
                  <a:off x="2161500" y="4277973"/>
                  <a:ext cx="1274" cy="1274"/>
                </a:xfrm>
                <a:custGeom>
                  <a:avLst/>
                  <a:gdLst/>
                  <a:ahLst/>
                  <a:cxnLst/>
                  <a:rect l="l" t="t" r="r" b="b"/>
                  <a:pathLst>
                    <a:path w="1980" h="1980" extrusionOk="0">
                      <a:moveTo>
                        <a:pt x="123" y="1981"/>
                      </a:moveTo>
                      <a:cubicBezTo>
                        <a:pt x="737" y="1320"/>
                        <a:pt x="1351" y="660"/>
                        <a:pt x="1981" y="0"/>
                      </a:cubicBezTo>
                      <a:cubicBezTo>
                        <a:pt x="1873" y="399"/>
                        <a:pt x="1873" y="952"/>
                        <a:pt x="1612" y="1152"/>
                      </a:cubicBezTo>
                      <a:cubicBezTo>
                        <a:pt x="1167" y="1505"/>
                        <a:pt x="553" y="1628"/>
                        <a:pt x="0" y="1842"/>
                      </a:cubicBezTo>
                      <a:lnTo>
                        <a:pt x="138" y="1981"/>
                      </a:ln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6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grpSp>
        <p:sp>
          <p:nvSpPr>
            <p:cNvPr id="5" name="Google Shape;1104;p16">
              <a:extLst>
                <a:ext uri="{FF2B5EF4-FFF2-40B4-BE49-F238E27FC236}">
                  <a16:creationId xmlns:a16="http://schemas.microsoft.com/office/drawing/2014/main" id="{2B8FFAAA-1510-4F92-9763-62552AE33A38}"/>
                </a:ext>
              </a:extLst>
            </p:cNvPr>
            <p:cNvSpPr/>
            <p:nvPr/>
          </p:nvSpPr>
          <p:spPr>
            <a:xfrm>
              <a:off x="2727858" y="1743784"/>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Google Shape;1105;p16">
              <a:extLst>
                <a:ext uri="{FF2B5EF4-FFF2-40B4-BE49-F238E27FC236}">
                  <a16:creationId xmlns:a16="http://schemas.microsoft.com/office/drawing/2014/main" id="{59B6B881-C37C-6839-5527-254233D47498}"/>
                </a:ext>
              </a:extLst>
            </p:cNvPr>
            <p:cNvSpPr/>
            <p:nvPr/>
          </p:nvSpPr>
          <p:spPr>
            <a:xfrm>
              <a:off x="2684468" y="2113577"/>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2</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1106;p16">
              <a:extLst>
                <a:ext uri="{FF2B5EF4-FFF2-40B4-BE49-F238E27FC236}">
                  <a16:creationId xmlns:a16="http://schemas.microsoft.com/office/drawing/2014/main" id="{E2C47BE1-8619-91F7-5F3D-25861163036C}"/>
                </a:ext>
              </a:extLst>
            </p:cNvPr>
            <p:cNvSpPr/>
            <p:nvPr/>
          </p:nvSpPr>
          <p:spPr>
            <a:xfrm>
              <a:off x="2507850" y="2509719"/>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3</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1107;p16">
              <a:extLst>
                <a:ext uri="{FF2B5EF4-FFF2-40B4-BE49-F238E27FC236}">
                  <a16:creationId xmlns:a16="http://schemas.microsoft.com/office/drawing/2014/main" id="{0268CD32-89DA-FA8E-32BD-1B91D9D52ECD}"/>
                </a:ext>
              </a:extLst>
            </p:cNvPr>
            <p:cNvSpPr/>
            <p:nvPr/>
          </p:nvSpPr>
          <p:spPr>
            <a:xfrm>
              <a:off x="3066094" y="2564590"/>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4</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1108;p16">
              <a:extLst>
                <a:ext uri="{FF2B5EF4-FFF2-40B4-BE49-F238E27FC236}">
                  <a16:creationId xmlns:a16="http://schemas.microsoft.com/office/drawing/2014/main" id="{882398AA-D25B-3DED-EF05-E229FE84F04D}"/>
                </a:ext>
              </a:extLst>
            </p:cNvPr>
            <p:cNvSpPr/>
            <p:nvPr/>
          </p:nvSpPr>
          <p:spPr>
            <a:xfrm>
              <a:off x="2661879" y="3449760"/>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5</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Google Shape;1109;p16">
              <a:extLst>
                <a:ext uri="{FF2B5EF4-FFF2-40B4-BE49-F238E27FC236}">
                  <a16:creationId xmlns:a16="http://schemas.microsoft.com/office/drawing/2014/main" id="{44D6A5A6-DE5C-467A-1083-DB282B012071}"/>
                </a:ext>
              </a:extLst>
            </p:cNvPr>
            <p:cNvSpPr/>
            <p:nvPr/>
          </p:nvSpPr>
          <p:spPr>
            <a:xfrm>
              <a:off x="4071003" y="3326083"/>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6</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110;p16">
              <a:extLst>
                <a:ext uri="{FF2B5EF4-FFF2-40B4-BE49-F238E27FC236}">
                  <a16:creationId xmlns:a16="http://schemas.microsoft.com/office/drawing/2014/main" id="{33DA1B47-B09B-B903-5AB2-F5CFCBD41919}"/>
                </a:ext>
              </a:extLst>
            </p:cNvPr>
            <p:cNvSpPr/>
            <p:nvPr/>
          </p:nvSpPr>
          <p:spPr>
            <a:xfrm>
              <a:off x="4416501" y="3030461"/>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7</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111;p16">
              <a:extLst>
                <a:ext uri="{FF2B5EF4-FFF2-40B4-BE49-F238E27FC236}">
                  <a16:creationId xmlns:a16="http://schemas.microsoft.com/office/drawing/2014/main" id="{C2B1EFFB-2377-50A4-0DAD-725A5BEA88AA}"/>
                </a:ext>
              </a:extLst>
            </p:cNvPr>
            <p:cNvSpPr/>
            <p:nvPr/>
          </p:nvSpPr>
          <p:spPr>
            <a:xfrm>
              <a:off x="5097993" y="3208880"/>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8</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1112;p16">
              <a:extLst>
                <a:ext uri="{FF2B5EF4-FFF2-40B4-BE49-F238E27FC236}">
                  <a16:creationId xmlns:a16="http://schemas.microsoft.com/office/drawing/2014/main" id="{B6630707-EF15-7ED7-5601-5B58D04F8628}"/>
                </a:ext>
              </a:extLst>
            </p:cNvPr>
            <p:cNvSpPr/>
            <p:nvPr/>
          </p:nvSpPr>
          <p:spPr>
            <a:xfrm>
              <a:off x="5421091" y="2824408"/>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9</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1113;p16">
              <a:extLst>
                <a:ext uri="{FF2B5EF4-FFF2-40B4-BE49-F238E27FC236}">
                  <a16:creationId xmlns:a16="http://schemas.microsoft.com/office/drawing/2014/main" id="{978EEA5A-F2B8-3AF7-F805-914B45B7C2C3}"/>
                </a:ext>
              </a:extLst>
            </p:cNvPr>
            <p:cNvSpPr/>
            <p:nvPr/>
          </p:nvSpPr>
          <p:spPr>
            <a:xfrm>
              <a:off x="5378288" y="2658704"/>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10</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1114;p16">
              <a:extLst>
                <a:ext uri="{FF2B5EF4-FFF2-40B4-BE49-F238E27FC236}">
                  <a16:creationId xmlns:a16="http://schemas.microsoft.com/office/drawing/2014/main" id="{D8934C01-6C1C-E40D-F2BE-752CDA51ED54}"/>
                </a:ext>
              </a:extLst>
            </p:cNvPr>
            <p:cNvSpPr/>
            <p:nvPr/>
          </p:nvSpPr>
          <p:spPr>
            <a:xfrm>
              <a:off x="5407940" y="2483047"/>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11</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115;p16">
              <a:extLst>
                <a:ext uri="{FF2B5EF4-FFF2-40B4-BE49-F238E27FC236}">
                  <a16:creationId xmlns:a16="http://schemas.microsoft.com/office/drawing/2014/main" id="{00E894D0-304B-40EC-326C-DCF512FB5A22}"/>
                </a:ext>
              </a:extLst>
            </p:cNvPr>
            <p:cNvSpPr/>
            <p:nvPr/>
          </p:nvSpPr>
          <p:spPr>
            <a:xfrm>
              <a:off x="5711167" y="2212505"/>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12</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Google Shape;1116;p16">
              <a:extLst>
                <a:ext uri="{FF2B5EF4-FFF2-40B4-BE49-F238E27FC236}">
                  <a16:creationId xmlns:a16="http://schemas.microsoft.com/office/drawing/2014/main" id="{2E1EC6BF-63AA-E6CA-054D-573674C182F2}"/>
                </a:ext>
              </a:extLst>
            </p:cNvPr>
            <p:cNvSpPr/>
            <p:nvPr/>
          </p:nvSpPr>
          <p:spPr>
            <a:xfrm>
              <a:off x="5749274" y="1827535"/>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13</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Google Shape;1117;p16">
              <a:extLst>
                <a:ext uri="{FF2B5EF4-FFF2-40B4-BE49-F238E27FC236}">
                  <a16:creationId xmlns:a16="http://schemas.microsoft.com/office/drawing/2014/main" id="{67C8321D-C4C8-7026-7319-6015769CD03F}"/>
                </a:ext>
              </a:extLst>
            </p:cNvPr>
            <p:cNvSpPr/>
            <p:nvPr/>
          </p:nvSpPr>
          <p:spPr>
            <a:xfrm>
              <a:off x="5455396" y="2078993"/>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14</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Google Shape;1118;p16">
              <a:extLst>
                <a:ext uri="{FF2B5EF4-FFF2-40B4-BE49-F238E27FC236}">
                  <a16:creationId xmlns:a16="http://schemas.microsoft.com/office/drawing/2014/main" id="{81C9D085-A1DE-A771-297D-41647EEECE07}"/>
                </a:ext>
              </a:extLst>
            </p:cNvPr>
            <p:cNvSpPr/>
            <p:nvPr/>
          </p:nvSpPr>
          <p:spPr>
            <a:xfrm>
              <a:off x="4919221" y="2261718"/>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15</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1119;p16">
              <a:extLst>
                <a:ext uri="{FF2B5EF4-FFF2-40B4-BE49-F238E27FC236}">
                  <a16:creationId xmlns:a16="http://schemas.microsoft.com/office/drawing/2014/main" id="{778A62CA-9EAC-EF12-8375-1345B205BAD4}"/>
                </a:ext>
              </a:extLst>
            </p:cNvPr>
            <p:cNvSpPr/>
            <p:nvPr/>
          </p:nvSpPr>
          <p:spPr>
            <a:xfrm>
              <a:off x="4333607" y="1906430"/>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16</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Google Shape;1120;p16">
              <a:extLst>
                <a:ext uri="{FF2B5EF4-FFF2-40B4-BE49-F238E27FC236}">
                  <a16:creationId xmlns:a16="http://schemas.microsoft.com/office/drawing/2014/main" id="{5344FF2A-C812-7304-69D8-EBEB29A892F6}"/>
                </a:ext>
              </a:extLst>
            </p:cNvPr>
            <p:cNvSpPr/>
            <p:nvPr/>
          </p:nvSpPr>
          <p:spPr>
            <a:xfrm>
              <a:off x="3913509" y="2420568"/>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17</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Google Shape;1121;p16">
              <a:extLst>
                <a:ext uri="{FF2B5EF4-FFF2-40B4-BE49-F238E27FC236}">
                  <a16:creationId xmlns:a16="http://schemas.microsoft.com/office/drawing/2014/main" id="{596126B3-0716-5671-9C79-B1B9DA4262D1}"/>
                </a:ext>
              </a:extLst>
            </p:cNvPr>
            <p:cNvSpPr/>
            <p:nvPr/>
          </p:nvSpPr>
          <p:spPr>
            <a:xfrm>
              <a:off x="4807463" y="2553398"/>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18</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1122;p16">
              <a:extLst>
                <a:ext uri="{FF2B5EF4-FFF2-40B4-BE49-F238E27FC236}">
                  <a16:creationId xmlns:a16="http://schemas.microsoft.com/office/drawing/2014/main" id="{7F1C5B3A-CFAD-1183-145B-9C5C4F7E0E21}"/>
                </a:ext>
              </a:extLst>
            </p:cNvPr>
            <p:cNvSpPr/>
            <p:nvPr/>
          </p:nvSpPr>
          <p:spPr>
            <a:xfrm>
              <a:off x="4899686" y="2738793"/>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19</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453" name="Google Shape;1118;p16">
              <a:extLst>
                <a:ext uri="{FF2B5EF4-FFF2-40B4-BE49-F238E27FC236}">
                  <a16:creationId xmlns:a16="http://schemas.microsoft.com/office/drawing/2014/main" id="{65B84542-9B10-0672-7641-28182F17DAF7}"/>
                </a:ext>
              </a:extLst>
            </p:cNvPr>
            <p:cNvSpPr/>
            <p:nvPr/>
          </p:nvSpPr>
          <p:spPr>
            <a:xfrm>
              <a:off x="4537436" y="2124159"/>
              <a:ext cx="124061" cy="124061"/>
            </a:xfrm>
            <a:prstGeom prst="ellipse">
              <a:avLst/>
            </a:prstGeom>
            <a:solidFill>
              <a:schemeClr val="lt1"/>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D52B1E"/>
                  </a:solidFill>
                  <a:effectLst/>
                  <a:uLnTx/>
                  <a:uFillTx/>
                  <a:latin typeface="Arial"/>
                  <a:ea typeface="Arial"/>
                  <a:cs typeface="Arial"/>
                  <a:sym typeface="Arial"/>
                </a:rPr>
                <a:t>20</a:t>
              </a:r>
            </a:p>
          </p:txBody>
        </p:sp>
      </p:grpSp>
      <p:grpSp>
        <p:nvGrpSpPr>
          <p:cNvPr id="451" name="Group 450">
            <a:extLst>
              <a:ext uri="{FF2B5EF4-FFF2-40B4-BE49-F238E27FC236}">
                <a16:creationId xmlns:a16="http://schemas.microsoft.com/office/drawing/2014/main" id="{E4FE63AE-00F6-CCF2-407C-EEF46A549D6B}"/>
              </a:ext>
            </a:extLst>
          </p:cNvPr>
          <p:cNvGrpSpPr/>
          <p:nvPr/>
        </p:nvGrpSpPr>
        <p:grpSpPr>
          <a:xfrm>
            <a:off x="348298" y="1239838"/>
            <a:ext cx="1511929" cy="3160793"/>
            <a:chOff x="348298" y="1239838"/>
            <a:chExt cx="1511929" cy="3160793"/>
          </a:xfrm>
        </p:grpSpPr>
        <p:grpSp>
          <p:nvGrpSpPr>
            <p:cNvPr id="463" name="Group 462">
              <a:extLst>
                <a:ext uri="{FF2B5EF4-FFF2-40B4-BE49-F238E27FC236}">
                  <a16:creationId xmlns:a16="http://schemas.microsoft.com/office/drawing/2014/main" id="{4D78F52A-EA30-C8E1-C027-BBC8A2A9FBCF}"/>
                </a:ext>
              </a:extLst>
            </p:cNvPr>
            <p:cNvGrpSpPr/>
            <p:nvPr/>
          </p:nvGrpSpPr>
          <p:grpSpPr>
            <a:xfrm>
              <a:off x="348298" y="1239838"/>
              <a:ext cx="1511929" cy="1205804"/>
              <a:chOff x="4079810" y="1008454"/>
              <a:chExt cx="1511929" cy="1205804"/>
            </a:xfrm>
          </p:grpSpPr>
          <p:sp>
            <p:nvSpPr>
              <p:cNvPr id="331" name="Google Shape;1057;p16">
                <a:extLst>
                  <a:ext uri="{FF2B5EF4-FFF2-40B4-BE49-F238E27FC236}">
                    <a16:creationId xmlns:a16="http://schemas.microsoft.com/office/drawing/2014/main" id="{EF9F3D0D-D8E6-EA09-EB28-11784F14A28F}"/>
                  </a:ext>
                </a:extLst>
              </p:cNvPr>
              <p:cNvSpPr/>
              <p:nvPr/>
            </p:nvSpPr>
            <p:spPr>
              <a:xfrm>
                <a:off x="4079810" y="1008454"/>
                <a:ext cx="1511929" cy="1205804"/>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241" name="Google Shape;1058;p16">
                <a:extLst>
                  <a:ext uri="{FF2B5EF4-FFF2-40B4-BE49-F238E27FC236}">
                    <a16:creationId xmlns:a16="http://schemas.microsoft.com/office/drawing/2014/main" id="{001EEC5B-4C8F-5C0D-E993-D2C0077EEAE8}"/>
                  </a:ext>
                </a:extLst>
              </p:cNvPr>
              <p:cNvSpPr/>
              <p:nvPr/>
            </p:nvSpPr>
            <p:spPr>
              <a:xfrm>
                <a:off x="4141422" y="110825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32" name="Google Shape;1061;p16">
                <a:extLst>
                  <a:ext uri="{FF2B5EF4-FFF2-40B4-BE49-F238E27FC236}">
                    <a16:creationId xmlns:a16="http://schemas.microsoft.com/office/drawing/2014/main" id="{E20E8A06-0404-DE5E-6E40-752A9A15A8E4}"/>
                  </a:ext>
                </a:extLst>
              </p:cNvPr>
              <p:cNvSpPr txBox="1"/>
              <p:nvPr/>
            </p:nvSpPr>
            <p:spPr>
              <a:xfrm>
                <a:off x="4332019" y="1137244"/>
                <a:ext cx="1188000" cy="184666"/>
              </a:xfrm>
              <a:prstGeom prst="rect">
                <a:avLst/>
              </a:prstGeom>
              <a:noFill/>
              <a:ln>
                <a:noFill/>
              </a:ln>
            </p:spPr>
            <p:txBody>
              <a:bodyPr spcFirstLastPara="1" wrap="square" lIns="0" tIns="0" rIns="0" bIns="0" anchor="t" anchorCtr="0">
                <a:spAutoFit/>
              </a:bodyPr>
              <a:lstStyle/>
              <a:p>
                <a:pPr marL="0" marR="0" lvl="0" indent="0" defTabSz="914400" eaLnBrk="1" fontAlgn="auto" latinLnBrk="0" hangingPunct="1">
                  <a:lnSpc>
                    <a:spcPct val="100000"/>
                  </a:lnSpc>
                  <a:spcBef>
                    <a:spcPts val="0"/>
                  </a:spcBef>
                  <a:spcAft>
                    <a:spcPts val="0"/>
                  </a:spcAft>
                  <a:buClr>
                    <a:srgbClr val="141313"/>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Seattle, WA: </a:t>
                </a: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Adopted </a:t>
                </a:r>
                <a:b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(2018, and expanded in 2023)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3" name="Google Shape;1062;p16">
                <a:extLst>
                  <a:ext uri="{FF2B5EF4-FFF2-40B4-BE49-F238E27FC236}">
                    <a16:creationId xmlns:a16="http://schemas.microsoft.com/office/drawing/2014/main" id="{EB9F1527-CA62-760D-65E2-67C1DF75103F}"/>
                  </a:ext>
                </a:extLst>
              </p:cNvPr>
              <p:cNvSpPr txBox="1"/>
              <p:nvPr/>
            </p:nvSpPr>
            <p:spPr>
              <a:xfrm>
                <a:off x="4332019" y="1422872"/>
                <a:ext cx="1188000" cy="184666"/>
              </a:xfrm>
              <a:prstGeom prst="rect">
                <a:avLst/>
              </a:prstGeom>
              <a:noFill/>
              <a:ln>
                <a:noFill/>
              </a:ln>
            </p:spPr>
            <p:txBody>
              <a:bodyPr spcFirstLastPara="1" wrap="square" lIns="0" tIns="0" rIns="0" bIns="0" anchor="t" anchorCtr="0">
                <a:spAutoFit/>
              </a:bodyPr>
              <a:lstStyle/>
              <a:p>
                <a:pPr marL="0" marR="0" lvl="0" indent="0" defTabSz="914400" eaLnBrk="1" fontAlgn="auto" latinLnBrk="0" hangingPunct="1">
                  <a:lnSpc>
                    <a:spcPct val="100000"/>
                  </a:lnSpc>
                  <a:spcBef>
                    <a:spcPts val="0"/>
                  </a:spcBef>
                  <a:spcAft>
                    <a:spcPts val="0"/>
                  </a:spcAft>
                  <a:buClr>
                    <a:srgbClr val="141313"/>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Spokane, WA: </a:t>
                </a: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Adopted </a:t>
                </a:r>
                <a:b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b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(2018, and expanded in 2023)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4" name="Google Shape;1063;p16">
                <a:extLst>
                  <a:ext uri="{FF2B5EF4-FFF2-40B4-BE49-F238E27FC236}">
                    <a16:creationId xmlns:a16="http://schemas.microsoft.com/office/drawing/2014/main" id="{0CC4E196-9E01-35B5-A441-E8D635BFAEEC}"/>
                  </a:ext>
                </a:extLst>
              </p:cNvPr>
              <p:cNvSpPr txBox="1"/>
              <p:nvPr/>
            </p:nvSpPr>
            <p:spPr>
              <a:xfrm>
                <a:off x="4332019" y="1708499"/>
                <a:ext cx="1188000" cy="92333"/>
              </a:xfrm>
              <a:prstGeom prst="rect">
                <a:avLst/>
              </a:prstGeom>
              <a:noFill/>
              <a:ln>
                <a:noFill/>
              </a:ln>
            </p:spPr>
            <p:txBody>
              <a:bodyPr spcFirstLastPara="1" wrap="square" lIns="0" tIns="0" rIns="0" bIns="0" anchor="t" anchorCtr="0">
                <a:spAutoFit/>
              </a:bodyPr>
              <a:lstStyle/>
              <a:p>
                <a:pPr marL="0" marR="0" lvl="0" indent="0" defTabSz="914400" eaLnBrk="1" fontAlgn="auto" latinLnBrk="0" hangingPunct="1">
                  <a:lnSpc>
                    <a:spcPct val="100000"/>
                  </a:lnSpc>
                  <a:spcBef>
                    <a:spcPts val="0"/>
                  </a:spcBef>
                  <a:spcAft>
                    <a:spcPts val="0"/>
                  </a:spcAft>
                  <a:buClr>
                    <a:srgbClr val="141313"/>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Walla Walla, WA: </a:t>
                </a: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Adopted (2018)</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5" name="Google Shape;1064;p16">
                <a:extLst>
                  <a:ext uri="{FF2B5EF4-FFF2-40B4-BE49-F238E27FC236}">
                    <a16:creationId xmlns:a16="http://schemas.microsoft.com/office/drawing/2014/main" id="{AB2E6FD7-49EC-A3BD-B275-CC69AD6C924D}"/>
                  </a:ext>
                </a:extLst>
              </p:cNvPr>
              <p:cNvSpPr txBox="1"/>
              <p:nvPr/>
            </p:nvSpPr>
            <p:spPr>
              <a:xfrm>
                <a:off x="4332019" y="1902786"/>
                <a:ext cx="1188000" cy="184666"/>
              </a:xfrm>
              <a:prstGeom prst="rect">
                <a:avLst/>
              </a:prstGeom>
              <a:noFill/>
              <a:ln>
                <a:noFill/>
              </a:ln>
            </p:spPr>
            <p:txBody>
              <a:bodyPr spcFirstLastPara="1" wrap="square" lIns="0" tIns="0" rIns="0" bIns="0" anchor="t" anchorCtr="0">
                <a:spAutoFit/>
              </a:bodyPr>
              <a:lstStyle/>
              <a:p>
                <a:pPr marL="0" marR="0" lvl="0" indent="0" defTabSz="914400" eaLnBrk="1" fontAlgn="auto" latinLnBrk="0" hangingPunct="1">
                  <a:lnSpc>
                    <a:spcPct val="100000"/>
                  </a:lnSpc>
                  <a:spcBef>
                    <a:spcPts val="0"/>
                  </a:spcBef>
                  <a:spcAft>
                    <a:spcPts val="0"/>
                  </a:spcAft>
                  <a:buClr>
                    <a:srgbClr val="141313"/>
                  </a:buClr>
                  <a:buSzPts val="600"/>
                  <a:buFont typeface="Arial"/>
                  <a:buNone/>
                  <a:tabLst/>
                  <a:defRPr/>
                </a:pPr>
                <a:r>
                  <a:rPr kumimoji="0" lang="en-US" sz="600" b="1" i="0" u="none" strike="noStrike" kern="0" cap="none" spc="0" normalizeH="0" baseline="0" noProof="0" dirty="0">
                    <a:ln>
                      <a:noFill/>
                    </a:ln>
                    <a:solidFill>
                      <a:srgbClr val="141313"/>
                    </a:solidFill>
                    <a:effectLst/>
                    <a:uLnTx/>
                    <a:uFillTx/>
                    <a:latin typeface="Arial"/>
                    <a:ea typeface="Arial"/>
                    <a:cs typeface="Arial"/>
                    <a:sym typeface="Arial"/>
                  </a:rPr>
                  <a:t>Other midsize and larger cities in WA state: </a:t>
                </a:r>
                <a:r>
                  <a:rPr kumimoji="0" lang="en-US" sz="600" b="0" i="0" u="none" strike="noStrike" kern="0" cap="none" spc="0" normalizeH="0" baseline="0" noProof="0" dirty="0">
                    <a:ln>
                      <a:noFill/>
                    </a:ln>
                    <a:solidFill>
                      <a:srgbClr val="141313"/>
                    </a:solidFill>
                    <a:effectLst/>
                    <a:uLnTx/>
                    <a:uFillTx/>
                    <a:latin typeface="Arial"/>
                    <a:ea typeface="Arial"/>
                    <a:cs typeface="Arial"/>
                    <a:sym typeface="Arial"/>
                  </a:rPr>
                  <a:t>In progress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36" name="Google Shape;1065;p16">
                <a:extLst>
                  <a:ext uri="{FF2B5EF4-FFF2-40B4-BE49-F238E27FC236}">
                    <a16:creationId xmlns:a16="http://schemas.microsoft.com/office/drawing/2014/main" id="{BB367F28-0DB3-C1E6-2B12-D418AA7825C8}"/>
                  </a:ext>
                </a:extLst>
              </p:cNvPr>
              <p:cNvCxnSpPr/>
              <p:nvPr/>
            </p:nvCxnSpPr>
            <p:spPr>
              <a:xfrm>
                <a:off x="4332019" y="1851313"/>
                <a:ext cx="1188000" cy="0"/>
              </a:xfrm>
              <a:prstGeom prst="straightConnector1">
                <a:avLst/>
              </a:prstGeom>
              <a:noFill/>
              <a:ln w="9525" cap="flat" cmpd="sng">
                <a:solidFill>
                  <a:srgbClr val="D9D9D9"/>
                </a:solidFill>
                <a:prstDash val="solid"/>
                <a:round/>
                <a:headEnd type="none" w="sm" len="sm"/>
                <a:tailEnd type="none" w="sm" len="sm"/>
              </a:ln>
            </p:spPr>
          </p:cxnSp>
          <p:cxnSp>
            <p:nvCxnSpPr>
              <p:cNvPr id="237" name="Google Shape;1066;p16">
                <a:extLst>
                  <a:ext uri="{FF2B5EF4-FFF2-40B4-BE49-F238E27FC236}">
                    <a16:creationId xmlns:a16="http://schemas.microsoft.com/office/drawing/2014/main" id="{5FA9A830-F3F6-1FF3-7BBD-161DD6474308}"/>
                  </a:ext>
                </a:extLst>
              </p:cNvPr>
              <p:cNvCxnSpPr/>
              <p:nvPr/>
            </p:nvCxnSpPr>
            <p:spPr>
              <a:xfrm>
                <a:off x="4332019" y="1657027"/>
                <a:ext cx="1188000" cy="0"/>
              </a:xfrm>
              <a:prstGeom prst="straightConnector1">
                <a:avLst/>
              </a:prstGeom>
              <a:noFill/>
              <a:ln w="9525" cap="flat" cmpd="sng">
                <a:solidFill>
                  <a:srgbClr val="D9D9D9"/>
                </a:solidFill>
                <a:prstDash val="solid"/>
                <a:round/>
                <a:headEnd type="none" w="sm" len="sm"/>
                <a:tailEnd type="none" w="sm" len="sm"/>
              </a:ln>
            </p:spPr>
          </p:cxnSp>
          <p:cxnSp>
            <p:nvCxnSpPr>
              <p:cNvPr id="238" name="Google Shape;1067;p16">
                <a:extLst>
                  <a:ext uri="{FF2B5EF4-FFF2-40B4-BE49-F238E27FC236}">
                    <a16:creationId xmlns:a16="http://schemas.microsoft.com/office/drawing/2014/main" id="{8CF436FA-E147-07E3-8C8F-65155D86A99F}"/>
                  </a:ext>
                </a:extLst>
              </p:cNvPr>
              <p:cNvCxnSpPr/>
              <p:nvPr/>
            </p:nvCxnSpPr>
            <p:spPr>
              <a:xfrm>
                <a:off x="4332019" y="1371399"/>
                <a:ext cx="1188000" cy="0"/>
              </a:xfrm>
              <a:prstGeom prst="straightConnector1">
                <a:avLst/>
              </a:prstGeom>
              <a:noFill/>
              <a:ln w="9525" cap="flat" cmpd="sng">
                <a:solidFill>
                  <a:srgbClr val="D9D9D9"/>
                </a:solidFill>
                <a:prstDash val="solid"/>
                <a:round/>
                <a:headEnd type="none" w="sm" len="sm"/>
                <a:tailEnd type="none" w="sm" len="sm"/>
              </a:ln>
            </p:spPr>
          </p:cxnSp>
          <p:cxnSp>
            <p:nvCxnSpPr>
              <p:cNvPr id="510" name="Straight Connector 509">
                <a:extLst>
                  <a:ext uri="{FF2B5EF4-FFF2-40B4-BE49-F238E27FC236}">
                    <a16:creationId xmlns:a16="http://schemas.microsoft.com/office/drawing/2014/main" id="{BF984109-1066-EE37-097F-38596D51ACBD}"/>
                  </a:ext>
                </a:extLst>
              </p:cNvPr>
              <p:cNvCxnSpPr>
                <a:cxnSpLocks/>
              </p:cNvCxnSpPr>
              <p:nvPr/>
            </p:nvCxnSpPr>
            <p:spPr>
              <a:xfrm flipH="1">
                <a:off x="4079810" y="2200747"/>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64" name="Group 463">
              <a:extLst>
                <a:ext uri="{FF2B5EF4-FFF2-40B4-BE49-F238E27FC236}">
                  <a16:creationId xmlns:a16="http://schemas.microsoft.com/office/drawing/2014/main" id="{8E534262-F3B8-FEC6-7AE9-C9BAC7C7C2A2}"/>
                </a:ext>
              </a:extLst>
            </p:cNvPr>
            <p:cNvGrpSpPr/>
            <p:nvPr/>
          </p:nvGrpSpPr>
          <p:grpSpPr>
            <a:xfrm>
              <a:off x="348298" y="2469110"/>
              <a:ext cx="1511929" cy="391514"/>
              <a:chOff x="4079810" y="2296488"/>
              <a:chExt cx="1511929" cy="391514"/>
            </a:xfrm>
          </p:grpSpPr>
          <p:sp>
            <p:nvSpPr>
              <p:cNvPr id="329" name="Google Shape;1057;p16">
                <a:extLst>
                  <a:ext uri="{FF2B5EF4-FFF2-40B4-BE49-F238E27FC236}">
                    <a16:creationId xmlns:a16="http://schemas.microsoft.com/office/drawing/2014/main" id="{DB0A6CD4-AACF-8427-C470-009480B41203}"/>
                  </a:ext>
                </a:extLst>
              </p:cNvPr>
              <p:cNvSpPr/>
              <p:nvPr/>
            </p:nvSpPr>
            <p:spPr>
              <a:xfrm>
                <a:off x="4079810" y="2296488"/>
                <a:ext cx="1511929" cy="391514"/>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229" name="Google Shape;1058;p16">
                <a:extLst>
                  <a:ext uri="{FF2B5EF4-FFF2-40B4-BE49-F238E27FC236}">
                    <a16:creationId xmlns:a16="http://schemas.microsoft.com/office/drawing/2014/main" id="{F152B091-1C2D-69C5-E2BE-1B20430D19FB}"/>
                  </a:ext>
                </a:extLst>
              </p:cNvPr>
              <p:cNvSpPr/>
              <p:nvPr/>
            </p:nvSpPr>
            <p:spPr>
              <a:xfrm>
                <a:off x="4141422" y="2430881"/>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2</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26" name="Google Shape;1061;p16">
                <a:extLst>
                  <a:ext uri="{FF2B5EF4-FFF2-40B4-BE49-F238E27FC236}">
                    <a16:creationId xmlns:a16="http://schemas.microsoft.com/office/drawing/2014/main" id="{A8B6014B-F08A-7B72-8C33-E2337CEE62F3}"/>
                  </a:ext>
                </a:extLst>
              </p:cNvPr>
              <p:cNvSpPr txBox="1"/>
              <p:nvPr/>
            </p:nvSpPr>
            <p:spPr>
              <a:xfrm>
                <a:off x="4332019" y="2399912"/>
                <a:ext cx="1188000" cy="184666"/>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All midsize and larger cities </a:t>
                </a:r>
                <a:br>
                  <a:rPr lang="en-US" sz="600" b="1" dirty="0">
                    <a:solidFill>
                      <a:srgbClr val="141313"/>
                    </a:solidFill>
                  </a:rPr>
                </a:br>
                <a:r>
                  <a:rPr lang="en-US" sz="600" b="1" dirty="0">
                    <a:solidFill>
                      <a:srgbClr val="141313"/>
                    </a:solidFill>
                  </a:rPr>
                  <a:t>in OR: </a:t>
                </a:r>
                <a:r>
                  <a:rPr lang="en-US" sz="600" dirty="0">
                    <a:solidFill>
                      <a:srgbClr val="141313"/>
                    </a:solidFill>
                  </a:rPr>
                  <a:t>Adopted (2022)</a:t>
                </a:r>
                <a:endParaRPr lang="en-US" dirty="0"/>
              </a:p>
            </p:txBody>
          </p:sp>
          <p:cxnSp>
            <p:nvCxnSpPr>
              <p:cNvPr id="64" name="Straight Connector 63">
                <a:extLst>
                  <a:ext uri="{FF2B5EF4-FFF2-40B4-BE49-F238E27FC236}">
                    <a16:creationId xmlns:a16="http://schemas.microsoft.com/office/drawing/2014/main" id="{D29407F4-A54D-19F3-C8DC-CD6C9F09A4A3}"/>
                  </a:ext>
                </a:extLst>
              </p:cNvPr>
              <p:cNvCxnSpPr>
                <a:cxnSpLocks/>
              </p:cNvCxnSpPr>
              <p:nvPr/>
            </p:nvCxnSpPr>
            <p:spPr>
              <a:xfrm flipH="1">
                <a:off x="4079810" y="268800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65" name="Group 464">
              <a:extLst>
                <a:ext uri="{FF2B5EF4-FFF2-40B4-BE49-F238E27FC236}">
                  <a16:creationId xmlns:a16="http://schemas.microsoft.com/office/drawing/2014/main" id="{3ADC36B7-D08D-3BE6-FE87-AA458D9E6F26}"/>
                </a:ext>
              </a:extLst>
            </p:cNvPr>
            <p:cNvGrpSpPr/>
            <p:nvPr/>
          </p:nvGrpSpPr>
          <p:grpSpPr>
            <a:xfrm>
              <a:off x="348298" y="2884092"/>
              <a:ext cx="1511929" cy="824947"/>
              <a:chOff x="4079810" y="2774168"/>
              <a:chExt cx="1511929" cy="824947"/>
            </a:xfrm>
          </p:grpSpPr>
          <p:sp>
            <p:nvSpPr>
              <p:cNvPr id="327" name="Google Shape;1057;p16">
                <a:extLst>
                  <a:ext uri="{FF2B5EF4-FFF2-40B4-BE49-F238E27FC236}">
                    <a16:creationId xmlns:a16="http://schemas.microsoft.com/office/drawing/2014/main" id="{5EFF2BC4-BE31-CE44-E6B4-507D7B23508D}"/>
                  </a:ext>
                </a:extLst>
              </p:cNvPr>
              <p:cNvSpPr/>
              <p:nvPr/>
            </p:nvSpPr>
            <p:spPr>
              <a:xfrm>
                <a:off x="4079810" y="2774168"/>
                <a:ext cx="1511929" cy="82494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217" name="Google Shape;1058;p16">
                <a:extLst>
                  <a:ext uri="{FF2B5EF4-FFF2-40B4-BE49-F238E27FC236}">
                    <a16:creationId xmlns:a16="http://schemas.microsoft.com/office/drawing/2014/main" id="{AAF1E736-10B5-A8AF-F3AF-CC2C9356CB1E}"/>
                  </a:ext>
                </a:extLst>
              </p:cNvPr>
              <p:cNvSpPr/>
              <p:nvPr/>
            </p:nvSpPr>
            <p:spPr>
              <a:xfrm>
                <a:off x="4141422" y="2853821"/>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3</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18" name="Google Shape;1061;p16">
                <a:extLst>
                  <a:ext uri="{FF2B5EF4-FFF2-40B4-BE49-F238E27FC236}">
                    <a16:creationId xmlns:a16="http://schemas.microsoft.com/office/drawing/2014/main" id="{1AD6D4D0-BA51-370B-596A-8CA7D2533666}"/>
                  </a:ext>
                </a:extLst>
              </p:cNvPr>
              <p:cNvSpPr txBox="1"/>
              <p:nvPr/>
            </p:nvSpPr>
            <p:spPr>
              <a:xfrm>
                <a:off x="4332019" y="2884987"/>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San Francisco: </a:t>
                </a:r>
                <a:r>
                  <a:rPr lang="en-US" sz="600" dirty="0">
                    <a:solidFill>
                      <a:srgbClr val="141313"/>
                    </a:solidFill>
                  </a:rPr>
                  <a:t>Adopted (2022)</a:t>
                </a:r>
                <a:endParaRPr lang="en-US" dirty="0"/>
              </a:p>
            </p:txBody>
          </p:sp>
          <p:sp>
            <p:nvSpPr>
              <p:cNvPr id="219" name="Google Shape;1061;p16">
                <a:extLst>
                  <a:ext uri="{FF2B5EF4-FFF2-40B4-BE49-F238E27FC236}">
                    <a16:creationId xmlns:a16="http://schemas.microsoft.com/office/drawing/2014/main" id="{5FCC5C79-9675-E09C-A2F1-9D66D5583EBD}"/>
                  </a:ext>
                </a:extLst>
              </p:cNvPr>
              <p:cNvSpPr txBox="1"/>
              <p:nvPr/>
            </p:nvSpPr>
            <p:spPr>
              <a:xfrm>
                <a:off x="4332019" y="3055644"/>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Sacramento, CA: </a:t>
                </a:r>
                <a:r>
                  <a:rPr lang="en-US" sz="600" dirty="0">
                    <a:solidFill>
                      <a:srgbClr val="141313"/>
                    </a:solidFill>
                  </a:rPr>
                  <a:t>In progress</a:t>
                </a:r>
                <a:endParaRPr lang="en-US" dirty="0"/>
              </a:p>
            </p:txBody>
          </p:sp>
          <p:sp>
            <p:nvSpPr>
              <p:cNvPr id="220" name="Google Shape;1061;p16">
                <a:extLst>
                  <a:ext uri="{FF2B5EF4-FFF2-40B4-BE49-F238E27FC236}">
                    <a16:creationId xmlns:a16="http://schemas.microsoft.com/office/drawing/2014/main" id="{B5D771F5-B545-55FC-DA33-9C3DE0EF64BA}"/>
                  </a:ext>
                </a:extLst>
              </p:cNvPr>
              <p:cNvSpPr txBox="1"/>
              <p:nvPr/>
            </p:nvSpPr>
            <p:spPr>
              <a:xfrm>
                <a:off x="4332019" y="3226300"/>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it-IT" sz="600" b="1" dirty="0">
                    <a:solidFill>
                      <a:srgbClr val="141313"/>
                    </a:solidFill>
                  </a:rPr>
                  <a:t>Santa Rosa, CA: </a:t>
                </a:r>
                <a:r>
                  <a:rPr lang="it-IT" sz="600" dirty="0">
                    <a:solidFill>
                      <a:srgbClr val="141313"/>
                    </a:solidFill>
                  </a:rPr>
                  <a:t>In progress</a:t>
                </a:r>
                <a:endParaRPr lang="it-IT" dirty="0"/>
              </a:p>
            </p:txBody>
          </p:sp>
          <p:sp>
            <p:nvSpPr>
              <p:cNvPr id="221" name="Google Shape;1061;p16">
                <a:extLst>
                  <a:ext uri="{FF2B5EF4-FFF2-40B4-BE49-F238E27FC236}">
                    <a16:creationId xmlns:a16="http://schemas.microsoft.com/office/drawing/2014/main" id="{F118ABF7-9B33-4693-75D3-5FF90366B3F8}"/>
                  </a:ext>
                </a:extLst>
              </p:cNvPr>
              <p:cNvSpPr txBox="1"/>
              <p:nvPr/>
            </p:nvSpPr>
            <p:spPr>
              <a:xfrm>
                <a:off x="4332019" y="3396954"/>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it-IT" sz="600" b="1" dirty="0">
                    <a:solidFill>
                      <a:srgbClr val="141313"/>
                    </a:solidFill>
                  </a:rPr>
                  <a:t>San Diego, CA: </a:t>
                </a:r>
                <a:r>
                  <a:rPr lang="it-IT" sz="600" dirty="0">
                    <a:solidFill>
                      <a:srgbClr val="141313"/>
                    </a:solidFill>
                  </a:rPr>
                  <a:t>In progress</a:t>
                </a:r>
                <a:endParaRPr lang="it-IT" dirty="0"/>
              </a:p>
            </p:txBody>
          </p:sp>
          <p:cxnSp>
            <p:nvCxnSpPr>
              <p:cNvPr id="222" name="Google Shape;1065;p16">
                <a:extLst>
                  <a:ext uri="{FF2B5EF4-FFF2-40B4-BE49-F238E27FC236}">
                    <a16:creationId xmlns:a16="http://schemas.microsoft.com/office/drawing/2014/main" id="{2C6BCDF4-771C-92D3-52A0-B6EECEEE2348}"/>
                  </a:ext>
                </a:extLst>
              </p:cNvPr>
              <p:cNvCxnSpPr/>
              <p:nvPr/>
            </p:nvCxnSpPr>
            <p:spPr>
              <a:xfrm>
                <a:off x="4332019" y="3015986"/>
                <a:ext cx="1188000" cy="0"/>
              </a:xfrm>
              <a:prstGeom prst="straightConnector1">
                <a:avLst/>
              </a:prstGeom>
              <a:noFill/>
              <a:ln w="9525" cap="flat" cmpd="sng">
                <a:solidFill>
                  <a:srgbClr val="D9D9D9"/>
                </a:solidFill>
                <a:prstDash val="solid"/>
                <a:round/>
                <a:headEnd type="none" w="sm" len="sm"/>
                <a:tailEnd type="none" w="sm" len="sm"/>
              </a:ln>
            </p:spPr>
          </p:cxnSp>
          <p:cxnSp>
            <p:nvCxnSpPr>
              <p:cNvPr id="223" name="Google Shape;1065;p16">
                <a:extLst>
                  <a:ext uri="{FF2B5EF4-FFF2-40B4-BE49-F238E27FC236}">
                    <a16:creationId xmlns:a16="http://schemas.microsoft.com/office/drawing/2014/main" id="{7424524F-F124-60CE-A792-C77CC72158F9}"/>
                  </a:ext>
                </a:extLst>
              </p:cNvPr>
              <p:cNvCxnSpPr/>
              <p:nvPr/>
            </p:nvCxnSpPr>
            <p:spPr>
              <a:xfrm>
                <a:off x="4332019" y="3186642"/>
                <a:ext cx="1188000" cy="0"/>
              </a:xfrm>
              <a:prstGeom prst="straightConnector1">
                <a:avLst/>
              </a:prstGeom>
              <a:noFill/>
              <a:ln w="9525" cap="flat" cmpd="sng">
                <a:solidFill>
                  <a:srgbClr val="D9D9D9"/>
                </a:solidFill>
                <a:prstDash val="solid"/>
                <a:round/>
                <a:headEnd type="none" w="sm" len="sm"/>
                <a:tailEnd type="none" w="sm" len="sm"/>
              </a:ln>
            </p:spPr>
          </p:cxnSp>
          <p:cxnSp>
            <p:nvCxnSpPr>
              <p:cNvPr id="224" name="Google Shape;1065;p16">
                <a:extLst>
                  <a:ext uri="{FF2B5EF4-FFF2-40B4-BE49-F238E27FC236}">
                    <a16:creationId xmlns:a16="http://schemas.microsoft.com/office/drawing/2014/main" id="{6B5A9F0B-22A6-8090-635E-5EB9014A5172}"/>
                  </a:ext>
                </a:extLst>
              </p:cNvPr>
              <p:cNvCxnSpPr/>
              <p:nvPr/>
            </p:nvCxnSpPr>
            <p:spPr>
              <a:xfrm>
                <a:off x="4332019" y="3357299"/>
                <a:ext cx="1188000" cy="0"/>
              </a:xfrm>
              <a:prstGeom prst="straightConnector1">
                <a:avLst/>
              </a:prstGeom>
              <a:noFill/>
              <a:ln w="9525" cap="flat" cmpd="sng">
                <a:solidFill>
                  <a:srgbClr val="D9D9D9"/>
                </a:solidFill>
                <a:prstDash val="solid"/>
                <a:round/>
                <a:headEnd type="none" w="sm" len="sm"/>
                <a:tailEnd type="none" w="sm" len="sm"/>
              </a:ln>
            </p:spPr>
          </p:cxnSp>
          <p:cxnSp>
            <p:nvCxnSpPr>
              <p:cNvPr id="65" name="Straight Connector 64">
                <a:extLst>
                  <a:ext uri="{FF2B5EF4-FFF2-40B4-BE49-F238E27FC236}">
                    <a16:creationId xmlns:a16="http://schemas.microsoft.com/office/drawing/2014/main" id="{3B09D2BC-67F9-5D9C-EA89-43439E082712}"/>
                  </a:ext>
                </a:extLst>
              </p:cNvPr>
              <p:cNvCxnSpPr>
                <a:cxnSpLocks/>
              </p:cNvCxnSpPr>
              <p:nvPr/>
            </p:nvCxnSpPr>
            <p:spPr>
              <a:xfrm flipH="1">
                <a:off x="4079810" y="3599115"/>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66" name="Group 465">
              <a:extLst>
                <a:ext uri="{FF2B5EF4-FFF2-40B4-BE49-F238E27FC236}">
                  <a16:creationId xmlns:a16="http://schemas.microsoft.com/office/drawing/2014/main" id="{89A44BB4-9A9E-7A17-39B3-07D12E4BCD7B}"/>
                </a:ext>
              </a:extLst>
            </p:cNvPr>
            <p:cNvGrpSpPr/>
            <p:nvPr/>
          </p:nvGrpSpPr>
          <p:grpSpPr>
            <a:xfrm>
              <a:off x="348298" y="3732507"/>
              <a:ext cx="1511929" cy="322327"/>
              <a:chOff x="4079810" y="3681345"/>
              <a:chExt cx="1511929" cy="322327"/>
            </a:xfrm>
          </p:grpSpPr>
          <p:sp>
            <p:nvSpPr>
              <p:cNvPr id="325" name="Google Shape;1057;p16">
                <a:extLst>
                  <a:ext uri="{FF2B5EF4-FFF2-40B4-BE49-F238E27FC236}">
                    <a16:creationId xmlns:a16="http://schemas.microsoft.com/office/drawing/2014/main" id="{DF480BD1-4A03-ADDC-5A78-26862AA8AB41}"/>
                  </a:ext>
                </a:extLst>
              </p:cNvPr>
              <p:cNvSpPr/>
              <p:nvPr/>
            </p:nvSpPr>
            <p:spPr>
              <a:xfrm>
                <a:off x="4079810" y="3681345"/>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214" name="Google Shape;1058;p16">
                <a:extLst>
                  <a:ext uri="{FF2B5EF4-FFF2-40B4-BE49-F238E27FC236}">
                    <a16:creationId xmlns:a16="http://schemas.microsoft.com/office/drawing/2014/main" id="{955A3B18-BC61-7530-B60D-3364FD09094E}"/>
                  </a:ext>
                </a:extLst>
              </p:cNvPr>
              <p:cNvSpPr/>
              <p:nvPr/>
            </p:nvSpPr>
            <p:spPr>
              <a:xfrm>
                <a:off x="4141422" y="378114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4</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11" name="Google Shape;1061;p16">
                <a:extLst>
                  <a:ext uri="{FF2B5EF4-FFF2-40B4-BE49-F238E27FC236}">
                    <a16:creationId xmlns:a16="http://schemas.microsoft.com/office/drawing/2014/main" id="{1983EA8D-DC4E-6B0A-77D6-B950F4D76D55}"/>
                  </a:ext>
                </a:extLst>
              </p:cNvPr>
              <p:cNvSpPr txBox="1"/>
              <p:nvPr/>
            </p:nvSpPr>
            <p:spPr>
              <a:xfrm>
                <a:off x="4332019" y="3796342"/>
                <a:ext cx="1188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Salt Lake City, UT: </a:t>
                </a:r>
                <a:r>
                  <a:rPr lang="en-US" sz="600" dirty="0">
                    <a:solidFill>
                      <a:srgbClr val="141313"/>
                    </a:solidFill>
                  </a:rPr>
                  <a:t>In progress</a:t>
                </a:r>
                <a:endParaRPr lang="en-US" dirty="0"/>
              </a:p>
            </p:txBody>
          </p:sp>
          <p:cxnSp>
            <p:nvCxnSpPr>
              <p:cNvPr id="66" name="Straight Connector 65">
                <a:extLst>
                  <a:ext uri="{FF2B5EF4-FFF2-40B4-BE49-F238E27FC236}">
                    <a16:creationId xmlns:a16="http://schemas.microsoft.com/office/drawing/2014/main" id="{27D0BE89-AE09-97F3-92D9-BEB753450C6E}"/>
                  </a:ext>
                </a:extLst>
              </p:cNvPr>
              <p:cNvCxnSpPr>
                <a:cxnSpLocks/>
              </p:cNvCxnSpPr>
              <p:nvPr/>
            </p:nvCxnSpPr>
            <p:spPr>
              <a:xfrm flipH="1">
                <a:off x="4079810" y="400367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509" name="Group 508">
              <a:extLst>
                <a:ext uri="{FF2B5EF4-FFF2-40B4-BE49-F238E27FC236}">
                  <a16:creationId xmlns:a16="http://schemas.microsoft.com/office/drawing/2014/main" id="{90CA3B2E-346D-8954-9EC9-03A6F8230F92}"/>
                </a:ext>
              </a:extLst>
            </p:cNvPr>
            <p:cNvGrpSpPr/>
            <p:nvPr/>
          </p:nvGrpSpPr>
          <p:grpSpPr>
            <a:xfrm>
              <a:off x="348298" y="4078304"/>
              <a:ext cx="1511929" cy="322327"/>
              <a:chOff x="4079810" y="4085903"/>
              <a:chExt cx="1511929" cy="322327"/>
            </a:xfrm>
          </p:grpSpPr>
          <p:sp>
            <p:nvSpPr>
              <p:cNvPr id="323" name="Google Shape;1057;p16">
                <a:extLst>
                  <a:ext uri="{FF2B5EF4-FFF2-40B4-BE49-F238E27FC236}">
                    <a16:creationId xmlns:a16="http://schemas.microsoft.com/office/drawing/2014/main" id="{22ADFDEC-2A5A-DC41-C026-BDB5845BE0E1}"/>
                  </a:ext>
                </a:extLst>
              </p:cNvPr>
              <p:cNvSpPr/>
              <p:nvPr/>
            </p:nvSpPr>
            <p:spPr>
              <a:xfrm>
                <a:off x="4079810" y="4085903"/>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209" name="Google Shape;1058;p16">
                <a:extLst>
                  <a:ext uri="{FF2B5EF4-FFF2-40B4-BE49-F238E27FC236}">
                    <a16:creationId xmlns:a16="http://schemas.microsoft.com/office/drawing/2014/main" id="{580257C1-EB39-DC1E-89EE-E27485563361}"/>
                  </a:ext>
                </a:extLst>
              </p:cNvPr>
              <p:cNvSpPr/>
              <p:nvPr/>
            </p:nvSpPr>
            <p:spPr>
              <a:xfrm>
                <a:off x="4141422" y="4185702"/>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5</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206" name="Google Shape;1061;p16">
                <a:extLst>
                  <a:ext uri="{FF2B5EF4-FFF2-40B4-BE49-F238E27FC236}">
                    <a16:creationId xmlns:a16="http://schemas.microsoft.com/office/drawing/2014/main" id="{7CEF823C-6D55-D4F8-70BA-71263B066564}"/>
                  </a:ext>
                </a:extLst>
              </p:cNvPr>
              <p:cNvSpPr txBox="1"/>
              <p:nvPr/>
            </p:nvSpPr>
            <p:spPr>
              <a:xfrm>
                <a:off x="4332019" y="4200900"/>
                <a:ext cx="1188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Anchorage, AK: </a:t>
                </a:r>
                <a:r>
                  <a:rPr lang="en-US" sz="600" dirty="0">
                    <a:solidFill>
                      <a:srgbClr val="141313"/>
                    </a:solidFill>
                  </a:rPr>
                  <a:t>Adopted (2023)</a:t>
                </a:r>
                <a:endParaRPr lang="en-US" dirty="0"/>
              </a:p>
            </p:txBody>
          </p:sp>
          <p:cxnSp>
            <p:nvCxnSpPr>
              <p:cNvPr id="67" name="Straight Connector 66">
                <a:extLst>
                  <a:ext uri="{FF2B5EF4-FFF2-40B4-BE49-F238E27FC236}">
                    <a16:creationId xmlns:a16="http://schemas.microsoft.com/office/drawing/2014/main" id="{B12DE5B1-1AFB-5FE1-130B-2E469B535195}"/>
                  </a:ext>
                </a:extLst>
              </p:cNvPr>
              <p:cNvCxnSpPr>
                <a:cxnSpLocks/>
              </p:cNvCxnSpPr>
              <p:nvPr/>
            </p:nvCxnSpPr>
            <p:spPr>
              <a:xfrm flipH="1">
                <a:off x="4079810" y="4408230"/>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50" name="Group 449">
            <a:extLst>
              <a:ext uri="{FF2B5EF4-FFF2-40B4-BE49-F238E27FC236}">
                <a16:creationId xmlns:a16="http://schemas.microsoft.com/office/drawing/2014/main" id="{B9109A28-E258-9532-B8A0-7957A2342CB5}"/>
              </a:ext>
            </a:extLst>
          </p:cNvPr>
          <p:cNvGrpSpPr/>
          <p:nvPr/>
        </p:nvGrpSpPr>
        <p:grpSpPr>
          <a:xfrm>
            <a:off x="2073205" y="1239838"/>
            <a:ext cx="1511929" cy="3160793"/>
            <a:chOff x="1987595" y="1239838"/>
            <a:chExt cx="1511929" cy="3160793"/>
          </a:xfrm>
        </p:grpSpPr>
        <p:grpSp>
          <p:nvGrpSpPr>
            <p:cNvPr id="92" name="Group 91">
              <a:extLst>
                <a:ext uri="{FF2B5EF4-FFF2-40B4-BE49-F238E27FC236}">
                  <a16:creationId xmlns:a16="http://schemas.microsoft.com/office/drawing/2014/main" id="{8A259EED-3E62-CA13-3060-4776496C1DF0}"/>
                </a:ext>
              </a:extLst>
            </p:cNvPr>
            <p:cNvGrpSpPr/>
            <p:nvPr/>
          </p:nvGrpSpPr>
          <p:grpSpPr>
            <a:xfrm>
              <a:off x="1987595" y="1902191"/>
              <a:ext cx="1511929" cy="322327"/>
              <a:chOff x="5681007" y="1580895"/>
              <a:chExt cx="1511929" cy="322327"/>
            </a:xfrm>
          </p:grpSpPr>
          <p:sp>
            <p:nvSpPr>
              <p:cNvPr id="303" name="Google Shape;1057;p16">
                <a:extLst>
                  <a:ext uri="{FF2B5EF4-FFF2-40B4-BE49-F238E27FC236}">
                    <a16:creationId xmlns:a16="http://schemas.microsoft.com/office/drawing/2014/main" id="{D2DFFC9F-9614-974C-B7E5-D708DF6C1A5F}"/>
                  </a:ext>
                </a:extLst>
              </p:cNvPr>
              <p:cNvSpPr/>
              <p:nvPr/>
            </p:nvSpPr>
            <p:spPr>
              <a:xfrm>
                <a:off x="5681007" y="1580895"/>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98" name="Google Shape;1058;p16">
                <a:extLst>
                  <a:ext uri="{FF2B5EF4-FFF2-40B4-BE49-F238E27FC236}">
                    <a16:creationId xmlns:a16="http://schemas.microsoft.com/office/drawing/2014/main" id="{5F19F2E6-80D6-114F-6D82-5A9B744E063C}"/>
                  </a:ext>
                </a:extLst>
              </p:cNvPr>
              <p:cNvSpPr/>
              <p:nvPr/>
            </p:nvSpPr>
            <p:spPr>
              <a:xfrm>
                <a:off x="5742618" y="168069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7</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95" name="Google Shape;1061;p16">
                <a:extLst>
                  <a:ext uri="{FF2B5EF4-FFF2-40B4-BE49-F238E27FC236}">
                    <a16:creationId xmlns:a16="http://schemas.microsoft.com/office/drawing/2014/main" id="{6DEF03B8-A875-BD8F-892E-ACC800B54FA2}"/>
                  </a:ext>
                </a:extLst>
              </p:cNvPr>
              <p:cNvSpPr txBox="1"/>
              <p:nvPr/>
            </p:nvSpPr>
            <p:spPr>
              <a:xfrm>
                <a:off x="5933217" y="1695892"/>
                <a:ext cx="1188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Fayetteville, AR: </a:t>
                </a:r>
                <a:r>
                  <a:rPr lang="en-US" sz="600" dirty="0">
                    <a:solidFill>
                      <a:srgbClr val="141313"/>
                    </a:solidFill>
                  </a:rPr>
                  <a:t>Adopted (2016)</a:t>
                </a:r>
                <a:endParaRPr lang="en-US" dirty="0"/>
              </a:p>
            </p:txBody>
          </p:sp>
          <p:cxnSp>
            <p:nvCxnSpPr>
              <p:cNvPr id="70" name="Straight Connector 69">
                <a:extLst>
                  <a:ext uri="{FF2B5EF4-FFF2-40B4-BE49-F238E27FC236}">
                    <a16:creationId xmlns:a16="http://schemas.microsoft.com/office/drawing/2014/main" id="{B0001212-242F-E844-F7BC-DDCADA25FBF5}"/>
                  </a:ext>
                </a:extLst>
              </p:cNvPr>
              <p:cNvCxnSpPr>
                <a:cxnSpLocks/>
              </p:cNvCxnSpPr>
              <p:nvPr/>
            </p:nvCxnSpPr>
            <p:spPr>
              <a:xfrm flipH="1">
                <a:off x="5681007" y="190322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DDF54E88-0771-9E8E-EE23-1ADDADB4C14B}"/>
                </a:ext>
              </a:extLst>
            </p:cNvPr>
            <p:cNvGrpSpPr/>
            <p:nvPr/>
          </p:nvGrpSpPr>
          <p:grpSpPr>
            <a:xfrm>
              <a:off x="1987595" y="2234390"/>
              <a:ext cx="1511929" cy="322327"/>
              <a:chOff x="5681007" y="1993417"/>
              <a:chExt cx="1511929" cy="322327"/>
            </a:xfrm>
          </p:grpSpPr>
          <p:sp>
            <p:nvSpPr>
              <p:cNvPr id="301" name="Google Shape;1057;p16">
                <a:extLst>
                  <a:ext uri="{FF2B5EF4-FFF2-40B4-BE49-F238E27FC236}">
                    <a16:creationId xmlns:a16="http://schemas.microsoft.com/office/drawing/2014/main" id="{16777833-9DE1-9228-E6DC-237D1FB48CC8}"/>
                  </a:ext>
                </a:extLst>
              </p:cNvPr>
              <p:cNvSpPr/>
              <p:nvPr/>
            </p:nvSpPr>
            <p:spPr>
              <a:xfrm>
                <a:off x="5681007" y="1993417"/>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93" name="Google Shape;1058;p16">
                <a:extLst>
                  <a:ext uri="{FF2B5EF4-FFF2-40B4-BE49-F238E27FC236}">
                    <a16:creationId xmlns:a16="http://schemas.microsoft.com/office/drawing/2014/main" id="{D32ACC81-1101-21F4-8E79-8B28483C4468}"/>
                  </a:ext>
                </a:extLst>
              </p:cNvPr>
              <p:cNvSpPr/>
              <p:nvPr/>
            </p:nvSpPr>
            <p:spPr>
              <a:xfrm>
                <a:off x="5742618" y="2093216"/>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8</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 name="Google Shape;1061;p16">
                <a:extLst>
                  <a:ext uri="{FF2B5EF4-FFF2-40B4-BE49-F238E27FC236}">
                    <a16:creationId xmlns:a16="http://schemas.microsoft.com/office/drawing/2014/main" id="{46C8EF82-8A4B-FE31-47F8-D120771752E2}"/>
                  </a:ext>
                </a:extLst>
              </p:cNvPr>
              <p:cNvSpPr txBox="1"/>
              <p:nvPr/>
            </p:nvSpPr>
            <p:spPr>
              <a:xfrm>
                <a:off x="5933217" y="2108414"/>
                <a:ext cx="1188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Decatur, GA: -</a:t>
                </a:r>
              </a:p>
            </p:txBody>
          </p:sp>
          <p:cxnSp>
            <p:nvCxnSpPr>
              <p:cNvPr id="71" name="Straight Connector 70">
                <a:extLst>
                  <a:ext uri="{FF2B5EF4-FFF2-40B4-BE49-F238E27FC236}">
                    <a16:creationId xmlns:a16="http://schemas.microsoft.com/office/drawing/2014/main" id="{71F660C9-BEC8-76B3-7E91-CC5232D91AB6}"/>
                  </a:ext>
                </a:extLst>
              </p:cNvPr>
              <p:cNvCxnSpPr>
                <a:cxnSpLocks/>
              </p:cNvCxnSpPr>
              <p:nvPr/>
            </p:nvCxnSpPr>
            <p:spPr>
              <a:xfrm flipH="1">
                <a:off x="5681007" y="2315744"/>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58C3590C-196A-7ECD-50F4-06480741CB47}"/>
                </a:ext>
              </a:extLst>
            </p:cNvPr>
            <p:cNvGrpSpPr/>
            <p:nvPr/>
          </p:nvGrpSpPr>
          <p:grpSpPr>
            <a:xfrm>
              <a:off x="1987595" y="2566589"/>
              <a:ext cx="1511929" cy="652481"/>
              <a:chOff x="5681008" y="2405939"/>
              <a:chExt cx="1511929" cy="652481"/>
            </a:xfrm>
          </p:grpSpPr>
          <p:sp>
            <p:nvSpPr>
              <p:cNvPr id="299" name="Google Shape;1057;p16">
                <a:extLst>
                  <a:ext uri="{FF2B5EF4-FFF2-40B4-BE49-F238E27FC236}">
                    <a16:creationId xmlns:a16="http://schemas.microsoft.com/office/drawing/2014/main" id="{EBACA9D2-EE01-813E-81D9-2B90922872DD}"/>
                  </a:ext>
                </a:extLst>
              </p:cNvPr>
              <p:cNvSpPr/>
              <p:nvPr/>
            </p:nvSpPr>
            <p:spPr>
              <a:xfrm>
                <a:off x="5681008" y="2405939"/>
                <a:ext cx="1511929" cy="652481"/>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83" name="Google Shape;1058;p16">
                <a:extLst>
                  <a:ext uri="{FF2B5EF4-FFF2-40B4-BE49-F238E27FC236}">
                    <a16:creationId xmlns:a16="http://schemas.microsoft.com/office/drawing/2014/main" id="{413017C9-44B0-6A15-1EBF-F94A8AD8AC77}"/>
                  </a:ext>
                </a:extLst>
              </p:cNvPr>
              <p:cNvSpPr/>
              <p:nvPr/>
            </p:nvSpPr>
            <p:spPr>
              <a:xfrm>
                <a:off x="5742619" y="2505738"/>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9</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84" name="Google Shape;1061;p16">
                <a:extLst>
                  <a:ext uri="{FF2B5EF4-FFF2-40B4-BE49-F238E27FC236}">
                    <a16:creationId xmlns:a16="http://schemas.microsoft.com/office/drawing/2014/main" id="{8D2B5C0E-48C1-CFAB-6689-1DFC5A8E747D}"/>
                  </a:ext>
                </a:extLst>
              </p:cNvPr>
              <p:cNvSpPr txBox="1"/>
              <p:nvPr/>
            </p:nvSpPr>
            <p:spPr>
              <a:xfrm>
                <a:off x="5933218" y="2515852"/>
                <a:ext cx="1188000" cy="91341"/>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Raleigh, NC: </a:t>
                </a:r>
                <a:r>
                  <a:rPr lang="en-US" sz="600" dirty="0">
                    <a:solidFill>
                      <a:srgbClr val="141313"/>
                    </a:solidFill>
                  </a:rPr>
                  <a:t>Adopted (2021)</a:t>
                </a:r>
                <a:endParaRPr lang="en-US" dirty="0"/>
              </a:p>
            </p:txBody>
          </p:sp>
          <p:sp>
            <p:nvSpPr>
              <p:cNvPr id="185" name="Google Shape;1061;p16">
                <a:extLst>
                  <a:ext uri="{FF2B5EF4-FFF2-40B4-BE49-F238E27FC236}">
                    <a16:creationId xmlns:a16="http://schemas.microsoft.com/office/drawing/2014/main" id="{CD868517-5402-E2C4-2E67-537B298F7BB3}"/>
                  </a:ext>
                </a:extLst>
              </p:cNvPr>
              <p:cNvSpPr txBox="1"/>
              <p:nvPr/>
            </p:nvSpPr>
            <p:spPr>
              <a:xfrm>
                <a:off x="5933218" y="2686508"/>
                <a:ext cx="1188000" cy="91341"/>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Charlotte, NC: </a:t>
                </a:r>
                <a:r>
                  <a:rPr lang="en-US" sz="600" dirty="0">
                    <a:solidFill>
                      <a:srgbClr val="141313"/>
                    </a:solidFill>
                  </a:rPr>
                  <a:t>Adopted (2023)</a:t>
                </a:r>
                <a:endParaRPr lang="en-US" dirty="0"/>
              </a:p>
            </p:txBody>
          </p:sp>
          <p:sp>
            <p:nvSpPr>
              <p:cNvPr id="186" name="Google Shape;1061;p16">
                <a:extLst>
                  <a:ext uri="{FF2B5EF4-FFF2-40B4-BE49-F238E27FC236}">
                    <a16:creationId xmlns:a16="http://schemas.microsoft.com/office/drawing/2014/main" id="{6F3E2220-920D-D326-6A2C-DACE13933344}"/>
                  </a:ext>
                </a:extLst>
              </p:cNvPr>
              <p:cNvSpPr txBox="1"/>
              <p:nvPr/>
            </p:nvSpPr>
            <p:spPr>
              <a:xfrm>
                <a:off x="5933218" y="2857165"/>
                <a:ext cx="1188000" cy="91341"/>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Ashville, NC: </a:t>
                </a:r>
                <a:r>
                  <a:rPr lang="en-US" sz="600" dirty="0">
                    <a:solidFill>
                      <a:srgbClr val="141313"/>
                    </a:solidFill>
                  </a:rPr>
                  <a:t>In progress</a:t>
                </a:r>
                <a:endParaRPr lang="en-US" dirty="0"/>
              </a:p>
            </p:txBody>
          </p:sp>
          <p:cxnSp>
            <p:nvCxnSpPr>
              <p:cNvPr id="187" name="Google Shape;1065;p16">
                <a:extLst>
                  <a:ext uri="{FF2B5EF4-FFF2-40B4-BE49-F238E27FC236}">
                    <a16:creationId xmlns:a16="http://schemas.microsoft.com/office/drawing/2014/main" id="{47CFF3CB-F892-431D-62E7-D74D786BA420}"/>
                  </a:ext>
                </a:extLst>
              </p:cNvPr>
              <p:cNvCxnSpPr/>
              <p:nvPr/>
            </p:nvCxnSpPr>
            <p:spPr>
              <a:xfrm>
                <a:off x="5933218" y="2646851"/>
                <a:ext cx="1188000" cy="0"/>
              </a:xfrm>
              <a:prstGeom prst="straightConnector1">
                <a:avLst/>
              </a:prstGeom>
              <a:noFill/>
              <a:ln w="9525" cap="flat" cmpd="sng">
                <a:solidFill>
                  <a:srgbClr val="D9D9D9"/>
                </a:solidFill>
                <a:prstDash val="solid"/>
                <a:round/>
                <a:headEnd type="none" w="sm" len="sm"/>
                <a:tailEnd type="none" w="sm" len="sm"/>
              </a:ln>
            </p:spPr>
          </p:cxnSp>
          <p:cxnSp>
            <p:nvCxnSpPr>
              <p:cNvPr id="188" name="Google Shape;1065;p16">
                <a:extLst>
                  <a:ext uri="{FF2B5EF4-FFF2-40B4-BE49-F238E27FC236}">
                    <a16:creationId xmlns:a16="http://schemas.microsoft.com/office/drawing/2014/main" id="{8BADD200-7C19-8952-4D25-F86102CF5502}"/>
                  </a:ext>
                </a:extLst>
              </p:cNvPr>
              <p:cNvCxnSpPr/>
              <p:nvPr/>
            </p:nvCxnSpPr>
            <p:spPr>
              <a:xfrm>
                <a:off x="5933218" y="2817507"/>
                <a:ext cx="1188000" cy="0"/>
              </a:xfrm>
              <a:prstGeom prst="straightConnector1">
                <a:avLst/>
              </a:prstGeom>
              <a:noFill/>
              <a:ln w="9525" cap="flat" cmpd="sng">
                <a:solidFill>
                  <a:srgbClr val="D9D9D9"/>
                </a:solidFill>
                <a:prstDash val="solid"/>
                <a:round/>
                <a:headEnd type="none" w="sm" len="sm"/>
                <a:tailEnd type="none" w="sm" len="sm"/>
              </a:ln>
            </p:spPr>
          </p:cxnSp>
          <p:cxnSp>
            <p:nvCxnSpPr>
              <p:cNvPr id="72" name="Straight Connector 71">
                <a:extLst>
                  <a:ext uri="{FF2B5EF4-FFF2-40B4-BE49-F238E27FC236}">
                    <a16:creationId xmlns:a16="http://schemas.microsoft.com/office/drawing/2014/main" id="{59C305AF-A755-CB0F-35F4-E52DC0275E25}"/>
                  </a:ext>
                </a:extLst>
              </p:cNvPr>
              <p:cNvCxnSpPr>
                <a:cxnSpLocks/>
              </p:cNvCxnSpPr>
              <p:nvPr/>
            </p:nvCxnSpPr>
            <p:spPr>
              <a:xfrm flipH="1">
                <a:off x="5681008" y="3058420"/>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C2B027C7-5B9E-303F-9694-C519C4C9C446}"/>
                </a:ext>
              </a:extLst>
            </p:cNvPr>
            <p:cNvGrpSpPr/>
            <p:nvPr/>
          </p:nvGrpSpPr>
          <p:grpSpPr>
            <a:xfrm>
              <a:off x="1987595" y="3228942"/>
              <a:ext cx="1511929" cy="322327"/>
              <a:chOff x="5681007" y="3148615"/>
              <a:chExt cx="1511929" cy="322327"/>
            </a:xfrm>
          </p:grpSpPr>
          <p:sp>
            <p:nvSpPr>
              <p:cNvPr id="297" name="Google Shape;1057;p16">
                <a:extLst>
                  <a:ext uri="{FF2B5EF4-FFF2-40B4-BE49-F238E27FC236}">
                    <a16:creationId xmlns:a16="http://schemas.microsoft.com/office/drawing/2014/main" id="{7E633212-C83D-F484-751E-0251D06DA420}"/>
                  </a:ext>
                </a:extLst>
              </p:cNvPr>
              <p:cNvSpPr/>
              <p:nvPr/>
            </p:nvSpPr>
            <p:spPr>
              <a:xfrm>
                <a:off x="5681007" y="3148615"/>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80" name="Google Shape;1058;p16">
                <a:extLst>
                  <a:ext uri="{FF2B5EF4-FFF2-40B4-BE49-F238E27FC236}">
                    <a16:creationId xmlns:a16="http://schemas.microsoft.com/office/drawing/2014/main" id="{FCB6FF2B-C435-1BCB-3D81-F1D8B2D74B17}"/>
                  </a:ext>
                </a:extLst>
              </p:cNvPr>
              <p:cNvSpPr/>
              <p:nvPr/>
            </p:nvSpPr>
            <p:spPr>
              <a:xfrm>
                <a:off x="5742618" y="324841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10</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77" name="Google Shape;1061;p16">
                <a:extLst>
                  <a:ext uri="{FF2B5EF4-FFF2-40B4-BE49-F238E27FC236}">
                    <a16:creationId xmlns:a16="http://schemas.microsoft.com/office/drawing/2014/main" id="{26D2C672-F132-51FE-D986-DD1612B7C26E}"/>
                  </a:ext>
                </a:extLst>
              </p:cNvPr>
              <p:cNvSpPr txBox="1"/>
              <p:nvPr/>
            </p:nvSpPr>
            <p:spPr>
              <a:xfrm>
                <a:off x="5933217" y="3264108"/>
                <a:ext cx="1188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Arlington, VA: </a:t>
                </a:r>
                <a:r>
                  <a:rPr lang="en-US" sz="600" dirty="0">
                    <a:solidFill>
                      <a:srgbClr val="141313"/>
                    </a:solidFill>
                  </a:rPr>
                  <a:t>Adopted (2023)</a:t>
                </a:r>
                <a:endParaRPr lang="en-US" dirty="0"/>
              </a:p>
            </p:txBody>
          </p:sp>
          <p:cxnSp>
            <p:nvCxnSpPr>
              <p:cNvPr id="73" name="Straight Connector 72">
                <a:extLst>
                  <a:ext uri="{FF2B5EF4-FFF2-40B4-BE49-F238E27FC236}">
                    <a16:creationId xmlns:a16="http://schemas.microsoft.com/office/drawing/2014/main" id="{94C3EE7A-5836-C81F-3412-934F3EFAFFAD}"/>
                  </a:ext>
                </a:extLst>
              </p:cNvPr>
              <p:cNvCxnSpPr>
                <a:cxnSpLocks/>
              </p:cNvCxnSpPr>
              <p:nvPr/>
            </p:nvCxnSpPr>
            <p:spPr>
              <a:xfrm flipH="1">
                <a:off x="5681007" y="347094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511" name="Group 510">
              <a:extLst>
                <a:ext uri="{FF2B5EF4-FFF2-40B4-BE49-F238E27FC236}">
                  <a16:creationId xmlns:a16="http://schemas.microsoft.com/office/drawing/2014/main" id="{581F9AA7-1AE3-47CC-B880-2F03ADD8BCC6}"/>
                </a:ext>
              </a:extLst>
            </p:cNvPr>
            <p:cNvGrpSpPr/>
            <p:nvPr/>
          </p:nvGrpSpPr>
          <p:grpSpPr>
            <a:xfrm>
              <a:off x="1987595" y="3561139"/>
              <a:ext cx="1511929" cy="839492"/>
              <a:chOff x="5681008" y="3561139"/>
              <a:chExt cx="1511929" cy="839492"/>
            </a:xfrm>
          </p:grpSpPr>
          <p:sp>
            <p:nvSpPr>
              <p:cNvPr id="295" name="Google Shape;1057;p16">
                <a:extLst>
                  <a:ext uri="{FF2B5EF4-FFF2-40B4-BE49-F238E27FC236}">
                    <a16:creationId xmlns:a16="http://schemas.microsoft.com/office/drawing/2014/main" id="{6EBA94EC-3F0A-499F-2FCB-4F260A4A3DE6}"/>
                  </a:ext>
                </a:extLst>
              </p:cNvPr>
              <p:cNvSpPr/>
              <p:nvPr/>
            </p:nvSpPr>
            <p:spPr>
              <a:xfrm>
                <a:off x="5681008" y="3561139"/>
                <a:ext cx="1511929" cy="839492"/>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76" name="Google Shape;1058;p16">
                <a:extLst>
                  <a:ext uri="{FF2B5EF4-FFF2-40B4-BE49-F238E27FC236}">
                    <a16:creationId xmlns:a16="http://schemas.microsoft.com/office/drawing/2014/main" id="{7E835407-E720-38E9-A13C-18B4E15FB1FA}"/>
                  </a:ext>
                </a:extLst>
              </p:cNvPr>
              <p:cNvSpPr/>
              <p:nvPr/>
            </p:nvSpPr>
            <p:spPr>
              <a:xfrm>
                <a:off x="5742619" y="3664962"/>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11</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 name="Google Shape;1061;p16">
                <a:extLst>
                  <a:ext uri="{FF2B5EF4-FFF2-40B4-BE49-F238E27FC236}">
                    <a16:creationId xmlns:a16="http://schemas.microsoft.com/office/drawing/2014/main" id="{856CB665-ED1E-8A2C-6CD1-97E47CF8B0E4}"/>
                  </a:ext>
                </a:extLst>
              </p:cNvPr>
              <p:cNvSpPr txBox="1"/>
              <p:nvPr/>
            </p:nvSpPr>
            <p:spPr>
              <a:xfrm>
                <a:off x="5933218" y="3664962"/>
                <a:ext cx="1188000" cy="184666"/>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Anne Arundel County, MD: </a:t>
                </a:r>
                <a:r>
                  <a:rPr lang="en-US" sz="600" dirty="0">
                    <a:solidFill>
                      <a:srgbClr val="141313"/>
                    </a:solidFill>
                  </a:rPr>
                  <a:t>Adopted (2026)</a:t>
                </a:r>
                <a:endParaRPr lang="en-US" dirty="0"/>
              </a:p>
            </p:txBody>
          </p:sp>
          <p:sp>
            <p:nvSpPr>
              <p:cNvPr id="172" name="Google Shape;1061;p16">
                <a:extLst>
                  <a:ext uri="{FF2B5EF4-FFF2-40B4-BE49-F238E27FC236}">
                    <a16:creationId xmlns:a16="http://schemas.microsoft.com/office/drawing/2014/main" id="{C4365D29-4EB5-CAFA-1D2F-A60A36CD6672}"/>
                  </a:ext>
                </a:extLst>
              </p:cNvPr>
              <p:cNvSpPr txBox="1"/>
              <p:nvPr/>
            </p:nvSpPr>
            <p:spPr>
              <a:xfrm>
                <a:off x="5933218" y="3927401"/>
                <a:ext cx="1188000" cy="184666"/>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Montgomery County, MD: </a:t>
                </a:r>
                <a:br>
                  <a:rPr lang="en-US" sz="600" b="1" dirty="0">
                    <a:solidFill>
                      <a:srgbClr val="141313"/>
                    </a:solidFill>
                  </a:rPr>
                </a:br>
                <a:r>
                  <a:rPr lang="en-US" sz="600" dirty="0">
                    <a:solidFill>
                      <a:srgbClr val="141313"/>
                    </a:solidFill>
                  </a:rPr>
                  <a:t>In progress</a:t>
                </a:r>
                <a:endParaRPr lang="en-US" dirty="0"/>
              </a:p>
            </p:txBody>
          </p:sp>
          <p:sp>
            <p:nvSpPr>
              <p:cNvPr id="173" name="Google Shape;1061;p16">
                <a:extLst>
                  <a:ext uri="{FF2B5EF4-FFF2-40B4-BE49-F238E27FC236}">
                    <a16:creationId xmlns:a16="http://schemas.microsoft.com/office/drawing/2014/main" id="{D06D0B6B-0905-1938-570B-D26161DB453A}"/>
                  </a:ext>
                </a:extLst>
              </p:cNvPr>
              <p:cNvSpPr txBox="1"/>
              <p:nvPr/>
            </p:nvSpPr>
            <p:spPr>
              <a:xfrm>
                <a:off x="5933218" y="4191823"/>
                <a:ext cx="1188000" cy="91341"/>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Baltimore, MD: </a:t>
                </a:r>
                <a:r>
                  <a:rPr lang="en-US" sz="600" dirty="0">
                    <a:solidFill>
                      <a:srgbClr val="141313"/>
                    </a:solidFill>
                  </a:rPr>
                  <a:t>In progress</a:t>
                </a:r>
                <a:endParaRPr lang="en-US" dirty="0"/>
              </a:p>
            </p:txBody>
          </p:sp>
          <p:cxnSp>
            <p:nvCxnSpPr>
              <p:cNvPr id="174" name="Google Shape;1065;p16">
                <a:extLst>
                  <a:ext uri="{FF2B5EF4-FFF2-40B4-BE49-F238E27FC236}">
                    <a16:creationId xmlns:a16="http://schemas.microsoft.com/office/drawing/2014/main" id="{FF421DD5-E424-EF63-3FF8-4D42CA984547}"/>
                  </a:ext>
                </a:extLst>
              </p:cNvPr>
              <p:cNvCxnSpPr/>
              <p:nvPr/>
            </p:nvCxnSpPr>
            <p:spPr>
              <a:xfrm>
                <a:off x="5933218" y="3887523"/>
                <a:ext cx="1188000" cy="0"/>
              </a:xfrm>
              <a:prstGeom prst="straightConnector1">
                <a:avLst/>
              </a:prstGeom>
              <a:noFill/>
              <a:ln w="9525" cap="flat" cmpd="sng">
                <a:solidFill>
                  <a:srgbClr val="D9D9D9"/>
                </a:solidFill>
                <a:prstDash val="solid"/>
                <a:round/>
                <a:headEnd type="none" w="sm" len="sm"/>
                <a:tailEnd type="none" w="sm" len="sm"/>
              </a:ln>
            </p:spPr>
          </p:cxnSp>
          <p:cxnSp>
            <p:nvCxnSpPr>
              <p:cNvPr id="175" name="Google Shape;1065;p16">
                <a:extLst>
                  <a:ext uri="{FF2B5EF4-FFF2-40B4-BE49-F238E27FC236}">
                    <a16:creationId xmlns:a16="http://schemas.microsoft.com/office/drawing/2014/main" id="{6CACCB9A-D531-25C9-329D-38A3DBCA0097}"/>
                  </a:ext>
                </a:extLst>
              </p:cNvPr>
              <p:cNvCxnSpPr/>
              <p:nvPr/>
            </p:nvCxnSpPr>
            <p:spPr>
              <a:xfrm>
                <a:off x="5933218" y="4151945"/>
                <a:ext cx="1188000" cy="0"/>
              </a:xfrm>
              <a:prstGeom prst="straightConnector1">
                <a:avLst/>
              </a:prstGeom>
              <a:noFill/>
              <a:ln w="9525" cap="flat" cmpd="sng">
                <a:solidFill>
                  <a:srgbClr val="D9D9D9"/>
                </a:solidFill>
                <a:prstDash val="solid"/>
                <a:round/>
                <a:headEnd type="none" w="sm" len="sm"/>
                <a:tailEnd type="none" w="sm" len="sm"/>
              </a:ln>
            </p:spPr>
          </p:cxnSp>
          <p:cxnSp>
            <p:nvCxnSpPr>
              <p:cNvPr id="74" name="Straight Connector 73">
                <a:extLst>
                  <a:ext uri="{FF2B5EF4-FFF2-40B4-BE49-F238E27FC236}">
                    <a16:creationId xmlns:a16="http://schemas.microsoft.com/office/drawing/2014/main" id="{D4BFB680-3F95-17A5-C345-41D9E08C9269}"/>
                  </a:ext>
                </a:extLst>
              </p:cNvPr>
              <p:cNvCxnSpPr>
                <a:cxnSpLocks/>
              </p:cNvCxnSpPr>
              <p:nvPr/>
            </p:nvCxnSpPr>
            <p:spPr>
              <a:xfrm flipH="1">
                <a:off x="5681008" y="4400631"/>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780B7DEE-31A6-BC02-02A5-EC85959AE1DB}"/>
                </a:ext>
              </a:extLst>
            </p:cNvPr>
            <p:cNvGrpSpPr/>
            <p:nvPr/>
          </p:nvGrpSpPr>
          <p:grpSpPr>
            <a:xfrm>
              <a:off x="1987595" y="1239838"/>
              <a:ext cx="1511929" cy="652481"/>
              <a:chOff x="5681008" y="2405939"/>
              <a:chExt cx="1511929" cy="652481"/>
            </a:xfrm>
          </p:grpSpPr>
          <p:sp>
            <p:nvSpPr>
              <p:cNvPr id="95" name="Google Shape;1057;p16">
                <a:extLst>
                  <a:ext uri="{FF2B5EF4-FFF2-40B4-BE49-F238E27FC236}">
                    <a16:creationId xmlns:a16="http://schemas.microsoft.com/office/drawing/2014/main" id="{BB9432DE-BBE8-8220-D0BA-089D2ACCB064}"/>
                  </a:ext>
                </a:extLst>
              </p:cNvPr>
              <p:cNvSpPr/>
              <p:nvPr/>
            </p:nvSpPr>
            <p:spPr>
              <a:xfrm>
                <a:off x="5681008" y="2405939"/>
                <a:ext cx="1511929" cy="652481"/>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96" name="Google Shape;1058;p16">
                <a:extLst>
                  <a:ext uri="{FF2B5EF4-FFF2-40B4-BE49-F238E27FC236}">
                    <a16:creationId xmlns:a16="http://schemas.microsoft.com/office/drawing/2014/main" id="{DC09E401-4998-D912-2F4A-930C7B7012D2}"/>
                  </a:ext>
                </a:extLst>
              </p:cNvPr>
              <p:cNvSpPr/>
              <p:nvPr/>
            </p:nvSpPr>
            <p:spPr>
              <a:xfrm>
                <a:off x="5742619" y="2505738"/>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6</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97" name="Google Shape;1061;p16">
                <a:extLst>
                  <a:ext uri="{FF2B5EF4-FFF2-40B4-BE49-F238E27FC236}">
                    <a16:creationId xmlns:a16="http://schemas.microsoft.com/office/drawing/2014/main" id="{354F5F9F-8533-104E-EB27-776053E2547F}"/>
                  </a:ext>
                </a:extLst>
              </p:cNvPr>
              <p:cNvSpPr txBox="1"/>
              <p:nvPr/>
            </p:nvSpPr>
            <p:spPr>
              <a:xfrm>
                <a:off x="5933218" y="2515852"/>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Austin, TX: </a:t>
                </a:r>
                <a:r>
                  <a:rPr lang="en-US" sz="600" dirty="0">
                    <a:solidFill>
                      <a:srgbClr val="141313"/>
                    </a:solidFill>
                  </a:rPr>
                  <a:t>Adopted (2023)</a:t>
                </a:r>
              </a:p>
            </p:txBody>
          </p:sp>
          <p:sp>
            <p:nvSpPr>
              <p:cNvPr id="98" name="Google Shape;1061;p16">
                <a:extLst>
                  <a:ext uri="{FF2B5EF4-FFF2-40B4-BE49-F238E27FC236}">
                    <a16:creationId xmlns:a16="http://schemas.microsoft.com/office/drawing/2014/main" id="{65ECFD9D-B6A8-95FF-6C5A-0D498AF714FB}"/>
                  </a:ext>
                </a:extLst>
              </p:cNvPr>
              <p:cNvSpPr txBox="1"/>
              <p:nvPr/>
            </p:nvSpPr>
            <p:spPr>
              <a:xfrm>
                <a:off x="5933218" y="2686508"/>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Houston, TX: </a:t>
                </a:r>
                <a:r>
                  <a:rPr lang="en-US" sz="600" dirty="0">
                    <a:solidFill>
                      <a:srgbClr val="141313"/>
                    </a:solidFill>
                  </a:rPr>
                  <a:t>Adopted (2023)</a:t>
                </a:r>
              </a:p>
            </p:txBody>
          </p:sp>
          <p:sp>
            <p:nvSpPr>
              <p:cNvPr id="99" name="Google Shape;1061;p16">
                <a:extLst>
                  <a:ext uri="{FF2B5EF4-FFF2-40B4-BE49-F238E27FC236}">
                    <a16:creationId xmlns:a16="http://schemas.microsoft.com/office/drawing/2014/main" id="{9BC4DD46-656C-0F3D-3327-9F481131C904}"/>
                  </a:ext>
                </a:extLst>
              </p:cNvPr>
              <p:cNvSpPr txBox="1"/>
              <p:nvPr/>
            </p:nvSpPr>
            <p:spPr>
              <a:xfrm>
                <a:off x="5933218" y="2857165"/>
                <a:ext cx="1188000" cy="92333"/>
              </a:xfrm>
              <a:prstGeom prst="rect">
                <a:avLst/>
              </a:prstGeom>
              <a:noFill/>
              <a:ln>
                <a:noFill/>
              </a:ln>
            </p:spPr>
            <p:txBody>
              <a:bodyPr spcFirstLastPara="1" wrap="square" lIns="0" tIns="0" rIns="0" bIns="0" anchor="t" anchorCtr="0">
                <a:spAutoFit/>
              </a:bodyPr>
              <a:lstStyle/>
              <a:p>
                <a:pPr lvl="0">
                  <a:buClr>
                    <a:srgbClr val="141313"/>
                  </a:buClr>
                  <a:buSzPts val="600"/>
                  <a:defRPr/>
                </a:pPr>
                <a:r>
                  <a:rPr lang="en-US" sz="600" b="1" dirty="0">
                    <a:solidFill>
                      <a:srgbClr val="141313"/>
                    </a:solidFill>
                  </a:rPr>
                  <a:t>Dallas, TX: </a:t>
                </a:r>
                <a:r>
                  <a:rPr lang="en-US" sz="600" dirty="0">
                    <a:solidFill>
                      <a:srgbClr val="141313"/>
                    </a:solidFill>
                  </a:rPr>
                  <a:t>Adopted (2025)</a:t>
                </a:r>
              </a:p>
            </p:txBody>
          </p:sp>
          <p:cxnSp>
            <p:nvCxnSpPr>
              <p:cNvPr id="100" name="Google Shape;1065;p16">
                <a:extLst>
                  <a:ext uri="{FF2B5EF4-FFF2-40B4-BE49-F238E27FC236}">
                    <a16:creationId xmlns:a16="http://schemas.microsoft.com/office/drawing/2014/main" id="{53EE4EDA-A5EF-F0E6-6F6E-3D96C3E91CFC}"/>
                  </a:ext>
                </a:extLst>
              </p:cNvPr>
              <p:cNvCxnSpPr/>
              <p:nvPr/>
            </p:nvCxnSpPr>
            <p:spPr>
              <a:xfrm>
                <a:off x="5933218" y="2646851"/>
                <a:ext cx="1188000" cy="0"/>
              </a:xfrm>
              <a:prstGeom prst="straightConnector1">
                <a:avLst/>
              </a:prstGeom>
              <a:noFill/>
              <a:ln w="9525" cap="flat" cmpd="sng">
                <a:solidFill>
                  <a:srgbClr val="D9D9D9"/>
                </a:solidFill>
                <a:prstDash val="solid"/>
                <a:round/>
                <a:headEnd type="none" w="sm" len="sm"/>
                <a:tailEnd type="none" w="sm" len="sm"/>
              </a:ln>
            </p:spPr>
          </p:cxnSp>
          <p:cxnSp>
            <p:nvCxnSpPr>
              <p:cNvPr id="101" name="Google Shape;1065;p16">
                <a:extLst>
                  <a:ext uri="{FF2B5EF4-FFF2-40B4-BE49-F238E27FC236}">
                    <a16:creationId xmlns:a16="http://schemas.microsoft.com/office/drawing/2014/main" id="{0C498650-7C64-685D-E6BF-4F5758C5A5FC}"/>
                  </a:ext>
                </a:extLst>
              </p:cNvPr>
              <p:cNvCxnSpPr/>
              <p:nvPr/>
            </p:nvCxnSpPr>
            <p:spPr>
              <a:xfrm>
                <a:off x="5933218" y="2817507"/>
                <a:ext cx="1188000" cy="0"/>
              </a:xfrm>
              <a:prstGeom prst="straightConnector1">
                <a:avLst/>
              </a:prstGeom>
              <a:noFill/>
              <a:ln w="9525" cap="flat" cmpd="sng">
                <a:solidFill>
                  <a:srgbClr val="D9D9D9"/>
                </a:solidFill>
                <a:prstDash val="solid"/>
                <a:round/>
                <a:headEnd type="none" w="sm" len="sm"/>
                <a:tailEnd type="none" w="sm" len="sm"/>
              </a:ln>
            </p:spPr>
          </p:cxnSp>
          <p:cxnSp>
            <p:nvCxnSpPr>
              <p:cNvPr id="102" name="Straight Connector 101">
                <a:extLst>
                  <a:ext uri="{FF2B5EF4-FFF2-40B4-BE49-F238E27FC236}">
                    <a16:creationId xmlns:a16="http://schemas.microsoft.com/office/drawing/2014/main" id="{1067430D-CDDD-7A56-D6EF-0A7703048582}"/>
                  </a:ext>
                </a:extLst>
              </p:cNvPr>
              <p:cNvCxnSpPr>
                <a:cxnSpLocks/>
              </p:cNvCxnSpPr>
              <p:nvPr/>
            </p:nvCxnSpPr>
            <p:spPr>
              <a:xfrm flipH="1">
                <a:off x="5681008" y="3058420"/>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grpSp>
        <p:nvGrpSpPr>
          <p:cNvPr id="87" name="Group 86">
            <a:extLst>
              <a:ext uri="{FF2B5EF4-FFF2-40B4-BE49-F238E27FC236}">
                <a16:creationId xmlns:a16="http://schemas.microsoft.com/office/drawing/2014/main" id="{7B97CF30-4871-1D40-42FC-FFF63FCF1749}"/>
              </a:ext>
            </a:extLst>
          </p:cNvPr>
          <p:cNvGrpSpPr/>
          <p:nvPr/>
        </p:nvGrpSpPr>
        <p:grpSpPr>
          <a:xfrm>
            <a:off x="7289171" y="2464495"/>
            <a:ext cx="1511929" cy="322327"/>
            <a:chOff x="7282203" y="3300965"/>
            <a:chExt cx="1511929" cy="322327"/>
          </a:xfrm>
        </p:grpSpPr>
        <p:sp>
          <p:nvSpPr>
            <p:cNvPr id="307" name="Google Shape;1057;p16">
              <a:extLst>
                <a:ext uri="{FF2B5EF4-FFF2-40B4-BE49-F238E27FC236}">
                  <a16:creationId xmlns:a16="http://schemas.microsoft.com/office/drawing/2014/main" id="{0EEC93AD-284F-E052-E5E0-2FAF6A74B9FA}"/>
                </a:ext>
              </a:extLst>
            </p:cNvPr>
            <p:cNvSpPr/>
            <p:nvPr/>
          </p:nvSpPr>
          <p:spPr>
            <a:xfrm>
              <a:off x="7282203" y="3300965"/>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69" name="Google Shape;1061;p16">
              <a:extLst>
                <a:ext uri="{FF2B5EF4-FFF2-40B4-BE49-F238E27FC236}">
                  <a16:creationId xmlns:a16="http://schemas.microsoft.com/office/drawing/2014/main" id="{28C1FEA5-23F3-D1BF-8D5F-77F91E7A88CE}"/>
                </a:ext>
              </a:extLst>
            </p:cNvPr>
            <p:cNvSpPr txBox="1"/>
            <p:nvPr/>
          </p:nvSpPr>
          <p:spPr>
            <a:xfrm>
              <a:off x="7534413" y="3416458"/>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Omaha, NE: </a:t>
              </a:r>
              <a:r>
                <a:rPr lang="en-US" sz="600" dirty="0">
                  <a:solidFill>
                    <a:srgbClr val="141313"/>
                  </a:solidFill>
                </a:rPr>
                <a:t>In progress</a:t>
              </a:r>
              <a:endParaRPr lang="en-US" dirty="0"/>
            </a:p>
          </p:txBody>
        </p:sp>
        <p:sp>
          <p:nvSpPr>
            <p:cNvPr id="170" name="Google Shape;1058;p16">
              <a:extLst>
                <a:ext uri="{FF2B5EF4-FFF2-40B4-BE49-F238E27FC236}">
                  <a16:creationId xmlns:a16="http://schemas.microsoft.com/office/drawing/2014/main" id="{285FC745-2A56-0153-BF7B-31ABA826B52F}"/>
                </a:ext>
              </a:extLst>
            </p:cNvPr>
            <p:cNvSpPr/>
            <p:nvPr/>
          </p:nvSpPr>
          <p:spPr>
            <a:xfrm>
              <a:off x="7356821" y="340076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17</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5" name="Straight Connector 74">
              <a:extLst>
                <a:ext uri="{FF2B5EF4-FFF2-40B4-BE49-F238E27FC236}">
                  <a16:creationId xmlns:a16="http://schemas.microsoft.com/office/drawing/2014/main" id="{7F626436-1B85-ACE1-1372-8A910FF76ADB}"/>
                </a:ext>
              </a:extLst>
            </p:cNvPr>
            <p:cNvCxnSpPr>
              <a:cxnSpLocks/>
            </p:cNvCxnSpPr>
            <p:nvPr/>
          </p:nvCxnSpPr>
          <p:spPr>
            <a:xfrm flipH="1">
              <a:off x="7282203" y="362329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AACD562A-F7FB-5D68-7FAE-EBD7477F4FF5}"/>
              </a:ext>
            </a:extLst>
          </p:cNvPr>
          <p:cNvGrpSpPr/>
          <p:nvPr/>
        </p:nvGrpSpPr>
        <p:grpSpPr>
          <a:xfrm>
            <a:off x="7247929" y="3478593"/>
            <a:ext cx="1511929" cy="322327"/>
            <a:chOff x="7282203" y="4078304"/>
            <a:chExt cx="1511929" cy="322327"/>
          </a:xfrm>
        </p:grpSpPr>
        <p:sp>
          <p:nvSpPr>
            <p:cNvPr id="311" name="Google Shape;1057;p16">
              <a:extLst>
                <a:ext uri="{FF2B5EF4-FFF2-40B4-BE49-F238E27FC236}">
                  <a16:creationId xmlns:a16="http://schemas.microsoft.com/office/drawing/2014/main" id="{11451B7F-2D34-7860-E6A4-308029ED2BE2}"/>
                </a:ext>
              </a:extLst>
            </p:cNvPr>
            <p:cNvSpPr/>
            <p:nvPr/>
          </p:nvSpPr>
          <p:spPr>
            <a:xfrm>
              <a:off x="7282203" y="4078304"/>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47" name="Google Shape;1061;p16">
              <a:extLst>
                <a:ext uri="{FF2B5EF4-FFF2-40B4-BE49-F238E27FC236}">
                  <a16:creationId xmlns:a16="http://schemas.microsoft.com/office/drawing/2014/main" id="{921B919A-E59B-CA8D-6236-3183BF37B241}"/>
                </a:ext>
              </a:extLst>
            </p:cNvPr>
            <p:cNvSpPr txBox="1"/>
            <p:nvPr/>
          </p:nvSpPr>
          <p:spPr>
            <a:xfrm>
              <a:off x="7534413" y="4193797"/>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Louisville, KY: </a:t>
              </a:r>
              <a:r>
                <a:rPr lang="en-US" sz="600" dirty="0">
                  <a:solidFill>
                    <a:srgbClr val="141313"/>
                  </a:solidFill>
                </a:rPr>
                <a:t>In progress</a:t>
              </a:r>
              <a:endParaRPr lang="en-US" dirty="0"/>
            </a:p>
          </p:txBody>
        </p:sp>
        <p:sp>
          <p:nvSpPr>
            <p:cNvPr id="152" name="Google Shape;1058;p16">
              <a:extLst>
                <a:ext uri="{FF2B5EF4-FFF2-40B4-BE49-F238E27FC236}">
                  <a16:creationId xmlns:a16="http://schemas.microsoft.com/office/drawing/2014/main" id="{70B7D015-1A09-9EED-EF91-4619F88DDA04}"/>
                </a:ext>
              </a:extLst>
            </p:cNvPr>
            <p:cNvSpPr/>
            <p:nvPr/>
          </p:nvSpPr>
          <p:spPr>
            <a:xfrm>
              <a:off x="7356821" y="4178103"/>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19</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7" name="Straight Connector 76">
              <a:extLst>
                <a:ext uri="{FF2B5EF4-FFF2-40B4-BE49-F238E27FC236}">
                  <a16:creationId xmlns:a16="http://schemas.microsoft.com/office/drawing/2014/main" id="{66017295-E91D-38F3-5920-2FAEC9BCA5CB}"/>
                </a:ext>
              </a:extLst>
            </p:cNvPr>
            <p:cNvCxnSpPr>
              <a:cxnSpLocks/>
            </p:cNvCxnSpPr>
            <p:nvPr/>
          </p:nvCxnSpPr>
          <p:spPr>
            <a:xfrm flipH="1">
              <a:off x="7282203" y="4400631"/>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49" name="Group 448">
            <a:extLst>
              <a:ext uri="{FF2B5EF4-FFF2-40B4-BE49-F238E27FC236}">
                <a16:creationId xmlns:a16="http://schemas.microsoft.com/office/drawing/2014/main" id="{AEF24F57-9E41-0A25-9FD6-085E47B99114}"/>
              </a:ext>
            </a:extLst>
          </p:cNvPr>
          <p:cNvGrpSpPr/>
          <p:nvPr/>
        </p:nvGrpSpPr>
        <p:grpSpPr>
          <a:xfrm>
            <a:off x="3798112" y="3680583"/>
            <a:ext cx="1511929" cy="720048"/>
            <a:chOff x="3626891" y="3680502"/>
            <a:chExt cx="1511929" cy="720048"/>
          </a:xfrm>
        </p:grpSpPr>
        <p:grpSp>
          <p:nvGrpSpPr>
            <p:cNvPr id="454" name="Group 453">
              <a:extLst>
                <a:ext uri="{FF2B5EF4-FFF2-40B4-BE49-F238E27FC236}">
                  <a16:creationId xmlns:a16="http://schemas.microsoft.com/office/drawing/2014/main" id="{DF3ECE05-ABE9-3055-8003-AB708640834E}"/>
                </a:ext>
              </a:extLst>
            </p:cNvPr>
            <p:cNvGrpSpPr/>
            <p:nvPr/>
          </p:nvGrpSpPr>
          <p:grpSpPr>
            <a:xfrm>
              <a:off x="3626891" y="3680502"/>
              <a:ext cx="1511929" cy="322327"/>
              <a:chOff x="7282204" y="1008455"/>
              <a:chExt cx="1511929" cy="322327"/>
            </a:xfrm>
          </p:grpSpPr>
          <p:sp>
            <p:nvSpPr>
              <p:cNvPr id="315" name="Google Shape;1057;p16">
                <a:extLst>
                  <a:ext uri="{FF2B5EF4-FFF2-40B4-BE49-F238E27FC236}">
                    <a16:creationId xmlns:a16="http://schemas.microsoft.com/office/drawing/2014/main" id="{D0463061-5FFC-C710-D9C6-90F4C28D23BD}"/>
                  </a:ext>
                </a:extLst>
              </p:cNvPr>
              <p:cNvSpPr/>
              <p:nvPr/>
            </p:nvSpPr>
            <p:spPr>
              <a:xfrm>
                <a:off x="7282204" y="1008455"/>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48" name="Google Shape;1061;p16">
                <a:extLst>
                  <a:ext uri="{FF2B5EF4-FFF2-40B4-BE49-F238E27FC236}">
                    <a16:creationId xmlns:a16="http://schemas.microsoft.com/office/drawing/2014/main" id="{E4BB3BF2-954C-C7EB-9548-46FFB6E3E9C2}"/>
                  </a:ext>
                </a:extLst>
              </p:cNvPr>
              <p:cNvSpPr txBox="1"/>
              <p:nvPr/>
            </p:nvSpPr>
            <p:spPr>
              <a:xfrm>
                <a:off x="7534413" y="1123948"/>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Providence, RI: </a:t>
                </a:r>
                <a:r>
                  <a:rPr lang="en-US" sz="600" dirty="0">
                    <a:solidFill>
                      <a:srgbClr val="141313"/>
                    </a:solidFill>
                  </a:rPr>
                  <a:t>In progress</a:t>
                </a:r>
                <a:endParaRPr lang="en-US" dirty="0"/>
              </a:p>
            </p:txBody>
          </p:sp>
          <p:sp>
            <p:nvSpPr>
              <p:cNvPr id="151" name="Google Shape;1058;p16">
                <a:extLst>
                  <a:ext uri="{FF2B5EF4-FFF2-40B4-BE49-F238E27FC236}">
                    <a16:creationId xmlns:a16="http://schemas.microsoft.com/office/drawing/2014/main" id="{532B1CE8-664A-9E6C-6A77-0BA275F347E1}"/>
                  </a:ext>
                </a:extLst>
              </p:cNvPr>
              <p:cNvSpPr/>
              <p:nvPr/>
            </p:nvSpPr>
            <p:spPr>
              <a:xfrm>
                <a:off x="7356822" y="1108254"/>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12</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9" name="Straight Connector 78">
                <a:extLst>
                  <a:ext uri="{FF2B5EF4-FFF2-40B4-BE49-F238E27FC236}">
                    <a16:creationId xmlns:a16="http://schemas.microsoft.com/office/drawing/2014/main" id="{BC3D76E9-19B8-961B-D6AC-2507CD2C08D5}"/>
                  </a:ext>
                </a:extLst>
              </p:cNvPr>
              <p:cNvCxnSpPr>
                <a:cxnSpLocks/>
              </p:cNvCxnSpPr>
              <p:nvPr/>
            </p:nvCxnSpPr>
            <p:spPr>
              <a:xfrm flipH="1">
                <a:off x="7282204" y="1330782"/>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EF5AC58E-C289-F0A5-B80D-D02886E5BD4D}"/>
                </a:ext>
              </a:extLst>
            </p:cNvPr>
            <p:cNvGrpSpPr/>
            <p:nvPr/>
          </p:nvGrpSpPr>
          <p:grpSpPr>
            <a:xfrm>
              <a:off x="3626891" y="4078223"/>
              <a:ext cx="1511929" cy="322327"/>
              <a:chOff x="7282204" y="1397126"/>
              <a:chExt cx="1511929" cy="322327"/>
            </a:xfrm>
          </p:grpSpPr>
          <p:sp>
            <p:nvSpPr>
              <p:cNvPr id="317" name="Google Shape;1057;p16">
                <a:extLst>
                  <a:ext uri="{FF2B5EF4-FFF2-40B4-BE49-F238E27FC236}">
                    <a16:creationId xmlns:a16="http://schemas.microsoft.com/office/drawing/2014/main" id="{CA33C560-F742-2910-F421-340C6EFDCD1D}"/>
                  </a:ext>
                </a:extLst>
              </p:cNvPr>
              <p:cNvSpPr/>
              <p:nvPr/>
            </p:nvSpPr>
            <p:spPr>
              <a:xfrm>
                <a:off x="7282204" y="1397126"/>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53" name="Google Shape;1061;p16">
                <a:extLst>
                  <a:ext uri="{FF2B5EF4-FFF2-40B4-BE49-F238E27FC236}">
                    <a16:creationId xmlns:a16="http://schemas.microsoft.com/office/drawing/2014/main" id="{AA420756-1030-DB68-0658-98BD6E5B1E2F}"/>
                  </a:ext>
                </a:extLst>
              </p:cNvPr>
              <p:cNvSpPr txBox="1"/>
              <p:nvPr/>
            </p:nvSpPr>
            <p:spPr>
              <a:xfrm>
                <a:off x="7534413" y="1512619"/>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Portland, ME: </a:t>
                </a:r>
                <a:r>
                  <a:rPr lang="en-US" sz="600" dirty="0">
                    <a:solidFill>
                      <a:srgbClr val="141313"/>
                    </a:solidFill>
                  </a:rPr>
                  <a:t>In progress</a:t>
                </a:r>
                <a:endParaRPr lang="en-US" dirty="0"/>
              </a:p>
            </p:txBody>
          </p:sp>
          <p:sp>
            <p:nvSpPr>
              <p:cNvPr id="156" name="Google Shape;1058;p16">
                <a:extLst>
                  <a:ext uri="{FF2B5EF4-FFF2-40B4-BE49-F238E27FC236}">
                    <a16:creationId xmlns:a16="http://schemas.microsoft.com/office/drawing/2014/main" id="{1D17EF81-267B-503B-8DF0-60728D3B57E0}"/>
                  </a:ext>
                </a:extLst>
              </p:cNvPr>
              <p:cNvSpPr/>
              <p:nvPr/>
            </p:nvSpPr>
            <p:spPr>
              <a:xfrm>
                <a:off x="7356822" y="1479170"/>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13</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0" name="Straight Connector 79">
                <a:extLst>
                  <a:ext uri="{FF2B5EF4-FFF2-40B4-BE49-F238E27FC236}">
                    <a16:creationId xmlns:a16="http://schemas.microsoft.com/office/drawing/2014/main" id="{AB785B54-F3EB-202D-FDDA-362AB58136A3}"/>
                  </a:ext>
                </a:extLst>
              </p:cNvPr>
              <p:cNvCxnSpPr>
                <a:cxnSpLocks/>
              </p:cNvCxnSpPr>
              <p:nvPr/>
            </p:nvCxnSpPr>
            <p:spPr>
              <a:xfrm flipH="1">
                <a:off x="7282204" y="1719453"/>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48" name="Group 447">
            <a:extLst>
              <a:ext uri="{FF2B5EF4-FFF2-40B4-BE49-F238E27FC236}">
                <a16:creationId xmlns:a16="http://schemas.microsoft.com/office/drawing/2014/main" id="{50D54EA4-52D7-AB9A-6207-3C33FE0A648E}"/>
              </a:ext>
            </a:extLst>
          </p:cNvPr>
          <p:cNvGrpSpPr/>
          <p:nvPr/>
        </p:nvGrpSpPr>
        <p:grpSpPr>
          <a:xfrm>
            <a:off x="5523019" y="3692646"/>
            <a:ext cx="1511929" cy="707985"/>
            <a:chOff x="5219471" y="3692565"/>
            <a:chExt cx="1511929" cy="707985"/>
          </a:xfrm>
        </p:grpSpPr>
        <p:grpSp>
          <p:nvGrpSpPr>
            <p:cNvPr id="85" name="Group 84">
              <a:extLst>
                <a:ext uri="{FF2B5EF4-FFF2-40B4-BE49-F238E27FC236}">
                  <a16:creationId xmlns:a16="http://schemas.microsoft.com/office/drawing/2014/main" id="{43519AD9-2777-A580-1A1B-75C6F1945968}"/>
                </a:ext>
              </a:extLst>
            </p:cNvPr>
            <p:cNvGrpSpPr/>
            <p:nvPr/>
          </p:nvGrpSpPr>
          <p:grpSpPr>
            <a:xfrm>
              <a:off x="5219471" y="4078223"/>
              <a:ext cx="1511929" cy="322327"/>
              <a:chOff x="7282204" y="2174468"/>
              <a:chExt cx="1511929" cy="322327"/>
            </a:xfrm>
          </p:grpSpPr>
          <p:sp>
            <p:nvSpPr>
              <p:cNvPr id="321" name="Google Shape;1057;p16">
                <a:extLst>
                  <a:ext uri="{FF2B5EF4-FFF2-40B4-BE49-F238E27FC236}">
                    <a16:creationId xmlns:a16="http://schemas.microsoft.com/office/drawing/2014/main" id="{DB9647A5-D50D-F5D8-E889-4984028D69E5}"/>
                  </a:ext>
                </a:extLst>
              </p:cNvPr>
              <p:cNvSpPr/>
              <p:nvPr/>
            </p:nvSpPr>
            <p:spPr>
              <a:xfrm>
                <a:off x="7282204" y="2174468"/>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63" name="Google Shape;1061;p16">
                <a:extLst>
                  <a:ext uri="{FF2B5EF4-FFF2-40B4-BE49-F238E27FC236}">
                    <a16:creationId xmlns:a16="http://schemas.microsoft.com/office/drawing/2014/main" id="{114CFAB5-DE25-73B5-EE7A-576029E93D01}"/>
                  </a:ext>
                </a:extLst>
              </p:cNvPr>
              <p:cNvSpPr txBox="1"/>
              <p:nvPr/>
            </p:nvSpPr>
            <p:spPr>
              <a:xfrm>
                <a:off x="7534413" y="2289961"/>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Grand Rapids, MI: </a:t>
                </a:r>
                <a:r>
                  <a:rPr lang="en-US" sz="600" dirty="0">
                    <a:solidFill>
                      <a:srgbClr val="141313"/>
                    </a:solidFill>
                  </a:rPr>
                  <a:t>Adopted (2018)</a:t>
                </a:r>
                <a:endParaRPr lang="en-US" dirty="0"/>
              </a:p>
            </p:txBody>
          </p:sp>
          <p:sp>
            <p:nvSpPr>
              <p:cNvPr id="166" name="Google Shape;1058;p16">
                <a:extLst>
                  <a:ext uri="{FF2B5EF4-FFF2-40B4-BE49-F238E27FC236}">
                    <a16:creationId xmlns:a16="http://schemas.microsoft.com/office/drawing/2014/main" id="{7146AD67-B59D-E358-AD6F-C4C9DD3DF1E2}"/>
                  </a:ext>
                </a:extLst>
              </p:cNvPr>
              <p:cNvSpPr/>
              <p:nvPr/>
            </p:nvSpPr>
            <p:spPr>
              <a:xfrm>
                <a:off x="7356822" y="2274267"/>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15</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78" name="Straight Connector 77">
                <a:extLst>
                  <a:ext uri="{FF2B5EF4-FFF2-40B4-BE49-F238E27FC236}">
                    <a16:creationId xmlns:a16="http://schemas.microsoft.com/office/drawing/2014/main" id="{4A197820-11A0-305F-A847-6FBE8A3D915C}"/>
                  </a:ext>
                </a:extLst>
              </p:cNvPr>
              <p:cNvCxnSpPr>
                <a:cxnSpLocks/>
              </p:cNvCxnSpPr>
              <p:nvPr/>
            </p:nvCxnSpPr>
            <p:spPr>
              <a:xfrm flipH="1">
                <a:off x="7282204" y="2496795"/>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13BFFC93-271D-9181-EF0C-8E9323EC4D79}"/>
                </a:ext>
              </a:extLst>
            </p:cNvPr>
            <p:cNvGrpSpPr/>
            <p:nvPr/>
          </p:nvGrpSpPr>
          <p:grpSpPr>
            <a:xfrm>
              <a:off x="5219471" y="3692565"/>
              <a:ext cx="1511929" cy="322327"/>
              <a:chOff x="7282204" y="1785797"/>
              <a:chExt cx="1511929" cy="322327"/>
            </a:xfrm>
          </p:grpSpPr>
          <p:sp>
            <p:nvSpPr>
              <p:cNvPr id="319" name="Google Shape;1057;p16">
                <a:extLst>
                  <a:ext uri="{FF2B5EF4-FFF2-40B4-BE49-F238E27FC236}">
                    <a16:creationId xmlns:a16="http://schemas.microsoft.com/office/drawing/2014/main" id="{D428418E-A22D-5878-72EC-4EE86E53B3C6}"/>
                  </a:ext>
                </a:extLst>
              </p:cNvPr>
              <p:cNvSpPr/>
              <p:nvPr/>
            </p:nvSpPr>
            <p:spPr>
              <a:xfrm>
                <a:off x="7282204" y="1785797"/>
                <a:ext cx="1511929" cy="322327"/>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58" name="Google Shape;1061;p16">
                <a:extLst>
                  <a:ext uri="{FF2B5EF4-FFF2-40B4-BE49-F238E27FC236}">
                    <a16:creationId xmlns:a16="http://schemas.microsoft.com/office/drawing/2014/main" id="{74E4F9C2-7E65-2173-91C4-9D1178623DDE}"/>
                  </a:ext>
                </a:extLst>
              </p:cNvPr>
              <p:cNvSpPr txBox="1"/>
              <p:nvPr/>
            </p:nvSpPr>
            <p:spPr>
              <a:xfrm>
                <a:off x="7534413" y="1901290"/>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Buffalo, NY: </a:t>
                </a:r>
                <a:r>
                  <a:rPr lang="en-US" sz="600" dirty="0">
                    <a:solidFill>
                      <a:srgbClr val="141313"/>
                    </a:solidFill>
                  </a:rPr>
                  <a:t>Adopted (2017)</a:t>
                </a:r>
                <a:endParaRPr lang="en-US" dirty="0"/>
              </a:p>
            </p:txBody>
          </p:sp>
          <p:sp>
            <p:nvSpPr>
              <p:cNvPr id="161" name="Google Shape;1058;p16">
                <a:extLst>
                  <a:ext uri="{FF2B5EF4-FFF2-40B4-BE49-F238E27FC236}">
                    <a16:creationId xmlns:a16="http://schemas.microsoft.com/office/drawing/2014/main" id="{83692497-BA69-84A4-3AF3-CC3BC0AEDE12}"/>
                  </a:ext>
                </a:extLst>
              </p:cNvPr>
              <p:cNvSpPr/>
              <p:nvPr/>
            </p:nvSpPr>
            <p:spPr>
              <a:xfrm>
                <a:off x="7356822" y="1876719"/>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14</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1" name="Straight Connector 80">
                <a:extLst>
                  <a:ext uri="{FF2B5EF4-FFF2-40B4-BE49-F238E27FC236}">
                    <a16:creationId xmlns:a16="http://schemas.microsoft.com/office/drawing/2014/main" id="{BF93A935-C2AD-AA0C-71FC-6877A92D6023}"/>
                  </a:ext>
                </a:extLst>
              </p:cNvPr>
              <p:cNvCxnSpPr>
                <a:cxnSpLocks/>
              </p:cNvCxnSpPr>
              <p:nvPr/>
            </p:nvCxnSpPr>
            <p:spPr>
              <a:xfrm flipH="1">
                <a:off x="7282204" y="2108124"/>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grpSp>
        <p:nvGrpSpPr>
          <p:cNvPr id="86" name="Group 85">
            <a:extLst>
              <a:ext uri="{FF2B5EF4-FFF2-40B4-BE49-F238E27FC236}">
                <a16:creationId xmlns:a16="http://schemas.microsoft.com/office/drawing/2014/main" id="{26328A64-6AB3-39A9-7192-D0427D11A980}"/>
              </a:ext>
            </a:extLst>
          </p:cNvPr>
          <p:cNvGrpSpPr/>
          <p:nvPr/>
        </p:nvGrpSpPr>
        <p:grpSpPr>
          <a:xfrm>
            <a:off x="7273296" y="1700953"/>
            <a:ext cx="1511929" cy="671482"/>
            <a:chOff x="7282203" y="2563139"/>
            <a:chExt cx="1511929" cy="671482"/>
          </a:xfrm>
        </p:grpSpPr>
        <p:sp>
          <p:nvSpPr>
            <p:cNvPr id="313" name="Google Shape;1057;p16">
              <a:extLst>
                <a:ext uri="{FF2B5EF4-FFF2-40B4-BE49-F238E27FC236}">
                  <a16:creationId xmlns:a16="http://schemas.microsoft.com/office/drawing/2014/main" id="{47FFDFCD-F634-90C0-2014-CF393290E248}"/>
                </a:ext>
              </a:extLst>
            </p:cNvPr>
            <p:cNvSpPr/>
            <p:nvPr/>
          </p:nvSpPr>
          <p:spPr>
            <a:xfrm>
              <a:off x="7282203" y="2563139"/>
              <a:ext cx="1511929" cy="671482"/>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44" name="Google Shape;1061;p16">
              <a:extLst>
                <a:ext uri="{FF2B5EF4-FFF2-40B4-BE49-F238E27FC236}">
                  <a16:creationId xmlns:a16="http://schemas.microsoft.com/office/drawing/2014/main" id="{8662606A-63A2-C8AB-C454-9006EC20A8A8}"/>
                </a:ext>
              </a:extLst>
            </p:cNvPr>
            <p:cNvSpPr txBox="1"/>
            <p:nvPr/>
          </p:nvSpPr>
          <p:spPr>
            <a:xfrm>
              <a:off x="7534413" y="2663883"/>
              <a:ext cx="1224000" cy="91341"/>
            </a:xfrm>
            <a:prstGeom prst="rect">
              <a:avLst/>
            </a:prstGeom>
            <a:noFill/>
            <a:ln>
              <a:noFill/>
            </a:ln>
          </p:spPr>
          <p:txBody>
            <a:bodyPr spcFirstLastPara="1" wrap="square" lIns="0" tIns="0" rIns="0" bIns="0" anchor="t" anchorCtr="0">
              <a:spAutoFit/>
            </a:bodyPr>
            <a:lstStyle/>
            <a:p>
              <a:pPr lvl="0">
                <a:buSzPts val="500"/>
                <a:defRPr/>
              </a:pPr>
              <a:r>
                <a:rPr lang="en-US" sz="600" b="1" dirty="0">
                  <a:solidFill>
                    <a:srgbClr val="141313"/>
                  </a:solidFill>
                </a:rPr>
                <a:t>St. Paul, MN: </a:t>
              </a:r>
              <a:r>
                <a:rPr lang="en-US" sz="600" dirty="0">
                  <a:solidFill>
                    <a:srgbClr val="141313"/>
                  </a:solidFill>
                </a:rPr>
                <a:t>Adopted (2023)</a:t>
              </a:r>
              <a:endParaRPr lang="en-US" sz="1600" dirty="0"/>
            </a:p>
          </p:txBody>
        </p:sp>
        <p:sp>
          <p:nvSpPr>
            <p:cNvPr id="145" name="Google Shape;1061;p16">
              <a:extLst>
                <a:ext uri="{FF2B5EF4-FFF2-40B4-BE49-F238E27FC236}">
                  <a16:creationId xmlns:a16="http://schemas.microsoft.com/office/drawing/2014/main" id="{C126F1AC-D95A-271E-A3B5-2A0089F87E96}"/>
                </a:ext>
              </a:extLst>
            </p:cNvPr>
            <p:cNvSpPr txBox="1"/>
            <p:nvPr/>
          </p:nvSpPr>
          <p:spPr>
            <a:xfrm>
              <a:off x="7534413" y="2856879"/>
              <a:ext cx="1224000" cy="276999"/>
            </a:xfrm>
            <a:prstGeom prst="rect">
              <a:avLst/>
            </a:prstGeom>
            <a:noFill/>
            <a:ln>
              <a:noFill/>
            </a:ln>
          </p:spPr>
          <p:txBody>
            <a:bodyPr spcFirstLastPara="1" wrap="square" lIns="0" tIns="0" rIns="0" bIns="0" anchor="t" anchorCtr="0">
              <a:spAutoFit/>
            </a:bodyPr>
            <a:lstStyle/>
            <a:p>
              <a:pPr lvl="0">
                <a:buSzPts val="500"/>
                <a:defRPr/>
              </a:pPr>
              <a:r>
                <a:rPr lang="en-US" sz="600" b="1" dirty="0">
                  <a:solidFill>
                    <a:srgbClr val="141313"/>
                  </a:solidFill>
                </a:rPr>
                <a:t>Minneapolis, MN: </a:t>
              </a:r>
              <a:r>
                <a:rPr lang="en-US" sz="600" dirty="0">
                  <a:solidFill>
                    <a:srgbClr val="141313"/>
                  </a:solidFill>
                </a:rPr>
                <a:t>Adopted </a:t>
              </a:r>
              <a:br>
                <a:rPr lang="en-US" sz="600" dirty="0">
                  <a:solidFill>
                    <a:srgbClr val="141313"/>
                  </a:solidFill>
                </a:rPr>
              </a:br>
              <a:r>
                <a:rPr lang="en-US" sz="600" dirty="0">
                  <a:solidFill>
                    <a:srgbClr val="141313"/>
                  </a:solidFill>
                </a:rPr>
                <a:t>(2019, halted due to an </a:t>
              </a:r>
              <a:br>
                <a:rPr lang="en-US" sz="600" dirty="0">
                  <a:solidFill>
                    <a:srgbClr val="141313"/>
                  </a:solidFill>
                </a:rPr>
              </a:br>
              <a:r>
                <a:rPr lang="en-US" sz="600" dirty="0">
                  <a:solidFill>
                    <a:srgbClr val="141313"/>
                  </a:solidFill>
                </a:rPr>
                <a:t>ongoing lawsuit)</a:t>
              </a:r>
              <a:endParaRPr lang="en-US" sz="1600" dirty="0"/>
            </a:p>
          </p:txBody>
        </p:sp>
        <p:cxnSp>
          <p:nvCxnSpPr>
            <p:cNvPr id="146" name="Google Shape;1065;p16">
              <a:extLst>
                <a:ext uri="{FF2B5EF4-FFF2-40B4-BE49-F238E27FC236}">
                  <a16:creationId xmlns:a16="http://schemas.microsoft.com/office/drawing/2014/main" id="{E45B7DF4-9083-427D-3CE8-B74C22E118B5}"/>
                </a:ext>
              </a:extLst>
            </p:cNvPr>
            <p:cNvCxnSpPr/>
            <p:nvPr/>
          </p:nvCxnSpPr>
          <p:spPr>
            <a:xfrm>
              <a:off x="7534413" y="2806052"/>
              <a:ext cx="1224000" cy="0"/>
            </a:xfrm>
            <a:prstGeom prst="straightConnector1">
              <a:avLst/>
            </a:prstGeom>
            <a:noFill/>
            <a:ln w="9525" cap="flat" cmpd="sng">
              <a:solidFill>
                <a:srgbClr val="D9D9D9"/>
              </a:solidFill>
              <a:prstDash val="solid"/>
              <a:round/>
              <a:headEnd type="none" w="sm" len="sm"/>
              <a:tailEnd type="none" w="sm" len="sm"/>
            </a:ln>
          </p:spPr>
        </p:cxnSp>
        <p:sp>
          <p:nvSpPr>
            <p:cNvPr id="143" name="Google Shape;1058;p16">
              <a:extLst>
                <a:ext uri="{FF2B5EF4-FFF2-40B4-BE49-F238E27FC236}">
                  <a16:creationId xmlns:a16="http://schemas.microsoft.com/office/drawing/2014/main" id="{2D579EE2-420E-1421-A7E2-B9D9480F3947}"/>
                </a:ext>
              </a:extLst>
            </p:cNvPr>
            <p:cNvSpPr/>
            <p:nvPr/>
          </p:nvSpPr>
          <p:spPr>
            <a:xfrm>
              <a:off x="7356821" y="2642793"/>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16</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2" name="Straight Connector 81">
              <a:extLst>
                <a:ext uri="{FF2B5EF4-FFF2-40B4-BE49-F238E27FC236}">
                  <a16:creationId xmlns:a16="http://schemas.microsoft.com/office/drawing/2014/main" id="{8402E657-6C60-2A18-F3C1-D51CFFA4FC31}"/>
                </a:ext>
              </a:extLst>
            </p:cNvPr>
            <p:cNvCxnSpPr>
              <a:cxnSpLocks/>
            </p:cNvCxnSpPr>
            <p:nvPr/>
          </p:nvCxnSpPr>
          <p:spPr>
            <a:xfrm flipH="1">
              <a:off x="7282203" y="3234621"/>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EC103C43-82B6-A09E-8A1B-5315DBC90B90}"/>
              </a:ext>
            </a:extLst>
          </p:cNvPr>
          <p:cNvGrpSpPr/>
          <p:nvPr/>
        </p:nvGrpSpPr>
        <p:grpSpPr>
          <a:xfrm>
            <a:off x="7253452" y="2878882"/>
            <a:ext cx="1511929" cy="507651"/>
            <a:chOff x="7282203" y="2563139"/>
            <a:chExt cx="1511929" cy="507651"/>
          </a:xfrm>
        </p:grpSpPr>
        <p:sp>
          <p:nvSpPr>
            <p:cNvPr id="105" name="Google Shape;1057;p16">
              <a:extLst>
                <a:ext uri="{FF2B5EF4-FFF2-40B4-BE49-F238E27FC236}">
                  <a16:creationId xmlns:a16="http://schemas.microsoft.com/office/drawing/2014/main" id="{09C6E9DD-BB48-8B43-B5C0-5C3892116285}"/>
                </a:ext>
              </a:extLst>
            </p:cNvPr>
            <p:cNvSpPr/>
            <p:nvPr/>
          </p:nvSpPr>
          <p:spPr>
            <a:xfrm>
              <a:off x="7282203" y="2563139"/>
              <a:ext cx="1511929" cy="507651"/>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06" name="Google Shape;1061;p16">
              <a:extLst>
                <a:ext uri="{FF2B5EF4-FFF2-40B4-BE49-F238E27FC236}">
                  <a16:creationId xmlns:a16="http://schemas.microsoft.com/office/drawing/2014/main" id="{1EB66D88-4D3B-4846-143E-697A41F91698}"/>
                </a:ext>
              </a:extLst>
            </p:cNvPr>
            <p:cNvSpPr txBox="1"/>
            <p:nvPr/>
          </p:nvSpPr>
          <p:spPr>
            <a:xfrm>
              <a:off x="7534413" y="2663883"/>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South Bend, IN: </a:t>
              </a:r>
              <a:r>
                <a:rPr lang="en-US" sz="600" dirty="0">
                  <a:solidFill>
                    <a:srgbClr val="141313"/>
                  </a:solidFill>
                </a:rPr>
                <a:t>In progress</a:t>
              </a:r>
              <a:endParaRPr lang="en-US" sz="800" dirty="0"/>
            </a:p>
          </p:txBody>
        </p:sp>
        <p:sp>
          <p:nvSpPr>
            <p:cNvPr id="107" name="Google Shape;1061;p16">
              <a:extLst>
                <a:ext uri="{FF2B5EF4-FFF2-40B4-BE49-F238E27FC236}">
                  <a16:creationId xmlns:a16="http://schemas.microsoft.com/office/drawing/2014/main" id="{55EB7A3B-D2C9-E3D1-0E5B-ABBA9A58C106}"/>
                </a:ext>
              </a:extLst>
            </p:cNvPr>
            <p:cNvSpPr txBox="1"/>
            <p:nvPr/>
          </p:nvSpPr>
          <p:spPr>
            <a:xfrm>
              <a:off x="7534413" y="2856879"/>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Gary, IN: </a:t>
              </a:r>
              <a:r>
                <a:rPr lang="en-US" sz="600" dirty="0">
                  <a:solidFill>
                    <a:srgbClr val="141313"/>
                  </a:solidFill>
                </a:rPr>
                <a:t>Adopted (2025)</a:t>
              </a:r>
              <a:endParaRPr lang="en-US" sz="800" dirty="0"/>
            </a:p>
          </p:txBody>
        </p:sp>
        <p:cxnSp>
          <p:nvCxnSpPr>
            <p:cNvPr id="108" name="Google Shape;1065;p16">
              <a:extLst>
                <a:ext uri="{FF2B5EF4-FFF2-40B4-BE49-F238E27FC236}">
                  <a16:creationId xmlns:a16="http://schemas.microsoft.com/office/drawing/2014/main" id="{566AD633-E9A1-0A58-DCD3-90032BCFFAF7}"/>
                </a:ext>
              </a:extLst>
            </p:cNvPr>
            <p:cNvCxnSpPr/>
            <p:nvPr/>
          </p:nvCxnSpPr>
          <p:spPr>
            <a:xfrm>
              <a:off x="7534413" y="2806052"/>
              <a:ext cx="1224000" cy="0"/>
            </a:xfrm>
            <a:prstGeom prst="straightConnector1">
              <a:avLst/>
            </a:prstGeom>
            <a:noFill/>
            <a:ln w="9525" cap="flat" cmpd="sng">
              <a:solidFill>
                <a:srgbClr val="D9D9D9"/>
              </a:solidFill>
              <a:prstDash val="solid"/>
              <a:round/>
              <a:headEnd type="none" w="sm" len="sm"/>
              <a:tailEnd type="none" w="sm" len="sm"/>
            </a:ln>
          </p:spPr>
        </p:cxnSp>
        <p:sp>
          <p:nvSpPr>
            <p:cNvPr id="109" name="Google Shape;1058;p16">
              <a:extLst>
                <a:ext uri="{FF2B5EF4-FFF2-40B4-BE49-F238E27FC236}">
                  <a16:creationId xmlns:a16="http://schemas.microsoft.com/office/drawing/2014/main" id="{31EA04DA-D39C-861C-76EC-832A1DC3BC5B}"/>
                </a:ext>
              </a:extLst>
            </p:cNvPr>
            <p:cNvSpPr/>
            <p:nvPr/>
          </p:nvSpPr>
          <p:spPr>
            <a:xfrm>
              <a:off x="7356821" y="2642793"/>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18</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10" name="Straight Connector 109">
              <a:extLst>
                <a:ext uri="{FF2B5EF4-FFF2-40B4-BE49-F238E27FC236}">
                  <a16:creationId xmlns:a16="http://schemas.microsoft.com/office/drawing/2014/main" id="{2BBFA0CB-555E-DB57-C693-A468B79B9B91}"/>
                </a:ext>
              </a:extLst>
            </p:cNvPr>
            <p:cNvCxnSpPr>
              <a:cxnSpLocks/>
            </p:cNvCxnSpPr>
            <p:nvPr/>
          </p:nvCxnSpPr>
          <p:spPr>
            <a:xfrm flipH="1">
              <a:off x="7282203" y="3067933"/>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91167EDD-D175-4818-95A9-AF7BF7127FEF}"/>
              </a:ext>
            </a:extLst>
          </p:cNvPr>
          <p:cNvGrpSpPr/>
          <p:nvPr/>
        </p:nvGrpSpPr>
        <p:grpSpPr>
          <a:xfrm>
            <a:off x="7247928" y="3892980"/>
            <a:ext cx="1511929" cy="507651"/>
            <a:chOff x="7282203" y="2563139"/>
            <a:chExt cx="1511929" cy="507651"/>
          </a:xfrm>
        </p:grpSpPr>
        <p:sp>
          <p:nvSpPr>
            <p:cNvPr id="117" name="Google Shape;1057;p16">
              <a:extLst>
                <a:ext uri="{FF2B5EF4-FFF2-40B4-BE49-F238E27FC236}">
                  <a16:creationId xmlns:a16="http://schemas.microsoft.com/office/drawing/2014/main" id="{0CFA0CC1-4A65-168C-44AF-C49EF953AF02}"/>
                </a:ext>
              </a:extLst>
            </p:cNvPr>
            <p:cNvSpPr/>
            <p:nvPr/>
          </p:nvSpPr>
          <p:spPr>
            <a:xfrm>
              <a:off x="7282203" y="2563139"/>
              <a:ext cx="1511929" cy="507651"/>
            </a:xfrm>
            <a:prstGeom prst="rect">
              <a:avLst/>
            </a:prstGeom>
            <a:solidFill>
              <a:srgbClr val="FFFFFF"/>
            </a:solidFill>
            <a:ln>
              <a:noFill/>
            </a:ln>
          </p:spPr>
          <p:txBody>
            <a:bodyPr spcFirstLastPara="1" wrap="square" lIns="21600" tIns="21600" rIns="21600" bIns="216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endParaRPr kumimoji="0" sz="600" b="0" i="0" u="none" strike="noStrike" kern="0" cap="none" spc="0" normalizeH="0" baseline="0" noProof="0" dirty="0">
                <a:ln>
                  <a:noFill/>
                </a:ln>
                <a:solidFill>
                  <a:srgbClr val="141313"/>
                </a:solidFill>
                <a:effectLst/>
                <a:uLnTx/>
                <a:uFillTx/>
                <a:latin typeface="Arial"/>
                <a:ea typeface="Arial"/>
                <a:cs typeface="Arial"/>
                <a:sym typeface="Arial"/>
              </a:endParaRPr>
            </a:p>
          </p:txBody>
        </p:sp>
        <p:sp>
          <p:nvSpPr>
            <p:cNvPr id="118" name="Google Shape;1061;p16">
              <a:extLst>
                <a:ext uri="{FF2B5EF4-FFF2-40B4-BE49-F238E27FC236}">
                  <a16:creationId xmlns:a16="http://schemas.microsoft.com/office/drawing/2014/main" id="{6A57A9FC-D2BA-1301-E030-4441BC998F97}"/>
                </a:ext>
              </a:extLst>
            </p:cNvPr>
            <p:cNvSpPr txBox="1"/>
            <p:nvPr/>
          </p:nvSpPr>
          <p:spPr>
            <a:xfrm>
              <a:off x="7534413" y="2663883"/>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Madison. WI: </a:t>
              </a:r>
              <a:r>
                <a:rPr lang="en-US" sz="600" dirty="0">
                  <a:solidFill>
                    <a:srgbClr val="141313"/>
                  </a:solidFill>
                </a:rPr>
                <a:t>Adopted (2025)</a:t>
              </a:r>
            </a:p>
          </p:txBody>
        </p:sp>
        <p:sp>
          <p:nvSpPr>
            <p:cNvPr id="119" name="Google Shape;1061;p16">
              <a:extLst>
                <a:ext uri="{FF2B5EF4-FFF2-40B4-BE49-F238E27FC236}">
                  <a16:creationId xmlns:a16="http://schemas.microsoft.com/office/drawing/2014/main" id="{81D9C449-CA1E-592A-C97A-E4EE8959F9FF}"/>
                </a:ext>
              </a:extLst>
            </p:cNvPr>
            <p:cNvSpPr txBox="1"/>
            <p:nvPr/>
          </p:nvSpPr>
          <p:spPr>
            <a:xfrm>
              <a:off x="7534413" y="2856879"/>
              <a:ext cx="1224000" cy="92333"/>
            </a:xfrm>
            <a:prstGeom prst="rect">
              <a:avLst/>
            </a:prstGeom>
            <a:noFill/>
            <a:ln>
              <a:noFill/>
            </a:ln>
          </p:spPr>
          <p:txBody>
            <a:bodyPr spcFirstLastPara="1" wrap="square" lIns="0" tIns="0" rIns="0" bIns="0" anchor="t" anchorCtr="0">
              <a:spAutoFit/>
            </a:bodyPr>
            <a:lstStyle/>
            <a:p>
              <a:pPr lvl="0">
                <a:buSzPts val="600"/>
                <a:defRPr/>
              </a:pPr>
              <a:r>
                <a:rPr lang="en-US" sz="600" b="1" dirty="0">
                  <a:solidFill>
                    <a:srgbClr val="141313"/>
                  </a:solidFill>
                </a:rPr>
                <a:t>Milwaukee, WI: </a:t>
              </a:r>
              <a:r>
                <a:rPr lang="en-US" sz="600" dirty="0">
                  <a:solidFill>
                    <a:srgbClr val="141313"/>
                  </a:solidFill>
                </a:rPr>
                <a:t>Adopted (2025)</a:t>
              </a:r>
            </a:p>
          </p:txBody>
        </p:sp>
        <p:cxnSp>
          <p:nvCxnSpPr>
            <p:cNvPr id="120" name="Google Shape;1065;p16">
              <a:extLst>
                <a:ext uri="{FF2B5EF4-FFF2-40B4-BE49-F238E27FC236}">
                  <a16:creationId xmlns:a16="http://schemas.microsoft.com/office/drawing/2014/main" id="{FC38111A-D4BE-2AD1-67EF-AB50E7704D94}"/>
                </a:ext>
              </a:extLst>
            </p:cNvPr>
            <p:cNvCxnSpPr/>
            <p:nvPr/>
          </p:nvCxnSpPr>
          <p:spPr>
            <a:xfrm>
              <a:off x="7534413" y="2806052"/>
              <a:ext cx="1224000" cy="0"/>
            </a:xfrm>
            <a:prstGeom prst="straightConnector1">
              <a:avLst/>
            </a:prstGeom>
            <a:noFill/>
            <a:ln w="9525" cap="flat" cmpd="sng">
              <a:solidFill>
                <a:srgbClr val="D9D9D9"/>
              </a:solidFill>
              <a:prstDash val="solid"/>
              <a:round/>
              <a:headEnd type="none" w="sm" len="sm"/>
              <a:tailEnd type="none" w="sm" len="sm"/>
            </a:ln>
          </p:spPr>
        </p:cxnSp>
        <p:sp>
          <p:nvSpPr>
            <p:cNvPr id="121" name="Google Shape;1058;p16">
              <a:extLst>
                <a:ext uri="{FF2B5EF4-FFF2-40B4-BE49-F238E27FC236}">
                  <a16:creationId xmlns:a16="http://schemas.microsoft.com/office/drawing/2014/main" id="{3FF00317-22C5-07C7-8F24-894309F462F1}"/>
                </a:ext>
              </a:extLst>
            </p:cNvPr>
            <p:cNvSpPr/>
            <p:nvPr/>
          </p:nvSpPr>
          <p:spPr>
            <a:xfrm>
              <a:off x="7356821" y="2642793"/>
              <a:ext cx="122729" cy="122729"/>
            </a:xfrm>
            <a:prstGeom prst="ellipse">
              <a:avLst/>
            </a:prstGeom>
            <a:solidFill>
              <a:schemeClr val="dk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500" b="1" i="0" u="none" strike="noStrike" kern="0" cap="none" spc="0" normalizeH="0" baseline="0" noProof="0" dirty="0">
                  <a:ln>
                    <a:noFill/>
                  </a:ln>
                  <a:solidFill>
                    <a:srgbClr val="F2F2F2"/>
                  </a:solidFill>
                  <a:effectLst/>
                  <a:uLnTx/>
                  <a:uFillTx/>
                  <a:latin typeface="Arial"/>
                  <a:ea typeface="Arial"/>
                  <a:cs typeface="Arial"/>
                  <a:sym typeface="Arial"/>
                </a:rPr>
                <a:t>20</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22" name="Straight Connector 121">
              <a:extLst>
                <a:ext uri="{FF2B5EF4-FFF2-40B4-BE49-F238E27FC236}">
                  <a16:creationId xmlns:a16="http://schemas.microsoft.com/office/drawing/2014/main" id="{634680E3-6D92-E951-E670-D1316AED26A5}"/>
                </a:ext>
              </a:extLst>
            </p:cNvPr>
            <p:cNvCxnSpPr>
              <a:cxnSpLocks/>
            </p:cNvCxnSpPr>
            <p:nvPr/>
          </p:nvCxnSpPr>
          <p:spPr>
            <a:xfrm flipH="1">
              <a:off x="7282203" y="3067933"/>
              <a:ext cx="1511929"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053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2" name="Rectangle 1">
            <a:extLst>
              <a:ext uri="{FF2B5EF4-FFF2-40B4-BE49-F238E27FC236}">
                <a16:creationId xmlns:a16="http://schemas.microsoft.com/office/drawing/2014/main" id="{816B79C8-CF2A-E41F-65AD-493FC48DD882}"/>
              </a:ext>
            </a:extLst>
          </p:cNvPr>
          <p:cNvSpPr/>
          <p:nvPr/>
        </p:nvSpPr>
        <p:spPr>
          <a:xfrm>
            <a:off x="0" y="-115"/>
            <a:ext cx="9144000" cy="2243700"/>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EF82ED56-45E1-5A56-3223-B42FC978E107}"/>
              </a:ext>
            </a:extLst>
          </p:cNvPr>
          <p:cNvSpPr/>
          <p:nvPr/>
        </p:nvSpPr>
        <p:spPr>
          <a:xfrm>
            <a:off x="5995420" y="2182483"/>
            <a:ext cx="2789805" cy="827084"/>
          </a:xfrm>
          <a:prstGeom prst="rect">
            <a:avLst/>
          </a:prstGeom>
          <a:solidFill>
            <a:srgbClr val="141313">
              <a:lumMod val="10000"/>
              <a:lumOff val="90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2F2F2"/>
              </a:solidFill>
              <a:effectLst/>
              <a:uLnTx/>
              <a:uFillTx/>
              <a:latin typeface="Arial"/>
              <a:ea typeface="+mn-ea"/>
              <a:cs typeface="+mn-cs"/>
            </a:endParaRPr>
          </a:p>
        </p:txBody>
      </p:sp>
      <p:sp>
        <p:nvSpPr>
          <p:cNvPr id="1128" name="Google Shape;1128;p17"/>
          <p:cNvSpPr txBox="1">
            <a:spLocks noGrp="1"/>
          </p:cNvSpPr>
          <p:nvPr>
            <p:ph type="title"/>
          </p:nvPr>
        </p:nvSpPr>
        <p:spPr>
          <a:xfrm>
            <a:off x="358775" y="343914"/>
            <a:ext cx="8426449" cy="50869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2400"/>
              <a:buFont typeface="Arial"/>
              <a:buNone/>
            </a:pPr>
            <a:r>
              <a:rPr lang="en-US" sz="2400" dirty="0">
                <a:solidFill>
                  <a:srgbClr val="F2F2F2"/>
                </a:solidFill>
                <a:latin typeface="Arial"/>
                <a:ea typeface="Arial"/>
                <a:cs typeface="Arial"/>
                <a:sym typeface="Arial"/>
              </a:rPr>
              <a:t>AARP’s Middle Housing Publications </a:t>
            </a:r>
            <a:endParaRPr dirty="0">
              <a:solidFill>
                <a:srgbClr val="F2F2F2"/>
              </a:solidFill>
            </a:endParaRPr>
          </a:p>
        </p:txBody>
      </p:sp>
      <p:sp>
        <p:nvSpPr>
          <p:cNvPr id="9" name="Google Shape;1148;p17">
            <a:extLst>
              <a:ext uri="{FF2B5EF4-FFF2-40B4-BE49-F238E27FC236}">
                <a16:creationId xmlns:a16="http://schemas.microsoft.com/office/drawing/2014/main" id="{E525B512-5824-10BD-1B4F-6FCB8937727A}"/>
              </a:ext>
            </a:extLst>
          </p:cNvPr>
          <p:cNvSpPr txBox="1"/>
          <p:nvPr/>
        </p:nvSpPr>
        <p:spPr>
          <a:xfrm>
            <a:off x="6141463" y="1677574"/>
            <a:ext cx="2218181" cy="2769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400"/>
              <a:buFont typeface="Arial"/>
              <a:buNone/>
              <a:tabLst/>
              <a:defRPr/>
            </a:pPr>
            <a:r>
              <a:rPr kumimoji="0" lang="en-US" sz="1800" b="1" i="0" u="none" strike="noStrike" kern="0" cap="none" spc="0" normalizeH="0" baseline="0" noProof="0">
                <a:ln>
                  <a:noFill/>
                </a:ln>
                <a:solidFill>
                  <a:srgbClr val="F2F2F2"/>
                </a:solidFill>
                <a:effectLst/>
                <a:uLnTx/>
                <a:uFillTx/>
                <a:latin typeface="Arial"/>
                <a:ea typeface="Arial"/>
                <a:cs typeface="Arial"/>
                <a:sym typeface="Arial"/>
              </a:rPr>
              <a:t>To learn more, visit</a:t>
            </a:r>
            <a:r>
              <a:rPr kumimoji="0" lang="en-US" sz="1800" b="1" i="0" u="none" strike="noStrike" kern="0" cap="none" spc="0" normalizeH="0" baseline="0" noProof="0" dirty="0">
                <a:ln>
                  <a:noFill/>
                </a:ln>
                <a:solidFill>
                  <a:srgbClr val="F2F2F2"/>
                </a:solidFill>
                <a:effectLst/>
                <a:uLnTx/>
                <a:uFillTx/>
                <a:latin typeface="Arial"/>
                <a:ea typeface="Arial"/>
                <a:cs typeface="Arial"/>
                <a:sym typeface="Arial"/>
              </a:rPr>
              <a:t>:</a:t>
            </a:r>
            <a:endParaRPr kumimoji="0" sz="1800" b="0" i="0" u="none" strike="noStrike" kern="0" cap="none" spc="0" normalizeH="0" baseline="0" noProof="0" dirty="0">
              <a:ln>
                <a:noFill/>
              </a:ln>
              <a:solidFill>
                <a:srgbClr val="F2F2F2"/>
              </a:solidFill>
              <a:effectLst/>
              <a:uLnTx/>
              <a:uFillTx/>
              <a:latin typeface="Arial"/>
              <a:cs typeface="Arial"/>
              <a:sym typeface="Arial"/>
            </a:endParaRPr>
          </a:p>
        </p:txBody>
      </p:sp>
      <p:grpSp>
        <p:nvGrpSpPr>
          <p:cNvPr id="3" name="Group 2">
            <a:extLst>
              <a:ext uri="{FF2B5EF4-FFF2-40B4-BE49-F238E27FC236}">
                <a16:creationId xmlns:a16="http://schemas.microsoft.com/office/drawing/2014/main" id="{E98B5E2D-913D-5FC4-6062-83A86BA0531B}"/>
              </a:ext>
            </a:extLst>
          </p:cNvPr>
          <p:cNvGrpSpPr/>
          <p:nvPr/>
        </p:nvGrpSpPr>
        <p:grpSpPr>
          <a:xfrm rot="16200000">
            <a:off x="8441012" y="1536696"/>
            <a:ext cx="380308" cy="380308"/>
            <a:chOff x="6186440" y="2143121"/>
            <a:chExt cx="640080" cy="640080"/>
          </a:xfrm>
        </p:grpSpPr>
        <p:sp>
          <p:nvSpPr>
            <p:cNvPr id="11" name="Google Shape;1130;p17">
              <a:extLst>
                <a:ext uri="{FF2B5EF4-FFF2-40B4-BE49-F238E27FC236}">
                  <a16:creationId xmlns:a16="http://schemas.microsoft.com/office/drawing/2014/main" id="{EB9F64A9-A2EF-F1B0-1694-5C2E5A754F21}"/>
                </a:ext>
              </a:extLst>
            </p:cNvPr>
            <p:cNvSpPr/>
            <p:nvPr/>
          </p:nvSpPr>
          <p:spPr>
            <a:xfrm>
              <a:off x="6186440" y="2143121"/>
              <a:ext cx="640080" cy="64008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pic>
          <p:nvPicPr>
            <p:cNvPr id="29" name="Google Shape;1131;p17">
              <a:extLst>
                <a:ext uri="{FF2B5EF4-FFF2-40B4-BE49-F238E27FC236}">
                  <a16:creationId xmlns:a16="http://schemas.microsoft.com/office/drawing/2014/main" id="{01CFC5A1-D523-3E27-F924-4E4D5FAD1910}"/>
                </a:ext>
              </a:extLst>
            </p:cNvPr>
            <p:cNvPicPr preferRelativeResize="0"/>
            <p:nvPr/>
          </p:nvPicPr>
          <p:blipFill rotWithShape="1">
            <a:blip r:embed="rId3">
              <a:alphaModFix/>
            </a:blip>
            <a:srcRect/>
            <a:stretch/>
          </p:blipFill>
          <p:spPr>
            <a:xfrm>
              <a:off x="6383025" y="2339706"/>
              <a:ext cx="246910" cy="246910"/>
            </a:xfrm>
            <a:prstGeom prst="rect">
              <a:avLst/>
            </a:prstGeom>
            <a:solidFill>
              <a:srgbClr val="FFFFFF"/>
            </a:solidFill>
            <a:ln>
              <a:noFill/>
            </a:ln>
          </p:spPr>
        </p:pic>
      </p:grpSp>
      <p:cxnSp>
        <p:nvCxnSpPr>
          <p:cNvPr id="32" name="Straight Connector 31">
            <a:extLst>
              <a:ext uri="{FF2B5EF4-FFF2-40B4-BE49-F238E27FC236}">
                <a16:creationId xmlns:a16="http://schemas.microsoft.com/office/drawing/2014/main" id="{CE78712F-EFB6-A662-E471-63E81915338C}"/>
              </a:ext>
            </a:extLst>
          </p:cNvPr>
          <p:cNvCxnSpPr>
            <a:cxnSpLocks/>
          </p:cNvCxnSpPr>
          <p:nvPr/>
        </p:nvCxnSpPr>
        <p:spPr>
          <a:xfrm>
            <a:off x="6186438" y="4392668"/>
            <a:ext cx="2598786" cy="0"/>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D7DEB435-FE5A-284D-33BC-E363529F6B84}"/>
              </a:ext>
            </a:extLst>
          </p:cNvPr>
          <p:cNvGrpSpPr/>
          <p:nvPr/>
        </p:nvGrpSpPr>
        <p:grpSpPr>
          <a:xfrm>
            <a:off x="0" y="927049"/>
            <a:ext cx="4260356" cy="3740367"/>
            <a:chOff x="0" y="760142"/>
            <a:chExt cx="4206305" cy="3692913"/>
          </a:xfrm>
        </p:grpSpPr>
        <p:pic>
          <p:nvPicPr>
            <p:cNvPr id="46" name="Google Shape;1137;p17">
              <a:extLst>
                <a:ext uri="{FF2B5EF4-FFF2-40B4-BE49-F238E27FC236}">
                  <a16:creationId xmlns:a16="http://schemas.microsoft.com/office/drawing/2014/main" id="{061C803D-C81E-28DD-7209-6A51111DE7B2}"/>
                </a:ext>
              </a:extLst>
            </p:cNvPr>
            <p:cNvPicPr preferRelativeResize="0"/>
            <p:nvPr/>
          </p:nvPicPr>
          <p:blipFill rotWithShape="1">
            <a:blip r:embed="rId4">
              <a:alphaModFix/>
            </a:blip>
            <a:srcRect l="13635" r="15963"/>
            <a:stretch/>
          </p:blipFill>
          <p:spPr>
            <a:xfrm flipH="1">
              <a:off x="0" y="760142"/>
              <a:ext cx="4206305" cy="3692913"/>
            </a:xfrm>
            <a:prstGeom prst="rect">
              <a:avLst/>
            </a:prstGeom>
            <a:noFill/>
            <a:ln>
              <a:noFill/>
            </a:ln>
          </p:spPr>
        </p:pic>
        <p:pic>
          <p:nvPicPr>
            <p:cNvPr id="47" name="Google Shape;1138;p17" descr="A couple of brochures with pictures of houses&#10;&#10;Description automatically generated">
              <a:extLst>
                <a:ext uri="{FF2B5EF4-FFF2-40B4-BE49-F238E27FC236}">
                  <a16:creationId xmlns:a16="http://schemas.microsoft.com/office/drawing/2014/main" id="{70F78F10-B302-3D37-2F0C-E26F664E34FB}"/>
                </a:ext>
              </a:extLst>
            </p:cNvPr>
            <p:cNvPicPr preferRelativeResize="0"/>
            <p:nvPr/>
          </p:nvPicPr>
          <p:blipFill rotWithShape="1">
            <a:blip r:embed="rId5">
              <a:alphaModFix/>
            </a:blip>
            <a:srcRect l="3518" t="168" r="3517"/>
            <a:stretch/>
          </p:blipFill>
          <p:spPr>
            <a:xfrm>
              <a:off x="6" y="1278416"/>
              <a:ext cx="4049487" cy="2576023"/>
            </a:xfrm>
            <a:prstGeom prst="rect">
              <a:avLst/>
            </a:prstGeom>
            <a:noFill/>
            <a:ln>
              <a:noFill/>
            </a:ln>
          </p:spPr>
        </p:pic>
      </p:grpSp>
      <p:sp>
        <p:nvSpPr>
          <p:cNvPr id="36" name="Google Shape;1139;p17">
            <a:extLst>
              <a:ext uri="{FF2B5EF4-FFF2-40B4-BE49-F238E27FC236}">
                <a16:creationId xmlns:a16="http://schemas.microsoft.com/office/drawing/2014/main" id="{0BA69C4B-9364-AFF1-3BE9-039A72588484}"/>
              </a:ext>
            </a:extLst>
          </p:cNvPr>
          <p:cNvSpPr txBox="1"/>
          <p:nvPr/>
        </p:nvSpPr>
        <p:spPr>
          <a:xfrm>
            <a:off x="6" y="3603546"/>
            <a:ext cx="2341266" cy="341813"/>
          </a:xfrm>
          <a:prstGeom prst="rect">
            <a:avLst/>
          </a:prstGeom>
          <a:solidFill>
            <a:schemeClr val="dk2"/>
          </a:solidFill>
          <a:ln>
            <a:noFill/>
          </a:ln>
        </p:spPr>
        <p:txBody>
          <a:bodyPr spcFirstLastPara="1" wrap="square" lIns="360000" tIns="0" rIns="36575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700"/>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Arial"/>
                <a:cs typeface="Arial"/>
                <a:sym typeface="Arial"/>
              </a:rPr>
              <a:t>Source: AARP’s Middle Housing Publication, AARP Livable Communities</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37" name="Group 36">
            <a:extLst>
              <a:ext uri="{FF2B5EF4-FFF2-40B4-BE49-F238E27FC236}">
                <a16:creationId xmlns:a16="http://schemas.microsoft.com/office/drawing/2014/main" id="{58267493-3E43-FAB3-6144-F2A9A9AF03CB}"/>
              </a:ext>
            </a:extLst>
          </p:cNvPr>
          <p:cNvGrpSpPr/>
          <p:nvPr/>
        </p:nvGrpSpPr>
        <p:grpSpPr>
          <a:xfrm>
            <a:off x="2077771" y="1503410"/>
            <a:ext cx="3711430" cy="2587645"/>
            <a:chOff x="2733072" y="-2882837"/>
            <a:chExt cx="4197719" cy="2926690"/>
          </a:xfrm>
        </p:grpSpPr>
        <p:sp>
          <p:nvSpPr>
            <p:cNvPr id="38" name="Google Shape;1140;p17">
              <a:extLst>
                <a:ext uri="{FF2B5EF4-FFF2-40B4-BE49-F238E27FC236}">
                  <a16:creationId xmlns:a16="http://schemas.microsoft.com/office/drawing/2014/main" id="{B579C90F-B7AB-D05B-CD4A-2CB44186AC9C}"/>
                </a:ext>
              </a:extLst>
            </p:cNvPr>
            <p:cNvSpPr/>
            <p:nvPr/>
          </p:nvSpPr>
          <p:spPr>
            <a:xfrm>
              <a:off x="4914535" y="-2794924"/>
              <a:ext cx="1951556" cy="273006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pic>
          <p:nvPicPr>
            <p:cNvPr id="39" name="Google Shape;1141;p17">
              <a:extLst>
                <a:ext uri="{FF2B5EF4-FFF2-40B4-BE49-F238E27FC236}">
                  <a16:creationId xmlns:a16="http://schemas.microsoft.com/office/drawing/2014/main" id="{EF4CFCDF-0C37-379F-F565-BD5B296A4530}"/>
                </a:ext>
              </a:extLst>
            </p:cNvPr>
            <p:cNvPicPr preferRelativeResize="0"/>
            <p:nvPr/>
          </p:nvPicPr>
          <p:blipFill rotWithShape="1">
            <a:blip r:embed="rId6">
              <a:alphaModFix/>
            </a:blip>
            <a:srcRect t="-1561"/>
            <a:stretch/>
          </p:blipFill>
          <p:spPr>
            <a:xfrm rot="10800000">
              <a:off x="4849836" y="-2882837"/>
              <a:ext cx="2080955" cy="2926690"/>
            </a:xfrm>
            <a:prstGeom prst="rect">
              <a:avLst/>
            </a:prstGeom>
            <a:noFill/>
            <a:ln>
              <a:noFill/>
            </a:ln>
          </p:spPr>
        </p:pic>
        <p:sp>
          <p:nvSpPr>
            <p:cNvPr id="40" name="Google Shape;1142;p17">
              <a:extLst>
                <a:ext uri="{FF2B5EF4-FFF2-40B4-BE49-F238E27FC236}">
                  <a16:creationId xmlns:a16="http://schemas.microsoft.com/office/drawing/2014/main" id="{F22147D6-C4C3-A85F-249F-F3BCEC1374A4}"/>
                </a:ext>
              </a:extLst>
            </p:cNvPr>
            <p:cNvSpPr/>
            <p:nvPr/>
          </p:nvSpPr>
          <p:spPr>
            <a:xfrm>
              <a:off x="2797771" y="-2794924"/>
              <a:ext cx="1951556" cy="273006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pic>
          <p:nvPicPr>
            <p:cNvPr id="41" name="Google Shape;1143;p17">
              <a:extLst>
                <a:ext uri="{FF2B5EF4-FFF2-40B4-BE49-F238E27FC236}">
                  <a16:creationId xmlns:a16="http://schemas.microsoft.com/office/drawing/2014/main" id="{478F46E7-0951-ED3A-3422-04069BCF257D}"/>
                </a:ext>
              </a:extLst>
            </p:cNvPr>
            <p:cNvPicPr preferRelativeResize="0"/>
            <p:nvPr/>
          </p:nvPicPr>
          <p:blipFill rotWithShape="1">
            <a:blip r:embed="rId6">
              <a:alphaModFix/>
            </a:blip>
            <a:srcRect t="-1561"/>
            <a:stretch/>
          </p:blipFill>
          <p:spPr>
            <a:xfrm rot="10800000">
              <a:off x="2733072" y="-2882837"/>
              <a:ext cx="2080955" cy="2926690"/>
            </a:xfrm>
            <a:prstGeom prst="rect">
              <a:avLst/>
            </a:prstGeom>
            <a:noFill/>
            <a:ln>
              <a:noFill/>
            </a:ln>
          </p:spPr>
        </p:pic>
        <p:pic>
          <p:nvPicPr>
            <p:cNvPr id="42" name="Google Shape;1144;p17" descr="A cover of a book&#10;&#10;Description automatically generated">
              <a:extLst>
                <a:ext uri="{FF2B5EF4-FFF2-40B4-BE49-F238E27FC236}">
                  <a16:creationId xmlns:a16="http://schemas.microsoft.com/office/drawing/2014/main" id="{DA304055-6392-F2C9-4649-2709441AA2E5}"/>
                </a:ext>
              </a:extLst>
            </p:cNvPr>
            <p:cNvPicPr preferRelativeResize="0"/>
            <p:nvPr/>
          </p:nvPicPr>
          <p:blipFill rotWithShape="1">
            <a:blip r:embed="rId7">
              <a:alphaModFix/>
            </a:blip>
            <a:srcRect/>
            <a:stretch/>
          </p:blipFill>
          <p:spPr>
            <a:xfrm>
              <a:off x="2845009" y="-2767372"/>
              <a:ext cx="1857084" cy="2406779"/>
            </a:xfrm>
            <a:prstGeom prst="rect">
              <a:avLst/>
            </a:prstGeom>
            <a:noFill/>
            <a:ln>
              <a:noFill/>
            </a:ln>
          </p:spPr>
        </p:pic>
        <p:sp>
          <p:nvSpPr>
            <p:cNvPr id="43" name="Google Shape;1145;p17">
              <a:extLst>
                <a:ext uri="{FF2B5EF4-FFF2-40B4-BE49-F238E27FC236}">
                  <a16:creationId xmlns:a16="http://schemas.microsoft.com/office/drawing/2014/main" id="{71C4FA43-353A-33BB-44E5-D44603CFAD52}"/>
                </a:ext>
              </a:extLst>
            </p:cNvPr>
            <p:cNvSpPr txBox="1"/>
            <p:nvPr/>
          </p:nvSpPr>
          <p:spPr>
            <a:xfrm>
              <a:off x="2845010" y="-507532"/>
              <a:ext cx="1857083" cy="386599"/>
            </a:xfrm>
            <a:prstGeom prst="rect">
              <a:avLst/>
            </a:prstGeom>
            <a:solidFill>
              <a:schemeClr val="dk2"/>
            </a:solid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Arial"/>
                  <a:cs typeface="Arial"/>
                  <a:sym typeface="Arial"/>
                </a:rPr>
                <a:t>Source: AARP’s Local Middle Housing Guide, Cover Art by Jennifer Goodman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4" name="Google Shape;1146;p17" descr="A cover of a book with different types of houses&#10;&#10;Description automatically generated">
              <a:extLst>
                <a:ext uri="{FF2B5EF4-FFF2-40B4-BE49-F238E27FC236}">
                  <a16:creationId xmlns:a16="http://schemas.microsoft.com/office/drawing/2014/main" id="{1A134B1E-F1A5-9A28-7EDA-A23E5F3B3E4E}"/>
                </a:ext>
              </a:extLst>
            </p:cNvPr>
            <p:cNvPicPr preferRelativeResize="0"/>
            <p:nvPr/>
          </p:nvPicPr>
          <p:blipFill rotWithShape="1">
            <a:blip r:embed="rId8">
              <a:alphaModFix/>
            </a:blip>
            <a:srcRect/>
            <a:stretch/>
          </p:blipFill>
          <p:spPr>
            <a:xfrm>
              <a:off x="4958873" y="-2767372"/>
              <a:ext cx="1859982" cy="2407643"/>
            </a:xfrm>
            <a:prstGeom prst="rect">
              <a:avLst/>
            </a:prstGeom>
            <a:noFill/>
            <a:ln>
              <a:noFill/>
            </a:ln>
          </p:spPr>
        </p:pic>
        <p:sp>
          <p:nvSpPr>
            <p:cNvPr id="45" name="Google Shape;1147;p17">
              <a:extLst>
                <a:ext uri="{FF2B5EF4-FFF2-40B4-BE49-F238E27FC236}">
                  <a16:creationId xmlns:a16="http://schemas.microsoft.com/office/drawing/2014/main" id="{C7C812DD-8B2A-59A9-E8B0-49A741005CCE}"/>
                </a:ext>
              </a:extLst>
            </p:cNvPr>
            <p:cNvSpPr txBox="1"/>
            <p:nvPr/>
          </p:nvSpPr>
          <p:spPr>
            <a:xfrm>
              <a:off x="4961773" y="-507532"/>
              <a:ext cx="1857083" cy="386599"/>
            </a:xfrm>
            <a:prstGeom prst="rect">
              <a:avLst/>
            </a:prstGeom>
            <a:solidFill>
              <a:schemeClr val="dk2"/>
            </a:solid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US" sz="600" b="0" i="0" u="none" strike="noStrike" kern="0" cap="none" spc="0" normalizeH="0" baseline="0" noProof="0" dirty="0">
                  <a:ln>
                    <a:noFill/>
                  </a:ln>
                  <a:solidFill>
                    <a:srgbClr val="FFFFFF"/>
                  </a:solidFill>
                  <a:effectLst/>
                  <a:uLnTx/>
                  <a:uFillTx/>
                  <a:latin typeface="Arial"/>
                  <a:ea typeface="Arial"/>
                  <a:cs typeface="Arial"/>
                  <a:sym typeface="Arial"/>
                </a:rPr>
                <a:t>Source: AARP’s State Middle Housing Model Act and Guide, Cover Art by Jennifer Goodman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8" name="Google Shape;1148;p17">
            <a:extLst>
              <a:ext uri="{FF2B5EF4-FFF2-40B4-BE49-F238E27FC236}">
                <a16:creationId xmlns:a16="http://schemas.microsoft.com/office/drawing/2014/main" id="{B51DD0C5-CCB8-9134-9648-7B73F4CCB938}"/>
              </a:ext>
            </a:extLst>
          </p:cNvPr>
          <p:cNvSpPr txBox="1"/>
          <p:nvPr/>
        </p:nvSpPr>
        <p:spPr>
          <a:xfrm>
            <a:off x="6149479" y="2411359"/>
            <a:ext cx="2481687" cy="369332"/>
          </a:xfrm>
          <a:prstGeom prst="rect">
            <a:avLst/>
          </a:prstGeom>
          <a:solidFill>
            <a:schemeClr val="tx1">
              <a:lumMod val="10000"/>
              <a:lumOff val="90000"/>
            </a:schemeClr>
          </a:solid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Aft>
                <a:spcPts val="0"/>
              </a:spcAft>
              <a:buClr>
                <a:srgbClr val="141313"/>
              </a:buClr>
              <a:buSzPts val="1200"/>
              <a:buFont typeface="Arial"/>
              <a:buNone/>
              <a:tabLst/>
              <a:defRPr/>
            </a:pPr>
            <a:r>
              <a:rPr kumimoji="0" lang="en-US" sz="1200" b="0" i="0" u="sng" strike="noStrike" kern="0" cap="none" spc="0" normalizeH="0" baseline="0" noProof="0" dirty="0">
                <a:ln>
                  <a:noFill/>
                </a:ln>
                <a:solidFill>
                  <a:schemeClr val="tx1"/>
                </a:solidFill>
                <a:effectLst/>
                <a:uLnTx/>
                <a:uFillTx/>
                <a:latin typeface="Arial"/>
                <a:cs typeface="Arial"/>
                <a:sym typeface="Arial"/>
                <a:hlinkClick r:id="rId9">
                  <a:extLst>
                    <a:ext uri="{A12FA001-AC4F-418D-AE19-62706E023703}">
                      <ahyp:hlinkClr xmlns:ahyp="http://schemas.microsoft.com/office/drawing/2018/hyperlinkcolor" val="tx"/>
                    </a:ext>
                  </a:extLst>
                </a:hlinkClick>
              </a:rPr>
              <a:t>https://www.aarp.org/livable-communities/</a:t>
            </a:r>
            <a:endParaRPr kumimoji="0" sz="1400" b="0" i="0" u="none" strike="noStrike" kern="0" cap="none" spc="0" normalizeH="0" baseline="0" noProof="0" dirty="0">
              <a:ln>
                <a:noFill/>
              </a:ln>
              <a:solidFill>
                <a:schemeClr val="tx1"/>
              </a:solidFill>
              <a:effectLst/>
              <a:uLnTx/>
              <a:uFillTx/>
              <a:latin typeface="Arial"/>
              <a:cs typeface="Arial"/>
              <a:sym typeface="Arial"/>
            </a:endParaRPr>
          </a:p>
        </p:txBody>
      </p:sp>
      <p:pic>
        <p:nvPicPr>
          <p:cNvPr id="5" name="Picture 4">
            <a:extLst>
              <a:ext uri="{FF2B5EF4-FFF2-40B4-BE49-F238E27FC236}">
                <a16:creationId xmlns:a16="http://schemas.microsoft.com/office/drawing/2014/main" id="{0A6F4B7E-A75F-99C6-92AC-997FF466503C}"/>
              </a:ext>
            </a:extLst>
          </p:cNvPr>
          <p:cNvPicPr>
            <a:picLocks noChangeAspect="1"/>
          </p:cNvPicPr>
          <p:nvPr/>
        </p:nvPicPr>
        <p:blipFill>
          <a:blip r:embed="rId10"/>
          <a:srcRect/>
          <a:stretch/>
        </p:blipFill>
        <p:spPr>
          <a:xfrm>
            <a:off x="6747266" y="3117564"/>
            <a:ext cx="1167106" cy="116710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21C2B-001E-92BB-C017-308FCEE0D71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A78FF3C-C1A7-DFE0-8C49-CDDD05358110}"/>
              </a:ext>
            </a:extLst>
          </p:cNvPr>
          <p:cNvSpPr/>
          <p:nvPr/>
        </p:nvSpPr>
        <p:spPr>
          <a:xfrm>
            <a:off x="358774" y="1249450"/>
            <a:ext cx="8426451" cy="111339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8" name="Google Shape;1031;p16">
            <a:extLst>
              <a:ext uri="{FF2B5EF4-FFF2-40B4-BE49-F238E27FC236}">
                <a16:creationId xmlns:a16="http://schemas.microsoft.com/office/drawing/2014/main" id="{46F537A4-CE20-918B-F86E-33A8AEB4B93E}"/>
              </a:ext>
            </a:extLst>
          </p:cNvPr>
          <p:cNvSpPr txBox="1"/>
          <p:nvPr/>
        </p:nvSpPr>
        <p:spPr>
          <a:xfrm>
            <a:off x="358775" y="343913"/>
            <a:ext cx="8426449" cy="507651"/>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ea typeface="Arial"/>
                <a:cs typeface="Arial"/>
                <a:sym typeface="Arial"/>
              </a:rPr>
              <a:t>What is Transit Oriented Development (TOD)?</a:t>
            </a:r>
            <a:endParaRPr kumimoji="0" lang="en-US" sz="1400" b="0" i="0" u="none" strike="noStrike" kern="0" cap="none" spc="0" normalizeH="0" baseline="0" noProof="0" dirty="0">
              <a:ln>
                <a:noFill/>
              </a:ln>
              <a:solidFill>
                <a:srgbClr val="EC1300"/>
              </a:solidFill>
              <a:effectLst/>
              <a:uLnTx/>
              <a:uFillTx/>
              <a:latin typeface="Arial"/>
              <a:cs typeface="Arial"/>
              <a:sym typeface="Arial"/>
            </a:endParaRPr>
          </a:p>
        </p:txBody>
      </p:sp>
      <p:sp>
        <p:nvSpPr>
          <p:cNvPr id="5" name="Rectangle 4">
            <a:extLst>
              <a:ext uri="{FF2B5EF4-FFF2-40B4-BE49-F238E27FC236}">
                <a16:creationId xmlns:a16="http://schemas.microsoft.com/office/drawing/2014/main" id="{472202D9-3D54-DAC2-3FB4-F784F246602D}"/>
              </a:ext>
            </a:extLst>
          </p:cNvPr>
          <p:cNvSpPr/>
          <p:nvPr/>
        </p:nvSpPr>
        <p:spPr>
          <a:xfrm>
            <a:off x="365082" y="2471397"/>
            <a:ext cx="4149768" cy="15112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6" name="Rectangle 5">
            <a:extLst>
              <a:ext uri="{FF2B5EF4-FFF2-40B4-BE49-F238E27FC236}">
                <a16:creationId xmlns:a16="http://schemas.microsoft.com/office/drawing/2014/main" id="{837A2039-554F-6B7E-47F8-363884ACD357}"/>
              </a:ext>
            </a:extLst>
          </p:cNvPr>
          <p:cNvSpPr/>
          <p:nvPr/>
        </p:nvSpPr>
        <p:spPr>
          <a:xfrm>
            <a:off x="4635457" y="2471397"/>
            <a:ext cx="4149768" cy="15112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cxnSp>
        <p:nvCxnSpPr>
          <p:cNvPr id="12" name="Straight Connector 11">
            <a:extLst>
              <a:ext uri="{FF2B5EF4-FFF2-40B4-BE49-F238E27FC236}">
                <a16:creationId xmlns:a16="http://schemas.microsoft.com/office/drawing/2014/main" id="{3AFE6B96-0B01-9FCF-2253-54B715993848}"/>
              </a:ext>
            </a:extLst>
          </p:cNvPr>
          <p:cNvCxnSpPr>
            <a:cxnSpLocks/>
          </p:cNvCxnSpPr>
          <p:nvPr/>
        </p:nvCxnSpPr>
        <p:spPr>
          <a:xfrm>
            <a:off x="365085" y="4400549"/>
            <a:ext cx="4078539" cy="0"/>
          </a:xfrm>
          <a:prstGeom prst="line">
            <a:avLst/>
          </a:prstGeom>
          <a:ln w="28575">
            <a:solidFill>
              <a:srgbClr val="F2A7A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3FDBE3-608A-EE8A-5C0C-0A79CCE0293D}"/>
              </a:ext>
            </a:extLst>
          </p:cNvPr>
          <p:cNvCxnSpPr>
            <a:cxnSpLocks/>
          </p:cNvCxnSpPr>
          <p:nvPr/>
        </p:nvCxnSpPr>
        <p:spPr>
          <a:xfrm>
            <a:off x="4705242" y="4400549"/>
            <a:ext cx="4078539" cy="0"/>
          </a:xfrm>
          <a:prstGeom prst="line">
            <a:avLst/>
          </a:prstGeom>
          <a:ln w="28575">
            <a:solidFill>
              <a:srgbClr val="F2A7A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AB683FE-2A5A-3152-0114-A282E95D7568}"/>
              </a:ext>
            </a:extLst>
          </p:cNvPr>
          <p:cNvSpPr txBox="1"/>
          <p:nvPr/>
        </p:nvSpPr>
        <p:spPr>
          <a:xfrm>
            <a:off x="1418899" y="2767725"/>
            <a:ext cx="252444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TOD attracts people and adds vibrancy and connectivity to the broader networks of communities. </a:t>
            </a:r>
          </a:p>
        </p:txBody>
      </p:sp>
      <p:sp>
        <p:nvSpPr>
          <p:cNvPr id="28" name="TextBox 27">
            <a:extLst>
              <a:ext uri="{FF2B5EF4-FFF2-40B4-BE49-F238E27FC236}">
                <a16:creationId xmlns:a16="http://schemas.microsoft.com/office/drawing/2014/main" id="{4280A9DE-31B6-5A25-FAFB-8F9B84848A1F}"/>
              </a:ext>
            </a:extLst>
          </p:cNvPr>
          <p:cNvSpPr txBox="1"/>
          <p:nvPr/>
        </p:nvSpPr>
        <p:spPr>
          <a:xfrm>
            <a:off x="5710105" y="2767725"/>
            <a:ext cx="2633793"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TOD has been shown to provide a wide range of benefits to residents, local economies, and local and state authorities, such as municipal governments or transit agencies.</a:t>
            </a:r>
          </a:p>
        </p:txBody>
      </p:sp>
      <p:sp>
        <p:nvSpPr>
          <p:cNvPr id="15" name="TextBox 14">
            <a:extLst>
              <a:ext uri="{FF2B5EF4-FFF2-40B4-BE49-F238E27FC236}">
                <a16:creationId xmlns:a16="http://schemas.microsoft.com/office/drawing/2014/main" id="{A1FF3A28-6F59-FA0F-DDEB-51A76252F4EB}"/>
              </a:ext>
            </a:extLst>
          </p:cNvPr>
          <p:cNvSpPr txBox="1"/>
          <p:nvPr/>
        </p:nvSpPr>
        <p:spPr>
          <a:xfrm>
            <a:off x="1259345" y="1482983"/>
            <a:ext cx="7160125" cy="64633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chemeClr val="bg1"/>
                </a:solidFill>
                <a:effectLst/>
                <a:uLnTx/>
                <a:uFillTx/>
                <a:latin typeface="Arial"/>
                <a:cs typeface="Arial"/>
                <a:sym typeface="Arial"/>
              </a:rPr>
              <a:t>Transit-oriented development is a development practice that includes a mixture of housing, office, retail and/or other commercial development and amenities integrated into a walkable neighborhood located within a half-mile of quality public transportation. </a:t>
            </a:r>
          </a:p>
        </p:txBody>
      </p:sp>
      <p:sp>
        <p:nvSpPr>
          <p:cNvPr id="17" name="Oval 16">
            <a:extLst>
              <a:ext uri="{FF2B5EF4-FFF2-40B4-BE49-F238E27FC236}">
                <a16:creationId xmlns:a16="http://schemas.microsoft.com/office/drawing/2014/main" id="{8155CBB9-23AA-ABEB-5D99-690928BD3492}"/>
              </a:ext>
            </a:extLst>
          </p:cNvPr>
          <p:cNvSpPr/>
          <p:nvPr/>
        </p:nvSpPr>
        <p:spPr>
          <a:xfrm>
            <a:off x="563508" y="2751398"/>
            <a:ext cx="649838" cy="64983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Oval 17">
            <a:extLst>
              <a:ext uri="{FF2B5EF4-FFF2-40B4-BE49-F238E27FC236}">
                <a16:creationId xmlns:a16="http://schemas.microsoft.com/office/drawing/2014/main" id="{62754A00-3B53-6DE0-7621-B63D6939C9A4}"/>
              </a:ext>
            </a:extLst>
          </p:cNvPr>
          <p:cNvSpPr/>
          <p:nvPr/>
        </p:nvSpPr>
        <p:spPr>
          <a:xfrm>
            <a:off x="4847862" y="2760733"/>
            <a:ext cx="649838" cy="649838"/>
          </a:xfrm>
          <a:prstGeom prst="ellipse">
            <a:avLst/>
          </a:prstGeom>
          <a:solidFill>
            <a:srgbClr val="FFCDC8"/>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9" name="Graphic 22">
            <a:extLst>
              <a:ext uri="{FF2B5EF4-FFF2-40B4-BE49-F238E27FC236}">
                <a16:creationId xmlns:a16="http://schemas.microsoft.com/office/drawing/2014/main" id="{62095D5E-EB85-75C8-41EC-E630FCE1DDF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3508" y="1560597"/>
            <a:ext cx="491103" cy="491103"/>
          </a:xfrm>
          <a:prstGeom prst="rect">
            <a:avLst/>
          </a:prstGeom>
        </p:spPr>
      </p:pic>
      <p:pic>
        <p:nvPicPr>
          <p:cNvPr id="20" name="Graphic 23">
            <a:extLst>
              <a:ext uri="{FF2B5EF4-FFF2-40B4-BE49-F238E27FC236}">
                <a16:creationId xmlns:a16="http://schemas.microsoft.com/office/drawing/2014/main" id="{10D7D714-A84C-0BF1-6EF8-40AE4A74E97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4347" y="2892237"/>
            <a:ext cx="368160" cy="368160"/>
          </a:xfrm>
          <a:prstGeom prst="rect">
            <a:avLst/>
          </a:prstGeom>
        </p:spPr>
      </p:pic>
      <p:pic>
        <p:nvPicPr>
          <p:cNvPr id="21" name="Graphic 27">
            <a:extLst>
              <a:ext uri="{FF2B5EF4-FFF2-40B4-BE49-F238E27FC236}">
                <a16:creationId xmlns:a16="http://schemas.microsoft.com/office/drawing/2014/main" id="{AE7DDAB7-7311-2A7F-F737-DC12BF11332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88103" y="2900974"/>
            <a:ext cx="369356" cy="369356"/>
          </a:xfrm>
          <a:prstGeom prst="rect">
            <a:avLst/>
          </a:prstGeom>
        </p:spPr>
      </p:pic>
      <p:sp>
        <p:nvSpPr>
          <p:cNvPr id="2" name="Google Shape;253;p3">
            <a:extLst>
              <a:ext uri="{FF2B5EF4-FFF2-40B4-BE49-F238E27FC236}">
                <a16:creationId xmlns:a16="http://schemas.microsoft.com/office/drawing/2014/main" id="{89223097-9BF9-002D-8941-AB4FD0E6AD03}"/>
              </a:ext>
            </a:extLst>
          </p:cNvPr>
          <p:cNvSpPr/>
          <p:nvPr/>
        </p:nvSpPr>
        <p:spPr>
          <a:xfrm>
            <a:off x="0" y="4091233"/>
            <a:ext cx="9144000" cy="317256"/>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2F2F2"/>
              </a:solidFill>
              <a:effectLst/>
              <a:uLnTx/>
              <a:uFillTx/>
              <a:latin typeface="Arial"/>
              <a:ea typeface="+mn-ea"/>
              <a:cs typeface="+mn-cs"/>
              <a:sym typeface="Arial"/>
            </a:endParaRPr>
          </a:p>
        </p:txBody>
      </p:sp>
    </p:spTree>
    <p:extLst>
      <p:ext uri="{BB962C8B-B14F-4D97-AF65-F5344CB8AC3E}">
        <p14:creationId xmlns:p14="http://schemas.microsoft.com/office/powerpoint/2010/main" val="1871323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E6617E3-B596-3730-CBD5-38A4147D9BD2}"/>
              </a:ext>
            </a:extLst>
          </p:cNvPr>
          <p:cNvSpPr>
            <a:spLocks noGrp="1" noRot="1" noMove="1" noResize="1" noEditPoints="1" noAdjustHandles="1" noChangeArrowheads="1" noChangeShapeType="1"/>
          </p:cNvSpPr>
          <p:nvPr/>
        </p:nvSpPr>
        <p:spPr>
          <a:xfrm>
            <a:off x="1" y="2370086"/>
            <a:ext cx="9144000" cy="18158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2DD523-F770-FCEF-91E0-56A5D8A1EF71}"/>
              </a:ext>
            </a:extLst>
          </p:cNvPr>
          <p:cNvSpPr>
            <a:spLocks noGrp="1"/>
          </p:cNvSpPr>
          <p:nvPr>
            <p:ph type="title"/>
          </p:nvPr>
        </p:nvSpPr>
        <p:spPr>
          <a:xfrm>
            <a:off x="457200" y="343913"/>
            <a:ext cx="8072547" cy="507651"/>
          </a:xfrm>
        </p:spPr>
        <p:txBody>
          <a:bodyPr/>
          <a:lstStyle/>
          <a:p>
            <a:r>
              <a:rPr lang="en-US" sz="2300" dirty="0"/>
              <a:t>What People 50+ Think About TODs</a:t>
            </a:r>
          </a:p>
        </p:txBody>
      </p:sp>
      <p:sp>
        <p:nvSpPr>
          <p:cNvPr id="4" name="Rectangle 3">
            <a:extLst>
              <a:ext uri="{FF2B5EF4-FFF2-40B4-BE49-F238E27FC236}">
                <a16:creationId xmlns:a16="http://schemas.microsoft.com/office/drawing/2014/main" id="{62A6ABBC-6433-D585-6A96-9D27F5977EA9}"/>
              </a:ext>
            </a:extLst>
          </p:cNvPr>
          <p:cNvSpPr/>
          <p:nvPr/>
        </p:nvSpPr>
        <p:spPr>
          <a:xfrm>
            <a:off x="358775" y="1367633"/>
            <a:ext cx="2801254"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5" name="Google Shape;807;p13">
            <a:extLst>
              <a:ext uri="{FF2B5EF4-FFF2-40B4-BE49-F238E27FC236}">
                <a16:creationId xmlns:a16="http://schemas.microsoft.com/office/drawing/2014/main" id="{16EB6E9D-44B9-7CD0-EB94-47CB4EE4CB18}"/>
              </a:ext>
            </a:extLst>
          </p:cNvPr>
          <p:cNvSpPr/>
          <p:nvPr/>
        </p:nvSpPr>
        <p:spPr>
          <a:xfrm>
            <a:off x="2427646"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6" name="Isosceles Triangle 13">
            <a:extLst>
              <a:ext uri="{FF2B5EF4-FFF2-40B4-BE49-F238E27FC236}">
                <a16:creationId xmlns:a16="http://schemas.microsoft.com/office/drawing/2014/main" id="{80B46567-3D1C-0BCB-F0A2-14321A1A7396}"/>
              </a:ext>
            </a:extLst>
          </p:cNvPr>
          <p:cNvSpPr/>
          <p:nvPr/>
        </p:nvSpPr>
        <p:spPr>
          <a:xfrm>
            <a:off x="2369200"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7" name="TextBox 6">
            <a:extLst>
              <a:ext uri="{FF2B5EF4-FFF2-40B4-BE49-F238E27FC236}">
                <a16:creationId xmlns:a16="http://schemas.microsoft.com/office/drawing/2014/main" id="{3245186F-1D41-2440-CFDF-9D7B2FFF2817}"/>
              </a:ext>
            </a:extLst>
          </p:cNvPr>
          <p:cNvSpPr txBox="1"/>
          <p:nvPr/>
        </p:nvSpPr>
        <p:spPr>
          <a:xfrm>
            <a:off x="527050" y="1755906"/>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66%</a:t>
            </a:r>
          </a:p>
        </p:txBody>
      </p:sp>
      <p:sp>
        <p:nvSpPr>
          <p:cNvPr id="14" name="Rectangle 13">
            <a:extLst>
              <a:ext uri="{FF2B5EF4-FFF2-40B4-BE49-F238E27FC236}">
                <a16:creationId xmlns:a16="http://schemas.microsoft.com/office/drawing/2014/main" id="{61170F25-6AEF-FB93-CADF-51AAD4127A56}"/>
              </a:ext>
            </a:extLst>
          </p:cNvPr>
          <p:cNvSpPr/>
          <p:nvPr/>
        </p:nvSpPr>
        <p:spPr>
          <a:xfrm>
            <a:off x="3328303" y="1367633"/>
            <a:ext cx="2854931"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15" name="Google Shape;807;p13">
            <a:extLst>
              <a:ext uri="{FF2B5EF4-FFF2-40B4-BE49-F238E27FC236}">
                <a16:creationId xmlns:a16="http://schemas.microsoft.com/office/drawing/2014/main" id="{F6B2B13F-FACC-6060-8FF4-105922AE798E}"/>
              </a:ext>
            </a:extLst>
          </p:cNvPr>
          <p:cNvSpPr/>
          <p:nvPr/>
        </p:nvSpPr>
        <p:spPr>
          <a:xfrm>
            <a:off x="5442020"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16" name="Isosceles Triangle 21">
            <a:extLst>
              <a:ext uri="{FF2B5EF4-FFF2-40B4-BE49-F238E27FC236}">
                <a16:creationId xmlns:a16="http://schemas.microsoft.com/office/drawing/2014/main" id="{E3C2E727-02DB-67AA-4A09-E107F8AD4302}"/>
              </a:ext>
            </a:extLst>
          </p:cNvPr>
          <p:cNvSpPr/>
          <p:nvPr/>
        </p:nvSpPr>
        <p:spPr>
          <a:xfrm>
            <a:off x="5383574"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17" name="TextBox 16">
            <a:extLst>
              <a:ext uri="{FF2B5EF4-FFF2-40B4-BE49-F238E27FC236}">
                <a16:creationId xmlns:a16="http://schemas.microsoft.com/office/drawing/2014/main" id="{0589F05A-443C-B00A-17ED-9F72FCEBD841}"/>
              </a:ext>
            </a:extLst>
          </p:cNvPr>
          <p:cNvSpPr txBox="1"/>
          <p:nvPr/>
        </p:nvSpPr>
        <p:spPr>
          <a:xfrm>
            <a:off x="3496580" y="1755906"/>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lang="en-US" sz="3200" b="1" dirty="0">
                <a:solidFill>
                  <a:srgbClr val="F2F2F2"/>
                </a:solidFill>
                <a:ea typeface="+mn-ea"/>
              </a:rPr>
              <a:t>75</a:t>
            </a: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a:t>
            </a:r>
          </a:p>
        </p:txBody>
      </p:sp>
      <p:sp>
        <p:nvSpPr>
          <p:cNvPr id="19" name="Rectangle 18">
            <a:extLst>
              <a:ext uri="{FF2B5EF4-FFF2-40B4-BE49-F238E27FC236}">
                <a16:creationId xmlns:a16="http://schemas.microsoft.com/office/drawing/2014/main" id="{DF00DE4E-F5E0-9064-6415-3B143357F909}"/>
              </a:ext>
            </a:extLst>
          </p:cNvPr>
          <p:cNvSpPr>
            <a:spLocks noGrp="1" noRot="1" noMove="1" noResize="1" noEditPoints="1" noAdjustHandles="1" noChangeArrowheads="1" noChangeShapeType="1"/>
          </p:cNvSpPr>
          <p:nvPr/>
        </p:nvSpPr>
        <p:spPr>
          <a:xfrm>
            <a:off x="6339263" y="1367633"/>
            <a:ext cx="244596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20" name="Google Shape;807;p13">
            <a:extLst>
              <a:ext uri="{FF2B5EF4-FFF2-40B4-BE49-F238E27FC236}">
                <a16:creationId xmlns:a16="http://schemas.microsoft.com/office/drawing/2014/main" id="{766F339C-EA47-3B4D-4B7F-697B7A8206DC}"/>
              </a:ext>
            </a:extLst>
          </p:cNvPr>
          <p:cNvSpPr>
            <a:spLocks noGrp="1" noRot="1" noMove="1" noResize="1" noEditPoints="1" noAdjustHandles="1" noChangeArrowheads="1" noChangeShapeType="1"/>
          </p:cNvSpPr>
          <p:nvPr/>
        </p:nvSpPr>
        <p:spPr>
          <a:xfrm>
            <a:off x="8057752"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1" name="Isosceles Triangle 24">
            <a:extLst>
              <a:ext uri="{FF2B5EF4-FFF2-40B4-BE49-F238E27FC236}">
                <a16:creationId xmlns:a16="http://schemas.microsoft.com/office/drawing/2014/main" id="{B079C21C-ECC8-61C4-AE95-C95DB46BAAC9}"/>
              </a:ext>
            </a:extLst>
          </p:cNvPr>
          <p:cNvSpPr/>
          <p:nvPr/>
        </p:nvSpPr>
        <p:spPr>
          <a:xfrm>
            <a:off x="7999306"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24" name="Isosceles Triangle 29">
            <a:extLst>
              <a:ext uri="{FF2B5EF4-FFF2-40B4-BE49-F238E27FC236}">
                <a16:creationId xmlns:a16="http://schemas.microsoft.com/office/drawing/2014/main" id="{A2EA3F55-41F2-A4FF-A5A9-843993AEB310}"/>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sp>
        <p:nvSpPr>
          <p:cNvPr id="26" name="Isosceles Triangle 31">
            <a:extLst>
              <a:ext uri="{FF2B5EF4-FFF2-40B4-BE49-F238E27FC236}">
                <a16:creationId xmlns:a16="http://schemas.microsoft.com/office/drawing/2014/main" id="{830BAEB3-440D-2894-1A01-38BC398C5BB7}"/>
              </a:ext>
            </a:extLst>
          </p:cNvPr>
          <p:cNvSpPr/>
          <p:nvPr/>
        </p:nvSpPr>
        <p:spPr>
          <a:xfrm flipV="1">
            <a:off x="349658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sp>
        <p:nvSpPr>
          <p:cNvPr id="27" name="Isosceles Triangle 32">
            <a:extLst>
              <a:ext uri="{FF2B5EF4-FFF2-40B4-BE49-F238E27FC236}">
                <a16:creationId xmlns:a16="http://schemas.microsoft.com/office/drawing/2014/main" id="{060B3FE9-DF4C-34EE-3C84-DA3AB0D30EFD}"/>
              </a:ext>
            </a:extLst>
          </p:cNvPr>
          <p:cNvSpPr/>
          <p:nvPr/>
        </p:nvSpPr>
        <p:spPr>
          <a:xfrm flipV="1">
            <a:off x="6507538"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sp>
        <p:nvSpPr>
          <p:cNvPr id="29" name="TextBox 28">
            <a:extLst>
              <a:ext uri="{FF2B5EF4-FFF2-40B4-BE49-F238E27FC236}">
                <a16:creationId xmlns:a16="http://schemas.microsoft.com/office/drawing/2014/main" id="{32C9421F-3C07-C8EA-FC28-090EAB774DB6}"/>
              </a:ext>
            </a:extLst>
          </p:cNvPr>
          <p:cNvSpPr txBox="1"/>
          <p:nvPr/>
        </p:nvSpPr>
        <p:spPr>
          <a:xfrm>
            <a:off x="551361" y="2570669"/>
            <a:ext cx="2442579" cy="1292662"/>
          </a:xfrm>
          <a:prstGeom prst="rect">
            <a:avLst/>
          </a:prstGeom>
        </p:spPr>
        <p:txBody>
          <a:bodyPr wrap="square" lIns="0" tIns="0" rIns="0" bIns="0" rtlCol="0" anchor="t">
            <a:spAutoFit/>
          </a:bodyPr>
          <a:lstStyle/>
          <a:p>
            <a:r>
              <a:rPr lang="en-US" sz="1200" dirty="0"/>
              <a:t>say it is important to them to have a variety of transportation options available in their community, such as buses, subways, and cabs. </a:t>
            </a:r>
            <a:br>
              <a:rPr lang="en-US" sz="1200" dirty="0"/>
            </a:br>
            <a:r>
              <a:rPr lang="en-US" sz="1200" b="1" dirty="0">
                <a:solidFill>
                  <a:srgbClr val="EC1300"/>
                </a:solidFill>
              </a:rPr>
              <a:t>39% say it’s extremely/very important to them.</a:t>
            </a:r>
          </a:p>
          <a:p>
            <a:endParaRPr lang="en-US" sz="1200" dirty="0"/>
          </a:p>
        </p:txBody>
      </p:sp>
      <p:sp>
        <p:nvSpPr>
          <p:cNvPr id="32" name="TextBox 31">
            <a:extLst>
              <a:ext uri="{FF2B5EF4-FFF2-40B4-BE49-F238E27FC236}">
                <a16:creationId xmlns:a16="http://schemas.microsoft.com/office/drawing/2014/main" id="{98927805-E62D-B45B-6EFA-4934B23FC45E}"/>
              </a:ext>
            </a:extLst>
          </p:cNvPr>
          <p:cNvSpPr txBox="1"/>
          <p:nvPr/>
        </p:nvSpPr>
        <p:spPr>
          <a:xfrm>
            <a:off x="3354818" y="2570669"/>
            <a:ext cx="2781384" cy="830997"/>
          </a:xfrm>
          <a:prstGeom prst="rect">
            <a:avLst/>
          </a:prstGeom>
          <a:noFill/>
        </p:spPr>
        <p:txBody>
          <a:bodyPr wrap="square">
            <a:spAutoFit/>
          </a:bodyPr>
          <a:lstStyle/>
          <a:p>
            <a:r>
              <a:rPr lang="en-US" sz="1200" dirty="0"/>
              <a:t>of U.S. adults age 50+ would support legislation promoting transit-oriented development in their community. </a:t>
            </a:r>
            <a:br>
              <a:rPr lang="en-US" sz="1200" dirty="0"/>
            </a:br>
            <a:r>
              <a:rPr lang="en-US" sz="1200" b="1" dirty="0">
                <a:solidFill>
                  <a:srgbClr val="EC1300"/>
                </a:solidFill>
              </a:rPr>
              <a:t>36% would strongly support them.</a:t>
            </a:r>
          </a:p>
        </p:txBody>
      </p:sp>
      <p:pic>
        <p:nvPicPr>
          <p:cNvPr id="34" name="Graphic 33" descr="Bus with solid fill">
            <a:extLst>
              <a:ext uri="{FF2B5EF4-FFF2-40B4-BE49-F238E27FC236}">
                <a16:creationId xmlns:a16="http://schemas.microsoft.com/office/drawing/2014/main" id="{AA06E6FC-488C-33DA-E7CE-FC458E1A36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16560" y="1375030"/>
            <a:ext cx="380877" cy="380877"/>
          </a:xfrm>
          <a:prstGeom prst="rect">
            <a:avLst/>
          </a:prstGeom>
        </p:spPr>
      </p:pic>
      <p:grpSp>
        <p:nvGrpSpPr>
          <p:cNvPr id="64" name="Group 63">
            <a:extLst>
              <a:ext uri="{FF2B5EF4-FFF2-40B4-BE49-F238E27FC236}">
                <a16:creationId xmlns:a16="http://schemas.microsoft.com/office/drawing/2014/main" id="{63C70B3A-AC34-45B4-818E-D5DFFAB2E341}"/>
              </a:ext>
            </a:extLst>
          </p:cNvPr>
          <p:cNvGrpSpPr/>
          <p:nvPr/>
        </p:nvGrpSpPr>
        <p:grpSpPr>
          <a:xfrm>
            <a:off x="8171347" y="1610860"/>
            <a:ext cx="333454" cy="142967"/>
            <a:chOff x="7393944" y="2565956"/>
            <a:chExt cx="1133098" cy="485813"/>
          </a:xfrm>
        </p:grpSpPr>
        <p:pic>
          <p:nvPicPr>
            <p:cNvPr id="54" name="Graphic 53" descr="Woman outline">
              <a:extLst>
                <a:ext uri="{FF2B5EF4-FFF2-40B4-BE49-F238E27FC236}">
                  <a16:creationId xmlns:a16="http://schemas.microsoft.com/office/drawing/2014/main" id="{D3482A53-836E-4C36-7A0D-C05DC48B18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16492" y="2565956"/>
              <a:ext cx="485813" cy="485813"/>
            </a:xfrm>
            <a:prstGeom prst="rect">
              <a:avLst/>
            </a:prstGeom>
          </p:spPr>
        </p:pic>
        <p:pic>
          <p:nvPicPr>
            <p:cNvPr id="55" name="Graphic 54" descr="Man outline">
              <a:extLst>
                <a:ext uri="{FF2B5EF4-FFF2-40B4-BE49-F238E27FC236}">
                  <a16:creationId xmlns:a16="http://schemas.microsoft.com/office/drawing/2014/main" id="{A39B11D2-5CD4-579D-9832-3A8C99A394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3944" y="2565956"/>
              <a:ext cx="485813" cy="485813"/>
            </a:xfrm>
            <a:prstGeom prst="rect">
              <a:avLst/>
            </a:prstGeom>
          </p:spPr>
        </p:pic>
        <p:pic>
          <p:nvPicPr>
            <p:cNvPr id="56" name="Graphic 55" descr="Woman outline">
              <a:extLst>
                <a:ext uri="{FF2B5EF4-FFF2-40B4-BE49-F238E27FC236}">
                  <a16:creationId xmlns:a16="http://schemas.microsoft.com/office/drawing/2014/main" id="{D5F40855-CA25-8CCA-6F89-7276D0CC73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41229" y="2565956"/>
              <a:ext cx="485813" cy="485813"/>
            </a:xfrm>
            <a:prstGeom prst="rect">
              <a:avLst/>
            </a:prstGeom>
          </p:spPr>
        </p:pic>
        <p:pic>
          <p:nvPicPr>
            <p:cNvPr id="57" name="Graphic 56" descr="Man outline">
              <a:extLst>
                <a:ext uri="{FF2B5EF4-FFF2-40B4-BE49-F238E27FC236}">
                  <a16:creationId xmlns:a16="http://schemas.microsoft.com/office/drawing/2014/main" id="{6149AF5B-B4D9-29BA-31A3-A3CD0712DC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8681" y="2565956"/>
              <a:ext cx="485813" cy="485813"/>
            </a:xfrm>
            <a:prstGeom prst="rect">
              <a:avLst/>
            </a:prstGeom>
          </p:spPr>
        </p:pic>
      </p:grpSp>
      <p:sp>
        <p:nvSpPr>
          <p:cNvPr id="58" name="TextBox 57">
            <a:extLst>
              <a:ext uri="{FF2B5EF4-FFF2-40B4-BE49-F238E27FC236}">
                <a16:creationId xmlns:a16="http://schemas.microsoft.com/office/drawing/2014/main" id="{31C9732D-6BDC-EFCF-9D91-38A61124A9C4}"/>
              </a:ext>
            </a:extLst>
          </p:cNvPr>
          <p:cNvSpPr txBox="1"/>
          <p:nvPr/>
        </p:nvSpPr>
        <p:spPr>
          <a:xfrm>
            <a:off x="6323388" y="2570669"/>
            <a:ext cx="2534862" cy="1569660"/>
          </a:xfrm>
          <a:prstGeom prst="rect">
            <a:avLst/>
          </a:prstGeom>
          <a:noFill/>
        </p:spPr>
        <p:txBody>
          <a:bodyPr wrap="square">
            <a:spAutoFit/>
          </a:bodyPr>
          <a:lstStyle/>
          <a:p>
            <a:r>
              <a:rPr lang="en-US" sz="1200" dirty="0"/>
              <a:t>adults across political parties say they would support transit-oriented development legislation.</a:t>
            </a:r>
          </a:p>
          <a:p>
            <a:endParaRPr lang="en-US" sz="1200" dirty="0"/>
          </a:p>
          <a:p>
            <a:r>
              <a:rPr lang="en-US" sz="1200" b="1" dirty="0">
                <a:solidFill>
                  <a:srgbClr val="790049"/>
                </a:solidFill>
              </a:rPr>
              <a:t>&gt; Democrat 88%</a:t>
            </a:r>
          </a:p>
          <a:p>
            <a:r>
              <a:rPr lang="en-US" sz="1200" b="1" dirty="0">
                <a:solidFill>
                  <a:schemeClr val="bg1">
                    <a:lumMod val="50000"/>
                  </a:schemeClr>
                </a:solidFill>
              </a:rPr>
              <a:t>&gt; Republican 62%</a:t>
            </a:r>
          </a:p>
          <a:p>
            <a:r>
              <a:rPr lang="en-US" sz="1200" b="1" dirty="0">
                <a:solidFill>
                  <a:srgbClr val="FD6A67"/>
                </a:solidFill>
              </a:rPr>
              <a:t>&gt; Independent 75%</a:t>
            </a:r>
          </a:p>
          <a:p>
            <a:endParaRPr lang="en-US" sz="1200" dirty="0"/>
          </a:p>
        </p:txBody>
      </p:sp>
      <p:pic>
        <p:nvPicPr>
          <p:cNvPr id="60" name="Graphic 59" descr="Train with solid fill">
            <a:extLst>
              <a:ext uri="{FF2B5EF4-FFF2-40B4-BE49-F238E27FC236}">
                <a16:creationId xmlns:a16="http://schemas.microsoft.com/office/drawing/2014/main" id="{40183F8B-054C-55BA-FD50-6CD8E203EF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07294" y="1314402"/>
            <a:ext cx="439425" cy="439425"/>
          </a:xfrm>
          <a:prstGeom prst="rect">
            <a:avLst/>
          </a:prstGeom>
        </p:spPr>
      </p:pic>
      <p:sp>
        <p:nvSpPr>
          <p:cNvPr id="61" name="TextBox 60">
            <a:extLst>
              <a:ext uri="{FF2B5EF4-FFF2-40B4-BE49-F238E27FC236}">
                <a16:creationId xmlns:a16="http://schemas.microsoft.com/office/drawing/2014/main" id="{85A85F35-6109-B954-E5FE-12AC491988DD}"/>
              </a:ext>
            </a:extLst>
          </p:cNvPr>
          <p:cNvSpPr txBox="1"/>
          <p:nvPr/>
        </p:nvSpPr>
        <p:spPr>
          <a:xfrm>
            <a:off x="6522814" y="1755906"/>
            <a:ext cx="1534938"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lang="en-US" sz="3200" b="1" dirty="0">
                <a:solidFill>
                  <a:srgbClr val="F2F2F2"/>
                </a:solidFill>
                <a:ea typeface="+mn-ea"/>
              </a:rPr>
              <a:t>6 in 10</a:t>
            </a:r>
            <a:endParaRPr kumimoji="0" lang="en-US" sz="3200" b="1" i="0" u="none" strike="noStrike" kern="0" cap="none" spc="0" normalizeH="0" baseline="0" noProof="0" dirty="0">
              <a:ln>
                <a:noFill/>
              </a:ln>
              <a:solidFill>
                <a:srgbClr val="F2F2F2"/>
              </a:solidFill>
              <a:effectLst/>
              <a:uLnTx/>
              <a:uFillTx/>
              <a:latin typeface="Arial"/>
              <a:ea typeface="+mn-ea"/>
              <a:cs typeface="Arial"/>
              <a:sym typeface="Arial"/>
            </a:endParaRPr>
          </a:p>
        </p:txBody>
      </p:sp>
      <p:sp>
        <p:nvSpPr>
          <p:cNvPr id="63" name="TextBox 62">
            <a:extLst>
              <a:ext uri="{FF2B5EF4-FFF2-40B4-BE49-F238E27FC236}">
                <a16:creationId xmlns:a16="http://schemas.microsoft.com/office/drawing/2014/main" id="{9AB0E00F-FDDE-9879-377A-570B89769C75}"/>
              </a:ext>
            </a:extLst>
          </p:cNvPr>
          <p:cNvSpPr txBox="1"/>
          <p:nvPr/>
        </p:nvSpPr>
        <p:spPr>
          <a:xfrm>
            <a:off x="6475296" y="1476099"/>
            <a:ext cx="783144" cy="307777"/>
          </a:xfrm>
          <a:prstGeom prst="rect">
            <a:avLst/>
          </a:prstGeom>
          <a:noFill/>
        </p:spPr>
        <p:txBody>
          <a:bodyPr wrap="square">
            <a:spAutoFit/>
          </a:bodyPr>
          <a:lstStyle/>
          <a:p>
            <a:r>
              <a:rPr lang="en-US" dirty="0">
                <a:solidFill>
                  <a:srgbClr val="F2F2F2"/>
                </a:solidFill>
              </a:rPr>
              <a:t>At least </a:t>
            </a:r>
          </a:p>
        </p:txBody>
      </p:sp>
      <p:grpSp>
        <p:nvGrpSpPr>
          <p:cNvPr id="67" name="Group 66">
            <a:extLst>
              <a:ext uri="{FF2B5EF4-FFF2-40B4-BE49-F238E27FC236}">
                <a16:creationId xmlns:a16="http://schemas.microsoft.com/office/drawing/2014/main" id="{A784B3AB-3664-E5E9-46C9-76E0C6A98BDE}"/>
              </a:ext>
            </a:extLst>
          </p:cNvPr>
          <p:cNvGrpSpPr/>
          <p:nvPr/>
        </p:nvGrpSpPr>
        <p:grpSpPr>
          <a:xfrm>
            <a:off x="8189669" y="1306476"/>
            <a:ext cx="303827" cy="297664"/>
            <a:chOff x="6858903" y="3304965"/>
            <a:chExt cx="790117" cy="774090"/>
          </a:xfrm>
        </p:grpSpPr>
        <p:pic>
          <p:nvPicPr>
            <p:cNvPr id="47" name="Graphic 46" descr="Woman outline">
              <a:extLst>
                <a:ext uri="{FF2B5EF4-FFF2-40B4-BE49-F238E27FC236}">
                  <a16:creationId xmlns:a16="http://schemas.microsoft.com/office/drawing/2014/main" id="{72E249C7-2DD9-0006-142F-CA1DB7AD8C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52699" y="3707261"/>
              <a:ext cx="408973" cy="371794"/>
            </a:xfrm>
            <a:prstGeom prst="rect">
              <a:avLst/>
            </a:prstGeom>
          </p:spPr>
        </p:pic>
        <p:pic>
          <p:nvPicPr>
            <p:cNvPr id="49" name="Graphic 48" descr="Man outline">
              <a:extLst>
                <a:ext uri="{FF2B5EF4-FFF2-40B4-BE49-F238E27FC236}">
                  <a16:creationId xmlns:a16="http://schemas.microsoft.com/office/drawing/2014/main" id="{3CF88575-1CE4-07A2-FF4B-7C4BF1792B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65351" y="3707261"/>
              <a:ext cx="408973" cy="371794"/>
            </a:xfrm>
            <a:prstGeom prst="rect">
              <a:avLst/>
            </a:prstGeom>
          </p:spPr>
        </p:pic>
        <p:pic>
          <p:nvPicPr>
            <p:cNvPr id="50" name="Graphic 49" descr="Woman outline">
              <a:extLst>
                <a:ext uri="{FF2B5EF4-FFF2-40B4-BE49-F238E27FC236}">
                  <a16:creationId xmlns:a16="http://schemas.microsoft.com/office/drawing/2014/main" id="{AFA9BCF5-9CA9-AB01-8782-51CF5A47EAF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58903" y="3304965"/>
              <a:ext cx="408973" cy="371794"/>
            </a:xfrm>
            <a:prstGeom prst="rect">
              <a:avLst/>
            </a:prstGeom>
          </p:spPr>
        </p:pic>
        <p:pic>
          <p:nvPicPr>
            <p:cNvPr id="51" name="Graphic 50" descr="Man outline">
              <a:extLst>
                <a:ext uri="{FF2B5EF4-FFF2-40B4-BE49-F238E27FC236}">
                  <a16:creationId xmlns:a16="http://schemas.microsoft.com/office/drawing/2014/main" id="{F35A0732-657B-DBC0-7EA6-3A4C16BE41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40047" y="3707261"/>
              <a:ext cx="408973" cy="371794"/>
            </a:xfrm>
            <a:prstGeom prst="rect">
              <a:avLst/>
            </a:prstGeom>
          </p:spPr>
        </p:pic>
        <p:pic>
          <p:nvPicPr>
            <p:cNvPr id="53" name="Graphic 52" descr="Man outline">
              <a:extLst>
                <a:ext uri="{FF2B5EF4-FFF2-40B4-BE49-F238E27FC236}">
                  <a16:creationId xmlns:a16="http://schemas.microsoft.com/office/drawing/2014/main" id="{1AC894FF-BDE6-9679-E98E-498A294679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46251" y="3304965"/>
              <a:ext cx="408973" cy="371794"/>
            </a:xfrm>
            <a:prstGeom prst="rect">
              <a:avLst/>
            </a:prstGeom>
          </p:spPr>
        </p:pic>
        <p:pic>
          <p:nvPicPr>
            <p:cNvPr id="65" name="Graphic 64" descr="Woman outline">
              <a:extLst>
                <a:ext uri="{FF2B5EF4-FFF2-40B4-BE49-F238E27FC236}">
                  <a16:creationId xmlns:a16="http://schemas.microsoft.com/office/drawing/2014/main" id="{B88D9E33-A945-86F0-B585-F86846B973F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40047" y="3304965"/>
              <a:ext cx="408973" cy="371794"/>
            </a:xfrm>
            <a:prstGeom prst="rect">
              <a:avLst/>
            </a:prstGeom>
          </p:spPr>
        </p:pic>
      </p:grpSp>
      <p:sp>
        <p:nvSpPr>
          <p:cNvPr id="68" name="Google Shape;719;p34">
            <a:hlinkClick r:id="rId9"/>
            <a:extLst>
              <a:ext uri="{FF2B5EF4-FFF2-40B4-BE49-F238E27FC236}">
                <a16:creationId xmlns:a16="http://schemas.microsoft.com/office/drawing/2014/main" id="{B7D836FB-12F5-CBB6-F1DB-F0E394735CA0}"/>
              </a:ext>
            </a:extLst>
          </p:cNvPr>
          <p:cNvSpPr txBox="1"/>
          <p:nvPr/>
        </p:nvSpPr>
        <p:spPr>
          <a:xfrm>
            <a:off x="1949713" y="4828652"/>
            <a:ext cx="5552705" cy="17282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800"/>
              <a:defRPr/>
            </a:pPr>
            <a:r>
              <a:rPr lang="en-US" sz="600" b="1" dirty="0">
                <a:solidFill>
                  <a:srgbClr val="141313"/>
                </a:solidFill>
              </a:rPr>
              <a:t>Source: </a:t>
            </a:r>
            <a:r>
              <a:rPr lang="en-US" sz="600" dirty="0">
                <a:solidFill>
                  <a:srgbClr val="EC1300"/>
                </a:solidFill>
                <a:hlinkClick r:id="rId10"/>
              </a:rPr>
              <a:t>AARP and NORC at the University of Chicago Foresight 50+ Omnibus, March 2026</a:t>
            </a:r>
            <a:endParaRPr lang="en-US" sz="600" dirty="0">
              <a:solidFill>
                <a:srgbClr val="EC1300"/>
              </a:solidFill>
            </a:endParaRPr>
          </a:p>
        </p:txBody>
      </p:sp>
      <p:cxnSp>
        <p:nvCxnSpPr>
          <p:cNvPr id="69" name="Straight Connector 68">
            <a:extLst>
              <a:ext uri="{FF2B5EF4-FFF2-40B4-BE49-F238E27FC236}">
                <a16:creationId xmlns:a16="http://schemas.microsoft.com/office/drawing/2014/main" id="{52C600C9-21C9-B7C9-B313-A868747FBB0F}"/>
              </a:ext>
            </a:extLst>
          </p:cNvPr>
          <p:cNvCxnSpPr>
            <a:cxnSpLocks/>
          </p:cNvCxnSpPr>
          <p:nvPr/>
        </p:nvCxnSpPr>
        <p:spPr>
          <a:xfrm>
            <a:off x="414438" y="4185968"/>
            <a:ext cx="2745591"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BEE18D4-D10E-62AB-EAC8-37A4A3940C07}"/>
              </a:ext>
            </a:extLst>
          </p:cNvPr>
          <p:cNvCxnSpPr>
            <a:cxnSpLocks/>
          </p:cNvCxnSpPr>
          <p:nvPr/>
        </p:nvCxnSpPr>
        <p:spPr>
          <a:xfrm>
            <a:off x="3354818" y="4185968"/>
            <a:ext cx="2828416"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AA4560E-2920-154D-5011-1B8D6799791F}"/>
              </a:ext>
            </a:extLst>
          </p:cNvPr>
          <p:cNvCxnSpPr>
            <a:cxnSpLocks/>
          </p:cNvCxnSpPr>
          <p:nvPr/>
        </p:nvCxnSpPr>
        <p:spPr>
          <a:xfrm>
            <a:off x="6401430" y="4185968"/>
            <a:ext cx="1934802"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654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0FEFD-CF94-1076-9F4F-424C6852895E}"/>
            </a:ext>
          </a:extLst>
        </p:cNvPr>
        <p:cNvGrpSpPr/>
        <p:nvPr/>
      </p:nvGrpSpPr>
      <p:grpSpPr>
        <a:xfrm>
          <a:off x="0" y="0"/>
          <a:ext cx="0" cy="0"/>
          <a:chOff x="0" y="0"/>
          <a:chExt cx="0" cy="0"/>
        </a:xfrm>
      </p:grpSpPr>
      <p:sp>
        <p:nvSpPr>
          <p:cNvPr id="17" name="Title 8">
            <a:extLst>
              <a:ext uri="{FF2B5EF4-FFF2-40B4-BE49-F238E27FC236}">
                <a16:creationId xmlns:a16="http://schemas.microsoft.com/office/drawing/2014/main" id="{78125E8B-8583-B684-8A36-0FB0AB8FDAC0}"/>
              </a:ext>
            </a:extLst>
          </p:cNvPr>
          <p:cNvSpPr txBox="1">
            <a:spLocks/>
          </p:cNvSpPr>
          <p:nvPr/>
        </p:nvSpPr>
        <p:spPr>
          <a:xfrm>
            <a:off x="-1" y="382296"/>
            <a:ext cx="3560781" cy="4012971"/>
          </a:xfrm>
          <a:prstGeom prst="rect">
            <a:avLst/>
          </a:prstGeom>
          <a:solidFill>
            <a:schemeClr val="bg2"/>
          </a:solidFill>
          <a:ln>
            <a:noFill/>
          </a:ln>
        </p:spPr>
        <p:txBody>
          <a:bodyPr spcFirstLastPara="1" wrap="square" lIns="252000" tIns="828000" rIns="252000"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endParaRPr lang="en-US" sz="1300" kern="0" dirty="0">
              <a:solidFill>
                <a:schemeClr val="bg1"/>
              </a:solidFill>
              <a:latin typeface="+mn-lt"/>
            </a:endParaRPr>
          </a:p>
        </p:txBody>
      </p:sp>
      <p:pic>
        <p:nvPicPr>
          <p:cNvPr id="9" name="Google Shape;1137;p17">
            <a:extLst>
              <a:ext uri="{FF2B5EF4-FFF2-40B4-BE49-F238E27FC236}">
                <a16:creationId xmlns:a16="http://schemas.microsoft.com/office/drawing/2014/main" id="{021D3636-FA26-394D-1BD9-6EBDB8B35198}"/>
              </a:ext>
            </a:extLst>
          </p:cNvPr>
          <p:cNvPicPr preferRelativeResize="0"/>
          <p:nvPr/>
        </p:nvPicPr>
        <p:blipFill rotWithShape="1">
          <a:blip r:embed="rId2">
            <a:alphaModFix/>
          </a:blip>
          <a:srcRect l="1463" r="17023"/>
          <a:stretch>
            <a:fillRect/>
          </a:stretch>
        </p:blipFill>
        <p:spPr>
          <a:xfrm>
            <a:off x="2317072" y="-8878"/>
            <a:ext cx="6826928" cy="4770082"/>
          </a:xfrm>
          <a:prstGeom prst="rect">
            <a:avLst/>
          </a:prstGeom>
          <a:noFill/>
          <a:ln>
            <a:noFill/>
          </a:ln>
        </p:spPr>
      </p:pic>
      <p:sp>
        <p:nvSpPr>
          <p:cNvPr id="11" name="Rectangle 10">
            <a:extLst>
              <a:ext uri="{FF2B5EF4-FFF2-40B4-BE49-F238E27FC236}">
                <a16:creationId xmlns:a16="http://schemas.microsoft.com/office/drawing/2014/main" id="{3D13EBA7-D818-D092-259F-DE19CE505002}"/>
              </a:ext>
            </a:extLst>
          </p:cNvPr>
          <p:cNvSpPr/>
          <p:nvPr/>
        </p:nvSpPr>
        <p:spPr>
          <a:xfrm>
            <a:off x="3560781" y="670561"/>
            <a:ext cx="5583219" cy="327143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220DA0C-CACE-A134-1ED3-6B859F58D816}"/>
              </a:ext>
            </a:extLst>
          </p:cNvPr>
          <p:cNvPicPr>
            <a:picLocks noChangeAspect="1"/>
          </p:cNvPicPr>
          <p:nvPr/>
        </p:nvPicPr>
        <p:blipFill>
          <a:blip r:embed="rId3"/>
          <a:srcRect l="48780" r="1"/>
          <a:stretch>
            <a:fillRect/>
          </a:stretch>
        </p:blipFill>
        <p:spPr>
          <a:xfrm>
            <a:off x="3560779" y="666101"/>
            <a:ext cx="2872628" cy="3275898"/>
          </a:xfrm>
          <a:prstGeom prst="rect">
            <a:avLst/>
          </a:prstGeom>
        </p:spPr>
      </p:pic>
      <p:pic>
        <p:nvPicPr>
          <p:cNvPr id="10" name="Picture 9">
            <a:extLst>
              <a:ext uri="{FF2B5EF4-FFF2-40B4-BE49-F238E27FC236}">
                <a16:creationId xmlns:a16="http://schemas.microsoft.com/office/drawing/2014/main" id="{D534EA9B-7737-09AF-0337-1968F3EF3D5A}"/>
              </a:ext>
            </a:extLst>
          </p:cNvPr>
          <p:cNvPicPr>
            <a:picLocks noChangeAspect="1"/>
          </p:cNvPicPr>
          <p:nvPr/>
        </p:nvPicPr>
        <p:blipFill>
          <a:blip r:embed="rId4"/>
          <a:srcRect t="1" r="9140" b="409"/>
          <a:stretch>
            <a:fillRect/>
          </a:stretch>
        </p:blipFill>
        <p:spPr>
          <a:xfrm>
            <a:off x="6433407" y="666100"/>
            <a:ext cx="2710593" cy="1705497"/>
          </a:xfrm>
          <a:prstGeom prst="rect">
            <a:avLst/>
          </a:prstGeom>
        </p:spPr>
      </p:pic>
      <p:pic>
        <p:nvPicPr>
          <p:cNvPr id="16" name="Picture 15">
            <a:extLst>
              <a:ext uri="{FF2B5EF4-FFF2-40B4-BE49-F238E27FC236}">
                <a16:creationId xmlns:a16="http://schemas.microsoft.com/office/drawing/2014/main" id="{096EA07F-A845-0755-2F99-3FF2008E7195}"/>
              </a:ext>
            </a:extLst>
          </p:cNvPr>
          <p:cNvPicPr>
            <a:picLocks noChangeAspect="1"/>
          </p:cNvPicPr>
          <p:nvPr/>
        </p:nvPicPr>
        <p:blipFill>
          <a:blip r:embed="rId5"/>
          <a:stretch>
            <a:fillRect/>
          </a:stretch>
        </p:blipFill>
        <p:spPr>
          <a:xfrm>
            <a:off x="6433406" y="2367139"/>
            <a:ext cx="2710594" cy="1574860"/>
          </a:xfrm>
          <a:prstGeom prst="rect">
            <a:avLst/>
          </a:prstGeom>
        </p:spPr>
      </p:pic>
      <p:sp>
        <p:nvSpPr>
          <p:cNvPr id="2" name="Title 1">
            <a:extLst>
              <a:ext uri="{FF2B5EF4-FFF2-40B4-BE49-F238E27FC236}">
                <a16:creationId xmlns:a16="http://schemas.microsoft.com/office/drawing/2014/main" id="{30BA0696-9F29-A299-9610-CD49D28BCE42}"/>
              </a:ext>
            </a:extLst>
          </p:cNvPr>
          <p:cNvSpPr>
            <a:spLocks noGrp="1"/>
          </p:cNvSpPr>
          <p:nvPr>
            <p:ph type="title"/>
          </p:nvPr>
        </p:nvSpPr>
        <p:spPr>
          <a:xfrm>
            <a:off x="342900" y="2230322"/>
            <a:ext cx="2016098" cy="1269734"/>
          </a:xfrm>
        </p:spPr>
        <p:txBody>
          <a:bodyPr/>
          <a:lstStyle/>
          <a:p>
            <a:r>
              <a:rPr lang="en-US" dirty="0">
                <a:solidFill>
                  <a:srgbClr val="FFFFFF"/>
                </a:solidFill>
              </a:rPr>
              <a:t>Visualizing TODs</a:t>
            </a:r>
            <a:endParaRPr lang="en-US" dirty="0">
              <a:solidFill>
                <a:srgbClr val="FFFFFF"/>
              </a:solidFill>
              <a:latin typeface="+mn-lt"/>
            </a:endParaRPr>
          </a:p>
        </p:txBody>
      </p:sp>
      <p:sp>
        <p:nvSpPr>
          <p:cNvPr id="5" name="Oval 4">
            <a:extLst>
              <a:ext uri="{FF2B5EF4-FFF2-40B4-BE49-F238E27FC236}">
                <a16:creationId xmlns:a16="http://schemas.microsoft.com/office/drawing/2014/main" id="{E7F82B95-6C85-5FB0-9F56-924CF3CA3AC9}"/>
              </a:ext>
            </a:extLst>
          </p:cNvPr>
          <p:cNvSpPr/>
          <p:nvPr/>
        </p:nvSpPr>
        <p:spPr>
          <a:xfrm>
            <a:off x="342900" y="950913"/>
            <a:ext cx="832757" cy="832757"/>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7C8260D-7641-8839-A493-F69CA0FDDF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0199" y="1118212"/>
            <a:ext cx="498158" cy="498158"/>
          </a:xfrm>
          <a:prstGeom prst="rect">
            <a:avLst/>
          </a:prstGeom>
        </p:spPr>
      </p:pic>
      <p:sp>
        <p:nvSpPr>
          <p:cNvPr id="15" name="TextBox 14">
            <a:extLst>
              <a:ext uri="{FF2B5EF4-FFF2-40B4-BE49-F238E27FC236}">
                <a16:creationId xmlns:a16="http://schemas.microsoft.com/office/drawing/2014/main" id="{8FDA34B1-6584-4C70-6461-EF8B29EF98A8}"/>
              </a:ext>
            </a:extLst>
          </p:cNvPr>
          <p:cNvSpPr txBox="1"/>
          <p:nvPr/>
        </p:nvSpPr>
        <p:spPr>
          <a:xfrm>
            <a:off x="6433407" y="2135981"/>
            <a:ext cx="2710593" cy="231157"/>
          </a:xfrm>
          <a:prstGeom prst="rect">
            <a:avLst/>
          </a:prstGeom>
          <a:solidFill>
            <a:schemeClr val="bg1"/>
          </a:solidFill>
        </p:spPr>
        <p:txBody>
          <a:bodyPr wrap="square" lIns="72000" tIns="36000" rIns="0" bIns="36000" rtlCol="0" anchor="b">
            <a:noAutofit/>
          </a:bodyPr>
          <a:lstStyle/>
          <a:p>
            <a:pPr lvl="0">
              <a:buSzPts val="800"/>
            </a:pPr>
            <a:r>
              <a:rPr lang="fr-FR" sz="400" b="1" dirty="0">
                <a:solidFill>
                  <a:schemeClr val="dk1"/>
                </a:solidFill>
              </a:rPr>
              <a:t>Source:</a:t>
            </a:r>
            <a:r>
              <a:rPr lang="fr-FR" sz="400" dirty="0">
                <a:solidFill>
                  <a:srgbClr val="3C3C3B"/>
                </a:solidFill>
                <a:ea typeface="+mn-lt"/>
                <a:cs typeface="+mn-lt"/>
                <a:hlinkClick r:id="rId7">
                  <a:extLst>
                    <a:ext uri="{A12FA001-AC4F-418D-AE19-62706E023703}">
                      <ahyp:hlinkClr xmlns:ahyp="http://schemas.microsoft.com/office/drawing/2018/hyperlinkcolor" val="tx"/>
                    </a:ext>
                  </a:extLst>
                </a:hlinkClick>
              </a:rPr>
              <a:t> </a:t>
            </a:r>
            <a:r>
              <a:rPr lang="en-US" sz="400" dirty="0">
                <a:solidFill>
                  <a:schemeClr val="bg2"/>
                </a:solidFill>
                <a:ea typeface="+mn-lt"/>
                <a:cs typeface="+mn-lt"/>
              </a:rPr>
              <a:t>The Atlanta </a:t>
            </a:r>
            <a:r>
              <a:rPr lang="en-US" sz="400" dirty="0" err="1">
                <a:solidFill>
                  <a:schemeClr val="bg2"/>
                </a:solidFill>
                <a:ea typeface="+mn-lt"/>
                <a:cs typeface="+mn-lt"/>
              </a:rPr>
              <a:t>BeltLine</a:t>
            </a:r>
            <a:r>
              <a:rPr lang="en-US" sz="400" dirty="0">
                <a:solidFill>
                  <a:schemeClr val="bg2"/>
                </a:solidFill>
                <a:ea typeface="+mn-lt"/>
                <a:cs typeface="+mn-lt"/>
              </a:rPr>
              <a:t>, a 22-mile walk-bike path circling the city's downtown, has spurred the construction of all sorts of housing, offices, shops and more. </a:t>
            </a:r>
            <a:r>
              <a:rPr lang="en-US" sz="400" dirty="0">
                <a:solidFill>
                  <a:schemeClr val="bg2"/>
                </a:solidFill>
                <a:ea typeface="+mn-lt"/>
                <a:cs typeface="+mn-lt"/>
                <a:hlinkClick r:id="rId8"/>
              </a:rPr>
              <a:t>https://www.aarp.org/livable-communities/getting-around/info-2017/transit-oriented-development-senior-housing-denver.html</a:t>
            </a:r>
            <a:r>
              <a:rPr lang="en-US" sz="400" dirty="0">
                <a:solidFill>
                  <a:schemeClr val="bg2"/>
                </a:solidFill>
                <a:ea typeface="+mn-lt"/>
                <a:cs typeface="+mn-lt"/>
              </a:rPr>
              <a:t> </a:t>
            </a:r>
            <a:endParaRPr lang="fr-FR" sz="400" dirty="0">
              <a:solidFill>
                <a:schemeClr val="bg2"/>
              </a:solidFill>
            </a:endParaRPr>
          </a:p>
        </p:txBody>
      </p:sp>
      <p:sp>
        <p:nvSpPr>
          <p:cNvPr id="3" name="TextBox 2">
            <a:extLst>
              <a:ext uri="{FF2B5EF4-FFF2-40B4-BE49-F238E27FC236}">
                <a16:creationId xmlns:a16="http://schemas.microsoft.com/office/drawing/2014/main" id="{ED328E1A-C2F8-2A95-6E62-709DE7DCC2D5}"/>
              </a:ext>
            </a:extLst>
          </p:cNvPr>
          <p:cNvSpPr txBox="1"/>
          <p:nvPr/>
        </p:nvSpPr>
        <p:spPr>
          <a:xfrm>
            <a:off x="3560780" y="3844412"/>
            <a:ext cx="2872626" cy="101967"/>
          </a:xfrm>
          <a:prstGeom prst="rect">
            <a:avLst/>
          </a:prstGeom>
          <a:solidFill>
            <a:schemeClr val="bg1"/>
          </a:solidFill>
        </p:spPr>
        <p:txBody>
          <a:bodyPr wrap="square" lIns="72000" tIns="36000" rIns="0" bIns="36000" rtlCol="0" anchor="ctr">
            <a:noAutofit/>
          </a:bodyPr>
          <a:lstStyle/>
          <a:p>
            <a:pPr lvl="0">
              <a:buSzPts val="800"/>
            </a:pPr>
            <a:r>
              <a:rPr lang="fr-FR" sz="400" b="1" dirty="0">
                <a:solidFill>
                  <a:schemeClr val="dk1"/>
                </a:solidFill>
              </a:rPr>
              <a:t>Source:</a:t>
            </a:r>
            <a:r>
              <a:rPr lang="fr-FR" sz="400" dirty="0">
                <a:solidFill>
                  <a:srgbClr val="3C3C3B"/>
                </a:solidFill>
                <a:ea typeface="+mn-lt"/>
                <a:cs typeface="+mn-lt"/>
                <a:hlinkClick r:id="rId7">
                  <a:extLst>
                    <a:ext uri="{A12FA001-AC4F-418D-AE19-62706E023703}">
                      <ahyp:hlinkClr xmlns:ahyp="http://schemas.microsoft.com/office/drawing/2018/hyperlinkcolor" val="tx"/>
                    </a:ext>
                  </a:extLst>
                </a:hlinkClick>
              </a:rPr>
              <a:t> </a:t>
            </a:r>
            <a:r>
              <a:rPr lang="fr-FR" sz="400" dirty="0" err="1">
                <a:solidFill>
                  <a:srgbClr val="3C3C3B"/>
                </a:solidFill>
                <a:ea typeface="+mn-lt"/>
                <a:cs typeface="+mn-lt"/>
              </a:rPr>
              <a:t>TriMet</a:t>
            </a:r>
            <a:r>
              <a:rPr lang="fr-FR" sz="400" dirty="0">
                <a:solidFill>
                  <a:srgbClr val="3C3C3B"/>
                </a:solidFill>
                <a:ea typeface="+mn-lt"/>
                <a:cs typeface="+mn-lt"/>
              </a:rPr>
              <a:t> MAX Orange Line </a:t>
            </a:r>
            <a:r>
              <a:rPr lang="fr-FR" sz="400" dirty="0" err="1">
                <a:solidFill>
                  <a:srgbClr val="3C3C3B"/>
                </a:solidFill>
                <a:ea typeface="+mn-lt"/>
                <a:cs typeface="+mn-lt"/>
              </a:rPr>
              <a:t>around</a:t>
            </a:r>
            <a:r>
              <a:rPr lang="fr-FR" sz="400" dirty="0">
                <a:solidFill>
                  <a:srgbClr val="3C3C3B"/>
                </a:solidFill>
                <a:ea typeface="+mn-lt"/>
                <a:cs typeface="+mn-lt"/>
              </a:rPr>
              <a:t> Dean River </a:t>
            </a:r>
            <a:r>
              <a:rPr lang="fr-FR" sz="400" dirty="0" err="1">
                <a:solidFill>
                  <a:srgbClr val="3C3C3B"/>
                </a:solidFill>
                <a:ea typeface="+mn-lt"/>
                <a:cs typeface="+mn-lt"/>
              </a:rPr>
              <a:t>Apartments</a:t>
            </a:r>
            <a:r>
              <a:rPr lang="fr-FR" sz="400" dirty="0">
                <a:solidFill>
                  <a:srgbClr val="3C3C3B"/>
                </a:solidFill>
                <a:ea typeface="+mn-lt"/>
                <a:cs typeface="+mn-lt"/>
              </a:rPr>
              <a:t>, </a:t>
            </a:r>
            <a:r>
              <a:rPr lang="fr-FR" sz="400" dirty="0" err="1">
                <a:solidFill>
                  <a:srgbClr val="3C3C3B"/>
                </a:solidFill>
                <a:ea typeface="+mn-lt"/>
                <a:cs typeface="+mn-lt"/>
              </a:rPr>
              <a:t>Portand</a:t>
            </a:r>
            <a:r>
              <a:rPr lang="fr-FR" sz="400" dirty="0">
                <a:solidFill>
                  <a:srgbClr val="3C3C3B"/>
                </a:solidFill>
                <a:ea typeface="+mn-lt"/>
                <a:cs typeface="+mn-lt"/>
              </a:rPr>
              <a:t>, Oregon, </a:t>
            </a:r>
            <a:r>
              <a:rPr lang="fr-FR" sz="400" dirty="0">
                <a:solidFill>
                  <a:schemeClr val="bg2"/>
                </a:solidFill>
                <a:ea typeface="+mn-lt"/>
                <a:cs typeface="+mn-lt"/>
                <a:hlinkClick r:id="rId9"/>
              </a:rPr>
              <a:t>https://trimet.org/tod/</a:t>
            </a:r>
            <a:r>
              <a:rPr lang="fr-FR" sz="400" dirty="0">
                <a:solidFill>
                  <a:schemeClr val="bg2"/>
                </a:solidFill>
                <a:ea typeface="+mn-lt"/>
                <a:cs typeface="+mn-lt"/>
              </a:rPr>
              <a:t> </a:t>
            </a:r>
            <a:endParaRPr lang="fr-FR" sz="400" dirty="0">
              <a:solidFill>
                <a:schemeClr val="bg2"/>
              </a:solidFill>
            </a:endParaRPr>
          </a:p>
        </p:txBody>
      </p:sp>
      <p:sp>
        <p:nvSpPr>
          <p:cNvPr id="12" name="TextBox 11">
            <a:extLst>
              <a:ext uri="{FF2B5EF4-FFF2-40B4-BE49-F238E27FC236}">
                <a16:creationId xmlns:a16="http://schemas.microsoft.com/office/drawing/2014/main" id="{152344B5-32C2-3839-2738-DD5AFFD71BEC}"/>
              </a:ext>
            </a:extLst>
          </p:cNvPr>
          <p:cNvSpPr txBox="1"/>
          <p:nvPr/>
        </p:nvSpPr>
        <p:spPr>
          <a:xfrm>
            <a:off x="6433407" y="3715222"/>
            <a:ext cx="2710593" cy="231157"/>
          </a:xfrm>
          <a:prstGeom prst="rect">
            <a:avLst/>
          </a:prstGeom>
          <a:solidFill>
            <a:schemeClr val="bg1"/>
          </a:solidFill>
        </p:spPr>
        <p:txBody>
          <a:bodyPr wrap="square" lIns="72000" tIns="36000" rIns="0" bIns="36000" rtlCol="0" anchor="b">
            <a:noAutofit/>
          </a:bodyPr>
          <a:lstStyle/>
          <a:p>
            <a:pPr lvl="0">
              <a:buSzPts val="800"/>
            </a:pPr>
            <a:r>
              <a:rPr lang="fr-FR" sz="400" b="1" dirty="0">
                <a:solidFill>
                  <a:schemeClr val="dk1"/>
                </a:solidFill>
              </a:rPr>
              <a:t>Source:</a:t>
            </a:r>
            <a:r>
              <a:rPr lang="fr-FR" sz="400" dirty="0">
                <a:solidFill>
                  <a:srgbClr val="3C3C3B"/>
                </a:solidFill>
                <a:ea typeface="+mn-lt"/>
                <a:cs typeface="+mn-lt"/>
                <a:hlinkClick r:id="rId7">
                  <a:extLst>
                    <a:ext uri="{A12FA001-AC4F-418D-AE19-62706E023703}">
                      <ahyp:hlinkClr xmlns:ahyp="http://schemas.microsoft.com/office/drawing/2018/hyperlinkcolor" val="tx"/>
                    </a:ext>
                  </a:extLst>
                </a:hlinkClick>
              </a:rPr>
              <a:t> </a:t>
            </a:r>
            <a:r>
              <a:rPr lang="en-US" sz="400" dirty="0">
                <a:solidFill>
                  <a:schemeClr val="bg2"/>
                </a:solidFill>
                <a:ea typeface="+mn-lt"/>
                <a:cs typeface="+mn-lt"/>
              </a:rPr>
              <a:t>Yale Station Apartments is located adjacent to the Yale Station stop on the RTD light-rail. Denver Colorado. </a:t>
            </a:r>
            <a:r>
              <a:rPr lang="en-US" sz="400" dirty="0">
                <a:solidFill>
                  <a:schemeClr val="bg2"/>
                </a:solidFill>
                <a:ea typeface="+mn-lt"/>
                <a:cs typeface="+mn-lt"/>
                <a:hlinkClick r:id="rId8"/>
              </a:rPr>
              <a:t>https://www.aarp.org/livable-communities/getting-around/info-2017/transit-oriented-development-senior-housing-denver.html</a:t>
            </a:r>
            <a:r>
              <a:rPr lang="en-US" sz="400" dirty="0">
                <a:solidFill>
                  <a:schemeClr val="bg2"/>
                </a:solidFill>
                <a:ea typeface="+mn-lt"/>
                <a:cs typeface="+mn-lt"/>
              </a:rPr>
              <a:t> </a:t>
            </a:r>
            <a:endParaRPr lang="fr-FR" sz="400" dirty="0">
              <a:solidFill>
                <a:schemeClr val="bg2"/>
              </a:solidFill>
            </a:endParaRPr>
          </a:p>
        </p:txBody>
      </p:sp>
    </p:spTree>
    <p:extLst>
      <p:ext uri="{BB962C8B-B14F-4D97-AF65-F5344CB8AC3E}">
        <p14:creationId xmlns:p14="http://schemas.microsoft.com/office/powerpoint/2010/main" val="2703030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22F40-6AD2-6ACD-14CA-9C5619B4695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E7F92A7-E103-EA36-18C8-4A8FAD37E7D5}"/>
              </a:ext>
            </a:extLst>
          </p:cNvPr>
          <p:cNvSpPr/>
          <p:nvPr/>
        </p:nvSpPr>
        <p:spPr>
          <a:xfrm>
            <a:off x="358774" y="1249450"/>
            <a:ext cx="2593099" cy="88713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2" name="Rectangle 1">
            <a:extLst>
              <a:ext uri="{FF2B5EF4-FFF2-40B4-BE49-F238E27FC236}">
                <a16:creationId xmlns:a16="http://schemas.microsoft.com/office/drawing/2014/main" id="{93B452A5-B403-ED7A-5EA2-0A995E99F481}"/>
              </a:ext>
            </a:extLst>
          </p:cNvPr>
          <p:cNvSpPr/>
          <p:nvPr/>
        </p:nvSpPr>
        <p:spPr>
          <a:xfrm>
            <a:off x="6192124" y="1249450"/>
            <a:ext cx="2593099" cy="88713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3" name="Rectangle 2">
            <a:extLst>
              <a:ext uri="{FF2B5EF4-FFF2-40B4-BE49-F238E27FC236}">
                <a16:creationId xmlns:a16="http://schemas.microsoft.com/office/drawing/2014/main" id="{D090BC59-6F93-4D54-F4D9-07E5E08E4A75}"/>
              </a:ext>
            </a:extLst>
          </p:cNvPr>
          <p:cNvSpPr/>
          <p:nvPr/>
        </p:nvSpPr>
        <p:spPr>
          <a:xfrm>
            <a:off x="3275449" y="1249450"/>
            <a:ext cx="2593099" cy="88713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8" name="Google Shape;1031;p16">
            <a:extLst>
              <a:ext uri="{FF2B5EF4-FFF2-40B4-BE49-F238E27FC236}">
                <a16:creationId xmlns:a16="http://schemas.microsoft.com/office/drawing/2014/main" id="{4FB9AF41-5232-C867-BE4D-B412C6D5DA2E}"/>
              </a:ext>
            </a:extLst>
          </p:cNvPr>
          <p:cNvSpPr txBox="1"/>
          <p:nvPr/>
        </p:nvSpPr>
        <p:spPr>
          <a:xfrm>
            <a:off x="358775" y="343913"/>
            <a:ext cx="8426449" cy="507651"/>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1300"/>
              </a:buClr>
              <a:buSzPts val="2800"/>
              <a:buFont typeface="Arial"/>
              <a:buNone/>
              <a:tabLst/>
              <a:defRPr/>
            </a:pPr>
            <a:r>
              <a:rPr kumimoji="0" lang="en-US" sz="2400" b="1" i="0" u="none" strike="noStrike" kern="0" cap="none" spc="0" normalizeH="0" baseline="0" noProof="0" dirty="0">
                <a:ln>
                  <a:noFill/>
                </a:ln>
                <a:solidFill>
                  <a:srgbClr val="EC1300"/>
                </a:solidFill>
                <a:effectLst/>
                <a:uLnTx/>
                <a:uFillTx/>
                <a:latin typeface="Arial"/>
                <a:ea typeface="Arial"/>
                <a:cs typeface="Arial"/>
                <a:sym typeface="Arial"/>
              </a:rPr>
              <a:t>What is Universal Design in Housing? </a:t>
            </a:r>
            <a:endParaRPr kumimoji="0" lang="en-US" sz="1400" b="0" i="0" u="none" strike="noStrike" kern="0" cap="none" spc="0" normalizeH="0" baseline="0" noProof="0" dirty="0">
              <a:ln>
                <a:noFill/>
              </a:ln>
              <a:solidFill>
                <a:srgbClr val="EC1300"/>
              </a:solidFill>
              <a:effectLst/>
              <a:uLnTx/>
              <a:uFillTx/>
              <a:latin typeface="Arial"/>
              <a:cs typeface="Arial"/>
              <a:sym typeface="Arial"/>
            </a:endParaRPr>
          </a:p>
        </p:txBody>
      </p:sp>
      <p:grpSp>
        <p:nvGrpSpPr>
          <p:cNvPr id="11" name="Group 10">
            <a:extLst>
              <a:ext uri="{FF2B5EF4-FFF2-40B4-BE49-F238E27FC236}">
                <a16:creationId xmlns:a16="http://schemas.microsoft.com/office/drawing/2014/main" id="{B21CF6DF-4EB2-7542-5D92-F62EA67A51D3}"/>
              </a:ext>
            </a:extLst>
          </p:cNvPr>
          <p:cNvGrpSpPr/>
          <p:nvPr/>
        </p:nvGrpSpPr>
        <p:grpSpPr>
          <a:xfrm>
            <a:off x="8178800" y="303730"/>
            <a:ext cx="606423" cy="606423"/>
            <a:chOff x="8178800" y="303730"/>
            <a:chExt cx="606423" cy="606423"/>
          </a:xfrm>
        </p:grpSpPr>
        <p:sp>
          <p:nvSpPr>
            <p:cNvPr id="4" name="Oval 3">
              <a:extLst>
                <a:ext uri="{FF2B5EF4-FFF2-40B4-BE49-F238E27FC236}">
                  <a16:creationId xmlns:a16="http://schemas.microsoft.com/office/drawing/2014/main" id="{91F3DEAA-5952-40CB-FEB1-2C12936762D3}"/>
                </a:ext>
              </a:extLst>
            </p:cNvPr>
            <p:cNvSpPr/>
            <p:nvPr/>
          </p:nvSpPr>
          <p:spPr>
            <a:xfrm>
              <a:off x="8178800" y="303730"/>
              <a:ext cx="606423" cy="60642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35" name="Graphic 34">
              <a:extLst>
                <a:ext uri="{FF2B5EF4-FFF2-40B4-BE49-F238E27FC236}">
                  <a16:creationId xmlns:a16="http://schemas.microsoft.com/office/drawing/2014/main" id="{603AA1A9-A519-1B62-00E8-2A1D200F91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84796" y="409726"/>
              <a:ext cx="394430" cy="394430"/>
            </a:xfrm>
            <a:prstGeom prst="rect">
              <a:avLst/>
            </a:prstGeom>
          </p:spPr>
        </p:pic>
      </p:grpSp>
      <p:sp>
        <p:nvSpPr>
          <p:cNvPr id="5" name="Rectangle 4">
            <a:extLst>
              <a:ext uri="{FF2B5EF4-FFF2-40B4-BE49-F238E27FC236}">
                <a16:creationId xmlns:a16="http://schemas.microsoft.com/office/drawing/2014/main" id="{5824259C-FF31-8393-5A71-EA88FD77AEA7}"/>
              </a:ext>
            </a:extLst>
          </p:cNvPr>
          <p:cNvSpPr/>
          <p:nvPr/>
        </p:nvSpPr>
        <p:spPr>
          <a:xfrm>
            <a:off x="365083" y="2136582"/>
            <a:ext cx="2608973" cy="22639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6" name="Rectangle 5">
            <a:extLst>
              <a:ext uri="{FF2B5EF4-FFF2-40B4-BE49-F238E27FC236}">
                <a16:creationId xmlns:a16="http://schemas.microsoft.com/office/drawing/2014/main" id="{51FF406B-86FA-98F1-A82E-1E49E964E7A3}"/>
              </a:ext>
            </a:extLst>
          </p:cNvPr>
          <p:cNvSpPr/>
          <p:nvPr/>
        </p:nvSpPr>
        <p:spPr>
          <a:xfrm>
            <a:off x="3259575" y="2136582"/>
            <a:ext cx="2608973" cy="22639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CA38A11C-37DC-7683-29AE-99B1B72F27BB}"/>
              </a:ext>
            </a:extLst>
          </p:cNvPr>
          <p:cNvSpPr/>
          <p:nvPr/>
        </p:nvSpPr>
        <p:spPr>
          <a:xfrm>
            <a:off x="6176250" y="2136582"/>
            <a:ext cx="2608973" cy="22639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141313"/>
              </a:solidFill>
              <a:effectLst/>
              <a:uLnTx/>
              <a:uFillTx/>
              <a:latin typeface="Arial"/>
              <a:ea typeface="+mn-ea"/>
              <a:cs typeface="+mn-cs"/>
              <a:sym typeface="Arial"/>
            </a:endParaRPr>
          </a:p>
        </p:txBody>
      </p:sp>
      <p:cxnSp>
        <p:nvCxnSpPr>
          <p:cNvPr id="12" name="Straight Connector 11">
            <a:extLst>
              <a:ext uri="{FF2B5EF4-FFF2-40B4-BE49-F238E27FC236}">
                <a16:creationId xmlns:a16="http://schemas.microsoft.com/office/drawing/2014/main" id="{D34C3E22-93CC-B44E-FC96-72BA9F416214}"/>
              </a:ext>
            </a:extLst>
          </p:cNvPr>
          <p:cNvCxnSpPr>
            <a:cxnSpLocks/>
          </p:cNvCxnSpPr>
          <p:nvPr/>
        </p:nvCxnSpPr>
        <p:spPr>
          <a:xfrm>
            <a:off x="365085" y="4400550"/>
            <a:ext cx="2608971" cy="0"/>
          </a:xfrm>
          <a:prstGeom prst="line">
            <a:avLst/>
          </a:prstGeom>
          <a:ln w="28575">
            <a:solidFill>
              <a:srgbClr val="F2A7A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DD6FB35-790C-0926-91ED-D3F8E5AE7C49}"/>
              </a:ext>
            </a:extLst>
          </p:cNvPr>
          <p:cNvCxnSpPr>
            <a:cxnSpLocks/>
          </p:cNvCxnSpPr>
          <p:nvPr/>
        </p:nvCxnSpPr>
        <p:spPr>
          <a:xfrm>
            <a:off x="3259577" y="4400550"/>
            <a:ext cx="2608971" cy="0"/>
          </a:xfrm>
          <a:prstGeom prst="line">
            <a:avLst/>
          </a:prstGeom>
          <a:ln w="28575">
            <a:solidFill>
              <a:srgbClr val="F2A7A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E4DF6B-82B1-E20E-0E0E-DB15A7D0FE41}"/>
              </a:ext>
            </a:extLst>
          </p:cNvPr>
          <p:cNvCxnSpPr>
            <a:cxnSpLocks/>
          </p:cNvCxnSpPr>
          <p:nvPr/>
        </p:nvCxnSpPr>
        <p:spPr>
          <a:xfrm>
            <a:off x="6176252" y="4400550"/>
            <a:ext cx="2608971" cy="0"/>
          </a:xfrm>
          <a:prstGeom prst="line">
            <a:avLst/>
          </a:prstGeom>
          <a:ln w="28575">
            <a:solidFill>
              <a:srgbClr val="F2A7A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0653008-2927-169F-D7F2-C4F4732494BC}"/>
              </a:ext>
            </a:extLst>
          </p:cNvPr>
          <p:cNvSpPr txBox="1"/>
          <p:nvPr/>
        </p:nvSpPr>
        <p:spPr>
          <a:xfrm>
            <a:off x="724530" y="2624372"/>
            <a:ext cx="1761816"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Universal design is a design technique which creates public and private spaces for equal access by individuals of all ages and abilities.</a:t>
            </a:r>
          </a:p>
        </p:txBody>
      </p:sp>
      <p:sp>
        <p:nvSpPr>
          <p:cNvPr id="28" name="TextBox 27">
            <a:extLst>
              <a:ext uri="{FF2B5EF4-FFF2-40B4-BE49-F238E27FC236}">
                <a16:creationId xmlns:a16="http://schemas.microsoft.com/office/drawing/2014/main" id="{433D610B-4A4B-E3EA-0E09-2B92B12C4D04}"/>
              </a:ext>
            </a:extLst>
          </p:cNvPr>
          <p:cNvSpPr txBox="1"/>
          <p:nvPr/>
        </p:nvSpPr>
        <p:spPr>
          <a:xfrm>
            <a:off x="3619022" y="2624371"/>
            <a:ext cx="1651621" cy="12926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Such features can be incorporated into private homes and residential facilities to facilitate aging in place and those with disabilities and mobility issues.</a:t>
            </a:r>
          </a:p>
        </p:txBody>
      </p:sp>
      <p:sp>
        <p:nvSpPr>
          <p:cNvPr id="29" name="TextBox 28">
            <a:extLst>
              <a:ext uri="{FF2B5EF4-FFF2-40B4-BE49-F238E27FC236}">
                <a16:creationId xmlns:a16="http://schemas.microsoft.com/office/drawing/2014/main" id="{4B100E80-EA6A-4DCF-A2D2-504B68782375}"/>
              </a:ext>
            </a:extLst>
          </p:cNvPr>
          <p:cNvSpPr txBox="1"/>
          <p:nvPr/>
        </p:nvSpPr>
        <p:spPr>
          <a:xfrm>
            <a:off x="6535697" y="2624371"/>
            <a:ext cx="183178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Arial"/>
                <a:cs typeface="Arial"/>
                <a:sym typeface="Arial"/>
              </a:rPr>
              <a:t>AARP released the </a:t>
            </a:r>
            <a:r>
              <a:rPr kumimoji="0" lang="en-US" sz="1200" b="0" i="0" u="none" strike="noStrike" kern="0" cap="none" spc="0" normalizeH="0" baseline="0" noProof="0" dirty="0" err="1">
                <a:ln>
                  <a:noFill/>
                </a:ln>
                <a:solidFill>
                  <a:srgbClr val="000000"/>
                </a:solidFill>
                <a:effectLst/>
                <a:uLnTx/>
                <a:uFillTx/>
                <a:latin typeface="Arial"/>
                <a:cs typeface="Arial"/>
                <a:sym typeface="Arial"/>
              </a:rPr>
              <a:t>HomeFit</a:t>
            </a:r>
            <a:r>
              <a:rPr kumimoji="0" lang="en-US" sz="1200" b="0" i="0" u="none" strike="noStrike" kern="0" cap="none" spc="0" normalizeH="0" baseline="30000" noProof="0" dirty="0">
                <a:ln>
                  <a:noFill/>
                </a:ln>
                <a:solidFill>
                  <a:srgbClr val="000000"/>
                </a:solidFill>
                <a:effectLst/>
                <a:uLnTx/>
                <a:uFillTx/>
                <a:latin typeface="Arial"/>
                <a:cs typeface="Arial"/>
                <a:sym typeface="Arial"/>
              </a:rPr>
              <a:t>®</a:t>
            </a:r>
            <a:r>
              <a:rPr kumimoji="0" lang="en-US" sz="1200" b="0" i="0" u="none" strike="noStrike" kern="0" cap="none" spc="0" normalizeH="0" baseline="0" noProof="0" dirty="0">
                <a:ln>
                  <a:noFill/>
                </a:ln>
                <a:solidFill>
                  <a:srgbClr val="000000"/>
                </a:solidFill>
                <a:effectLst/>
                <a:uLnTx/>
                <a:uFillTx/>
                <a:latin typeface="Arial"/>
                <a:cs typeface="Arial"/>
                <a:sym typeface="Arial"/>
              </a:rPr>
              <a:t> Model Ordinance in July 2025.  </a:t>
            </a:r>
          </a:p>
        </p:txBody>
      </p:sp>
      <p:grpSp>
        <p:nvGrpSpPr>
          <p:cNvPr id="30" name="Group 29">
            <a:extLst>
              <a:ext uri="{FF2B5EF4-FFF2-40B4-BE49-F238E27FC236}">
                <a16:creationId xmlns:a16="http://schemas.microsoft.com/office/drawing/2014/main" id="{344E87BF-6C0D-335F-CBCE-FE6D8EB0793B}"/>
              </a:ext>
            </a:extLst>
          </p:cNvPr>
          <p:cNvGrpSpPr/>
          <p:nvPr/>
        </p:nvGrpSpPr>
        <p:grpSpPr>
          <a:xfrm>
            <a:off x="724530" y="1414271"/>
            <a:ext cx="382386" cy="429949"/>
            <a:chOff x="1246150" y="1693645"/>
            <a:chExt cx="333949" cy="375487"/>
          </a:xfrm>
          <a:solidFill>
            <a:schemeClr val="bg2"/>
          </a:solidFill>
        </p:grpSpPr>
        <p:sp>
          <p:nvSpPr>
            <p:cNvPr id="32" name="Freeform: Shape 31">
              <a:extLst>
                <a:ext uri="{FF2B5EF4-FFF2-40B4-BE49-F238E27FC236}">
                  <a16:creationId xmlns:a16="http://schemas.microsoft.com/office/drawing/2014/main" id="{5739E91E-B9FE-6A43-520C-4CB842069242}"/>
                </a:ext>
              </a:extLst>
            </p:cNvPr>
            <p:cNvSpPr/>
            <p:nvPr/>
          </p:nvSpPr>
          <p:spPr>
            <a:xfrm>
              <a:off x="1246150" y="1729483"/>
              <a:ext cx="158829" cy="309512"/>
            </a:xfrm>
            <a:custGeom>
              <a:avLst/>
              <a:gdLst>
                <a:gd name="connsiteX0" fmla="*/ 158829 w 158829"/>
                <a:gd name="connsiteY0" fmla="*/ 309513 h 309512"/>
                <a:gd name="connsiteX1" fmla="*/ 0 w 158829"/>
                <a:gd name="connsiteY1" fmla="*/ 150684 h 309512"/>
                <a:gd name="connsiteX2" fmla="*/ 107515 w 158829"/>
                <a:gd name="connsiteY2" fmla="*/ 0 h 309512"/>
              </a:gdLst>
              <a:ahLst/>
              <a:cxnLst>
                <a:cxn ang="0">
                  <a:pos x="connsiteX0" y="connsiteY0"/>
                </a:cxn>
                <a:cxn ang="0">
                  <a:pos x="connsiteX1" y="connsiteY1"/>
                </a:cxn>
                <a:cxn ang="0">
                  <a:pos x="connsiteX2" y="connsiteY2"/>
                </a:cxn>
              </a:cxnLst>
              <a:rect l="l" t="t" r="r" b="b"/>
              <a:pathLst>
                <a:path w="158829" h="309512">
                  <a:moveTo>
                    <a:pt x="158829" y="309513"/>
                  </a:moveTo>
                  <a:cubicBezTo>
                    <a:pt x="70862" y="309513"/>
                    <a:pt x="0" y="238651"/>
                    <a:pt x="0" y="150684"/>
                  </a:cubicBezTo>
                  <a:cubicBezTo>
                    <a:pt x="0" y="80636"/>
                    <a:pt x="44798" y="21177"/>
                    <a:pt x="107515" y="0"/>
                  </a:cubicBez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Freeform: Shape 32">
              <a:extLst>
                <a:ext uri="{FF2B5EF4-FFF2-40B4-BE49-F238E27FC236}">
                  <a16:creationId xmlns:a16="http://schemas.microsoft.com/office/drawing/2014/main" id="{C4C45704-CED7-2F51-7399-70B2397CF794}"/>
                </a:ext>
              </a:extLst>
            </p:cNvPr>
            <p:cNvSpPr/>
            <p:nvPr/>
          </p:nvSpPr>
          <p:spPr>
            <a:xfrm>
              <a:off x="1421270" y="1721338"/>
              <a:ext cx="158829" cy="308698"/>
            </a:xfrm>
            <a:custGeom>
              <a:avLst/>
              <a:gdLst>
                <a:gd name="connsiteX0" fmla="*/ 0 w 158829"/>
                <a:gd name="connsiteY0" fmla="*/ 0 h 308698"/>
                <a:gd name="connsiteX1" fmla="*/ 158829 w 158829"/>
                <a:gd name="connsiteY1" fmla="*/ 158829 h 308698"/>
                <a:gd name="connsiteX2" fmla="*/ 52128 w 158829"/>
                <a:gd name="connsiteY2" fmla="*/ 308698 h 308698"/>
              </a:gdLst>
              <a:ahLst/>
              <a:cxnLst>
                <a:cxn ang="0">
                  <a:pos x="connsiteX0" y="connsiteY0"/>
                </a:cxn>
                <a:cxn ang="0">
                  <a:pos x="connsiteX1" y="connsiteY1"/>
                </a:cxn>
                <a:cxn ang="0">
                  <a:pos x="connsiteX2" y="connsiteY2"/>
                </a:cxn>
              </a:cxnLst>
              <a:rect l="l" t="t" r="r" b="b"/>
              <a:pathLst>
                <a:path w="158829" h="308698">
                  <a:moveTo>
                    <a:pt x="0" y="0"/>
                  </a:moveTo>
                  <a:cubicBezTo>
                    <a:pt x="87967" y="0"/>
                    <a:pt x="158829" y="70862"/>
                    <a:pt x="158829" y="158829"/>
                  </a:cubicBezTo>
                  <a:cubicBezTo>
                    <a:pt x="158829" y="228062"/>
                    <a:pt x="114031" y="287521"/>
                    <a:pt x="52128" y="308698"/>
                  </a:cubicBez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Freeform: Shape 38">
              <a:extLst>
                <a:ext uri="{FF2B5EF4-FFF2-40B4-BE49-F238E27FC236}">
                  <a16:creationId xmlns:a16="http://schemas.microsoft.com/office/drawing/2014/main" id="{3ACBF889-4A16-2EE7-75E7-E15C83AE13F0}"/>
                </a:ext>
              </a:extLst>
            </p:cNvPr>
            <p:cNvSpPr/>
            <p:nvPr/>
          </p:nvSpPr>
          <p:spPr>
            <a:xfrm>
              <a:off x="1421270" y="1721338"/>
              <a:ext cx="29322" cy="30136"/>
            </a:xfrm>
            <a:custGeom>
              <a:avLst/>
              <a:gdLst>
                <a:gd name="connsiteX0" fmla="*/ 0 w 29322"/>
                <a:gd name="connsiteY0" fmla="*/ 0 h 30136"/>
                <a:gd name="connsiteX1" fmla="*/ 29322 w 29322"/>
                <a:gd name="connsiteY1" fmla="*/ 30137 h 30136"/>
              </a:gdLst>
              <a:ahLst/>
              <a:cxnLst>
                <a:cxn ang="0">
                  <a:pos x="connsiteX0" y="connsiteY0"/>
                </a:cxn>
                <a:cxn ang="0">
                  <a:pos x="connsiteX1" y="connsiteY1"/>
                </a:cxn>
              </a:cxnLst>
              <a:rect l="l" t="t" r="r" b="b"/>
              <a:pathLst>
                <a:path w="29322" h="30136">
                  <a:moveTo>
                    <a:pt x="0" y="0"/>
                  </a:moveTo>
                  <a:lnTo>
                    <a:pt x="29322" y="30137"/>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Freeform: Shape 39">
              <a:extLst>
                <a:ext uri="{FF2B5EF4-FFF2-40B4-BE49-F238E27FC236}">
                  <a16:creationId xmlns:a16="http://schemas.microsoft.com/office/drawing/2014/main" id="{F12D1C65-D5CC-9CB4-0C17-440A0A3FA636}"/>
                </a:ext>
              </a:extLst>
            </p:cNvPr>
            <p:cNvSpPr/>
            <p:nvPr/>
          </p:nvSpPr>
          <p:spPr>
            <a:xfrm>
              <a:off x="1421270" y="1693645"/>
              <a:ext cx="28507" cy="27693"/>
            </a:xfrm>
            <a:custGeom>
              <a:avLst/>
              <a:gdLst>
                <a:gd name="connsiteX0" fmla="*/ 0 w 28507"/>
                <a:gd name="connsiteY0" fmla="*/ 27693 h 27693"/>
                <a:gd name="connsiteX1" fmla="*/ 28508 w 28507"/>
                <a:gd name="connsiteY1" fmla="*/ 0 h 27693"/>
              </a:gdLst>
              <a:ahLst/>
              <a:cxnLst>
                <a:cxn ang="0">
                  <a:pos x="connsiteX0" y="connsiteY0"/>
                </a:cxn>
                <a:cxn ang="0">
                  <a:pos x="connsiteX1" y="connsiteY1"/>
                </a:cxn>
              </a:cxnLst>
              <a:rect l="l" t="t" r="r" b="b"/>
              <a:pathLst>
                <a:path w="28507" h="27693">
                  <a:moveTo>
                    <a:pt x="0" y="27693"/>
                  </a:moveTo>
                  <a:lnTo>
                    <a:pt x="28508" y="0"/>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Freeform: Shape 40">
              <a:extLst>
                <a:ext uri="{FF2B5EF4-FFF2-40B4-BE49-F238E27FC236}">
                  <a16:creationId xmlns:a16="http://schemas.microsoft.com/office/drawing/2014/main" id="{F868357D-9A51-371E-BC7B-599046933889}"/>
                </a:ext>
              </a:extLst>
            </p:cNvPr>
            <p:cNvSpPr/>
            <p:nvPr/>
          </p:nvSpPr>
          <p:spPr>
            <a:xfrm>
              <a:off x="1374843" y="2008859"/>
              <a:ext cx="30136" cy="30136"/>
            </a:xfrm>
            <a:custGeom>
              <a:avLst/>
              <a:gdLst>
                <a:gd name="connsiteX0" fmla="*/ 30137 w 30136"/>
                <a:gd name="connsiteY0" fmla="*/ 30137 h 30136"/>
                <a:gd name="connsiteX1" fmla="*/ 0 w 30136"/>
                <a:gd name="connsiteY1" fmla="*/ 0 h 30136"/>
              </a:gdLst>
              <a:ahLst/>
              <a:cxnLst>
                <a:cxn ang="0">
                  <a:pos x="connsiteX0" y="connsiteY0"/>
                </a:cxn>
                <a:cxn ang="0">
                  <a:pos x="connsiteX1" y="connsiteY1"/>
                </a:cxn>
              </a:cxnLst>
              <a:rect l="l" t="t" r="r" b="b"/>
              <a:pathLst>
                <a:path w="30136" h="30136">
                  <a:moveTo>
                    <a:pt x="30137" y="30137"/>
                  </a:moveTo>
                  <a:lnTo>
                    <a:pt x="0" y="0"/>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Freeform: Shape 41">
              <a:extLst>
                <a:ext uri="{FF2B5EF4-FFF2-40B4-BE49-F238E27FC236}">
                  <a16:creationId xmlns:a16="http://schemas.microsoft.com/office/drawing/2014/main" id="{29995E1A-2B30-FB1B-AEEC-D40546EDBC73}"/>
                </a:ext>
              </a:extLst>
            </p:cNvPr>
            <p:cNvSpPr/>
            <p:nvPr/>
          </p:nvSpPr>
          <p:spPr>
            <a:xfrm>
              <a:off x="1374843" y="2038996"/>
              <a:ext cx="30136" cy="30136"/>
            </a:xfrm>
            <a:custGeom>
              <a:avLst/>
              <a:gdLst>
                <a:gd name="connsiteX0" fmla="*/ 30137 w 30136"/>
                <a:gd name="connsiteY0" fmla="*/ 0 h 30136"/>
                <a:gd name="connsiteX1" fmla="*/ 0 w 30136"/>
                <a:gd name="connsiteY1" fmla="*/ 30137 h 30136"/>
              </a:gdLst>
              <a:ahLst/>
              <a:cxnLst>
                <a:cxn ang="0">
                  <a:pos x="connsiteX0" y="connsiteY0"/>
                </a:cxn>
                <a:cxn ang="0">
                  <a:pos x="connsiteX1" y="connsiteY1"/>
                </a:cxn>
              </a:cxnLst>
              <a:rect l="l" t="t" r="r" b="b"/>
              <a:pathLst>
                <a:path w="30136" h="30136">
                  <a:moveTo>
                    <a:pt x="30137" y="0"/>
                  </a:moveTo>
                  <a:lnTo>
                    <a:pt x="0" y="30137"/>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Freeform: Shape 42">
              <a:extLst>
                <a:ext uri="{FF2B5EF4-FFF2-40B4-BE49-F238E27FC236}">
                  <a16:creationId xmlns:a16="http://schemas.microsoft.com/office/drawing/2014/main" id="{8D8A9A71-C8AA-5A5C-1F39-54A9AC8EA2AA}"/>
                </a:ext>
              </a:extLst>
            </p:cNvPr>
            <p:cNvSpPr/>
            <p:nvPr/>
          </p:nvSpPr>
          <p:spPr>
            <a:xfrm>
              <a:off x="1356923" y="1881796"/>
              <a:ext cx="114031" cy="73305"/>
            </a:xfrm>
            <a:custGeom>
              <a:avLst/>
              <a:gdLst>
                <a:gd name="connsiteX0" fmla="*/ 0 w 114031"/>
                <a:gd name="connsiteY0" fmla="*/ 0 h 73305"/>
                <a:gd name="connsiteX1" fmla="*/ 0 w 114031"/>
                <a:gd name="connsiteY1" fmla="*/ 73306 h 73305"/>
                <a:gd name="connsiteX2" fmla="*/ 40725 w 114031"/>
                <a:gd name="connsiteY2" fmla="*/ 73306 h 73305"/>
                <a:gd name="connsiteX3" fmla="*/ 40725 w 114031"/>
                <a:gd name="connsiteY3" fmla="*/ 40725 h 73305"/>
                <a:gd name="connsiteX4" fmla="*/ 73306 w 114031"/>
                <a:gd name="connsiteY4" fmla="*/ 40725 h 73305"/>
                <a:gd name="connsiteX5" fmla="*/ 73306 w 114031"/>
                <a:gd name="connsiteY5" fmla="*/ 73306 h 73305"/>
                <a:gd name="connsiteX6" fmla="*/ 114031 w 114031"/>
                <a:gd name="connsiteY6" fmla="*/ 73306 h 73305"/>
                <a:gd name="connsiteX7" fmla="*/ 114031 w 114031"/>
                <a:gd name="connsiteY7" fmla="*/ 0 h 73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031" h="73305">
                  <a:moveTo>
                    <a:pt x="0" y="0"/>
                  </a:moveTo>
                  <a:lnTo>
                    <a:pt x="0" y="73306"/>
                  </a:lnTo>
                  <a:lnTo>
                    <a:pt x="40725" y="73306"/>
                  </a:lnTo>
                  <a:lnTo>
                    <a:pt x="40725" y="40725"/>
                  </a:lnTo>
                  <a:lnTo>
                    <a:pt x="73306" y="40725"/>
                  </a:lnTo>
                  <a:lnTo>
                    <a:pt x="73306" y="73306"/>
                  </a:lnTo>
                  <a:lnTo>
                    <a:pt x="114031" y="73306"/>
                  </a:lnTo>
                  <a:lnTo>
                    <a:pt x="114031" y="0"/>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Freeform: Shape 43">
              <a:extLst>
                <a:ext uri="{FF2B5EF4-FFF2-40B4-BE49-F238E27FC236}">
                  <a16:creationId xmlns:a16="http://schemas.microsoft.com/office/drawing/2014/main" id="{A675750B-F2FD-4DD5-4DE5-880F7694E519}"/>
                </a:ext>
              </a:extLst>
            </p:cNvPr>
            <p:cNvSpPr/>
            <p:nvPr/>
          </p:nvSpPr>
          <p:spPr>
            <a:xfrm>
              <a:off x="1470955" y="1808490"/>
              <a:ext cx="8145" cy="40725"/>
            </a:xfrm>
            <a:custGeom>
              <a:avLst/>
              <a:gdLst>
                <a:gd name="connsiteX0" fmla="*/ 0 w 8145"/>
                <a:gd name="connsiteY0" fmla="*/ 40725 h 40725"/>
                <a:gd name="connsiteX1" fmla="*/ 0 w 8145"/>
                <a:gd name="connsiteY1" fmla="*/ 0 h 40725"/>
              </a:gdLst>
              <a:ahLst/>
              <a:cxnLst>
                <a:cxn ang="0">
                  <a:pos x="connsiteX0" y="connsiteY0"/>
                </a:cxn>
                <a:cxn ang="0">
                  <a:pos x="connsiteX1" y="connsiteY1"/>
                </a:cxn>
              </a:cxnLst>
              <a:rect l="l" t="t" r="r" b="b"/>
              <a:pathLst>
                <a:path w="8145" h="40725">
                  <a:moveTo>
                    <a:pt x="0" y="40725"/>
                  </a:moveTo>
                  <a:lnTo>
                    <a:pt x="0" y="0"/>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Freeform: Shape 44">
              <a:extLst>
                <a:ext uri="{FF2B5EF4-FFF2-40B4-BE49-F238E27FC236}">
                  <a16:creationId xmlns:a16="http://schemas.microsoft.com/office/drawing/2014/main" id="{6662B4A3-B500-3C23-C8A5-074B8390E3D1}"/>
                </a:ext>
              </a:extLst>
            </p:cNvPr>
            <p:cNvSpPr/>
            <p:nvPr/>
          </p:nvSpPr>
          <p:spPr>
            <a:xfrm>
              <a:off x="1331674" y="1796273"/>
              <a:ext cx="161272" cy="80636"/>
            </a:xfrm>
            <a:custGeom>
              <a:avLst/>
              <a:gdLst>
                <a:gd name="connsiteX0" fmla="*/ 0 w 161272"/>
                <a:gd name="connsiteY0" fmla="*/ 80636 h 80636"/>
                <a:gd name="connsiteX1" fmla="*/ 80636 w 161272"/>
                <a:gd name="connsiteY1" fmla="*/ 0 h 80636"/>
                <a:gd name="connsiteX2" fmla="*/ 161273 w 161272"/>
                <a:gd name="connsiteY2" fmla="*/ 80636 h 80636"/>
              </a:gdLst>
              <a:ahLst/>
              <a:cxnLst>
                <a:cxn ang="0">
                  <a:pos x="connsiteX0" y="connsiteY0"/>
                </a:cxn>
                <a:cxn ang="0">
                  <a:pos x="connsiteX1" y="connsiteY1"/>
                </a:cxn>
                <a:cxn ang="0">
                  <a:pos x="connsiteX2" y="connsiteY2"/>
                </a:cxn>
              </a:cxnLst>
              <a:rect l="l" t="t" r="r" b="b"/>
              <a:pathLst>
                <a:path w="161272" h="80636">
                  <a:moveTo>
                    <a:pt x="0" y="80636"/>
                  </a:moveTo>
                  <a:lnTo>
                    <a:pt x="80636" y="0"/>
                  </a:lnTo>
                  <a:lnTo>
                    <a:pt x="161273" y="80636"/>
                  </a:lnTo>
                </a:path>
              </a:pathLst>
            </a:custGeom>
            <a:grpFill/>
            <a:ln w="19050" cap="rnd">
              <a:solidFill>
                <a:srgbClr val="F2F2F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46" name="Graphic 45">
            <a:extLst>
              <a:ext uri="{FF2B5EF4-FFF2-40B4-BE49-F238E27FC236}">
                <a16:creationId xmlns:a16="http://schemas.microsoft.com/office/drawing/2014/main" id="{C10C22D0-FA3D-F628-F742-5FB338103B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19020" y="1451206"/>
            <a:ext cx="356079" cy="356079"/>
          </a:xfrm>
          <a:prstGeom prst="rect">
            <a:avLst/>
          </a:prstGeom>
        </p:spPr>
      </p:pic>
      <p:pic>
        <p:nvPicPr>
          <p:cNvPr id="47" name="Graphic 46">
            <a:extLst>
              <a:ext uri="{FF2B5EF4-FFF2-40B4-BE49-F238E27FC236}">
                <a16:creationId xmlns:a16="http://schemas.microsoft.com/office/drawing/2014/main" id="{50A72C9A-928C-1106-8444-EF3F4E6A9B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77132" y="1441986"/>
            <a:ext cx="374518" cy="374518"/>
          </a:xfrm>
          <a:prstGeom prst="rect">
            <a:avLst/>
          </a:prstGeom>
        </p:spPr>
      </p:pic>
      <p:sp>
        <p:nvSpPr>
          <p:cNvPr id="48" name="Isosceles Triangle 47">
            <a:extLst>
              <a:ext uri="{FF2B5EF4-FFF2-40B4-BE49-F238E27FC236}">
                <a16:creationId xmlns:a16="http://schemas.microsoft.com/office/drawing/2014/main" id="{C6081042-CC90-864A-6224-A87547561935}"/>
              </a:ext>
            </a:extLst>
          </p:cNvPr>
          <p:cNvSpPr/>
          <p:nvPr/>
        </p:nvSpPr>
        <p:spPr>
          <a:xfrm rot="10800000">
            <a:off x="775330" y="2134504"/>
            <a:ext cx="218564" cy="119733"/>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50" name="Isosceles Triangle 49">
            <a:extLst>
              <a:ext uri="{FF2B5EF4-FFF2-40B4-BE49-F238E27FC236}">
                <a16:creationId xmlns:a16="http://schemas.microsoft.com/office/drawing/2014/main" id="{62F8FF31-2260-479E-A2FB-A0DC2CAD947F}"/>
              </a:ext>
            </a:extLst>
          </p:cNvPr>
          <p:cNvSpPr/>
          <p:nvPr/>
        </p:nvSpPr>
        <p:spPr>
          <a:xfrm rot="10800000">
            <a:off x="3669822" y="2134504"/>
            <a:ext cx="218564" cy="119733"/>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
        <p:nvSpPr>
          <p:cNvPr id="52" name="Isosceles Triangle 51">
            <a:extLst>
              <a:ext uri="{FF2B5EF4-FFF2-40B4-BE49-F238E27FC236}">
                <a16:creationId xmlns:a16="http://schemas.microsoft.com/office/drawing/2014/main" id="{4EDB0B9C-4804-D431-C86D-7C9531AAB25F}"/>
              </a:ext>
            </a:extLst>
          </p:cNvPr>
          <p:cNvSpPr/>
          <p:nvPr/>
        </p:nvSpPr>
        <p:spPr>
          <a:xfrm rot="10800000">
            <a:off x="6586497" y="2134504"/>
            <a:ext cx="218564" cy="119733"/>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D" sz="1400" b="0" i="0" u="none" strike="noStrike" kern="0" cap="none" spc="0" normalizeH="0" baseline="0" noProof="0">
              <a:ln>
                <a:noFill/>
              </a:ln>
              <a:solidFill>
                <a:srgbClr val="F2F2F2"/>
              </a:solidFill>
              <a:effectLst/>
              <a:uLnTx/>
              <a:uFillTx/>
              <a:latin typeface="Arial"/>
              <a:ea typeface="+mn-ea"/>
              <a:cs typeface="+mn-cs"/>
              <a:sym typeface="Arial"/>
            </a:endParaRPr>
          </a:p>
        </p:txBody>
      </p:sp>
    </p:spTree>
    <p:extLst>
      <p:ext uri="{BB962C8B-B14F-4D97-AF65-F5344CB8AC3E}">
        <p14:creationId xmlns:p14="http://schemas.microsoft.com/office/powerpoint/2010/main" val="862221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9EE9390E-C7BC-0908-70B0-D5375A8125A0}"/>
              </a:ext>
            </a:extLst>
          </p:cNvPr>
          <p:cNvSpPr/>
          <p:nvPr/>
        </p:nvSpPr>
        <p:spPr>
          <a:xfrm>
            <a:off x="0" y="2356645"/>
            <a:ext cx="9144000" cy="13844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4661F212-9FDB-229A-2AF1-6070544A6BBB}"/>
              </a:ext>
            </a:extLst>
          </p:cNvPr>
          <p:cNvSpPr>
            <a:spLocks noGrp="1"/>
          </p:cNvSpPr>
          <p:nvPr>
            <p:ph type="title"/>
          </p:nvPr>
        </p:nvSpPr>
        <p:spPr/>
        <p:txBody>
          <a:bodyPr anchor="ctr"/>
          <a:lstStyle/>
          <a:p>
            <a:r>
              <a:rPr lang="en-US" dirty="0"/>
              <a:t>What People 50+ Think About Accessibility in Homes</a:t>
            </a:r>
            <a:endParaRPr lang="en-ID" dirty="0"/>
          </a:p>
        </p:txBody>
      </p:sp>
      <p:sp>
        <p:nvSpPr>
          <p:cNvPr id="3" name="Rectangle 2">
            <a:extLst>
              <a:ext uri="{FF2B5EF4-FFF2-40B4-BE49-F238E27FC236}">
                <a16:creationId xmlns:a16="http://schemas.microsoft.com/office/drawing/2014/main" id="{892FB91C-11E7-E4F5-EE17-BFC953C12168}"/>
              </a:ext>
            </a:extLst>
          </p:cNvPr>
          <p:cNvSpPr/>
          <p:nvPr/>
        </p:nvSpPr>
        <p:spPr>
          <a:xfrm>
            <a:off x="358775"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13" name="Google Shape;807;p13">
            <a:extLst>
              <a:ext uri="{FF2B5EF4-FFF2-40B4-BE49-F238E27FC236}">
                <a16:creationId xmlns:a16="http://schemas.microsoft.com/office/drawing/2014/main" id="{F453D856-326B-A205-3CEE-186305D46064}"/>
              </a:ext>
            </a:extLst>
          </p:cNvPr>
          <p:cNvSpPr/>
          <p:nvPr/>
        </p:nvSpPr>
        <p:spPr>
          <a:xfrm>
            <a:off x="1648409"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14" name="Isosceles Triangle 13">
            <a:extLst>
              <a:ext uri="{FF2B5EF4-FFF2-40B4-BE49-F238E27FC236}">
                <a16:creationId xmlns:a16="http://schemas.microsoft.com/office/drawing/2014/main" id="{CB593B55-D8CE-51ED-937C-A2819FA6D1B7}"/>
              </a:ext>
            </a:extLst>
          </p:cNvPr>
          <p:cNvSpPr/>
          <p:nvPr/>
        </p:nvSpPr>
        <p:spPr>
          <a:xfrm>
            <a:off x="1589963"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26" name="TextBox 25">
            <a:extLst>
              <a:ext uri="{FF2B5EF4-FFF2-40B4-BE49-F238E27FC236}">
                <a16:creationId xmlns:a16="http://schemas.microsoft.com/office/drawing/2014/main" id="{0ECDD1E8-C4C0-5BF8-6361-9F6283B9D3EA}"/>
              </a:ext>
            </a:extLst>
          </p:cNvPr>
          <p:cNvSpPr txBox="1"/>
          <p:nvPr/>
        </p:nvSpPr>
        <p:spPr>
          <a:xfrm>
            <a:off x="527050" y="1755907"/>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68%</a:t>
            </a:r>
          </a:p>
        </p:txBody>
      </p:sp>
      <p:sp>
        <p:nvSpPr>
          <p:cNvPr id="30" name="Isosceles Triangle 29">
            <a:extLst>
              <a:ext uri="{FF2B5EF4-FFF2-40B4-BE49-F238E27FC236}">
                <a16:creationId xmlns:a16="http://schemas.microsoft.com/office/drawing/2014/main" id="{8BB270CB-C888-B161-9839-B682D8F421AB}"/>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pic>
        <p:nvPicPr>
          <p:cNvPr id="34" name="Graphic 33">
            <a:extLst>
              <a:ext uri="{FF2B5EF4-FFF2-40B4-BE49-F238E27FC236}">
                <a16:creationId xmlns:a16="http://schemas.microsoft.com/office/drawing/2014/main" id="{9B052D40-805B-F63C-ADEE-269B98C3C6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57452" y="1352850"/>
            <a:ext cx="341112" cy="341112"/>
          </a:xfrm>
          <a:prstGeom prst="rect">
            <a:avLst/>
          </a:prstGeom>
        </p:spPr>
      </p:pic>
      <p:sp>
        <p:nvSpPr>
          <p:cNvPr id="4" name="Rectangle 3">
            <a:extLst>
              <a:ext uri="{FF2B5EF4-FFF2-40B4-BE49-F238E27FC236}">
                <a16:creationId xmlns:a16="http://schemas.microsoft.com/office/drawing/2014/main" id="{4DA7A848-04DE-C696-86D2-2B4E25E3A867}"/>
              </a:ext>
            </a:extLst>
          </p:cNvPr>
          <p:cNvSpPr/>
          <p:nvPr/>
        </p:nvSpPr>
        <p:spPr>
          <a:xfrm>
            <a:off x="2495223"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18" name="Google Shape;807;p13">
            <a:extLst>
              <a:ext uri="{FF2B5EF4-FFF2-40B4-BE49-F238E27FC236}">
                <a16:creationId xmlns:a16="http://schemas.microsoft.com/office/drawing/2014/main" id="{05A158E8-D34A-A7E8-0A23-EA905030471C}"/>
              </a:ext>
            </a:extLst>
          </p:cNvPr>
          <p:cNvSpPr/>
          <p:nvPr/>
        </p:nvSpPr>
        <p:spPr>
          <a:xfrm>
            <a:off x="3784857"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19" name="Isosceles Triangle 18">
            <a:extLst>
              <a:ext uri="{FF2B5EF4-FFF2-40B4-BE49-F238E27FC236}">
                <a16:creationId xmlns:a16="http://schemas.microsoft.com/office/drawing/2014/main" id="{C3A82A29-0DE8-7CD8-8F9D-E7D96705EF41}"/>
              </a:ext>
            </a:extLst>
          </p:cNvPr>
          <p:cNvSpPr/>
          <p:nvPr/>
        </p:nvSpPr>
        <p:spPr>
          <a:xfrm>
            <a:off x="3726411"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27" name="TextBox 26">
            <a:extLst>
              <a:ext uri="{FF2B5EF4-FFF2-40B4-BE49-F238E27FC236}">
                <a16:creationId xmlns:a16="http://schemas.microsoft.com/office/drawing/2014/main" id="{938CC282-DA4D-E146-C734-3CA4E55A42F6}"/>
              </a:ext>
            </a:extLst>
          </p:cNvPr>
          <p:cNvSpPr txBox="1"/>
          <p:nvPr/>
        </p:nvSpPr>
        <p:spPr>
          <a:xfrm>
            <a:off x="2663498" y="1755907"/>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59%</a:t>
            </a:r>
          </a:p>
        </p:txBody>
      </p:sp>
      <p:sp>
        <p:nvSpPr>
          <p:cNvPr id="31" name="Isosceles Triangle 30">
            <a:extLst>
              <a:ext uri="{FF2B5EF4-FFF2-40B4-BE49-F238E27FC236}">
                <a16:creationId xmlns:a16="http://schemas.microsoft.com/office/drawing/2014/main" id="{8C82A721-9D25-FAA9-56AA-58C227718344}"/>
              </a:ext>
            </a:extLst>
          </p:cNvPr>
          <p:cNvSpPr/>
          <p:nvPr/>
        </p:nvSpPr>
        <p:spPr>
          <a:xfrm flipV="1">
            <a:off x="2663498"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pic>
        <p:nvPicPr>
          <p:cNvPr id="35" name="Graphic 34">
            <a:extLst>
              <a:ext uri="{FF2B5EF4-FFF2-40B4-BE49-F238E27FC236}">
                <a16:creationId xmlns:a16="http://schemas.microsoft.com/office/drawing/2014/main" id="{2EE9E321-F439-2056-C525-2D0F7434CC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93900" y="1352850"/>
            <a:ext cx="341112" cy="341112"/>
          </a:xfrm>
          <a:prstGeom prst="rect">
            <a:avLst/>
          </a:prstGeom>
        </p:spPr>
      </p:pic>
      <p:sp>
        <p:nvSpPr>
          <p:cNvPr id="5" name="Rectangle 4">
            <a:extLst>
              <a:ext uri="{FF2B5EF4-FFF2-40B4-BE49-F238E27FC236}">
                <a16:creationId xmlns:a16="http://schemas.microsoft.com/office/drawing/2014/main" id="{AF9152C8-8364-D774-205D-95276F3458A3}"/>
              </a:ext>
            </a:extLst>
          </p:cNvPr>
          <p:cNvSpPr/>
          <p:nvPr/>
        </p:nvSpPr>
        <p:spPr>
          <a:xfrm>
            <a:off x="4631670"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21" name="Google Shape;807;p13">
            <a:extLst>
              <a:ext uri="{FF2B5EF4-FFF2-40B4-BE49-F238E27FC236}">
                <a16:creationId xmlns:a16="http://schemas.microsoft.com/office/drawing/2014/main" id="{A1B4DFC6-FAB6-74EC-4FC5-8445FBFE0859}"/>
              </a:ext>
            </a:extLst>
          </p:cNvPr>
          <p:cNvSpPr/>
          <p:nvPr/>
        </p:nvSpPr>
        <p:spPr>
          <a:xfrm>
            <a:off x="5921305"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2" name="Isosceles Triangle 21">
            <a:extLst>
              <a:ext uri="{FF2B5EF4-FFF2-40B4-BE49-F238E27FC236}">
                <a16:creationId xmlns:a16="http://schemas.microsoft.com/office/drawing/2014/main" id="{FBEC062C-21C8-BE27-C711-5E6A40DBFD82}"/>
              </a:ext>
            </a:extLst>
          </p:cNvPr>
          <p:cNvSpPr/>
          <p:nvPr/>
        </p:nvSpPr>
        <p:spPr>
          <a:xfrm>
            <a:off x="5862859"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28" name="TextBox 27">
            <a:extLst>
              <a:ext uri="{FF2B5EF4-FFF2-40B4-BE49-F238E27FC236}">
                <a16:creationId xmlns:a16="http://schemas.microsoft.com/office/drawing/2014/main" id="{9C9658AB-720B-720A-8627-E2B629208B44}"/>
              </a:ext>
            </a:extLst>
          </p:cNvPr>
          <p:cNvSpPr txBox="1"/>
          <p:nvPr/>
        </p:nvSpPr>
        <p:spPr>
          <a:xfrm>
            <a:off x="4799946" y="1755907"/>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56%</a:t>
            </a:r>
          </a:p>
        </p:txBody>
      </p:sp>
      <p:sp>
        <p:nvSpPr>
          <p:cNvPr id="32" name="Isosceles Triangle 31">
            <a:extLst>
              <a:ext uri="{FF2B5EF4-FFF2-40B4-BE49-F238E27FC236}">
                <a16:creationId xmlns:a16="http://schemas.microsoft.com/office/drawing/2014/main" id="{9A388E6D-2FDD-3B02-44C4-98383EC6DCE0}"/>
              </a:ext>
            </a:extLst>
          </p:cNvPr>
          <p:cNvSpPr/>
          <p:nvPr/>
        </p:nvSpPr>
        <p:spPr>
          <a:xfrm flipV="1">
            <a:off x="4799946"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pic>
        <p:nvPicPr>
          <p:cNvPr id="36" name="Graphic 35">
            <a:extLst>
              <a:ext uri="{FF2B5EF4-FFF2-40B4-BE49-F238E27FC236}">
                <a16:creationId xmlns:a16="http://schemas.microsoft.com/office/drawing/2014/main" id="{C3DD2264-FDE7-D11C-ABF9-B83DD531BA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30348" y="1352850"/>
            <a:ext cx="341112" cy="341112"/>
          </a:xfrm>
          <a:prstGeom prst="rect">
            <a:avLst/>
          </a:prstGeom>
        </p:spPr>
      </p:pic>
      <p:sp>
        <p:nvSpPr>
          <p:cNvPr id="6" name="Rectangle 5">
            <a:extLst>
              <a:ext uri="{FF2B5EF4-FFF2-40B4-BE49-F238E27FC236}">
                <a16:creationId xmlns:a16="http://schemas.microsoft.com/office/drawing/2014/main" id="{97A1F4FB-084A-AF12-FFB0-3355B577FC9B}"/>
              </a:ext>
            </a:extLst>
          </p:cNvPr>
          <p:cNvSpPr/>
          <p:nvPr/>
        </p:nvSpPr>
        <p:spPr>
          <a:xfrm>
            <a:off x="6768118"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lang="en-US" sz="1300" b="0" i="0" u="none" strike="noStrike" kern="1200" cap="none" spc="0" normalizeH="0" baseline="0" noProof="0">
              <a:ln>
                <a:noFill/>
              </a:ln>
              <a:solidFill>
                <a:srgbClr val="F2F2F2"/>
              </a:solidFill>
              <a:effectLst/>
              <a:uLnTx/>
              <a:uFillTx/>
              <a:latin typeface="Arial"/>
              <a:ea typeface="Arial"/>
              <a:cs typeface="Arial"/>
              <a:sym typeface="Arial"/>
            </a:endParaRPr>
          </a:p>
        </p:txBody>
      </p:sp>
      <p:sp>
        <p:nvSpPr>
          <p:cNvPr id="24" name="Google Shape;807;p13">
            <a:extLst>
              <a:ext uri="{FF2B5EF4-FFF2-40B4-BE49-F238E27FC236}">
                <a16:creationId xmlns:a16="http://schemas.microsoft.com/office/drawing/2014/main" id="{5EBE28F1-70FE-0380-9588-938A5C7DF378}"/>
              </a:ext>
            </a:extLst>
          </p:cNvPr>
          <p:cNvSpPr/>
          <p:nvPr/>
        </p:nvSpPr>
        <p:spPr>
          <a:xfrm>
            <a:off x="8057752" y="1243808"/>
            <a:ext cx="559198" cy="55919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5" name="Isosceles Triangle 24">
            <a:extLst>
              <a:ext uri="{FF2B5EF4-FFF2-40B4-BE49-F238E27FC236}">
                <a16:creationId xmlns:a16="http://schemas.microsoft.com/office/drawing/2014/main" id="{0AB8E90E-DC0E-5116-C73A-38572A581FC8}"/>
              </a:ext>
            </a:extLst>
          </p:cNvPr>
          <p:cNvSpPr/>
          <p:nvPr/>
        </p:nvSpPr>
        <p:spPr>
          <a:xfrm>
            <a:off x="7999306"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29" name="TextBox 28">
            <a:extLst>
              <a:ext uri="{FF2B5EF4-FFF2-40B4-BE49-F238E27FC236}">
                <a16:creationId xmlns:a16="http://schemas.microsoft.com/office/drawing/2014/main" id="{17C5DC15-FF06-873B-484F-A13D7C5292E6}"/>
              </a:ext>
            </a:extLst>
          </p:cNvPr>
          <p:cNvSpPr txBox="1"/>
          <p:nvPr/>
        </p:nvSpPr>
        <p:spPr>
          <a:xfrm>
            <a:off x="6936393" y="1755907"/>
            <a:ext cx="903297"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3200" b="1" i="0" u="none" strike="noStrike" kern="0" cap="none" spc="0" normalizeH="0" baseline="0" noProof="0" dirty="0">
                <a:ln>
                  <a:noFill/>
                </a:ln>
                <a:solidFill>
                  <a:srgbClr val="F2F2F2"/>
                </a:solidFill>
                <a:effectLst/>
                <a:uLnTx/>
                <a:uFillTx/>
                <a:latin typeface="Arial"/>
                <a:ea typeface="+mn-ea"/>
                <a:cs typeface="Arial"/>
                <a:sym typeface="Arial"/>
              </a:rPr>
              <a:t>67%</a:t>
            </a:r>
          </a:p>
        </p:txBody>
      </p:sp>
      <p:sp>
        <p:nvSpPr>
          <p:cNvPr id="33" name="Isosceles Triangle 32">
            <a:extLst>
              <a:ext uri="{FF2B5EF4-FFF2-40B4-BE49-F238E27FC236}">
                <a16:creationId xmlns:a16="http://schemas.microsoft.com/office/drawing/2014/main" id="{4849CCE8-38FA-3161-69C8-100068A696DF}"/>
              </a:ext>
            </a:extLst>
          </p:cNvPr>
          <p:cNvSpPr/>
          <p:nvPr/>
        </p:nvSpPr>
        <p:spPr>
          <a:xfrm flipV="1">
            <a:off x="6936393"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440000" rIns="72000" rtlCol="0" anchor="t"/>
          <a:lstStyle/>
          <a:p>
            <a:pPr algn="ctr" defTabSz="457200">
              <a:buSzPts val="1600"/>
            </a:pPr>
            <a:endParaRPr lang="en-ID" sz="1300" kern="1200">
              <a:solidFill>
                <a:srgbClr val="F2F2F2"/>
              </a:solidFill>
              <a:latin typeface="Arial"/>
              <a:cs typeface="Arial"/>
            </a:endParaRPr>
          </a:p>
        </p:txBody>
      </p:sp>
      <p:sp>
        <p:nvSpPr>
          <p:cNvPr id="42" name="TextBox 41">
            <a:extLst>
              <a:ext uri="{FF2B5EF4-FFF2-40B4-BE49-F238E27FC236}">
                <a16:creationId xmlns:a16="http://schemas.microsoft.com/office/drawing/2014/main" id="{CCAC9110-B6FF-77ED-D75D-A434648C42D9}"/>
              </a:ext>
            </a:extLst>
          </p:cNvPr>
          <p:cNvSpPr txBox="1"/>
          <p:nvPr/>
        </p:nvSpPr>
        <p:spPr>
          <a:xfrm>
            <a:off x="479772" y="2699544"/>
            <a:ext cx="1790988" cy="738664"/>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Believe it is important to </a:t>
            </a:r>
            <a:r>
              <a:rPr kumimoji="0" lang="en-US" sz="1200" b="1" i="0" u="none" strike="noStrike" kern="1200" cap="none" spc="0" normalizeH="0" baseline="0" noProof="0" dirty="0">
                <a:ln>
                  <a:noFill/>
                </a:ln>
                <a:solidFill>
                  <a:srgbClr val="141313"/>
                </a:solidFill>
                <a:effectLst/>
                <a:uLnTx/>
                <a:uFillTx/>
                <a:latin typeface="Arial"/>
                <a:ea typeface="Arial"/>
                <a:cs typeface="Arial"/>
                <a:sym typeface="Arial"/>
              </a:rPr>
              <a:t>design</a:t>
            </a: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 homes that accommodate </a:t>
            </a:r>
            <a:r>
              <a:rPr kumimoji="0" lang="en-US" sz="1200" b="1" i="0" u="none" strike="noStrike" kern="1200" cap="none" spc="0" normalizeH="0" baseline="0" noProof="0" dirty="0">
                <a:ln>
                  <a:noFill/>
                </a:ln>
                <a:solidFill>
                  <a:srgbClr val="141313"/>
                </a:solidFill>
                <a:effectLst/>
                <a:uLnTx/>
                <a:uFillTx/>
                <a:latin typeface="Arial"/>
                <a:ea typeface="Arial"/>
                <a:cs typeface="Arial"/>
                <a:sym typeface="Arial"/>
              </a:rPr>
              <a:t>people of all ages and abilities</a:t>
            </a:r>
          </a:p>
        </p:txBody>
      </p:sp>
      <p:sp>
        <p:nvSpPr>
          <p:cNvPr id="43" name="TextBox 42">
            <a:extLst>
              <a:ext uri="{FF2B5EF4-FFF2-40B4-BE49-F238E27FC236}">
                <a16:creationId xmlns:a16="http://schemas.microsoft.com/office/drawing/2014/main" id="{CA2CF3E7-DF49-6D06-12F9-1B672219E38A}"/>
              </a:ext>
            </a:extLst>
          </p:cNvPr>
          <p:cNvSpPr txBox="1"/>
          <p:nvPr/>
        </p:nvSpPr>
        <p:spPr>
          <a:xfrm>
            <a:off x="2616220" y="2699544"/>
            <a:ext cx="1790988" cy="738664"/>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Agree that universal design features </a:t>
            </a:r>
            <a:r>
              <a:rPr kumimoji="0" lang="en-US" sz="1200" b="0" i="0" u="none" strike="noStrike" kern="1200" cap="none" spc="0" normalizeH="0" baseline="0" noProof="0">
                <a:ln>
                  <a:noFill/>
                </a:ln>
                <a:solidFill>
                  <a:srgbClr val="141313"/>
                </a:solidFill>
                <a:effectLst/>
                <a:uLnTx/>
                <a:uFillTx/>
                <a:latin typeface="Arial"/>
                <a:ea typeface="Arial"/>
                <a:cs typeface="Arial"/>
                <a:sym typeface="Arial"/>
              </a:rPr>
              <a:t>should </a:t>
            </a:r>
            <a:br>
              <a:rPr kumimoji="0" lang="en-US" sz="1200" b="0" i="0" u="none" strike="noStrike" kern="1200" cap="none" spc="0" normalizeH="0" baseline="0" noProof="0">
                <a:ln>
                  <a:noFill/>
                </a:ln>
                <a:solidFill>
                  <a:srgbClr val="141313"/>
                </a:solidFill>
                <a:effectLst/>
                <a:uLnTx/>
                <a:uFillTx/>
                <a:latin typeface="Arial"/>
                <a:ea typeface="Arial"/>
                <a:cs typeface="Arial"/>
                <a:sym typeface="Arial"/>
              </a:rPr>
            </a:br>
            <a:r>
              <a:rPr kumimoji="0" lang="en-US" sz="1200" b="0" i="0" u="none" strike="noStrike" kern="1200" cap="none" spc="0" normalizeH="0" baseline="0" noProof="0">
                <a:ln>
                  <a:noFill/>
                </a:ln>
                <a:solidFill>
                  <a:srgbClr val="141313"/>
                </a:solidFill>
                <a:effectLst/>
                <a:uLnTx/>
                <a:uFillTx/>
                <a:latin typeface="Arial"/>
                <a:ea typeface="Arial"/>
                <a:cs typeface="Arial"/>
                <a:sym typeface="Arial"/>
              </a:rPr>
              <a:t>be </a:t>
            </a:r>
            <a:r>
              <a:rPr kumimoji="0" lang="en-US" sz="1200" b="1" i="0" u="none" strike="noStrike" kern="1200" cap="none" spc="0" normalizeH="0" baseline="0" noProof="0" dirty="0">
                <a:ln>
                  <a:noFill/>
                </a:ln>
                <a:solidFill>
                  <a:srgbClr val="141313"/>
                </a:solidFill>
                <a:effectLst/>
                <a:uLnTx/>
                <a:uFillTx/>
                <a:latin typeface="Arial"/>
                <a:ea typeface="Arial"/>
                <a:cs typeface="Arial"/>
                <a:sym typeface="Arial"/>
              </a:rPr>
              <a:t>standard</a:t>
            </a: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 in all newly built homes</a:t>
            </a:r>
          </a:p>
        </p:txBody>
      </p:sp>
      <p:sp>
        <p:nvSpPr>
          <p:cNvPr id="44" name="TextBox 43">
            <a:extLst>
              <a:ext uri="{FF2B5EF4-FFF2-40B4-BE49-F238E27FC236}">
                <a16:creationId xmlns:a16="http://schemas.microsoft.com/office/drawing/2014/main" id="{CF5E9C39-1376-39CF-BB2E-412088BB7297}"/>
              </a:ext>
            </a:extLst>
          </p:cNvPr>
          <p:cNvSpPr txBox="1"/>
          <p:nvPr/>
        </p:nvSpPr>
        <p:spPr>
          <a:xfrm>
            <a:off x="4752668" y="2699544"/>
            <a:ext cx="1790988" cy="553998"/>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
                <a:srgbClr val="141313"/>
              </a:buClr>
              <a:buSzPts val="1200"/>
              <a:buFont typeface="Arial"/>
              <a:buNone/>
              <a:tabLst/>
              <a:defRPr/>
            </a:pP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Want </a:t>
            </a:r>
            <a:r>
              <a:rPr kumimoji="0" lang="en-US" sz="1200" b="1" i="0" u="none" strike="noStrike" kern="1200" cap="none" spc="0" normalizeH="0" baseline="0" noProof="0" dirty="0">
                <a:ln>
                  <a:noFill/>
                </a:ln>
                <a:solidFill>
                  <a:srgbClr val="141313"/>
                </a:solidFill>
                <a:effectLst/>
                <a:uLnTx/>
                <a:uFillTx/>
                <a:latin typeface="Arial"/>
                <a:ea typeface="Arial"/>
                <a:cs typeface="Arial"/>
                <a:sym typeface="Arial"/>
              </a:rPr>
              <a:t>step-free </a:t>
            </a:r>
            <a:r>
              <a:rPr kumimoji="0" lang="en-US" sz="1200" b="0" i="0" u="none" strike="noStrike" kern="1200" cap="none" spc="0" normalizeH="0" baseline="0" noProof="0" dirty="0">
                <a:ln>
                  <a:noFill/>
                </a:ln>
                <a:solidFill>
                  <a:srgbClr val="141313"/>
                </a:solidFill>
                <a:effectLst/>
                <a:uLnTx/>
                <a:uFillTx/>
                <a:latin typeface="Arial"/>
                <a:ea typeface="Arial"/>
                <a:cs typeface="Arial"/>
                <a:sym typeface="Arial"/>
              </a:rPr>
              <a:t>entry ways included in all newly built homes</a:t>
            </a:r>
          </a:p>
        </p:txBody>
      </p:sp>
      <p:sp>
        <p:nvSpPr>
          <p:cNvPr id="45" name="TextBox 44">
            <a:extLst>
              <a:ext uri="{FF2B5EF4-FFF2-40B4-BE49-F238E27FC236}">
                <a16:creationId xmlns:a16="http://schemas.microsoft.com/office/drawing/2014/main" id="{183FC8CA-2DF4-0229-94B8-9ED21C44E903}"/>
              </a:ext>
            </a:extLst>
          </p:cNvPr>
          <p:cNvSpPr txBox="1"/>
          <p:nvPr/>
        </p:nvSpPr>
        <p:spPr>
          <a:xfrm>
            <a:off x="6889115" y="2699544"/>
            <a:ext cx="1790988"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
                <a:srgbClr val="EC1300"/>
              </a:buClr>
              <a:buSzPts val="1200"/>
              <a:buFontTx/>
              <a:buNone/>
              <a:tabLst/>
              <a:defRPr/>
            </a:pPr>
            <a:r>
              <a:rPr kumimoji="0" lang="en-US" sz="1200" b="0" i="0" u="none" strike="noStrike" kern="0" cap="none" spc="0" normalizeH="0" baseline="0" noProof="0" dirty="0">
                <a:ln>
                  <a:noFill/>
                </a:ln>
                <a:solidFill>
                  <a:srgbClr val="141313"/>
                </a:solidFill>
                <a:effectLst/>
                <a:uLnTx/>
                <a:uFillTx/>
                <a:latin typeface="Arial"/>
                <a:ea typeface="+mn-ea"/>
                <a:cs typeface="Arial"/>
                <a:sym typeface="Arial"/>
              </a:rPr>
              <a:t>Want wide </a:t>
            </a:r>
            <a:r>
              <a:rPr kumimoji="0" lang="en-US" sz="1200" b="0" i="0" u="none" strike="noStrike" kern="0" cap="none" spc="0" normalizeH="0" baseline="0" noProof="0">
                <a:ln>
                  <a:noFill/>
                </a:ln>
                <a:solidFill>
                  <a:srgbClr val="141313"/>
                </a:solidFill>
                <a:effectLst/>
                <a:uLnTx/>
                <a:uFillTx/>
                <a:latin typeface="Arial"/>
                <a:ea typeface="+mn-ea"/>
                <a:cs typeface="Arial"/>
                <a:sym typeface="Arial"/>
              </a:rPr>
              <a:t>doorways </a:t>
            </a:r>
            <a:br>
              <a:rPr kumimoji="0" lang="en-US" sz="1200" b="0" i="0" u="none" strike="noStrike" kern="0" cap="none" spc="0" normalizeH="0" baseline="0" noProof="0">
                <a:ln>
                  <a:noFill/>
                </a:ln>
                <a:solidFill>
                  <a:srgbClr val="141313"/>
                </a:solidFill>
                <a:effectLst/>
                <a:uLnTx/>
                <a:uFillTx/>
                <a:latin typeface="Arial"/>
                <a:ea typeface="+mn-ea"/>
                <a:cs typeface="Arial"/>
                <a:sym typeface="Arial"/>
              </a:rPr>
            </a:br>
            <a:r>
              <a:rPr kumimoji="0" lang="en-US" sz="1200" b="0" i="0" u="none" strike="noStrike" kern="0" cap="none" spc="0" normalizeH="0" baseline="0" noProof="0">
                <a:ln>
                  <a:noFill/>
                </a:ln>
                <a:solidFill>
                  <a:srgbClr val="141313"/>
                </a:solidFill>
                <a:effectLst/>
                <a:uLnTx/>
                <a:uFillTx/>
                <a:latin typeface="Arial"/>
                <a:ea typeface="+mn-ea"/>
                <a:cs typeface="Arial"/>
                <a:sym typeface="Arial"/>
              </a:rPr>
              <a:t>and hallways to </a:t>
            </a:r>
            <a:r>
              <a:rPr kumimoji="0" lang="en-US" sz="1200" b="1" i="0" u="none" strike="noStrike" kern="0" cap="none" spc="0" normalizeH="0" baseline="0" noProof="0">
                <a:ln>
                  <a:noFill/>
                </a:ln>
                <a:solidFill>
                  <a:srgbClr val="141313"/>
                </a:solidFill>
                <a:effectLst/>
                <a:uLnTx/>
                <a:uFillTx/>
                <a:latin typeface="Arial"/>
                <a:ea typeface="+mn-ea"/>
                <a:cs typeface="Arial"/>
                <a:sym typeface="Arial"/>
              </a:rPr>
              <a:t>accommodate </a:t>
            </a:r>
            <a:br>
              <a:rPr kumimoji="0" lang="en-US" sz="1200" b="1" i="0" u="none" strike="noStrike" kern="0" cap="none" spc="0" normalizeH="0" baseline="0" noProof="0">
                <a:ln>
                  <a:noFill/>
                </a:ln>
                <a:solidFill>
                  <a:srgbClr val="141313"/>
                </a:solidFill>
                <a:effectLst/>
                <a:uLnTx/>
                <a:uFillTx/>
                <a:latin typeface="Arial"/>
                <a:ea typeface="+mn-ea"/>
                <a:cs typeface="Arial"/>
                <a:sym typeface="Arial"/>
              </a:rPr>
            </a:br>
            <a:r>
              <a:rPr kumimoji="0" lang="en-US" sz="1200" b="1" i="0" u="none" strike="noStrike" kern="0" cap="none" spc="0" normalizeH="0" baseline="0" noProof="0">
                <a:ln>
                  <a:noFill/>
                </a:ln>
                <a:solidFill>
                  <a:srgbClr val="141313"/>
                </a:solidFill>
                <a:effectLst/>
                <a:uLnTx/>
                <a:uFillTx/>
                <a:latin typeface="Arial"/>
                <a:ea typeface="+mn-ea"/>
                <a:cs typeface="Arial"/>
                <a:sym typeface="Arial"/>
              </a:rPr>
              <a:t>mobility </a:t>
            </a:r>
            <a:r>
              <a:rPr kumimoji="0" lang="en-US" sz="1200" b="1" i="0" u="none" strike="noStrike" kern="0" cap="none" spc="0" normalizeH="0" baseline="0" noProof="0" dirty="0">
                <a:ln>
                  <a:noFill/>
                </a:ln>
                <a:solidFill>
                  <a:srgbClr val="141313"/>
                </a:solidFill>
                <a:effectLst/>
                <a:uLnTx/>
                <a:uFillTx/>
                <a:latin typeface="Arial"/>
                <a:ea typeface="+mn-ea"/>
                <a:cs typeface="Arial"/>
                <a:sym typeface="Arial"/>
              </a:rPr>
              <a:t>devices</a:t>
            </a:r>
          </a:p>
        </p:txBody>
      </p:sp>
      <p:cxnSp>
        <p:nvCxnSpPr>
          <p:cNvPr id="46" name="Straight Connector 45">
            <a:extLst>
              <a:ext uri="{FF2B5EF4-FFF2-40B4-BE49-F238E27FC236}">
                <a16:creationId xmlns:a16="http://schemas.microsoft.com/office/drawing/2014/main" id="{EF613407-CD93-62DB-2B36-795523949D65}"/>
              </a:ext>
            </a:extLst>
          </p:cNvPr>
          <p:cNvCxnSpPr>
            <a:cxnSpLocks/>
          </p:cNvCxnSpPr>
          <p:nvPr/>
        </p:nvCxnSpPr>
        <p:spPr>
          <a:xfrm>
            <a:off x="342900" y="3741053"/>
            <a:ext cx="2034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0DD414E-6CFA-B388-7486-893946D40171}"/>
              </a:ext>
            </a:extLst>
          </p:cNvPr>
          <p:cNvCxnSpPr>
            <a:cxnSpLocks/>
          </p:cNvCxnSpPr>
          <p:nvPr/>
        </p:nvCxnSpPr>
        <p:spPr>
          <a:xfrm>
            <a:off x="2484639" y="3743850"/>
            <a:ext cx="2034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FBFA5F2-D92C-4CB9-FC57-0F659FB80A68}"/>
              </a:ext>
            </a:extLst>
          </p:cNvPr>
          <p:cNvCxnSpPr>
            <a:cxnSpLocks/>
          </p:cNvCxnSpPr>
          <p:nvPr/>
        </p:nvCxnSpPr>
        <p:spPr>
          <a:xfrm>
            <a:off x="4626378" y="3743850"/>
            <a:ext cx="2034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0627A9-EAC0-0A7A-4C34-5C6E044CE7D7}"/>
              </a:ext>
            </a:extLst>
          </p:cNvPr>
          <p:cNvCxnSpPr>
            <a:cxnSpLocks/>
          </p:cNvCxnSpPr>
          <p:nvPr/>
        </p:nvCxnSpPr>
        <p:spPr>
          <a:xfrm>
            <a:off x="6768118" y="3743850"/>
            <a:ext cx="2034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pic>
        <p:nvPicPr>
          <p:cNvPr id="52" name="Graphic 51" descr="Wheelchair with solid fill">
            <a:extLst>
              <a:ext uri="{FF2B5EF4-FFF2-40B4-BE49-F238E27FC236}">
                <a16:creationId xmlns:a16="http://schemas.microsoft.com/office/drawing/2014/main" id="{B3CD248E-BD3A-B5B9-8EA5-C032E1150A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16198" y="1302253"/>
            <a:ext cx="442306" cy="442306"/>
          </a:xfrm>
          <a:prstGeom prst="rect">
            <a:avLst/>
          </a:prstGeom>
        </p:spPr>
      </p:pic>
      <p:sp>
        <p:nvSpPr>
          <p:cNvPr id="53" name="Google Shape;719;p34">
            <a:extLst>
              <a:ext uri="{FF2B5EF4-FFF2-40B4-BE49-F238E27FC236}">
                <a16:creationId xmlns:a16="http://schemas.microsoft.com/office/drawing/2014/main" id="{D582014B-0F72-8091-4B81-143C8C1076E9}"/>
              </a:ext>
            </a:extLst>
          </p:cNvPr>
          <p:cNvSpPr txBox="1"/>
          <p:nvPr/>
        </p:nvSpPr>
        <p:spPr>
          <a:xfrm>
            <a:off x="1949713" y="4828652"/>
            <a:ext cx="5552705" cy="17282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800"/>
              <a:defRPr/>
            </a:pPr>
            <a:r>
              <a:rPr lang="en-US" sz="600" b="1" dirty="0">
                <a:solidFill>
                  <a:srgbClr val="141313"/>
                </a:solidFill>
              </a:rPr>
              <a:t>Source: </a:t>
            </a:r>
            <a:r>
              <a:rPr lang="en-US" sz="600" dirty="0">
                <a:solidFill>
                  <a:srgbClr val="EC1300"/>
                </a:solidFill>
                <a:hlinkClick r:id="rId7"/>
              </a:rPr>
              <a:t>AARP and NORC at the University of Chicago Foresight 50+ Omnibus, August 2025</a:t>
            </a:r>
            <a:endParaRPr lang="en-US" sz="600" dirty="0">
              <a:solidFill>
                <a:srgbClr val="EC1300"/>
              </a:solidFill>
            </a:endParaRPr>
          </a:p>
        </p:txBody>
      </p:sp>
    </p:spTree>
    <p:extLst>
      <p:ext uri="{BB962C8B-B14F-4D97-AF65-F5344CB8AC3E}">
        <p14:creationId xmlns:p14="http://schemas.microsoft.com/office/powerpoint/2010/main" val="3105569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097A8-8FE5-1DA0-F1D7-E997F86F006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9D8A013-E4DA-74C3-D722-3A9025E989FD}"/>
              </a:ext>
            </a:extLst>
          </p:cNvPr>
          <p:cNvSpPr txBox="1">
            <a:spLocks/>
          </p:cNvSpPr>
          <p:nvPr/>
        </p:nvSpPr>
        <p:spPr>
          <a:xfrm>
            <a:off x="-1" y="0"/>
            <a:ext cx="2843213" cy="4395267"/>
          </a:xfrm>
          <a:prstGeom prst="rect">
            <a:avLst/>
          </a:prstGeom>
          <a:solidFill>
            <a:schemeClr val="bg2"/>
          </a:solidFill>
          <a:ln>
            <a:noFill/>
          </a:ln>
        </p:spPr>
        <p:txBody>
          <a:bodyPr spcFirstLastPara="1" wrap="square" lIns="252000" tIns="828000" rIns="252000"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endParaRPr lang="en-US" sz="1300" kern="0" dirty="0">
              <a:solidFill>
                <a:schemeClr val="bg1"/>
              </a:solidFill>
              <a:latin typeface="+mn-lt"/>
            </a:endParaRPr>
          </a:p>
        </p:txBody>
      </p:sp>
      <p:sp>
        <p:nvSpPr>
          <p:cNvPr id="11" name="Title 1">
            <a:extLst>
              <a:ext uri="{FF2B5EF4-FFF2-40B4-BE49-F238E27FC236}">
                <a16:creationId xmlns:a16="http://schemas.microsoft.com/office/drawing/2014/main" id="{73D8D8E0-DC10-FF79-5DC7-02FBD045B107}"/>
              </a:ext>
            </a:extLst>
          </p:cNvPr>
          <p:cNvSpPr txBox="1">
            <a:spLocks/>
          </p:cNvSpPr>
          <p:nvPr/>
        </p:nvSpPr>
        <p:spPr>
          <a:xfrm>
            <a:off x="342900" y="1681798"/>
            <a:ext cx="2016098" cy="1269734"/>
          </a:xfrm>
          <a:prstGeom prst="rect">
            <a:avLst/>
          </a:prstGeom>
          <a:noFill/>
          <a:ln>
            <a:noFill/>
          </a:ln>
        </p:spPr>
        <p:txBody>
          <a:bodyPr spcFirstLastPara="1" wrap="square" lIns="0" tIns="45700" rIns="0"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F2F2F2"/>
                </a:solidFill>
                <a:latin typeface="+mn-lt"/>
              </a:rPr>
              <a:t>Visualizing Universal Design Features</a:t>
            </a:r>
          </a:p>
        </p:txBody>
      </p:sp>
      <p:cxnSp>
        <p:nvCxnSpPr>
          <p:cNvPr id="16" name="Google Shape;194;p1">
            <a:extLst>
              <a:ext uri="{FF2B5EF4-FFF2-40B4-BE49-F238E27FC236}">
                <a16:creationId xmlns:a16="http://schemas.microsoft.com/office/drawing/2014/main" id="{196B8881-58FE-29B5-6FC9-BE43A9872166}"/>
              </a:ext>
            </a:extLst>
          </p:cNvPr>
          <p:cNvCxnSpPr>
            <a:cxnSpLocks/>
          </p:cNvCxnSpPr>
          <p:nvPr/>
        </p:nvCxnSpPr>
        <p:spPr>
          <a:xfrm>
            <a:off x="342900" y="3847092"/>
            <a:ext cx="456266" cy="0"/>
          </a:xfrm>
          <a:prstGeom prst="straightConnector1">
            <a:avLst/>
          </a:prstGeom>
          <a:noFill/>
          <a:ln w="28575" cap="flat" cmpd="sng">
            <a:solidFill>
              <a:srgbClr val="FFFFFF"/>
            </a:solidFill>
            <a:prstDash val="solid"/>
            <a:round/>
            <a:headEnd type="none" w="sm" len="sm"/>
            <a:tailEnd type="none" w="sm" len="sm"/>
          </a:ln>
        </p:spPr>
      </p:cxnSp>
      <p:sp>
        <p:nvSpPr>
          <p:cNvPr id="17" name="Oval 16">
            <a:extLst>
              <a:ext uri="{FF2B5EF4-FFF2-40B4-BE49-F238E27FC236}">
                <a16:creationId xmlns:a16="http://schemas.microsoft.com/office/drawing/2014/main" id="{56EB9720-DAE9-D46B-DA6D-0EE90E8D6B53}"/>
              </a:ext>
            </a:extLst>
          </p:cNvPr>
          <p:cNvSpPr/>
          <p:nvPr/>
        </p:nvSpPr>
        <p:spPr>
          <a:xfrm>
            <a:off x="342900" y="512160"/>
            <a:ext cx="832757" cy="832757"/>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a:extLst>
              <a:ext uri="{FF2B5EF4-FFF2-40B4-BE49-F238E27FC236}">
                <a16:creationId xmlns:a16="http://schemas.microsoft.com/office/drawing/2014/main" id="{A90A9DF1-2B88-8650-2A14-4B9E15ED27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0199" y="679459"/>
            <a:ext cx="498158" cy="498158"/>
          </a:xfrm>
          <a:prstGeom prst="rect">
            <a:avLst/>
          </a:prstGeom>
        </p:spPr>
      </p:pic>
      <p:grpSp>
        <p:nvGrpSpPr>
          <p:cNvPr id="5" name="Group 4">
            <a:extLst>
              <a:ext uri="{FF2B5EF4-FFF2-40B4-BE49-F238E27FC236}">
                <a16:creationId xmlns:a16="http://schemas.microsoft.com/office/drawing/2014/main" id="{5775E35C-E6FA-6249-759B-BDBBEE0E5B19}"/>
              </a:ext>
            </a:extLst>
          </p:cNvPr>
          <p:cNvGrpSpPr/>
          <p:nvPr/>
        </p:nvGrpSpPr>
        <p:grpSpPr>
          <a:xfrm>
            <a:off x="3087428" y="372907"/>
            <a:ext cx="5697797" cy="4022359"/>
            <a:chOff x="3087428" y="372908"/>
            <a:chExt cx="5328143" cy="3631510"/>
          </a:xfrm>
        </p:grpSpPr>
        <p:grpSp>
          <p:nvGrpSpPr>
            <p:cNvPr id="37" name="Group 36">
              <a:extLst>
                <a:ext uri="{FF2B5EF4-FFF2-40B4-BE49-F238E27FC236}">
                  <a16:creationId xmlns:a16="http://schemas.microsoft.com/office/drawing/2014/main" id="{810F1C8A-8031-0A5E-3856-E6D353A82631}"/>
                </a:ext>
              </a:extLst>
            </p:cNvPr>
            <p:cNvGrpSpPr/>
            <p:nvPr/>
          </p:nvGrpSpPr>
          <p:grpSpPr>
            <a:xfrm>
              <a:off x="3087428" y="372908"/>
              <a:ext cx="2534601" cy="1722567"/>
              <a:chOff x="3087428" y="546808"/>
              <a:chExt cx="2534601" cy="1722567"/>
            </a:xfrm>
          </p:grpSpPr>
          <p:pic>
            <p:nvPicPr>
              <p:cNvPr id="22" name="Picture 21">
                <a:extLst>
                  <a:ext uri="{FF2B5EF4-FFF2-40B4-BE49-F238E27FC236}">
                    <a16:creationId xmlns:a16="http://schemas.microsoft.com/office/drawing/2014/main" id="{D7CC8B0D-E665-015F-DE2D-E9AC6D69A7DA}"/>
                  </a:ext>
                </a:extLst>
              </p:cNvPr>
              <p:cNvPicPr>
                <a:picLocks noChangeAspect="1"/>
              </p:cNvPicPr>
              <p:nvPr/>
            </p:nvPicPr>
            <p:blipFill>
              <a:blip r:embed="rId3"/>
              <a:stretch>
                <a:fillRect/>
              </a:stretch>
            </p:blipFill>
            <p:spPr>
              <a:xfrm>
                <a:off x="3087428" y="546808"/>
                <a:ext cx="2534601" cy="1454948"/>
              </a:xfrm>
              <a:prstGeom prst="rect">
                <a:avLst/>
              </a:prstGeom>
            </p:spPr>
          </p:pic>
          <p:sp>
            <p:nvSpPr>
              <p:cNvPr id="24" name="Rectangle 23">
                <a:extLst>
                  <a:ext uri="{FF2B5EF4-FFF2-40B4-BE49-F238E27FC236}">
                    <a16:creationId xmlns:a16="http://schemas.microsoft.com/office/drawing/2014/main" id="{2394EC77-6714-B006-D195-8FC6D50580B6}"/>
                  </a:ext>
                </a:extLst>
              </p:cNvPr>
              <p:cNvSpPr/>
              <p:nvPr/>
            </p:nvSpPr>
            <p:spPr>
              <a:xfrm>
                <a:off x="3087428" y="2001756"/>
                <a:ext cx="2534601" cy="267619"/>
              </a:xfrm>
              <a:prstGeom prst="rect">
                <a:avLst/>
              </a:prstGeom>
              <a:solidFill>
                <a:srgbClr val="141313">
                  <a:lumMod val="10000"/>
                  <a:lumOff val="90000"/>
                </a:srgbClr>
              </a:solidFill>
              <a:ln w="9525" cap="flat" cmpd="sng" algn="ctr">
                <a:noFill/>
                <a:prstDash val="solid"/>
              </a:ln>
              <a:effectLst/>
            </p:spPr>
            <p:txBody>
              <a:bodyPr rtlCol="0" anchor="ctr"/>
              <a:lstStyle/>
              <a:p>
                <a:pPr algn="ctr">
                  <a:buClrTx/>
                  <a:defRPr/>
                </a:pPr>
                <a:r>
                  <a:rPr lang="fr-FR" sz="500" b="1" dirty="0">
                    <a:solidFill>
                      <a:schemeClr val="dk1"/>
                    </a:solidFill>
                  </a:rPr>
                  <a:t>Source:</a:t>
                </a:r>
                <a:r>
                  <a:rPr lang="fr-FR" sz="500" dirty="0">
                    <a:solidFill>
                      <a:srgbClr val="3C3C3B"/>
                    </a:solidFill>
                    <a:ea typeface="+mn-lt"/>
                    <a:cs typeface="+mn-lt"/>
                    <a:hlinkClick r:id="rId4">
                      <a:extLst>
                        <a:ext uri="{A12FA001-AC4F-418D-AE19-62706E023703}">
                          <ahyp:hlinkClr xmlns:ahyp="http://schemas.microsoft.com/office/drawing/2018/hyperlinkcolor" val="tx"/>
                        </a:ext>
                      </a:extLst>
                    </a:hlinkClick>
                  </a:rPr>
                  <a:t> </a:t>
                </a:r>
                <a:r>
                  <a:rPr lang="fr-FR" sz="500" dirty="0">
                    <a:solidFill>
                      <a:schemeClr val="bg2"/>
                    </a:solidFill>
                    <a:ea typeface="+mn-lt"/>
                    <a:cs typeface="+mn-lt"/>
                    <a:hlinkClick r:id="rId5"/>
                  </a:rPr>
                  <a:t>https://www.aarp.org/pri/topics/livable-communities/housing/universal-design/</a:t>
                </a:r>
                <a:r>
                  <a:rPr lang="fr-FR" sz="500" dirty="0">
                    <a:solidFill>
                      <a:schemeClr val="bg2"/>
                    </a:solidFill>
                    <a:ea typeface="+mn-lt"/>
                    <a:cs typeface="+mn-lt"/>
                  </a:rPr>
                  <a:t> </a:t>
                </a:r>
                <a:endParaRPr lang="fr-FR" sz="500" dirty="0">
                  <a:solidFill>
                    <a:schemeClr val="bg2"/>
                  </a:solidFill>
                </a:endParaRPr>
              </a:p>
            </p:txBody>
          </p:sp>
        </p:grpSp>
        <p:grpSp>
          <p:nvGrpSpPr>
            <p:cNvPr id="38" name="Group 37">
              <a:extLst>
                <a:ext uri="{FF2B5EF4-FFF2-40B4-BE49-F238E27FC236}">
                  <a16:creationId xmlns:a16="http://schemas.microsoft.com/office/drawing/2014/main" id="{D9721569-C790-3947-AFBC-187069A5AB2B}"/>
                </a:ext>
              </a:extLst>
            </p:cNvPr>
            <p:cNvGrpSpPr/>
            <p:nvPr/>
          </p:nvGrpSpPr>
          <p:grpSpPr>
            <a:xfrm>
              <a:off x="5880970" y="372909"/>
              <a:ext cx="2534601" cy="1722566"/>
              <a:chOff x="5880970" y="546809"/>
              <a:chExt cx="2534601" cy="1722566"/>
            </a:xfrm>
          </p:grpSpPr>
          <p:pic>
            <p:nvPicPr>
              <p:cNvPr id="23" name="Picture 22">
                <a:extLst>
                  <a:ext uri="{FF2B5EF4-FFF2-40B4-BE49-F238E27FC236}">
                    <a16:creationId xmlns:a16="http://schemas.microsoft.com/office/drawing/2014/main" id="{8EE6FA51-E96E-55D9-3AD9-907119D7FE2A}"/>
                  </a:ext>
                </a:extLst>
              </p:cNvPr>
              <p:cNvPicPr>
                <a:picLocks noChangeAspect="1"/>
              </p:cNvPicPr>
              <p:nvPr/>
            </p:nvPicPr>
            <p:blipFill>
              <a:blip r:embed="rId6"/>
              <a:srcRect t="4771" b="9477"/>
              <a:stretch>
                <a:fillRect/>
              </a:stretch>
            </p:blipFill>
            <p:spPr>
              <a:xfrm>
                <a:off x="5880970" y="546809"/>
                <a:ext cx="2534601" cy="1454948"/>
              </a:xfrm>
              <a:prstGeom prst="rect">
                <a:avLst/>
              </a:prstGeom>
            </p:spPr>
          </p:pic>
          <p:sp>
            <p:nvSpPr>
              <p:cNvPr id="26" name="Rectangle 25">
                <a:extLst>
                  <a:ext uri="{FF2B5EF4-FFF2-40B4-BE49-F238E27FC236}">
                    <a16:creationId xmlns:a16="http://schemas.microsoft.com/office/drawing/2014/main" id="{8A47EF0A-12DB-E694-8E7C-E5AEE73C0574}"/>
                  </a:ext>
                </a:extLst>
              </p:cNvPr>
              <p:cNvSpPr/>
              <p:nvPr/>
            </p:nvSpPr>
            <p:spPr>
              <a:xfrm>
                <a:off x="5880970" y="2001756"/>
                <a:ext cx="2534601" cy="267619"/>
              </a:xfrm>
              <a:prstGeom prst="rect">
                <a:avLst/>
              </a:prstGeom>
              <a:solidFill>
                <a:srgbClr val="141313">
                  <a:lumMod val="10000"/>
                  <a:lumOff val="90000"/>
                </a:srgbClr>
              </a:solidFill>
              <a:ln w="9525" cap="flat" cmpd="sng" algn="ctr">
                <a:noFill/>
                <a:prstDash val="solid"/>
              </a:ln>
              <a:effectLst/>
            </p:spPr>
            <p:txBody>
              <a:bodyPr rtlCol="0" anchor="ctr"/>
              <a:lstStyle/>
              <a:p>
                <a:pPr lvl="0" algn="ctr">
                  <a:buSzPts val="800"/>
                </a:pPr>
                <a:r>
                  <a:rPr lang="fr-FR" sz="500" b="1" dirty="0">
                    <a:solidFill>
                      <a:schemeClr val="dk1"/>
                    </a:solidFill>
                  </a:rPr>
                  <a:t>Source:</a:t>
                </a:r>
                <a:r>
                  <a:rPr lang="fr-FR" sz="500" dirty="0">
                    <a:solidFill>
                      <a:srgbClr val="3C3C3B"/>
                    </a:solidFill>
                    <a:ea typeface="+mn-lt"/>
                    <a:cs typeface="+mn-lt"/>
                    <a:hlinkClick r:id="rId4">
                      <a:extLst>
                        <a:ext uri="{A12FA001-AC4F-418D-AE19-62706E023703}">
                          <ahyp:hlinkClr xmlns:ahyp="http://schemas.microsoft.com/office/drawing/2018/hyperlinkcolor" val="tx"/>
                        </a:ext>
                      </a:extLst>
                    </a:hlinkClick>
                  </a:rPr>
                  <a:t> </a:t>
                </a:r>
                <a:r>
                  <a:rPr lang="fr-FR" sz="500" dirty="0">
                    <a:solidFill>
                      <a:schemeClr val="bg2"/>
                    </a:solidFill>
                    <a:ea typeface="+mn-lt"/>
                    <a:cs typeface="+mn-lt"/>
                    <a:hlinkClick r:id="rId7"/>
                  </a:rPr>
                  <a:t>https://hcldr.wordpress.com/2014/05/16/home-care/</a:t>
                </a:r>
                <a:r>
                  <a:rPr lang="fr-FR" sz="500" dirty="0">
                    <a:solidFill>
                      <a:schemeClr val="bg2"/>
                    </a:solidFill>
                    <a:ea typeface="+mn-lt"/>
                    <a:cs typeface="+mn-lt"/>
                  </a:rPr>
                  <a:t> </a:t>
                </a:r>
                <a:endParaRPr lang="fr-FR" sz="500" dirty="0">
                  <a:solidFill>
                    <a:schemeClr val="bg2"/>
                  </a:solidFill>
                </a:endParaRPr>
              </a:p>
            </p:txBody>
          </p:sp>
        </p:grpSp>
        <p:sp>
          <p:nvSpPr>
            <p:cNvPr id="35" name="Rectangle 34">
              <a:extLst>
                <a:ext uri="{FF2B5EF4-FFF2-40B4-BE49-F238E27FC236}">
                  <a16:creationId xmlns:a16="http://schemas.microsoft.com/office/drawing/2014/main" id="{65CA54B1-0EED-045A-0905-C7950E9F932C}"/>
                </a:ext>
              </a:extLst>
            </p:cNvPr>
            <p:cNvSpPr/>
            <p:nvPr/>
          </p:nvSpPr>
          <p:spPr>
            <a:xfrm>
              <a:off x="4478424" y="3736799"/>
              <a:ext cx="2534601" cy="267619"/>
            </a:xfrm>
            <a:prstGeom prst="rect">
              <a:avLst/>
            </a:prstGeom>
            <a:solidFill>
              <a:srgbClr val="141313">
                <a:lumMod val="10000"/>
                <a:lumOff val="90000"/>
              </a:srgbClr>
            </a:solidFill>
            <a:ln w="9525" cap="flat" cmpd="sng" algn="ctr">
              <a:noFill/>
              <a:prstDash val="solid"/>
            </a:ln>
            <a:effectLst/>
          </p:spPr>
          <p:txBody>
            <a:bodyPr rtlCol="0" anchor="ctr"/>
            <a:lstStyle/>
            <a:p>
              <a:pPr lvl="0" algn="ctr">
                <a:buSzPts val="800"/>
              </a:pPr>
              <a:r>
                <a:rPr lang="fr-FR" sz="600" b="1" dirty="0">
                  <a:solidFill>
                    <a:schemeClr val="dk1"/>
                  </a:solidFill>
                </a:rPr>
                <a:t>Source:</a:t>
              </a:r>
              <a:r>
                <a:rPr lang="fr-FR" sz="600" dirty="0">
                  <a:solidFill>
                    <a:srgbClr val="3C3C3B"/>
                  </a:solidFill>
                  <a:ea typeface="+mn-lt"/>
                  <a:cs typeface="+mn-lt"/>
                  <a:hlinkClick r:id="rId4">
                    <a:extLst>
                      <a:ext uri="{A12FA001-AC4F-418D-AE19-62706E023703}">
                        <ahyp:hlinkClr xmlns:ahyp="http://schemas.microsoft.com/office/drawing/2018/hyperlinkcolor" val="tx"/>
                      </a:ext>
                    </a:extLst>
                  </a:hlinkClick>
                </a:rPr>
                <a:t> </a:t>
              </a:r>
              <a:r>
                <a:rPr lang="fr-FR" sz="600" dirty="0">
                  <a:solidFill>
                    <a:schemeClr val="bg2"/>
                  </a:solidFill>
                  <a:ea typeface="+mn-lt"/>
                  <a:cs typeface="+mn-lt"/>
                  <a:hlinkClick r:id="rId8"/>
                </a:rPr>
                <a:t>https://www.aarp.org/livable-communities/housing/info-2023/video-universal-design.html</a:t>
              </a:r>
              <a:r>
                <a:rPr lang="fr-FR" sz="600" dirty="0">
                  <a:solidFill>
                    <a:schemeClr val="bg2"/>
                  </a:solidFill>
                  <a:ea typeface="+mn-lt"/>
                  <a:cs typeface="+mn-lt"/>
                </a:rPr>
                <a:t> </a:t>
              </a:r>
              <a:endParaRPr lang="fr-FR" sz="600" dirty="0">
                <a:solidFill>
                  <a:schemeClr val="bg2"/>
                </a:solidFill>
              </a:endParaRPr>
            </a:p>
          </p:txBody>
        </p:sp>
        <p:pic>
          <p:nvPicPr>
            <p:cNvPr id="4" name="Picture 3">
              <a:extLst>
                <a:ext uri="{FF2B5EF4-FFF2-40B4-BE49-F238E27FC236}">
                  <a16:creationId xmlns:a16="http://schemas.microsoft.com/office/drawing/2014/main" id="{D64A54A2-F4CD-734C-EF86-9E06B7CB9743}"/>
                </a:ext>
              </a:extLst>
            </p:cNvPr>
            <p:cNvPicPr>
              <a:picLocks noChangeAspect="1"/>
            </p:cNvPicPr>
            <p:nvPr/>
          </p:nvPicPr>
          <p:blipFill>
            <a:blip r:embed="rId9"/>
            <a:stretch>
              <a:fillRect/>
            </a:stretch>
          </p:blipFill>
          <p:spPr>
            <a:xfrm>
              <a:off x="4478424" y="2260095"/>
              <a:ext cx="2534601" cy="1476704"/>
            </a:xfrm>
            <a:prstGeom prst="rect">
              <a:avLst/>
            </a:prstGeom>
          </p:spPr>
        </p:pic>
      </p:grpSp>
    </p:spTree>
    <p:extLst>
      <p:ext uri="{BB962C8B-B14F-4D97-AF65-F5344CB8AC3E}">
        <p14:creationId xmlns:p14="http://schemas.microsoft.com/office/powerpoint/2010/main" val="833739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99">
          <a:extLst>
            <a:ext uri="{FF2B5EF4-FFF2-40B4-BE49-F238E27FC236}">
              <a16:creationId xmlns:a16="http://schemas.microsoft.com/office/drawing/2014/main" id="{0ED96AC3-85F8-EFE6-30C5-F83CA1AF517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2EA774BC-F3DE-1A12-A2B1-910CBAC8200E}"/>
              </a:ext>
            </a:extLst>
          </p:cNvPr>
          <p:cNvSpPr/>
          <p:nvPr/>
        </p:nvSpPr>
        <p:spPr>
          <a:xfrm>
            <a:off x="6796956" y="2339431"/>
            <a:ext cx="1979999" cy="206443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62" name="Straight Connector 861">
            <a:extLst>
              <a:ext uri="{FF2B5EF4-FFF2-40B4-BE49-F238E27FC236}">
                <a16:creationId xmlns:a16="http://schemas.microsoft.com/office/drawing/2014/main" id="{4C6F3DC8-59CE-84F7-CFFB-0FD048724FC2}"/>
              </a:ext>
            </a:extLst>
          </p:cNvPr>
          <p:cNvCxnSpPr>
            <a:cxnSpLocks/>
          </p:cNvCxnSpPr>
          <p:nvPr/>
        </p:nvCxnSpPr>
        <p:spPr>
          <a:xfrm flipH="1">
            <a:off x="6796955" y="4403870"/>
            <a:ext cx="1980000"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88F9B15-59C7-FD2B-0327-5B2EE19A65A9}"/>
              </a:ext>
            </a:extLst>
          </p:cNvPr>
          <p:cNvGrpSpPr/>
          <p:nvPr/>
        </p:nvGrpSpPr>
        <p:grpSpPr>
          <a:xfrm>
            <a:off x="4658387" y="2339431"/>
            <a:ext cx="1980000" cy="2064439"/>
            <a:chOff x="3232331" y="1239839"/>
            <a:chExt cx="2663463" cy="3168658"/>
          </a:xfrm>
        </p:grpSpPr>
        <p:sp>
          <p:nvSpPr>
            <p:cNvPr id="28" name="Rectangle 27">
              <a:extLst>
                <a:ext uri="{FF2B5EF4-FFF2-40B4-BE49-F238E27FC236}">
                  <a16:creationId xmlns:a16="http://schemas.microsoft.com/office/drawing/2014/main" id="{8E008286-286F-2BA0-112A-4B67221639FC}"/>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339742F-3DAD-1748-AC25-D76306A0530A}"/>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003B6195-8A05-E889-499E-D0BBD60F25B4}"/>
              </a:ext>
            </a:extLst>
          </p:cNvPr>
          <p:cNvGrpSpPr/>
          <p:nvPr/>
        </p:nvGrpSpPr>
        <p:grpSpPr>
          <a:xfrm>
            <a:off x="2523204" y="2339431"/>
            <a:ext cx="1980000" cy="2064439"/>
            <a:chOff x="3232331" y="1239839"/>
            <a:chExt cx="2663463" cy="3168658"/>
          </a:xfrm>
        </p:grpSpPr>
        <p:sp>
          <p:nvSpPr>
            <p:cNvPr id="31" name="Rectangle 30">
              <a:extLst>
                <a:ext uri="{FF2B5EF4-FFF2-40B4-BE49-F238E27FC236}">
                  <a16:creationId xmlns:a16="http://schemas.microsoft.com/office/drawing/2014/main" id="{7B373EFF-3C56-590A-7800-6506AD37B5D3}"/>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C5DA474B-505B-0ADA-DC76-312B3E617327}"/>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3FD06EB4-3489-8491-649B-FFA145F13087}"/>
              </a:ext>
            </a:extLst>
          </p:cNvPr>
          <p:cNvGrpSpPr/>
          <p:nvPr/>
        </p:nvGrpSpPr>
        <p:grpSpPr>
          <a:xfrm>
            <a:off x="388021" y="2339431"/>
            <a:ext cx="1980000" cy="2064439"/>
            <a:chOff x="3232331" y="1239839"/>
            <a:chExt cx="2663463" cy="3168658"/>
          </a:xfrm>
        </p:grpSpPr>
        <p:sp>
          <p:nvSpPr>
            <p:cNvPr id="34" name="Rectangle 33">
              <a:extLst>
                <a:ext uri="{FF2B5EF4-FFF2-40B4-BE49-F238E27FC236}">
                  <a16:creationId xmlns:a16="http://schemas.microsoft.com/office/drawing/2014/main" id="{2F4280E1-6B2B-D55D-B692-C046C20F589D}"/>
                </a:ext>
              </a:extLst>
            </p:cNvPr>
            <p:cNvSpPr/>
            <p:nvPr/>
          </p:nvSpPr>
          <p:spPr>
            <a:xfrm>
              <a:off x="3232332" y="1239839"/>
              <a:ext cx="2663462" cy="31686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32E84326-A8C4-D972-F057-CA43E5F148E2}"/>
                </a:ext>
              </a:extLst>
            </p:cNvPr>
            <p:cNvCxnSpPr>
              <a:cxnSpLocks/>
            </p:cNvCxnSpPr>
            <p:nvPr/>
          </p:nvCxnSpPr>
          <p:spPr>
            <a:xfrm flipH="1">
              <a:off x="3232331" y="4408497"/>
              <a:ext cx="2663463" cy="0"/>
            </a:xfrm>
            <a:prstGeom prst="line">
              <a:avLst/>
            </a:prstGeom>
            <a:ln w="28575">
              <a:solidFill>
                <a:schemeClr val="bg1">
                  <a:lumMod val="90000"/>
                </a:schemeClr>
              </a:solidFill>
            </a:ln>
          </p:spPr>
          <p:style>
            <a:lnRef idx="1">
              <a:schemeClr val="accent1"/>
            </a:lnRef>
            <a:fillRef idx="0">
              <a:schemeClr val="accent1"/>
            </a:fillRef>
            <a:effectRef idx="0">
              <a:schemeClr val="accent1"/>
            </a:effectRef>
            <a:fontRef idx="minor">
              <a:schemeClr val="tx1"/>
            </a:fontRef>
          </p:style>
        </p:cxnSp>
      </p:grpSp>
      <p:sp>
        <p:nvSpPr>
          <p:cNvPr id="58" name="Google Shape;817;p13">
            <a:extLst>
              <a:ext uri="{FF2B5EF4-FFF2-40B4-BE49-F238E27FC236}">
                <a16:creationId xmlns:a16="http://schemas.microsoft.com/office/drawing/2014/main" id="{8268C201-CFA8-96C0-6475-33DFB938ECF9}"/>
              </a:ext>
            </a:extLst>
          </p:cNvPr>
          <p:cNvSpPr txBox="1">
            <a:spLocks noGrp="1"/>
          </p:cNvSpPr>
          <p:nvPr>
            <p:ph type="title"/>
          </p:nvPr>
        </p:nvSpPr>
        <p:spPr>
          <a:xfrm>
            <a:off x="358775" y="343913"/>
            <a:ext cx="8426449" cy="507651"/>
          </a:xfrm>
          <a:prstGeom prst="rect">
            <a:avLst/>
          </a:prstGeom>
          <a:noFill/>
          <a:ln>
            <a:noFill/>
          </a:ln>
        </p:spPr>
        <p:txBody>
          <a:bodyPr spcFirstLastPara="1" wrap="square" lIns="0" tIns="0" rIns="0" bIns="0" anchor="ctr" anchorCtr="0">
            <a:noAutofit/>
          </a:bodyPr>
          <a:lstStyle/>
          <a:p>
            <a:pPr lvl="0">
              <a:buClr>
                <a:schemeClr val="dk2"/>
              </a:buClr>
              <a:buSzPts val="2400"/>
            </a:pPr>
            <a:r>
              <a:rPr lang="en-US" sz="2400"/>
              <a:t>Universal Design in Housing – Legislative Examples</a:t>
            </a:r>
            <a:endParaRPr dirty="0"/>
          </a:p>
        </p:txBody>
      </p:sp>
      <p:sp>
        <p:nvSpPr>
          <p:cNvPr id="39" name="Google Shape;253;p3">
            <a:extLst>
              <a:ext uri="{FF2B5EF4-FFF2-40B4-BE49-F238E27FC236}">
                <a16:creationId xmlns:a16="http://schemas.microsoft.com/office/drawing/2014/main" id="{750AEB7C-0E38-852B-22BA-27AEB43D7F7B}"/>
              </a:ext>
            </a:extLst>
          </p:cNvPr>
          <p:cNvSpPr/>
          <p:nvPr/>
        </p:nvSpPr>
        <p:spPr>
          <a:xfrm>
            <a:off x="0" y="1239840"/>
            <a:ext cx="9144000" cy="1078764"/>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a typeface="+mn-ea"/>
              <a:cs typeface="+mn-cs"/>
            </a:endParaRPr>
          </a:p>
        </p:txBody>
      </p:sp>
      <p:cxnSp>
        <p:nvCxnSpPr>
          <p:cNvPr id="778" name="Straight Connector 777">
            <a:extLst>
              <a:ext uri="{FF2B5EF4-FFF2-40B4-BE49-F238E27FC236}">
                <a16:creationId xmlns:a16="http://schemas.microsoft.com/office/drawing/2014/main" id="{5BFD64AD-C79B-F609-C17B-DB49CD99DEC5}"/>
              </a:ext>
            </a:extLst>
          </p:cNvPr>
          <p:cNvCxnSpPr>
            <a:cxnSpLocks/>
          </p:cNvCxnSpPr>
          <p:nvPr/>
        </p:nvCxnSpPr>
        <p:spPr>
          <a:xfrm>
            <a:off x="6688993"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83BDA8E-72E6-E4F2-0527-25EE38B70570}"/>
              </a:ext>
            </a:extLst>
          </p:cNvPr>
          <p:cNvSpPr txBox="1"/>
          <p:nvPr/>
        </p:nvSpPr>
        <p:spPr>
          <a:xfrm>
            <a:off x="2589925" y="1683855"/>
            <a:ext cx="1678644" cy="307777"/>
          </a:xfrm>
          <a:prstGeom prst="rect">
            <a:avLst/>
          </a:prstGeom>
          <a:noFill/>
        </p:spPr>
        <p:txBody>
          <a:bodyPr wrap="square" lIns="0" tIns="0" rIns="0" bIns="0" rtlCol="0">
            <a:spAutoFit/>
          </a:bodyPr>
          <a:lstStyle/>
          <a:p>
            <a:pPr lvl="0">
              <a:defRPr/>
            </a:pPr>
            <a:r>
              <a:rPr lang="en-US" sz="1000" b="1">
                <a:solidFill>
                  <a:srgbClr val="F2F2F2"/>
                </a:solidFill>
              </a:rPr>
              <a:t>Prince George’s</a:t>
            </a:r>
            <a:br>
              <a:rPr lang="en-US" sz="1000" b="1">
                <a:solidFill>
                  <a:srgbClr val="F2F2F2"/>
                </a:solidFill>
              </a:rPr>
            </a:br>
            <a:r>
              <a:rPr lang="en-US" sz="1000" b="1">
                <a:solidFill>
                  <a:srgbClr val="F2F2F2"/>
                </a:solidFill>
              </a:rPr>
              <a:t>County, Maryland</a:t>
            </a:r>
            <a:endParaRPr lang="en-US" sz="1000" b="1" dirty="0">
              <a:solidFill>
                <a:srgbClr val="F2F2F2"/>
              </a:solidFill>
            </a:endParaRPr>
          </a:p>
        </p:txBody>
      </p:sp>
      <p:sp>
        <p:nvSpPr>
          <p:cNvPr id="45" name="TextBox 44">
            <a:extLst>
              <a:ext uri="{FF2B5EF4-FFF2-40B4-BE49-F238E27FC236}">
                <a16:creationId xmlns:a16="http://schemas.microsoft.com/office/drawing/2014/main" id="{BAB6A9F5-ADDF-25E6-E015-DB05A09E290D}"/>
              </a:ext>
            </a:extLst>
          </p:cNvPr>
          <p:cNvSpPr txBox="1"/>
          <p:nvPr/>
        </p:nvSpPr>
        <p:spPr>
          <a:xfrm>
            <a:off x="2589925" y="2059663"/>
            <a:ext cx="1678644" cy="107722"/>
          </a:xfrm>
          <a:prstGeom prst="rect">
            <a:avLst/>
          </a:prstGeom>
          <a:noFill/>
        </p:spPr>
        <p:txBody>
          <a:bodyPr wrap="square" lIns="0" tIns="0" rIns="0" bIns="0" rtlCol="0">
            <a:spAutoFit/>
          </a:bodyPr>
          <a:lstStyle/>
          <a:p>
            <a:pPr lvl="0" defTabSz="1219140">
              <a:buSzPts val="1400"/>
              <a:defRPr/>
            </a:pPr>
            <a:r>
              <a:rPr lang="en-US" sz="700" b="1" kern="1200">
                <a:solidFill>
                  <a:srgbClr val="F2F2F2"/>
                </a:solidFill>
                <a:latin typeface="Arial" panose="020B0604020202020204" pitchFamily="34" charset="0"/>
                <a:hlinkClick r:id="rId3">
                  <a:extLst>
                    <a:ext uri="{A12FA001-AC4F-418D-AE19-62706E023703}">
                      <ahyp:hlinkClr xmlns:ahyp="http://schemas.microsoft.com/office/drawing/2018/hyperlinkcolor" val="tx"/>
                    </a:ext>
                  </a:extLst>
                </a:hlinkClick>
              </a:rPr>
              <a:t>Council Bill-065-2023</a:t>
            </a:r>
            <a:endParaRPr lang="en-US" sz="1050" b="1" dirty="0">
              <a:solidFill>
                <a:srgbClr val="F2F2F2"/>
              </a:solidFill>
            </a:endParaRPr>
          </a:p>
        </p:txBody>
      </p:sp>
      <p:sp>
        <p:nvSpPr>
          <p:cNvPr id="48" name="TextBox 47">
            <a:extLst>
              <a:ext uri="{FF2B5EF4-FFF2-40B4-BE49-F238E27FC236}">
                <a16:creationId xmlns:a16="http://schemas.microsoft.com/office/drawing/2014/main" id="{D09054A0-D06A-23C4-FB8A-671F9BB734BC}"/>
              </a:ext>
            </a:extLst>
          </p:cNvPr>
          <p:cNvSpPr txBox="1"/>
          <p:nvPr/>
        </p:nvSpPr>
        <p:spPr>
          <a:xfrm>
            <a:off x="2589925"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lvl="0" defTabSz="685783">
              <a:buClrTx/>
              <a:defRPr/>
            </a:pPr>
            <a:r>
              <a:rPr lang="en-US" sz="800" b="1" kern="1200">
                <a:solidFill>
                  <a:srgbClr val="F2F2F2"/>
                </a:solidFill>
              </a:rPr>
              <a:t>(2023) </a:t>
            </a:r>
            <a:endParaRPr lang="en-US" sz="800" b="1" kern="1200" dirty="0">
              <a:solidFill>
                <a:srgbClr val="F2F2F2"/>
              </a:solidFill>
            </a:endParaRPr>
          </a:p>
        </p:txBody>
      </p:sp>
      <p:sp>
        <p:nvSpPr>
          <p:cNvPr id="53" name="Isosceles Triangle 52">
            <a:extLst>
              <a:ext uri="{FF2B5EF4-FFF2-40B4-BE49-F238E27FC236}">
                <a16:creationId xmlns:a16="http://schemas.microsoft.com/office/drawing/2014/main" id="{792B7B53-A8A9-EA3F-20D1-5DF5022105A3}"/>
              </a:ext>
            </a:extLst>
          </p:cNvPr>
          <p:cNvSpPr/>
          <p:nvPr/>
        </p:nvSpPr>
        <p:spPr>
          <a:xfrm flipV="1">
            <a:off x="2589925" y="2311018"/>
            <a:ext cx="107704"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cxnSp>
        <p:nvCxnSpPr>
          <p:cNvPr id="41" name="Straight Connector 40">
            <a:extLst>
              <a:ext uri="{FF2B5EF4-FFF2-40B4-BE49-F238E27FC236}">
                <a16:creationId xmlns:a16="http://schemas.microsoft.com/office/drawing/2014/main" id="{4051EFA4-E49B-952A-791B-34DC207E2D1E}"/>
              </a:ext>
            </a:extLst>
          </p:cNvPr>
          <p:cNvCxnSpPr>
            <a:cxnSpLocks/>
          </p:cNvCxnSpPr>
          <p:nvPr/>
        </p:nvCxnSpPr>
        <p:spPr>
          <a:xfrm>
            <a:off x="2785891" y="2667321"/>
            <a:ext cx="1607522"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7891B59-4B28-3999-F275-1E69E82B61EA}"/>
              </a:ext>
            </a:extLst>
          </p:cNvPr>
          <p:cNvCxnSpPr>
            <a:cxnSpLocks/>
          </p:cNvCxnSpPr>
          <p:nvPr/>
        </p:nvCxnSpPr>
        <p:spPr>
          <a:xfrm>
            <a:off x="2785891" y="3482318"/>
            <a:ext cx="1607522"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56" name="Group 55">
            <a:extLst>
              <a:ext uri="{FF2B5EF4-FFF2-40B4-BE49-F238E27FC236}">
                <a16:creationId xmlns:a16="http://schemas.microsoft.com/office/drawing/2014/main" id="{AB255945-AAAB-A135-6564-AB2E138A3337}"/>
              </a:ext>
            </a:extLst>
          </p:cNvPr>
          <p:cNvGrpSpPr/>
          <p:nvPr/>
        </p:nvGrpSpPr>
        <p:grpSpPr>
          <a:xfrm>
            <a:off x="2616911" y="2751654"/>
            <a:ext cx="1792587" cy="646331"/>
            <a:chOff x="3472470" y="3028373"/>
            <a:chExt cx="2406948" cy="646331"/>
          </a:xfrm>
        </p:grpSpPr>
        <p:sp>
          <p:nvSpPr>
            <p:cNvPr id="768" name="Google Shape;802;p13">
              <a:extLst>
                <a:ext uri="{FF2B5EF4-FFF2-40B4-BE49-F238E27FC236}">
                  <a16:creationId xmlns:a16="http://schemas.microsoft.com/office/drawing/2014/main" id="{D3556C1D-1122-E3AE-25C1-13C64690CBE6}"/>
                </a:ext>
              </a:extLst>
            </p:cNvPr>
            <p:cNvSpPr txBox="1"/>
            <p:nvPr/>
          </p:nvSpPr>
          <p:spPr>
            <a:xfrm>
              <a:off x="3703208" y="3028373"/>
              <a:ext cx="2176210" cy="646331"/>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dirty="0">
                  <a:latin typeface="+mj-lt"/>
                </a:rPr>
                <a:t>Elements of universal design will now be required for at least half of new single-family attached, single-family detached, two-family, and multi-family residential dwelling units constructed in Prince George’s County after January 1, 2026</a:t>
              </a:r>
            </a:p>
          </p:txBody>
        </p:sp>
        <p:sp>
          <p:nvSpPr>
            <p:cNvPr id="769" name="Google Shape;303;p59">
              <a:extLst>
                <a:ext uri="{FF2B5EF4-FFF2-40B4-BE49-F238E27FC236}">
                  <a16:creationId xmlns:a16="http://schemas.microsoft.com/office/drawing/2014/main" id="{E106DD01-9A22-A7F8-2BE7-B420A9127381}"/>
                </a:ext>
              </a:extLst>
            </p:cNvPr>
            <p:cNvSpPr>
              <a:spLocks/>
            </p:cNvSpPr>
            <p:nvPr/>
          </p:nvSpPr>
          <p:spPr>
            <a:xfrm>
              <a:off x="3472470" y="3028373"/>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grpSp>
        <p:nvGrpSpPr>
          <p:cNvPr id="57" name="Group 56">
            <a:extLst>
              <a:ext uri="{FF2B5EF4-FFF2-40B4-BE49-F238E27FC236}">
                <a16:creationId xmlns:a16="http://schemas.microsoft.com/office/drawing/2014/main" id="{81970C7C-77D9-6921-B369-023CF5BB82DF}"/>
              </a:ext>
            </a:extLst>
          </p:cNvPr>
          <p:cNvGrpSpPr/>
          <p:nvPr/>
        </p:nvGrpSpPr>
        <p:grpSpPr>
          <a:xfrm>
            <a:off x="2616911" y="3566650"/>
            <a:ext cx="1792587" cy="754053"/>
            <a:chOff x="3472470" y="3424548"/>
            <a:chExt cx="2406948" cy="754053"/>
          </a:xfrm>
        </p:grpSpPr>
        <p:sp>
          <p:nvSpPr>
            <p:cNvPr id="62" name="Google Shape;802;p13">
              <a:extLst>
                <a:ext uri="{FF2B5EF4-FFF2-40B4-BE49-F238E27FC236}">
                  <a16:creationId xmlns:a16="http://schemas.microsoft.com/office/drawing/2014/main" id="{BA7B3647-572D-F7F6-DE7C-DB1C0AC6AA46}"/>
                </a:ext>
              </a:extLst>
            </p:cNvPr>
            <p:cNvSpPr txBox="1"/>
            <p:nvPr/>
          </p:nvSpPr>
          <p:spPr>
            <a:xfrm>
              <a:off x="3703208" y="3424548"/>
              <a:ext cx="2176210" cy="754053"/>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a:latin typeface="+mj-lt"/>
                </a:rPr>
                <a:t>Universal design requirements under CB-65-2023 will apply to exterior entrances, interior routes of travel, the placement of some controls, switches, electrical sockets, and plugs, and would require a bathroom and kitchen on the first level</a:t>
              </a:r>
              <a:endParaRPr lang="en-US" sz="700" dirty="0">
                <a:latin typeface="+mj-lt"/>
              </a:endParaRPr>
            </a:p>
          </p:txBody>
        </p:sp>
        <p:sp>
          <p:nvSpPr>
            <p:cNvPr id="63" name="Google Shape;303;p59">
              <a:extLst>
                <a:ext uri="{FF2B5EF4-FFF2-40B4-BE49-F238E27FC236}">
                  <a16:creationId xmlns:a16="http://schemas.microsoft.com/office/drawing/2014/main" id="{110532A8-EBA9-9083-8DB8-C30B4B29CBA4}"/>
                </a:ext>
              </a:extLst>
            </p:cNvPr>
            <p:cNvSpPr>
              <a:spLocks/>
            </p:cNvSpPr>
            <p:nvPr/>
          </p:nvSpPr>
          <p:spPr>
            <a:xfrm>
              <a:off x="3472470" y="342464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grpSp>
        <p:nvGrpSpPr>
          <p:cNvPr id="59" name="Group 58">
            <a:extLst>
              <a:ext uri="{FF2B5EF4-FFF2-40B4-BE49-F238E27FC236}">
                <a16:creationId xmlns:a16="http://schemas.microsoft.com/office/drawing/2014/main" id="{ED5742CF-5E92-0A06-F215-2A67BD1185C7}"/>
              </a:ext>
            </a:extLst>
          </p:cNvPr>
          <p:cNvGrpSpPr/>
          <p:nvPr/>
        </p:nvGrpSpPr>
        <p:grpSpPr>
          <a:xfrm>
            <a:off x="2616911" y="2474988"/>
            <a:ext cx="1792587" cy="108000"/>
            <a:chOff x="3472470" y="2505034"/>
            <a:chExt cx="2406948" cy="108000"/>
          </a:xfrm>
        </p:grpSpPr>
        <p:sp>
          <p:nvSpPr>
            <p:cNvPr id="60" name="Google Shape;802;p13">
              <a:extLst>
                <a:ext uri="{FF2B5EF4-FFF2-40B4-BE49-F238E27FC236}">
                  <a16:creationId xmlns:a16="http://schemas.microsoft.com/office/drawing/2014/main" id="{8EF3342A-F004-8C27-7F4C-C2A8DCE484CE}"/>
                </a:ext>
              </a:extLst>
            </p:cNvPr>
            <p:cNvSpPr txBox="1"/>
            <p:nvPr/>
          </p:nvSpPr>
          <p:spPr>
            <a:xfrm>
              <a:off x="3703208" y="2505034"/>
              <a:ext cx="2176210" cy="107722"/>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a:latin typeface="+mj-lt"/>
                </a:rPr>
                <a:t>Main Lead: </a:t>
              </a:r>
              <a:r>
                <a:rPr lang="en-US" sz="700">
                  <a:solidFill>
                    <a:srgbClr val="6C6860">
                      <a:lumMod val="75000"/>
                    </a:srgbClr>
                  </a:solidFill>
                  <a:latin typeface="+mj-lt"/>
                  <a:hlinkClick r:id="rId4"/>
                </a:rPr>
                <a:t>Councilmember Jolene Ivey</a:t>
              </a:r>
              <a:endParaRPr lang="en-US" sz="700" dirty="0">
                <a:solidFill>
                  <a:srgbClr val="6C6860">
                    <a:lumMod val="75000"/>
                  </a:srgbClr>
                </a:solidFill>
                <a:latin typeface="+mj-lt"/>
              </a:endParaRPr>
            </a:p>
          </p:txBody>
        </p:sp>
        <p:sp>
          <p:nvSpPr>
            <p:cNvPr id="61" name="Google Shape;303;p59">
              <a:extLst>
                <a:ext uri="{FF2B5EF4-FFF2-40B4-BE49-F238E27FC236}">
                  <a16:creationId xmlns:a16="http://schemas.microsoft.com/office/drawing/2014/main" id="{CD4002FB-8331-E0C4-FB5C-EF917A8A3719}"/>
                </a:ext>
              </a:extLst>
            </p:cNvPr>
            <p:cNvSpPr>
              <a:spLocks/>
            </p:cNvSpPr>
            <p:nvPr/>
          </p:nvSpPr>
          <p:spPr>
            <a:xfrm>
              <a:off x="3472470" y="250503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sp>
        <p:nvSpPr>
          <p:cNvPr id="46" name="TextBox 45">
            <a:extLst>
              <a:ext uri="{FF2B5EF4-FFF2-40B4-BE49-F238E27FC236}">
                <a16:creationId xmlns:a16="http://schemas.microsoft.com/office/drawing/2014/main" id="{4318A9F4-30A0-5CA7-B3D5-33AF83537138}"/>
              </a:ext>
            </a:extLst>
          </p:cNvPr>
          <p:cNvSpPr txBox="1"/>
          <p:nvPr/>
        </p:nvSpPr>
        <p:spPr>
          <a:xfrm>
            <a:off x="4806801" y="1683855"/>
            <a:ext cx="1678643" cy="307777"/>
          </a:xfrm>
          <a:prstGeom prst="rect">
            <a:avLst/>
          </a:prstGeom>
          <a:noFill/>
        </p:spPr>
        <p:txBody>
          <a:bodyPr wrap="square" lIns="0" tIns="0" rIns="0" bIns="0" rtlCol="0">
            <a:spAutoFit/>
          </a:bodyPr>
          <a:lstStyle/>
          <a:p>
            <a:pPr lvl="0">
              <a:defRPr/>
            </a:pPr>
            <a:r>
              <a:rPr lang="en-US" sz="1000" b="1">
                <a:solidFill>
                  <a:srgbClr val="F2F2F2"/>
                </a:solidFill>
              </a:rPr>
              <a:t>Sacramento,</a:t>
            </a:r>
            <a:br>
              <a:rPr lang="en-US" sz="1000" b="1">
                <a:solidFill>
                  <a:srgbClr val="F2F2F2"/>
                </a:solidFill>
              </a:rPr>
            </a:br>
            <a:r>
              <a:rPr lang="en-US" sz="1000" b="1">
                <a:solidFill>
                  <a:srgbClr val="F2F2F2"/>
                </a:solidFill>
              </a:rPr>
              <a:t>California </a:t>
            </a:r>
            <a:endParaRPr lang="en-US" sz="1000" b="1" dirty="0">
              <a:solidFill>
                <a:srgbClr val="F2F2F2"/>
              </a:solidFill>
            </a:endParaRPr>
          </a:p>
        </p:txBody>
      </p:sp>
      <p:sp>
        <p:nvSpPr>
          <p:cNvPr id="47" name="TextBox 46">
            <a:extLst>
              <a:ext uri="{FF2B5EF4-FFF2-40B4-BE49-F238E27FC236}">
                <a16:creationId xmlns:a16="http://schemas.microsoft.com/office/drawing/2014/main" id="{F07521F9-AEEE-5E2A-EF25-2557158CDD34}"/>
              </a:ext>
            </a:extLst>
          </p:cNvPr>
          <p:cNvSpPr txBox="1"/>
          <p:nvPr/>
        </p:nvSpPr>
        <p:spPr>
          <a:xfrm>
            <a:off x="4806801" y="2017383"/>
            <a:ext cx="1678643" cy="215444"/>
          </a:xfrm>
          <a:prstGeom prst="rect">
            <a:avLst/>
          </a:prstGeom>
          <a:noFill/>
        </p:spPr>
        <p:txBody>
          <a:bodyPr wrap="square" lIns="0" tIns="0" rIns="0" bIns="0" rtlCol="0">
            <a:spAutoFit/>
          </a:bodyPr>
          <a:lstStyle/>
          <a:p>
            <a:pPr lvl="0" defTabSz="1219140">
              <a:buSzPts val="1400"/>
              <a:defRPr/>
            </a:pPr>
            <a:r>
              <a:rPr lang="en-US" sz="700" b="1" u="sng" kern="1200" dirty="0">
                <a:solidFill>
                  <a:srgbClr val="F2F2F2"/>
                </a:solidFill>
                <a:latin typeface="Arial" panose="020B0604020202020204" pitchFamily="34" charset="0"/>
                <a:hlinkClick r:id="rId5">
                  <a:extLst>
                    <a:ext uri="{A12FA001-AC4F-418D-AE19-62706E023703}">
                      <ahyp:hlinkClr xmlns:ahyp="http://schemas.microsoft.com/office/drawing/2018/hyperlinkcolor" val="tx"/>
                    </a:ext>
                  </a:extLst>
                </a:hlinkClick>
              </a:rPr>
              <a:t>Universal Design (Accessibility Standards) for Residential Dwellings: </a:t>
            </a:r>
            <a:endParaRPr lang="en-US" sz="700" b="1" u="sng" kern="1200" dirty="0">
              <a:solidFill>
                <a:srgbClr val="F2F2F2"/>
              </a:solidFill>
              <a:latin typeface="Arial" panose="020B0604020202020204" pitchFamily="34" charset="0"/>
            </a:endParaRPr>
          </a:p>
        </p:txBody>
      </p:sp>
      <p:sp>
        <p:nvSpPr>
          <p:cNvPr id="49" name="TextBox 48">
            <a:extLst>
              <a:ext uri="{FF2B5EF4-FFF2-40B4-BE49-F238E27FC236}">
                <a16:creationId xmlns:a16="http://schemas.microsoft.com/office/drawing/2014/main" id="{15E41CB8-21AC-7EB8-C174-A4B7119D0771}"/>
              </a:ext>
            </a:extLst>
          </p:cNvPr>
          <p:cNvSpPr txBox="1"/>
          <p:nvPr/>
        </p:nvSpPr>
        <p:spPr>
          <a:xfrm>
            <a:off x="4806801"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lvl="0" defTabSz="685783">
              <a:buClrTx/>
              <a:defRPr/>
            </a:pPr>
            <a:r>
              <a:rPr lang="en-US" sz="800" b="1" kern="1200">
                <a:solidFill>
                  <a:srgbClr val="F2F2F2"/>
                </a:solidFill>
              </a:rPr>
              <a:t>(2025) </a:t>
            </a:r>
            <a:endParaRPr lang="en-US" sz="800" b="1" kern="1200" dirty="0">
              <a:solidFill>
                <a:srgbClr val="F2F2F2"/>
              </a:solidFill>
            </a:endParaRPr>
          </a:p>
        </p:txBody>
      </p:sp>
      <p:sp>
        <p:nvSpPr>
          <p:cNvPr id="54" name="Isosceles Triangle 53">
            <a:extLst>
              <a:ext uri="{FF2B5EF4-FFF2-40B4-BE49-F238E27FC236}">
                <a16:creationId xmlns:a16="http://schemas.microsoft.com/office/drawing/2014/main" id="{6A6E0C20-BE5B-87EA-861C-DBA64870C5A4}"/>
              </a:ext>
            </a:extLst>
          </p:cNvPr>
          <p:cNvSpPr/>
          <p:nvPr/>
        </p:nvSpPr>
        <p:spPr>
          <a:xfrm flipV="1">
            <a:off x="4806801"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sp>
        <p:nvSpPr>
          <p:cNvPr id="782" name="TextBox 781">
            <a:extLst>
              <a:ext uri="{FF2B5EF4-FFF2-40B4-BE49-F238E27FC236}">
                <a16:creationId xmlns:a16="http://schemas.microsoft.com/office/drawing/2014/main" id="{E8918760-E564-DF32-E1BB-F59FA4D2E0EA}"/>
              </a:ext>
            </a:extLst>
          </p:cNvPr>
          <p:cNvSpPr txBox="1"/>
          <p:nvPr/>
        </p:nvSpPr>
        <p:spPr>
          <a:xfrm>
            <a:off x="455781" y="1683855"/>
            <a:ext cx="1678643" cy="307777"/>
          </a:xfrm>
          <a:prstGeom prst="rect">
            <a:avLst/>
          </a:prstGeom>
          <a:noFill/>
        </p:spPr>
        <p:txBody>
          <a:bodyPr wrap="square" lIns="0" tIns="0" rIns="0" bIns="0" rtlCol="0">
            <a:spAutoFit/>
          </a:bodyPr>
          <a:lstStyle/>
          <a:p>
            <a:pPr lvl="0">
              <a:defRPr/>
            </a:pPr>
            <a:r>
              <a:rPr lang="en-US" sz="1000" b="1">
                <a:solidFill>
                  <a:srgbClr val="F2F2F2"/>
                </a:solidFill>
              </a:rPr>
              <a:t>New York City, </a:t>
            </a:r>
            <a:br>
              <a:rPr lang="en-US" sz="1000" b="1">
                <a:solidFill>
                  <a:srgbClr val="F2F2F2"/>
                </a:solidFill>
              </a:rPr>
            </a:br>
            <a:r>
              <a:rPr lang="en-US" sz="1000" b="1">
                <a:solidFill>
                  <a:srgbClr val="F2F2F2"/>
                </a:solidFill>
              </a:rPr>
              <a:t>New York</a:t>
            </a:r>
            <a:endParaRPr lang="en-US" sz="1000" b="1" dirty="0">
              <a:solidFill>
                <a:srgbClr val="F2F2F2"/>
              </a:solidFill>
            </a:endParaRPr>
          </a:p>
        </p:txBody>
      </p:sp>
      <p:sp>
        <p:nvSpPr>
          <p:cNvPr id="783" name="TextBox 782">
            <a:extLst>
              <a:ext uri="{FF2B5EF4-FFF2-40B4-BE49-F238E27FC236}">
                <a16:creationId xmlns:a16="http://schemas.microsoft.com/office/drawing/2014/main" id="{99B8F108-D3C2-442A-300F-0562D8A8F9FC}"/>
              </a:ext>
            </a:extLst>
          </p:cNvPr>
          <p:cNvSpPr txBox="1"/>
          <p:nvPr/>
        </p:nvSpPr>
        <p:spPr>
          <a:xfrm>
            <a:off x="455781" y="2059663"/>
            <a:ext cx="1678643" cy="107722"/>
          </a:xfrm>
          <a:prstGeom prst="rect">
            <a:avLst/>
          </a:prstGeom>
          <a:noFill/>
        </p:spPr>
        <p:txBody>
          <a:bodyPr wrap="square" lIns="0" tIns="0" rIns="0" bIns="0" rtlCol="0">
            <a:spAutoFit/>
          </a:bodyPr>
          <a:lstStyle/>
          <a:p>
            <a:pPr lvl="0" defTabSz="914355">
              <a:buSzPts val="1400"/>
              <a:defRPr/>
            </a:pPr>
            <a:r>
              <a:rPr lang="en-US" sz="700" b="1" kern="1200">
                <a:solidFill>
                  <a:srgbClr val="F2F2F2"/>
                </a:solidFill>
                <a:hlinkClick r:id="rId6">
                  <a:extLst>
                    <a:ext uri="{A12FA001-AC4F-418D-AE19-62706E023703}">
                      <ahyp:hlinkClr xmlns:ahyp="http://schemas.microsoft.com/office/drawing/2018/hyperlinkcolor" val="tx"/>
                    </a:ext>
                  </a:extLst>
                </a:hlinkClick>
              </a:rPr>
              <a:t>Local Law 30 of 2023</a:t>
            </a:r>
            <a:r>
              <a:rPr lang="en-US" sz="700" b="1">
                <a:solidFill>
                  <a:srgbClr val="F2F2F2"/>
                </a:solidFill>
              </a:rPr>
              <a:t> </a:t>
            </a:r>
            <a:endParaRPr lang="en-US" sz="1100" b="1" dirty="0">
              <a:solidFill>
                <a:srgbClr val="F2F2F2"/>
              </a:solidFill>
            </a:endParaRPr>
          </a:p>
        </p:txBody>
      </p:sp>
      <p:sp>
        <p:nvSpPr>
          <p:cNvPr id="784" name="TextBox 783">
            <a:extLst>
              <a:ext uri="{FF2B5EF4-FFF2-40B4-BE49-F238E27FC236}">
                <a16:creationId xmlns:a16="http://schemas.microsoft.com/office/drawing/2014/main" id="{218D2766-E20F-EB34-EC7B-B38BC8504FBC}"/>
              </a:ext>
            </a:extLst>
          </p:cNvPr>
          <p:cNvSpPr txBox="1"/>
          <p:nvPr/>
        </p:nvSpPr>
        <p:spPr>
          <a:xfrm>
            <a:off x="455781"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lvl="0" defTabSz="685783">
              <a:buClrTx/>
              <a:defRPr/>
            </a:pPr>
            <a:r>
              <a:rPr lang="en-US" sz="800" b="1" kern="1200">
                <a:solidFill>
                  <a:srgbClr val="F2F2F2"/>
                </a:solidFill>
              </a:rPr>
              <a:t>(2023) </a:t>
            </a:r>
            <a:endParaRPr lang="en-US" sz="800" b="1" kern="1200" dirty="0">
              <a:solidFill>
                <a:srgbClr val="F2F2F2"/>
              </a:solidFill>
            </a:endParaRPr>
          </a:p>
        </p:txBody>
      </p:sp>
      <p:sp>
        <p:nvSpPr>
          <p:cNvPr id="785" name="Isosceles Triangle 784">
            <a:extLst>
              <a:ext uri="{FF2B5EF4-FFF2-40B4-BE49-F238E27FC236}">
                <a16:creationId xmlns:a16="http://schemas.microsoft.com/office/drawing/2014/main" id="{C11163B2-A258-96E9-A090-21459B08D9FB}"/>
              </a:ext>
            </a:extLst>
          </p:cNvPr>
          <p:cNvSpPr/>
          <p:nvPr/>
        </p:nvSpPr>
        <p:spPr>
          <a:xfrm flipV="1">
            <a:off x="455781"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grpSp>
        <p:nvGrpSpPr>
          <p:cNvPr id="786" name="Group 785">
            <a:extLst>
              <a:ext uri="{FF2B5EF4-FFF2-40B4-BE49-F238E27FC236}">
                <a16:creationId xmlns:a16="http://schemas.microsoft.com/office/drawing/2014/main" id="{B6D75F7A-2113-7C49-5723-5222014C447D}"/>
              </a:ext>
            </a:extLst>
          </p:cNvPr>
          <p:cNvGrpSpPr/>
          <p:nvPr/>
        </p:nvGrpSpPr>
        <p:grpSpPr>
          <a:xfrm>
            <a:off x="485117" y="2913098"/>
            <a:ext cx="1678903" cy="430887"/>
            <a:chOff x="3472470" y="3028373"/>
            <a:chExt cx="2254304" cy="430887"/>
          </a:xfrm>
        </p:grpSpPr>
        <p:sp>
          <p:nvSpPr>
            <p:cNvPr id="787" name="Google Shape;802;p13">
              <a:extLst>
                <a:ext uri="{FF2B5EF4-FFF2-40B4-BE49-F238E27FC236}">
                  <a16:creationId xmlns:a16="http://schemas.microsoft.com/office/drawing/2014/main" id="{C6992344-C365-D597-4810-5A5330D938C7}"/>
                </a:ext>
              </a:extLst>
            </p:cNvPr>
            <p:cNvSpPr txBox="1"/>
            <p:nvPr/>
          </p:nvSpPr>
          <p:spPr>
            <a:xfrm>
              <a:off x="3703208" y="3028373"/>
              <a:ext cx="2023566" cy="430887"/>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dirty="0">
                  <a:latin typeface="+mj-lt"/>
                </a:rPr>
                <a:t>Amends the administrative code of the city of New York in relation to the accessibility of units in new construction buildings</a:t>
              </a:r>
            </a:p>
          </p:txBody>
        </p:sp>
        <p:sp>
          <p:nvSpPr>
            <p:cNvPr id="788" name="Google Shape;303;p59">
              <a:extLst>
                <a:ext uri="{FF2B5EF4-FFF2-40B4-BE49-F238E27FC236}">
                  <a16:creationId xmlns:a16="http://schemas.microsoft.com/office/drawing/2014/main" id="{83234EDF-99F6-5656-9FDE-DD1F00CCC777}"/>
                </a:ext>
              </a:extLst>
            </p:cNvPr>
            <p:cNvSpPr>
              <a:spLocks/>
            </p:cNvSpPr>
            <p:nvPr/>
          </p:nvSpPr>
          <p:spPr>
            <a:xfrm>
              <a:off x="3472470" y="3028373"/>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grpSp>
        <p:nvGrpSpPr>
          <p:cNvPr id="789" name="Group 788">
            <a:extLst>
              <a:ext uri="{FF2B5EF4-FFF2-40B4-BE49-F238E27FC236}">
                <a16:creationId xmlns:a16="http://schemas.microsoft.com/office/drawing/2014/main" id="{E178EE07-F369-EA5F-0F76-43FD84537444}"/>
              </a:ext>
            </a:extLst>
          </p:cNvPr>
          <p:cNvGrpSpPr/>
          <p:nvPr/>
        </p:nvGrpSpPr>
        <p:grpSpPr>
          <a:xfrm>
            <a:off x="485116" y="2474987"/>
            <a:ext cx="2022004" cy="215444"/>
            <a:chOff x="3472469" y="2505033"/>
            <a:chExt cx="2714994" cy="215444"/>
          </a:xfrm>
        </p:grpSpPr>
        <p:sp>
          <p:nvSpPr>
            <p:cNvPr id="790" name="Google Shape;802;p13">
              <a:extLst>
                <a:ext uri="{FF2B5EF4-FFF2-40B4-BE49-F238E27FC236}">
                  <a16:creationId xmlns:a16="http://schemas.microsoft.com/office/drawing/2014/main" id="{D35777B5-C682-82AE-CC06-470EF7139641}"/>
                </a:ext>
              </a:extLst>
            </p:cNvPr>
            <p:cNvSpPr txBox="1"/>
            <p:nvPr/>
          </p:nvSpPr>
          <p:spPr>
            <a:xfrm>
              <a:off x="3703208" y="2505033"/>
              <a:ext cx="2484255" cy="215444"/>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dirty="0">
                  <a:latin typeface="+mj-lt"/>
                </a:rPr>
                <a:t>Main Lead: </a:t>
              </a:r>
              <a:br>
                <a:rPr lang="en-US" sz="700" dirty="0">
                  <a:latin typeface="+mj-lt"/>
                </a:rPr>
              </a:br>
              <a:r>
                <a:rPr lang="en-US" sz="700" dirty="0">
                  <a:solidFill>
                    <a:srgbClr val="6C6860">
                      <a:lumMod val="75000"/>
                    </a:srgbClr>
                  </a:solidFill>
                  <a:latin typeface="+mj-lt"/>
                  <a:hlinkClick r:id="rId7">
                    <a:extLst>
                      <a:ext uri="{A12FA001-AC4F-418D-AE19-62706E023703}">
                        <ahyp:hlinkClr xmlns:ahyp="http://schemas.microsoft.com/office/drawing/2018/hyperlinkcolor" val="tx"/>
                      </a:ext>
                    </a:extLst>
                  </a:hlinkClick>
                </a:rPr>
                <a:t>Councilmember Crystal Hudson</a:t>
              </a:r>
              <a:endParaRPr lang="en-US" sz="700" dirty="0">
                <a:solidFill>
                  <a:srgbClr val="6C6860">
                    <a:lumMod val="75000"/>
                  </a:srgbClr>
                </a:solidFill>
                <a:latin typeface="+mj-lt"/>
              </a:endParaRPr>
            </a:p>
          </p:txBody>
        </p:sp>
        <p:sp>
          <p:nvSpPr>
            <p:cNvPr id="791" name="Google Shape;303;p59">
              <a:extLst>
                <a:ext uri="{FF2B5EF4-FFF2-40B4-BE49-F238E27FC236}">
                  <a16:creationId xmlns:a16="http://schemas.microsoft.com/office/drawing/2014/main" id="{312CC060-0892-D219-32AB-B4CAA0E9A0E8}"/>
                </a:ext>
              </a:extLst>
            </p:cNvPr>
            <p:cNvSpPr>
              <a:spLocks/>
            </p:cNvSpPr>
            <p:nvPr/>
          </p:nvSpPr>
          <p:spPr>
            <a:xfrm>
              <a:off x="3472469" y="2505034"/>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857" name="Straight Connector 856">
            <a:extLst>
              <a:ext uri="{FF2B5EF4-FFF2-40B4-BE49-F238E27FC236}">
                <a16:creationId xmlns:a16="http://schemas.microsoft.com/office/drawing/2014/main" id="{2248CCE9-4323-8549-7855-1673B36C9CD4}"/>
              </a:ext>
            </a:extLst>
          </p:cNvPr>
          <p:cNvCxnSpPr>
            <a:cxnSpLocks/>
          </p:cNvCxnSpPr>
          <p:nvPr/>
        </p:nvCxnSpPr>
        <p:spPr>
          <a:xfrm>
            <a:off x="637661" y="2801765"/>
            <a:ext cx="1613966"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FEC0538-395A-D76F-BA8D-1A54068542DC}"/>
              </a:ext>
            </a:extLst>
          </p:cNvPr>
          <p:cNvCxnSpPr>
            <a:cxnSpLocks/>
          </p:cNvCxnSpPr>
          <p:nvPr/>
        </p:nvCxnSpPr>
        <p:spPr>
          <a:xfrm>
            <a:off x="2418627"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D266FA5-0598-9262-7697-D5BB7E2A947D}"/>
              </a:ext>
            </a:extLst>
          </p:cNvPr>
          <p:cNvSpPr txBox="1"/>
          <p:nvPr/>
        </p:nvSpPr>
        <p:spPr>
          <a:xfrm>
            <a:off x="6990576" y="1683855"/>
            <a:ext cx="1678643" cy="307777"/>
          </a:xfrm>
          <a:prstGeom prst="rect">
            <a:avLst/>
          </a:prstGeom>
          <a:noFill/>
        </p:spPr>
        <p:txBody>
          <a:bodyPr wrap="square" lIns="0" tIns="0" rIns="0" bIns="0" rtlCol="0">
            <a:spAutoFit/>
          </a:bodyPr>
          <a:lstStyle/>
          <a:p>
            <a:pPr lvl="0">
              <a:defRPr/>
            </a:pPr>
            <a:r>
              <a:rPr lang="en-US" sz="1000" b="1">
                <a:solidFill>
                  <a:srgbClr val="F2F2F2"/>
                </a:solidFill>
              </a:rPr>
              <a:t>Phoenix,</a:t>
            </a:r>
            <a:br>
              <a:rPr lang="en-US" sz="1000" b="1">
                <a:solidFill>
                  <a:srgbClr val="F2F2F2"/>
                </a:solidFill>
              </a:rPr>
            </a:br>
            <a:r>
              <a:rPr lang="en-US" sz="1000" b="1">
                <a:solidFill>
                  <a:srgbClr val="F2F2F2"/>
                </a:solidFill>
              </a:rPr>
              <a:t>Arizona </a:t>
            </a:r>
            <a:endParaRPr lang="en-US" sz="1000" b="1" dirty="0">
              <a:solidFill>
                <a:srgbClr val="F2F2F2"/>
              </a:solidFill>
            </a:endParaRPr>
          </a:p>
        </p:txBody>
      </p:sp>
      <p:sp>
        <p:nvSpPr>
          <p:cNvPr id="13" name="TextBox 12">
            <a:extLst>
              <a:ext uri="{FF2B5EF4-FFF2-40B4-BE49-F238E27FC236}">
                <a16:creationId xmlns:a16="http://schemas.microsoft.com/office/drawing/2014/main" id="{320C87E0-C222-DE76-90FD-44016BE51AB0}"/>
              </a:ext>
            </a:extLst>
          </p:cNvPr>
          <p:cNvSpPr txBox="1"/>
          <p:nvPr/>
        </p:nvSpPr>
        <p:spPr>
          <a:xfrm>
            <a:off x="6990576" y="2017383"/>
            <a:ext cx="1678643" cy="107722"/>
          </a:xfrm>
          <a:prstGeom prst="rect">
            <a:avLst/>
          </a:prstGeom>
          <a:noFill/>
        </p:spPr>
        <p:txBody>
          <a:bodyPr wrap="square" lIns="0" tIns="0" rIns="0" bIns="0" rtlCol="0">
            <a:spAutoFit/>
          </a:bodyPr>
          <a:lstStyle/>
          <a:p>
            <a:pPr lvl="0" defTabSz="914355">
              <a:buSzPts val="1400"/>
              <a:defRPr/>
            </a:pPr>
            <a:r>
              <a:rPr lang="en-US" sz="700" b="1" kern="1200">
                <a:solidFill>
                  <a:srgbClr val="F2F2F2"/>
                </a:solidFill>
                <a:hlinkClick r:id="rId8">
                  <a:extLst>
                    <a:ext uri="{A12FA001-AC4F-418D-AE19-62706E023703}">
                      <ahyp:hlinkClr xmlns:ahyp="http://schemas.microsoft.com/office/drawing/2018/hyperlinkcolor" val="tx"/>
                    </a:ext>
                  </a:extLst>
                </a:hlinkClick>
              </a:rPr>
              <a:t>Adoption of Building Code Amendment </a:t>
            </a:r>
            <a:endParaRPr lang="en-US" sz="1100" b="1" dirty="0">
              <a:solidFill>
                <a:srgbClr val="F2F2F2"/>
              </a:solidFill>
            </a:endParaRPr>
          </a:p>
        </p:txBody>
      </p:sp>
      <p:sp>
        <p:nvSpPr>
          <p:cNvPr id="14" name="TextBox 13">
            <a:extLst>
              <a:ext uri="{FF2B5EF4-FFF2-40B4-BE49-F238E27FC236}">
                <a16:creationId xmlns:a16="http://schemas.microsoft.com/office/drawing/2014/main" id="{260485E0-356D-2DA4-EF4D-2003A83E11BD}"/>
              </a:ext>
            </a:extLst>
          </p:cNvPr>
          <p:cNvSpPr txBox="1"/>
          <p:nvPr/>
        </p:nvSpPr>
        <p:spPr>
          <a:xfrm>
            <a:off x="6990576" y="1453516"/>
            <a:ext cx="662402" cy="176000"/>
          </a:xfrm>
          <a:prstGeom prst="rect">
            <a:avLst/>
          </a:prstGeom>
          <a:solidFill>
            <a:srgbClr val="EC1300"/>
          </a:solidFill>
        </p:spPr>
        <p:txBody>
          <a:bodyPr wrap="square" lIns="0" tIns="0" rIns="0" bIns="0" rtlCol="0" anchor="ctr">
            <a:noAutofit/>
          </a:bodyPr>
          <a:lstStyle>
            <a:defPPr>
              <a:defRPr lang="en-US"/>
            </a:defPPr>
            <a:lvl1pPr>
              <a:defRPr sz="1200">
                <a:solidFill>
                  <a:schemeClr val="bg1"/>
                </a:solidFill>
              </a:defRPr>
            </a:lvl1pPr>
          </a:lstStyle>
          <a:p>
            <a:pPr lvl="0" defTabSz="685783">
              <a:buClrTx/>
              <a:defRPr/>
            </a:pPr>
            <a:r>
              <a:rPr lang="en-US" sz="800" b="1" kern="1200">
                <a:solidFill>
                  <a:srgbClr val="F2F2F2"/>
                </a:solidFill>
              </a:rPr>
              <a:t>(2025) </a:t>
            </a:r>
            <a:endParaRPr lang="en-US" sz="800" b="1" kern="1200" dirty="0">
              <a:solidFill>
                <a:srgbClr val="F2F2F2"/>
              </a:solidFill>
            </a:endParaRPr>
          </a:p>
        </p:txBody>
      </p:sp>
      <p:sp>
        <p:nvSpPr>
          <p:cNvPr id="15" name="Isosceles Triangle 14">
            <a:extLst>
              <a:ext uri="{FF2B5EF4-FFF2-40B4-BE49-F238E27FC236}">
                <a16:creationId xmlns:a16="http://schemas.microsoft.com/office/drawing/2014/main" id="{781E6AA5-7459-B3E4-5AB9-074F99DB44C5}"/>
              </a:ext>
            </a:extLst>
          </p:cNvPr>
          <p:cNvSpPr/>
          <p:nvPr/>
        </p:nvSpPr>
        <p:spPr>
          <a:xfrm flipV="1">
            <a:off x="6990576" y="2311018"/>
            <a:ext cx="107703" cy="56861"/>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2F2F2"/>
              </a:solidFill>
            </a:endParaRPr>
          </a:p>
        </p:txBody>
      </p:sp>
      <p:cxnSp>
        <p:nvCxnSpPr>
          <p:cNvPr id="23" name="Straight Connector 22">
            <a:extLst>
              <a:ext uri="{FF2B5EF4-FFF2-40B4-BE49-F238E27FC236}">
                <a16:creationId xmlns:a16="http://schemas.microsoft.com/office/drawing/2014/main" id="{596A814B-37E5-0771-7F40-A49E5243D8DB}"/>
              </a:ext>
            </a:extLst>
          </p:cNvPr>
          <p:cNvCxnSpPr>
            <a:cxnSpLocks/>
          </p:cNvCxnSpPr>
          <p:nvPr/>
        </p:nvCxnSpPr>
        <p:spPr>
          <a:xfrm>
            <a:off x="4553810" y="1394095"/>
            <a:ext cx="0" cy="770254"/>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71" name="Group 770">
            <a:extLst>
              <a:ext uri="{FF2B5EF4-FFF2-40B4-BE49-F238E27FC236}">
                <a16:creationId xmlns:a16="http://schemas.microsoft.com/office/drawing/2014/main" id="{AAD582EA-B572-5D34-A0C4-71D98F4AF8DF}"/>
              </a:ext>
            </a:extLst>
          </p:cNvPr>
          <p:cNvGrpSpPr/>
          <p:nvPr/>
        </p:nvGrpSpPr>
        <p:grpSpPr>
          <a:xfrm>
            <a:off x="4754935" y="2474988"/>
            <a:ext cx="1730509" cy="430887"/>
            <a:chOff x="6365745" y="2556092"/>
            <a:chExt cx="2323596" cy="430887"/>
          </a:xfrm>
        </p:grpSpPr>
        <p:sp>
          <p:nvSpPr>
            <p:cNvPr id="775" name="Google Shape;802;p13">
              <a:extLst>
                <a:ext uri="{FF2B5EF4-FFF2-40B4-BE49-F238E27FC236}">
                  <a16:creationId xmlns:a16="http://schemas.microsoft.com/office/drawing/2014/main" id="{95DF1A91-53F7-F22E-303C-3DD063BCD70A}"/>
                </a:ext>
              </a:extLst>
            </p:cNvPr>
            <p:cNvSpPr txBox="1"/>
            <p:nvPr/>
          </p:nvSpPr>
          <p:spPr>
            <a:xfrm>
              <a:off x="6592640" y="2556092"/>
              <a:ext cx="2096701" cy="430887"/>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dirty="0">
                  <a:solidFill>
                    <a:srgbClr val="141313"/>
                  </a:solidFill>
                  <a:latin typeface="+mj-lt"/>
                </a:rPr>
                <a:t>This ordinance requires single family home builders to provide universal design features as an option available to buyers. </a:t>
              </a:r>
            </a:p>
          </p:txBody>
        </p:sp>
        <p:sp>
          <p:nvSpPr>
            <p:cNvPr id="776" name="Google Shape;303;p59">
              <a:extLst>
                <a:ext uri="{FF2B5EF4-FFF2-40B4-BE49-F238E27FC236}">
                  <a16:creationId xmlns:a16="http://schemas.microsoft.com/office/drawing/2014/main" id="{EA09669A-631A-B3DC-D752-9AEEDA175F4B}"/>
                </a:ext>
              </a:extLst>
            </p:cNvPr>
            <p:cNvSpPr>
              <a:spLocks/>
            </p:cNvSpPr>
            <p:nvPr/>
          </p:nvSpPr>
          <p:spPr>
            <a:xfrm>
              <a:off x="6365745" y="2556092"/>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grpSp>
        <p:nvGrpSpPr>
          <p:cNvPr id="772" name="Group 771">
            <a:extLst>
              <a:ext uri="{FF2B5EF4-FFF2-40B4-BE49-F238E27FC236}">
                <a16:creationId xmlns:a16="http://schemas.microsoft.com/office/drawing/2014/main" id="{3F381FC9-0DA6-E935-100E-176E0312AA45}"/>
              </a:ext>
            </a:extLst>
          </p:cNvPr>
          <p:cNvGrpSpPr/>
          <p:nvPr/>
        </p:nvGrpSpPr>
        <p:grpSpPr>
          <a:xfrm>
            <a:off x="4754937" y="3020819"/>
            <a:ext cx="1607445" cy="430887"/>
            <a:chOff x="6365745" y="3288839"/>
            <a:chExt cx="2158354" cy="430887"/>
          </a:xfrm>
        </p:grpSpPr>
        <p:sp>
          <p:nvSpPr>
            <p:cNvPr id="773" name="Google Shape;802;p13">
              <a:extLst>
                <a:ext uri="{FF2B5EF4-FFF2-40B4-BE49-F238E27FC236}">
                  <a16:creationId xmlns:a16="http://schemas.microsoft.com/office/drawing/2014/main" id="{166DB8C6-A381-3B54-E20E-0C85575A845C}"/>
                </a:ext>
              </a:extLst>
            </p:cNvPr>
            <p:cNvSpPr txBox="1"/>
            <p:nvPr/>
          </p:nvSpPr>
          <p:spPr>
            <a:xfrm>
              <a:off x="6592638" y="3288839"/>
              <a:ext cx="1931461" cy="430887"/>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dirty="0">
                  <a:solidFill>
                    <a:srgbClr val="141313"/>
                  </a:solidFill>
                  <a:latin typeface="+mj-lt"/>
                </a:rPr>
                <a:t>Developments of 15 units or more are required to offer basic universal design features to make homes more accessible.</a:t>
              </a:r>
            </a:p>
          </p:txBody>
        </p:sp>
        <p:sp>
          <p:nvSpPr>
            <p:cNvPr id="774" name="Google Shape;303;p59">
              <a:extLst>
                <a:ext uri="{FF2B5EF4-FFF2-40B4-BE49-F238E27FC236}">
                  <a16:creationId xmlns:a16="http://schemas.microsoft.com/office/drawing/2014/main" id="{69B2E64B-8958-3FCA-5E31-D276F260053F}"/>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24" name="Straight Connector 23">
            <a:extLst>
              <a:ext uri="{FF2B5EF4-FFF2-40B4-BE49-F238E27FC236}">
                <a16:creationId xmlns:a16="http://schemas.microsoft.com/office/drawing/2014/main" id="{84B35922-0669-94AE-10AA-4F0D550345D5}"/>
              </a:ext>
            </a:extLst>
          </p:cNvPr>
          <p:cNvCxnSpPr>
            <a:cxnSpLocks/>
          </p:cNvCxnSpPr>
          <p:nvPr/>
        </p:nvCxnSpPr>
        <p:spPr>
          <a:xfrm>
            <a:off x="4923190" y="2963347"/>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3812B212-96B8-5C6D-740B-1740F6AFBA74}"/>
              </a:ext>
            </a:extLst>
          </p:cNvPr>
          <p:cNvGrpSpPr/>
          <p:nvPr/>
        </p:nvGrpSpPr>
        <p:grpSpPr>
          <a:xfrm>
            <a:off x="6892073" y="2474988"/>
            <a:ext cx="1786903" cy="538609"/>
            <a:chOff x="6365745" y="2556092"/>
            <a:chExt cx="2399317" cy="538609"/>
          </a:xfrm>
        </p:grpSpPr>
        <p:sp>
          <p:nvSpPr>
            <p:cNvPr id="21" name="Google Shape;802;p13">
              <a:extLst>
                <a:ext uri="{FF2B5EF4-FFF2-40B4-BE49-F238E27FC236}">
                  <a16:creationId xmlns:a16="http://schemas.microsoft.com/office/drawing/2014/main" id="{EBC226CE-07E4-D9F1-6A7B-2B6446570622}"/>
                </a:ext>
              </a:extLst>
            </p:cNvPr>
            <p:cNvSpPr txBox="1"/>
            <p:nvPr/>
          </p:nvSpPr>
          <p:spPr>
            <a:xfrm>
              <a:off x="6592638" y="2556092"/>
              <a:ext cx="2172424" cy="538609"/>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a:solidFill>
                    <a:srgbClr val="141313"/>
                  </a:solidFill>
                  <a:latin typeface="+mj-lt"/>
                </a:rPr>
                <a:t>The City of Phoenix updated its building code to include new inclusive home design standards intended to increase accessibility for people with disabilities and support aging in place.</a:t>
              </a:r>
              <a:endParaRPr lang="en-US" sz="700" dirty="0">
                <a:solidFill>
                  <a:srgbClr val="141313"/>
                </a:solidFill>
                <a:latin typeface="+mj-lt"/>
              </a:endParaRPr>
            </a:p>
          </p:txBody>
        </p:sp>
        <p:sp>
          <p:nvSpPr>
            <p:cNvPr id="22" name="Google Shape;303;p59">
              <a:extLst>
                <a:ext uri="{FF2B5EF4-FFF2-40B4-BE49-F238E27FC236}">
                  <a16:creationId xmlns:a16="http://schemas.microsoft.com/office/drawing/2014/main" id="{10AA483F-4C14-854D-14EA-2A2BEA261340}"/>
                </a:ext>
              </a:extLst>
            </p:cNvPr>
            <p:cNvSpPr>
              <a:spLocks/>
            </p:cNvSpPr>
            <p:nvPr/>
          </p:nvSpPr>
          <p:spPr>
            <a:xfrm>
              <a:off x="6365745" y="2556092"/>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grpSp>
        <p:nvGrpSpPr>
          <p:cNvPr id="18" name="Group 17">
            <a:extLst>
              <a:ext uri="{FF2B5EF4-FFF2-40B4-BE49-F238E27FC236}">
                <a16:creationId xmlns:a16="http://schemas.microsoft.com/office/drawing/2014/main" id="{ACF2998B-C920-8487-9916-B7AA1B8905D9}"/>
              </a:ext>
            </a:extLst>
          </p:cNvPr>
          <p:cNvGrpSpPr/>
          <p:nvPr/>
        </p:nvGrpSpPr>
        <p:grpSpPr>
          <a:xfrm>
            <a:off x="6871980" y="3090227"/>
            <a:ext cx="1786903" cy="215444"/>
            <a:chOff x="6365745" y="3288839"/>
            <a:chExt cx="2399317" cy="215444"/>
          </a:xfrm>
        </p:grpSpPr>
        <p:sp>
          <p:nvSpPr>
            <p:cNvPr id="19" name="Google Shape;802;p13">
              <a:extLst>
                <a:ext uri="{FF2B5EF4-FFF2-40B4-BE49-F238E27FC236}">
                  <a16:creationId xmlns:a16="http://schemas.microsoft.com/office/drawing/2014/main" id="{B92287EA-4349-BF7F-F9A8-12F8F69AEB75}"/>
                </a:ext>
              </a:extLst>
            </p:cNvPr>
            <p:cNvSpPr txBox="1"/>
            <p:nvPr/>
          </p:nvSpPr>
          <p:spPr>
            <a:xfrm>
              <a:off x="6592638" y="3288839"/>
              <a:ext cx="2172424" cy="215444"/>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a:solidFill>
                    <a:srgbClr val="141313"/>
                  </a:solidFill>
                  <a:latin typeface="+mj-lt"/>
                </a:rPr>
                <a:t>Enhanced requirements for entrances, hallways, and bathrooms</a:t>
              </a:r>
              <a:endParaRPr lang="en-US" sz="700" dirty="0">
                <a:solidFill>
                  <a:srgbClr val="141313"/>
                </a:solidFill>
                <a:latin typeface="+mj-lt"/>
              </a:endParaRPr>
            </a:p>
          </p:txBody>
        </p:sp>
        <p:sp>
          <p:nvSpPr>
            <p:cNvPr id="20" name="Google Shape;303;p59">
              <a:extLst>
                <a:ext uri="{FF2B5EF4-FFF2-40B4-BE49-F238E27FC236}">
                  <a16:creationId xmlns:a16="http://schemas.microsoft.com/office/drawing/2014/main" id="{16A68292-124E-292D-7DE8-2AC65111A2ED}"/>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25" name="Straight Connector 24">
            <a:extLst>
              <a:ext uri="{FF2B5EF4-FFF2-40B4-BE49-F238E27FC236}">
                <a16:creationId xmlns:a16="http://schemas.microsoft.com/office/drawing/2014/main" id="{FA9E6566-D563-1C84-39FB-ACEDDC13B0B5}"/>
              </a:ext>
            </a:extLst>
          </p:cNvPr>
          <p:cNvCxnSpPr>
            <a:cxnSpLocks/>
          </p:cNvCxnSpPr>
          <p:nvPr/>
        </p:nvCxnSpPr>
        <p:spPr>
          <a:xfrm>
            <a:off x="7063189" y="3051912"/>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2C80B6DF-0FFD-9321-28DC-58444ACF65D7}"/>
              </a:ext>
            </a:extLst>
          </p:cNvPr>
          <p:cNvGrpSpPr/>
          <p:nvPr/>
        </p:nvGrpSpPr>
        <p:grpSpPr>
          <a:xfrm>
            <a:off x="1764952" y="1394095"/>
            <a:ext cx="511053" cy="511052"/>
            <a:chOff x="1664022" y="1475358"/>
            <a:chExt cx="576001" cy="576000"/>
          </a:xfrm>
        </p:grpSpPr>
        <p:sp>
          <p:nvSpPr>
            <p:cNvPr id="26" name="Google Shape;807;p13">
              <a:extLst>
                <a:ext uri="{FF2B5EF4-FFF2-40B4-BE49-F238E27FC236}">
                  <a16:creationId xmlns:a16="http://schemas.microsoft.com/office/drawing/2014/main" id="{C17E6E75-CFFE-FE08-C08E-43B63B7396FE}"/>
                </a:ext>
              </a:extLst>
            </p:cNvPr>
            <p:cNvSpPr/>
            <p:nvPr/>
          </p:nvSpPr>
          <p:spPr>
            <a:xfrm>
              <a:off x="1664022" y="1475358"/>
              <a:ext cx="576001" cy="576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36" name="Group 35">
              <a:extLst>
                <a:ext uri="{FF2B5EF4-FFF2-40B4-BE49-F238E27FC236}">
                  <a16:creationId xmlns:a16="http://schemas.microsoft.com/office/drawing/2014/main" id="{AA8B1D97-CA71-5A90-1A3B-031C1F6D19CA}"/>
                </a:ext>
              </a:extLst>
            </p:cNvPr>
            <p:cNvGrpSpPr/>
            <p:nvPr/>
          </p:nvGrpSpPr>
          <p:grpSpPr>
            <a:xfrm>
              <a:off x="1723422" y="1594419"/>
              <a:ext cx="457200" cy="337878"/>
              <a:chOff x="1988820" y="1439636"/>
              <a:chExt cx="914400" cy="675756"/>
            </a:xfrm>
          </p:grpSpPr>
          <p:grpSp>
            <p:nvGrpSpPr>
              <p:cNvPr id="38" name="Group 37">
                <a:extLst>
                  <a:ext uri="{FF2B5EF4-FFF2-40B4-BE49-F238E27FC236}">
                    <a16:creationId xmlns:a16="http://schemas.microsoft.com/office/drawing/2014/main" id="{567E08C2-4E6B-4C8A-87EC-67FC36F8E8D4}"/>
                  </a:ext>
                </a:extLst>
              </p:cNvPr>
              <p:cNvGrpSpPr>
                <a:grpSpLocks noChangeAspect="1"/>
              </p:cNvGrpSpPr>
              <p:nvPr/>
            </p:nvGrpSpPr>
            <p:grpSpPr>
              <a:xfrm>
                <a:off x="1988820" y="1439636"/>
                <a:ext cx="914400" cy="675756"/>
                <a:chOff x="1854608" y="1173241"/>
                <a:chExt cx="498181" cy="368164"/>
              </a:xfrm>
              <a:solidFill>
                <a:srgbClr val="EC1300"/>
              </a:solidFill>
            </p:grpSpPr>
            <p:sp>
              <p:nvSpPr>
                <p:cNvPr id="52" name="Freeform 1161">
                  <a:extLst>
                    <a:ext uri="{FF2B5EF4-FFF2-40B4-BE49-F238E27FC236}">
                      <a16:creationId xmlns:a16="http://schemas.microsoft.com/office/drawing/2014/main" id="{7A99EEEE-6CAF-E0B9-B9AD-01B503B79CA1}"/>
                    </a:ext>
                  </a:extLst>
                </p:cNvPr>
                <p:cNvSpPr>
                  <a:spLocks/>
                </p:cNvSpPr>
                <p:nvPr/>
              </p:nvSpPr>
              <p:spPr bwMode="auto">
                <a:xfrm>
                  <a:off x="1854608" y="1173241"/>
                  <a:ext cx="395866" cy="347391"/>
                </a:xfrm>
                <a:custGeom>
                  <a:avLst/>
                  <a:gdLst>
                    <a:gd name="T0" fmla="*/ 20 w 648"/>
                    <a:gd name="T1" fmla="*/ 517 h 565"/>
                    <a:gd name="T2" fmla="*/ 443 w 648"/>
                    <a:gd name="T3" fmla="*/ 439 h 565"/>
                    <a:gd name="T4" fmla="*/ 488 w 648"/>
                    <a:gd name="T5" fmla="*/ 487 h 565"/>
                    <a:gd name="T6" fmla="*/ 530 w 648"/>
                    <a:gd name="T7" fmla="*/ 508 h 565"/>
                    <a:gd name="T8" fmla="*/ 623 w 648"/>
                    <a:gd name="T9" fmla="*/ 540 h 565"/>
                    <a:gd name="T10" fmla="*/ 631 w 648"/>
                    <a:gd name="T11" fmla="*/ 565 h 565"/>
                    <a:gd name="T12" fmla="*/ 646 w 648"/>
                    <a:gd name="T13" fmla="*/ 530 h 565"/>
                    <a:gd name="T14" fmla="*/ 648 w 648"/>
                    <a:gd name="T15" fmla="*/ 483 h 565"/>
                    <a:gd name="T16" fmla="*/ 631 w 648"/>
                    <a:gd name="T17" fmla="*/ 392 h 565"/>
                    <a:gd name="T18" fmla="*/ 631 w 648"/>
                    <a:gd name="T19" fmla="*/ 297 h 565"/>
                    <a:gd name="T20" fmla="*/ 585 w 648"/>
                    <a:gd name="T21" fmla="*/ 158 h 565"/>
                    <a:gd name="T22" fmla="*/ 577 w 648"/>
                    <a:gd name="T23" fmla="*/ 97 h 565"/>
                    <a:gd name="T24" fmla="*/ 549 w 648"/>
                    <a:gd name="T25" fmla="*/ 0 h 565"/>
                    <a:gd name="T26" fmla="*/ 412 w 648"/>
                    <a:gd name="T27" fmla="*/ 32 h 565"/>
                    <a:gd name="T28" fmla="*/ 336 w 648"/>
                    <a:gd name="T29" fmla="*/ 112 h 565"/>
                    <a:gd name="T30" fmla="*/ 332 w 648"/>
                    <a:gd name="T31" fmla="*/ 133 h 565"/>
                    <a:gd name="T32" fmla="*/ 289 w 648"/>
                    <a:gd name="T33" fmla="*/ 181 h 565"/>
                    <a:gd name="T34" fmla="*/ 300 w 648"/>
                    <a:gd name="T35" fmla="*/ 198 h 565"/>
                    <a:gd name="T36" fmla="*/ 309 w 648"/>
                    <a:gd name="T37" fmla="*/ 211 h 565"/>
                    <a:gd name="T38" fmla="*/ 302 w 648"/>
                    <a:gd name="T39" fmla="*/ 215 h 565"/>
                    <a:gd name="T40" fmla="*/ 315 w 648"/>
                    <a:gd name="T41" fmla="*/ 234 h 565"/>
                    <a:gd name="T42" fmla="*/ 317 w 648"/>
                    <a:gd name="T43" fmla="*/ 251 h 565"/>
                    <a:gd name="T44" fmla="*/ 275 w 648"/>
                    <a:gd name="T45" fmla="*/ 291 h 565"/>
                    <a:gd name="T46" fmla="*/ 212 w 648"/>
                    <a:gd name="T47" fmla="*/ 308 h 565"/>
                    <a:gd name="T48" fmla="*/ 197 w 648"/>
                    <a:gd name="T49" fmla="*/ 319 h 565"/>
                    <a:gd name="T50" fmla="*/ 174 w 648"/>
                    <a:gd name="T51" fmla="*/ 310 h 565"/>
                    <a:gd name="T52" fmla="*/ 104 w 648"/>
                    <a:gd name="T53" fmla="*/ 318 h 565"/>
                    <a:gd name="T54" fmla="*/ 53 w 648"/>
                    <a:gd name="T55" fmla="*/ 338 h 565"/>
                    <a:gd name="T56" fmla="*/ 53 w 648"/>
                    <a:gd name="T57" fmla="*/ 365 h 565"/>
                    <a:gd name="T58" fmla="*/ 62 w 648"/>
                    <a:gd name="T59" fmla="*/ 382 h 565"/>
                    <a:gd name="T60" fmla="*/ 70 w 648"/>
                    <a:gd name="T61" fmla="*/ 382 h 565"/>
                    <a:gd name="T62" fmla="*/ 77 w 648"/>
                    <a:gd name="T63" fmla="*/ 403 h 565"/>
                    <a:gd name="T64" fmla="*/ 64 w 648"/>
                    <a:gd name="T65" fmla="*/ 414 h 565"/>
                    <a:gd name="T66" fmla="*/ 58 w 648"/>
                    <a:gd name="T67" fmla="*/ 433 h 565"/>
                    <a:gd name="T68" fmla="*/ 0 w 648"/>
                    <a:gd name="T69" fmla="*/ 487 h 565"/>
                    <a:gd name="T70" fmla="*/ 20 w 648"/>
                    <a:gd name="T71" fmla="*/ 517 h 565"/>
                    <a:gd name="T72" fmla="*/ 20 w 648"/>
                    <a:gd name="T73" fmla="*/ 517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8" h="565">
                      <a:moveTo>
                        <a:pt x="20" y="517"/>
                      </a:moveTo>
                      <a:lnTo>
                        <a:pt x="443" y="439"/>
                      </a:lnTo>
                      <a:lnTo>
                        <a:pt x="488" y="487"/>
                      </a:lnTo>
                      <a:lnTo>
                        <a:pt x="530" y="508"/>
                      </a:lnTo>
                      <a:lnTo>
                        <a:pt x="623" y="540"/>
                      </a:lnTo>
                      <a:lnTo>
                        <a:pt x="631" y="565"/>
                      </a:lnTo>
                      <a:lnTo>
                        <a:pt x="646" y="530"/>
                      </a:lnTo>
                      <a:lnTo>
                        <a:pt x="648" y="483"/>
                      </a:lnTo>
                      <a:lnTo>
                        <a:pt x="631" y="392"/>
                      </a:lnTo>
                      <a:lnTo>
                        <a:pt x="631" y="297"/>
                      </a:lnTo>
                      <a:lnTo>
                        <a:pt x="585" y="158"/>
                      </a:lnTo>
                      <a:lnTo>
                        <a:pt x="577" y="97"/>
                      </a:lnTo>
                      <a:lnTo>
                        <a:pt x="549" y="0"/>
                      </a:lnTo>
                      <a:lnTo>
                        <a:pt x="412" y="32"/>
                      </a:lnTo>
                      <a:lnTo>
                        <a:pt x="336" y="112"/>
                      </a:lnTo>
                      <a:lnTo>
                        <a:pt x="332" y="133"/>
                      </a:lnTo>
                      <a:lnTo>
                        <a:pt x="289" y="181"/>
                      </a:lnTo>
                      <a:lnTo>
                        <a:pt x="300" y="198"/>
                      </a:lnTo>
                      <a:lnTo>
                        <a:pt x="309" y="211"/>
                      </a:lnTo>
                      <a:lnTo>
                        <a:pt x="302" y="215"/>
                      </a:lnTo>
                      <a:lnTo>
                        <a:pt x="315" y="234"/>
                      </a:lnTo>
                      <a:lnTo>
                        <a:pt x="317" y="251"/>
                      </a:lnTo>
                      <a:lnTo>
                        <a:pt x="275" y="291"/>
                      </a:lnTo>
                      <a:lnTo>
                        <a:pt x="212" y="308"/>
                      </a:lnTo>
                      <a:lnTo>
                        <a:pt x="197" y="319"/>
                      </a:lnTo>
                      <a:lnTo>
                        <a:pt x="174" y="310"/>
                      </a:lnTo>
                      <a:lnTo>
                        <a:pt x="104" y="318"/>
                      </a:lnTo>
                      <a:lnTo>
                        <a:pt x="53" y="338"/>
                      </a:lnTo>
                      <a:lnTo>
                        <a:pt x="53" y="365"/>
                      </a:lnTo>
                      <a:lnTo>
                        <a:pt x="62" y="382"/>
                      </a:lnTo>
                      <a:lnTo>
                        <a:pt x="70" y="382"/>
                      </a:lnTo>
                      <a:lnTo>
                        <a:pt x="77" y="403"/>
                      </a:lnTo>
                      <a:lnTo>
                        <a:pt x="64" y="414"/>
                      </a:lnTo>
                      <a:lnTo>
                        <a:pt x="58" y="433"/>
                      </a:lnTo>
                      <a:lnTo>
                        <a:pt x="0" y="487"/>
                      </a:lnTo>
                      <a:lnTo>
                        <a:pt x="20" y="517"/>
                      </a:lnTo>
                      <a:lnTo>
                        <a:pt x="20" y="517"/>
                      </a:lnTo>
                      <a:close/>
                    </a:path>
                  </a:pathLst>
                </a:custGeom>
                <a:grpFill/>
                <a:ln w="9525">
                  <a:noFill/>
                  <a:round/>
                  <a:headEnd/>
                  <a:tailEnd/>
                </a:ln>
                <a:effectLst/>
              </p:spPr>
              <p:txBody>
                <a:bodyPr anchor="ctr">
                  <a:noAutofit/>
                </a:bodyPr>
                <a:lstStyle/>
                <a:p>
                  <a:pPr marL="0" marR="0" lvl="0" indent="0" algn="l" defTabSz="1219109" rtl="0" eaLnBrk="1" fontAlgn="auto" latinLnBrk="0" hangingPunct="1">
                    <a:lnSpc>
                      <a:spcPct val="100000"/>
                    </a:lnSpc>
                    <a:spcBef>
                      <a:spcPts val="0"/>
                    </a:spcBef>
                    <a:spcAft>
                      <a:spcPts val="0"/>
                    </a:spcAft>
                    <a:buClr>
                      <a:srgbClr val="000000"/>
                    </a:buClr>
                    <a:buSzTx/>
                    <a:buFontTx/>
                    <a:buNone/>
                    <a:tabLst/>
                    <a:defRPr/>
                  </a:pPr>
                  <a:endParaRPr kumimoji="0" lang="en-US" sz="525" b="0" i="0" u="none" strike="noStrike" kern="0" cap="none" spc="0" normalizeH="0" baseline="0" noProof="0">
                    <a:ln>
                      <a:noFill/>
                    </a:ln>
                    <a:solidFill>
                      <a:srgbClr val="F2F2F2"/>
                    </a:solidFill>
                    <a:effectLst/>
                    <a:uLnTx/>
                    <a:uFillTx/>
                    <a:latin typeface="Franklin Gothic Book"/>
                    <a:ea typeface="Verdana" panose="020B0604030504040204" pitchFamily="34" charset="0"/>
                    <a:cs typeface="Tahoma" panose="020B0604030504040204" pitchFamily="34" charset="0"/>
                    <a:sym typeface="Arial"/>
                  </a:endParaRPr>
                </a:p>
              </p:txBody>
            </p:sp>
            <p:sp>
              <p:nvSpPr>
                <p:cNvPr id="55" name="Freeform 1163">
                  <a:extLst>
                    <a:ext uri="{FF2B5EF4-FFF2-40B4-BE49-F238E27FC236}">
                      <a16:creationId xmlns:a16="http://schemas.microsoft.com/office/drawing/2014/main" id="{A10F3FE0-8A6D-7727-23AF-5693EA021254}"/>
                    </a:ext>
                  </a:extLst>
                </p:cNvPr>
                <p:cNvSpPr>
                  <a:spLocks/>
                </p:cNvSpPr>
                <p:nvPr/>
              </p:nvSpPr>
              <p:spPr bwMode="auto">
                <a:xfrm>
                  <a:off x="2230691" y="1467773"/>
                  <a:ext cx="122098" cy="73632"/>
                </a:xfrm>
                <a:custGeom>
                  <a:avLst/>
                  <a:gdLst>
                    <a:gd name="T0" fmla="*/ 15 w 202"/>
                    <a:gd name="T1" fmla="*/ 116 h 116"/>
                    <a:gd name="T2" fmla="*/ 86 w 202"/>
                    <a:gd name="T3" fmla="*/ 76 h 116"/>
                    <a:gd name="T4" fmla="*/ 135 w 202"/>
                    <a:gd name="T5" fmla="*/ 53 h 116"/>
                    <a:gd name="T6" fmla="*/ 84 w 202"/>
                    <a:gd name="T7" fmla="*/ 89 h 116"/>
                    <a:gd name="T8" fmla="*/ 88 w 202"/>
                    <a:gd name="T9" fmla="*/ 91 h 116"/>
                    <a:gd name="T10" fmla="*/ 164 w 202"/>
                    <a:gd name="T11" fmla="*/ 40 h 116"/>
                    <a:gd name="T12" fmla="*/ 202 w 202"/>
                    <a:gd name="T13" fmla="*/ 6 h 116"/>
                    <a:gd name="T14" fmla="*/ 198 w 202"/>
                    <a:gd name="T15" fmla="*/ 0 h 116"/>
                    <a:gd name="T16" fmla="*/ 164 w 202"/>
                    <a:gd name="T17" fmla="*/ 19 h 116"/>
                    <a:gd name="T18" fmla="*/ 160 w 202"/>
                    <a:gd name="T19" fmla="*/ 17 h 116"/>
                    <a:gd name="T20" fmla="*/ 143 w 202"/>
                    <a:gd name="T21" fmla="*/ 40 h 116"/>
                    <a:gd name="T22" fmla="*/ 133 w 202"/>
                    <a:gd name="T23" fmla="*/ 40 h 116"/>
                    <a:gd name="T24" fmla="*/ 158 w 202"/>
                    <a:gd name="T25" fmla="*/ 0 h 116"/>
                    <a:gd name="T26" fmla="*/ 131 w 202"/>
                    <a:gd name="T27" fmla="*/ 30 h 116"/>
                    <a:gd name="T28" fmla="*/ 40 w 202"/>
                    <a:gd name="T29" fmla="*/ 61 h 116"/>
                    <a:gd name="T30" fmla="*/ 23 w 202"/>
                    <a:gd name="T31" fmla="*/ 84 h 116"/>
                    <a:gd name="T32" fmla="*/ 10 w 202"/>
                    <a:gd name="T33" fmla="*/ 87 h 116"/>
                    <a:gd name="T34" fmla="*/ 0 w 202"/>
                    <a:gd name="T35" fmla="*/ 105 h 116"/>
                    <a:gd name="T36" fmla="*/ 15 w 202"/>
                    <a:gd name="T37" fmla="*/ 116 h 116"/>
                    <a:gd name="T38" fmla="*/ 15 w 202"/>
                    <a:gd name="T3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2" h="116">
                      <a:moveTo>
                        <a:pt x="15" y="116"/>
                      </a:moveTo>
                      <a:lnTo>
                        <a:pt x="86" y="76"/>
                      </a:lnTo>
                      <a:lnTo>
                        <a:pt x="135" y="53"/>
                      </a:lnTo>
                      <a:lnTo>
                        <a:pt x="84" y="89"/>
                      </a:lnTo>
                      <a:lnTo>
                        <a:pt x="88" y="91"/>
                      </a:lnTo>
                      <a:lnTo>
                        <a:pt x="164" y="40"/>
                      </a:lnTo>
                      <a:lnTo>
                        <a:pt x="202" y="6"/>
                      </a:lnTo>
                      <a:lnTo>
                        <a:pt x="198" y="0"/>
                      </a:lnTo>
                      <a:lnTo>
                        <a:pt x="164" y="19"/>
                      </a:lnTo>
                      <a:lnTo>
                        <a:pt x="160" y="17"/>
                      </a:lnTo>
                      <a:lnTo>
                        <a:pt x="143" y="40"/>
                      </a:lnTo>
                      <a:lnTo>
                        <a:pt x="133" y="40"/>
                      </a:lnTo>
                      <a:lnTo>
                        <a:pt x="158" y="0"/>
                      </a:lnTo>
                      <a:lnTo>
                        <a:pt x="131" y="30"/>
                      </a:lnTo>
                      <a:lnTo>
                        <a:pt x="40" y="61"/>
                      </a:lnTo>
                      <a:lnTo>
                        <a:pt x="23" y="84"/>
                      </a:lnTo>
                      <a:lnTo>
                        <a:pt x="10" y="87"/>
                      </a:lnTo>
                      <a:lnTo>
                        <a:pt x="0" y="105"/>
                      </a:lnTo>
                      <a:lnTo>
                        <a:pt x="15" y="116"/>
                      </a:lnTo>
                      <a:lnTo>
                        <a:pt x="15" y="116"/>
                      </a:lnTo>
                      <a:close/>
                    </a:path>
                  </a:pathLst>
                </a:custGeom>
                <a:grpFill/>
                <a:ln w="9525">
                  <a:noFill/>
                  <a:round/>
                  <a:headEnd/>
                  <a:tailEnd/>
                </a:ln>
                <a:effectLst/>
              </p:spPr>
              <p:txBody>
                <a:bodyPr anchor="ctr">
                  <a:noAutofit/>
                </a:bodyPr>
                <a:lstStyle/>
                <a:p>
                  <a:pPr marL="0" marR="0" lvl="0" indent="0" algn="l" defTabSz="1219109" rtl="0" eaLnBrk="1" fontAlgn="auto" latinLnBrk="0" hangingPunct="1">
                    <a:lnSpc>
                      <a:spcPct val="100000"/>
                    </a:lnSpc>
                    <a:spcBef>
                      <a:spcPts val="0"/>
                    </a:spcBef>
                    <a:spcAft>
                      <a:spcPts val="0"/>
                    </a:spcAft>
                    <a:buClr>
                      <a:srgbClr val="000000"/>
                    </a:buClr>
                    <a:buSzTx/>
                    <a:buFontTx/>
                    <a:buNone/>
                    <a:tabLst/>
                    <a:defRPr/>
                  </a:pPr>
                  <a:endParaRPr kumimoji="0" lang="en-US" sz="525" b="0" i="0" u="none" strike="noStrike" kern="0" cap="none" spc="0" normalizeH="0" baseline="0" noProof="0">
                    <a:ln>
                      <a:noFill/>
                    </a:ln>
                    <a:solidFill>
                      <a:srgbClr val="F2F2F2"/>
                    </a:solidFill>
                    <a:effectLst/>
                    <a:uLnTx/>
                    <a:uFillTx/>
                    <a:latin typeface="Franklin Gothic Book"/>
                    <a:ea typeface="Verdana" panose="020B0604030504040204" pitchFamily="34" charset="0"/>
                    <a:cs typeface="Tahoma" panose="020B0604030504040204" pitchFamily="34" charset="0"/>
                    <a:sym typeface="Arial"/>
                  </a:endParaRPr>
                </a:p>
              </p:txBody>
            </p:sp>
          </p:grpSp>
          <p:grpSp>
            <p:nvGrpSpPr>
              <p:cNvPr id="43" name="Group 42">
                <a:extLst>
                  <a:ext uri="{FF2B5EF4-FFF2-40B4-BE49-F238E27FC236}">
                    <a16:creationId xmlns:a16="http://schemas.microsoft.com/office/drawing/2014/main" id="{B38C3E01-A4DE-81BF-0130-589E1D74B893}"/>
                  </a:ext>
                </a:extLst>
              </p:cNvPr>
              <p:cNvGrpSpPr/>
              <p:nvPr/>
            </p:nvGrpSpPr>
            <p:grpSpPr>
              <a:xfrm>
                <a:off x="2616107" y="1837307"/>
                <a:ext cx="195444" cy="260592"/>
                <a:chOff x="2555457" y="1583375"/>
                <a:chExt cx="195444" cy="260592"/>
              </a:xfrm>
            </p:grpSpPr>
            <p:sp>
              <p:nvSpPr>
                <p:cNvPr id="50" name="Oval 49">
                  <a:extLst>
                    <a:ext uri="{FF2B5EF4-FFF2-40B4-BE49-F238E27FC236}">
                      <a16:creationId xmlns:a16="http://schemas.microsoft.com/office/drawing/2014/main" id="{DE8BDFBA-5B62-01A6-AC26-1523601A163E}"/>
                    </a:ext>
                  </a:extLst>
                </p:cNvPr>
                <p:cNvSpPr/>
                <p:nvPr/>
              </p:nvSpPr>
              <p:spPr>
                <a:xfrm>
                  <a:off x="2596155" y="1623815"/>
                  <a:ext cx="114048" cy="11404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mn-cs"/>
                    <a:sym typeface="Arial"/>
                  </a:endParaRPr>
                </a:p>
              </p:txBody>
            </p:sp>
            <p:sp>
              <p:nvSpPr>
                <p:cNvPr id="51" name="Graphic 28">
                  <a:extLst>
                    <a:ext uri="{FF2B5EF4-FFF2-40B4-BE49-F238E27FC236}">
                      <a16:creationId xmlns:a16="http://schemas.microsoft.com/office/drawing/2014/main" id="{BCC3651F-8A95-993B-2187-D8D39BA1C130}"/>
                    </a:ext>
                  </a:extLst>
                </p:cNvPr>
                <p:cNvSpPr/>
                <p:nvPr/>
              </p:nvSpPr>
              <p:spPr>
                <a:xfrm>
                  <a:off x="2555457" y="1583375"/>
                  <a:ext cx="195444" cy="260592"/>
                </a:xfrm>
                <a:custGeom>
                  <a:avLst/>
                  <a:gdLst>
                    <a:gd name="connsiteX0" fmla="*/ 0 w 114300"/>
                    <a:gd name="connsiteY0" fmla="*/ 57150 h 152400"/>
                    <a:gd name="connsiteX1" fmla="*/ 0 w 114300"/>
                    <a:gd name="connsiteY1" fmla="*/ 59938 h 152400"/>
                    <a:gd name="connsiteX2" fmla="*/ 13134 w 114300"/>
                    <a:gd name="connsiteY2" fmla="*/ 97380 h 152400"/>
                    <a:gd name="connsiteX3" fmla="*/ 57150 w 114300"/>
                    <a:gd name="connsiteY3" fmla="*/ 152400 h 152400"/>
                    <a:gd name="connsiteX4" fmla="*/ 101166 w 114300"/>
                    <a:gd name="connsiteY4" fmla="*/ 97380 h 152400"/>
                    <a:gd name="connsiteX5" fmla="*/ 114300 w 114300"/>
                    <a:gd name="connsiteY5" fmla="*/ 59938 h 152400"/>
                    <a:gd name="connsiteX6" fmla="*/ 114300 w 114300"/>
                    <a:gd name="connsiteY6" fmla="*/ 57150 h 152400"/>
                    <a:gd name="connsiteX7" fmla="*/ 57150 w 114300"/>
                    <a:gd name="connsiteY7" fmla="*/ 0 h 152400"/>
                    <a:gd name="connsiteX8" fmla="*/ 0 w 114300"/>
                    <a:gd name="connsiteY8" fmla="*/ 57150 h 152400"/>
                    <a:gd name="connsiteX9" fmla="*/ 57150 w 114300"/>
                    <a:gd name="connsiteY9" fmla="*/ 76200 h 152400"/>
                    <a:gd name="connsiteX10" fmla="*/ 76200 w 114300"/>
                    <a:gd name="connsiteY10" fmla="*/ 57150 h 152400"/>
                    <a:gd name="connsiteX11" fmla="*/ 57150 w 114300"/>
                    <a:gd name="connsiteY11" fmla="*/ 38100 h 152400"/>
                    <a:gd name="connsiteX12" fmla="*/ 38100 w 114300"/>
                    <a:gd name="connsiteY12" fmla="*/ 57150 h 152400"/>
                    <a:gd name="connsiteX13" fmla="*/ 57150 w 114300"/>
                    <a:gd name="connsiteY13" fmla="*/ 762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00" h="152400">
                      <a:moveTo>
                        <a:pt x="0" y="57150"/>
                      </a:moveTo>
                      <a:lnTo>
                        <a:pt x="0" y="59938"/>
                      </a:lnTo>
                      <a:cubicBezTo>
                        <a:pt x="0" y="73548"/>
                        <a:pt x="4632" y="86753"/>
                        <a:pt x="13134" y="97380"/>
                      </a:cubicBezTo>
                      <a:lnTo>
                        <a:pt x="57150" y="152400"/>
                      </a:lnTo>
                      <a:lnTo>
                        <a:pt x="101166" y="97380"/>
                      </a:lnTo>
                      <a:cubicBezTo>
                        <a:pt x="109668" y="86753"/>
                        <a:pt x="114300" y="73548"/>
                        <a:pt x="114300" y="59938"/>
                      </a:cubicBezTo>
                      <a:lnTo>
                        <a:pt x="114300" y="57150"/>
                      </a:lnTo>
                      <a:cubicBezTo>
                        <a:pt x="114300" y="25587"/>
                        <a:pt x="88713" y="0"/>
                        <a:pt x="57150" y="0"/>
                      </a:cubicBezTo>
                      <a:cubicBezTo>
                        <a:pt x="25587" y="0"/>
                        <a:pt x="0" y="25587"/>
                        <a:pt x="0" y="57150"/>
                      </a:cubicBezTo>
                      <a:close/>
                      <a:moveTo>
                        <a:pt x="57150" y="76200"/>
                      </a:moveTo>
                      <a:cubicBezTo>
                        <a:pt x="67671" y="76200"/>
                        <a:pt x="76200" y="67671"/>
                        <a:pt x="76200" y="57150"/>
                      </a:cubicBezTo>
                      <a:cubicBezTo>
                        <a:pt x="76200" y="46629"/>
                        <a:pt x="67671" y="38100"/>
                        <a:pt x="57150" y="38100"/>
                      </a:cubicBezTo>
                      <a:cubicBezTo>
                        <a:pt x="46629" y="38100"/>
                        <a:pt x="38100" y="46629"/>
                        <a:pt x="38100" y="57150"/>
                      </a:cubicBezTo>
                      <a:cubicBezTo>
                        <a:pt x="38100" y="67671"/>
                        <a:pt x="46629" y="76200"/>
                        <a:pt x="57150" y="76200"/>
                      </a:cubicBezTo>
                      <a:close/>
                    </a:path>
                  </a:pathLst>
                </a:custGeom>
                <a:solidFill>
                  <a:srgbClr val="03070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Arial"/>
                    <a:sym typeface="Arial"/>
                  </a:endParaRPr>
                </a:p>
              </p:txBody>
            </p:sp>
          </p:grpSp>
        </p:grpSp>
      </p:grpSp>
      <p:grpSp>
        <p:nvGrpSpPr>
          <p:cNvPr id="806" name="Group 805">
            <a:extLst>
              <a:ext uri="{FF2B5EF4-FFF2-40B4-BE49-F238E27FC236}">
                <a16:creationId xmlns:a16="http://schemas.microsoft.com/office/drawing/2014/main" id="{38C51FA1-12BF-FEBD-60DC-05A055666A27}"/>
              </a:ext>
            </a:extLst>
          </p:cNvPr>
          <p:cNvGrpSpPr/>
          <p:nvPr/>
        </p:nvGrpSpPr>
        <p:grpSpPr>
          <a:xfrm>
            <a:off x="3898446" y="1394095"/>
            <a:ext cx="511052" cy="511052"/>
            <a:chOff x="3795527" y="1475358"/>
            <a:chExt cx="576000" cy="576000"/>
          </a:xfrm>
        </p:grpSpPr>
        <p:sp>
          <p:nvSpPr>
            <p:cNvPr id="808" name="Google Shape;807;p13">
              <a:extLst>
                <a:ext uri="{FF2B5EF4-FFF2-40B4-BE49-F238E27FC236}">
                  <a16:creationId xmlns:a16="http://schemas.microsoft.com/office/drawing/2014/main" id="{7AD0AB98-C6CA-DFA7-379F-1F6D54BB0CC7}"/>
                </a:ext>
              </a:extLst>
            </p:cNvPr>
            <p:cNvSpPr/>
            <p:nvPr/>
          </p:nvSpPr>
          <p:spPr>
            <a:xfrm>
              <a:off x="3795527" y="1475358"/>
              <a:ext cx="576000" cy="576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809" name="Group 808">
              <a:extLst>
                <a:ext uri="{FF2B5EF4-FFF2-40B4-BE49-F238E27FC236}">
                  <a16:creationId xmlns:a16="http://schemas.microsoft.com/office/drawing/2014/main" id="{788F88BF-4F39-F0D7-C138-BA3C2F6F5D3A}"/>
                </a:ext>
              </a:extLst>
            </p:cNvPr>
            <p:cNvGrpSpPr/>
            <p:nvPr/>
          </p:nvGrpSpPr>
          <p:grpSpPr>
            <a:xfrm>
              <a:off x="3854927" y="1632001"/>
              <a:ext cx="457200" cy="262714"/>
              <a:chOff x="4846320" y="1541405"/>
              <a:chExt cx="914400" cy="525427"/>
            </a:xfrm>
          </p:grpSpPr>
          <p:sp>
            <p:nvSpPr>
              <p:cNvPr id="810" name="Freeform 1153">
                <a:extLst>
                  <a:ext uri="{FF2B5EF4-FFF2-40B4-BE49-F238E27FC236}">
                    <a16:creationId xmlns:a16="http://schemas.microsoft.com/office/drawing/2014/main" id="{A272D54A-4CC3-9230-4231-C07C2D4EBA92}"/>
                  </a:ext>
                </a:extLst>
              </p:cNvPr>
              <p:cNvSpPr>
                <a:spLocks/>
              </p:cNvSpPr>
              <p:nvPr/>
            </p:nvSpPr>
            <p:spPr bwMode="auto">
              <a:xfrm>
                <a:off x="4846320" y="1541405"/>
                <a:ext cx="914400" cy="525427"/>
              </a:xfrm>
              <a:custGeom>
                <a:avLst/>
                <a:gdLst>
                  <a:gd name="T0" fmla="*/ 0 w 496"/>
                  <a:gd name="T1" fmla="*/ 72 h 240"/>
                  <a:gd name="T2" fmla="*/ 11 w 496"/>
                  <a:gd name="T3" fmla="*/ 139 h 240"/>
                  <a:gd name="T4" fmla="*/ 49 w 496"/>
                  <a:gd name="T5" fmla="*/ 97 h 240"/>
                  <a:gd name="T6" fmla="*/ 108 w 496"/>
                  <a:gd name="T7" fmla="*/ 80 h 240"/>
                  <a:gd name="T8" fmla="*/ 120 w 496"/>
                  <a:gd name="T9" fmla="*/ 63 h 240"/>
                  <a:gd name="T10" fmla="*/ 152 w 496"/>
                  <a:gd name="T11" fmla="*/ 59 h 240"/>
                  <a:gd name="T12" fmla="*/ 194 w 496"/>
                  <a:gd name="T13" fmla="*/ 93 h 240"/>
                  <a:gd name="T14" fmla="*/ 222 w 496"/>
                  <a:gd name="T15" fmla="*/ 101 h 240"/>
                  <a:gd name="T16" fmla="*/ 276 w 496"/>
                  <a:gd name="T17" fmla="*/ 148 h 240"/>
                  <a:gd name="T18" fmla="*/ 257 w 496"/>
                  <a:gd name="T19" fmla="*/ 194 h 240"/>
                  <a:gd name="T20" fmla="*/ 264 w 496"/>
                  <a:gd name="T21" fmla="*/ 215 h 240"/>
                  <a:gd name="T22" fmla="*/ 287 w 496"/>
                  <a:gd name="T23" fmla="*/ 205 h 240"/>
                  <a:gd name="T24" fmla="*/ 308 w 496"/>
                  <a:gd name="T25" fmla="*/ 205 h 240"/>
                  <a:gd name="T26" fmla="*/ 319 w 496"/>
                  <a:gd name="T27" fmla="*/ 221 h 240"/>
                  <a:gd name="T28" fmla="*/ 344 w 496"/>
                  <a:gd name="T29" fmla="*/ 221 h 240"/>
                  <a:gd name="T30" fmla="*/ 354 w 496"/>
                  <a:gd name="T31" fmla="*/ 215 h 240"/>
                  <a:gd name="T32" fmla="*/ 338 w 496"/>
                  <a:gd name="T33" fmla="*/ 173 h 240"/>
                  <a:gd name="T34" fmla="*/ 335 w 496"/>
                  <a:gd name="T35" fmla="*/ 97 h 240"/>
                  <a:gd name="T36" fmla="*/ 316 w 496"/>
                  <a:gd name="T37" fmla="*/ 86 h 240"/>
                  <a:gd name="T38" fmla="*/ 354 w 496"/>
                  <a:gd name="T39" fmla="*/ 51 h 240"/>
                  <a:gd name="T40" fmla="*/ 356 w 496"/>
                  <a:gd name="T41" fmla="*/ 29 h 240"/>
                  <a:gd name="T42" fmla="*/ 380 w 496"/>
                  <a:gd name="T43" fmla="*/ 31 h 240"/>
                  <a:gd name="T44" fmla="*/ 350 w 496"/>
                  <a:gd name="T45" fmla="*/ 78 h 240"/>
                  <a:gd name="T46" fmla="*/ 367 w 496"/>
                  <a:gd name="T47" fmla="*/ 135 h 240"/>
                  <a:gd name="T48" fmla="*/ 375 w 496"/>
                  <a:gd name="T49" fmla="*/ 150 h 240"/>
                  <a:gd name="T50" fmla="*/ 386 w 496"/>
                  <a:gd name="T51" fmla="*/ 158 h 240"/>
                  <a:gd name="T52" fmla="*/ 363 w 496"/>
                  <a:gd name="T53" fmla="*/ 156 h 240"/>
                  <a:gd name="T54" fmla="*/ 371 w 496"/>
                  <a:gd name="T55" fmla="*/ 192 h 240"/>
                  <a:gd name="T56" fmla="*/ 411 w 496"/>
                  <a:gd name="T57" fmla="*/ 215 h 240"/>
                  <a:gd name="T58" fmla="*/ 420 w 496"/>
                  <a:gd name="T59" fmla="*/ 221 h 240"/>
                  <a:gd name="T60" fmla="*/ 432 w 496"/>
                  <a:gd name="T61" fmla="*/ 221 h 240"/>
                  <a:gd name="T62" fmla="*/ 426 w 496"/>
                  <a:gd name="T63" fmla="*/ 240 h 240"/>
                  <a:gd name="T64" fmla="*/ 475 w 496"/>
                  <a:gd name="T65" fmla="*/ 215 h 240"/>
                  <a:gd name="T66" fmla="*/ 485 w 496"/>
                  <a:gd name="T67" fmla="*/ 184 h 240"/>
                  <a:gd name="T68" fmla="*/ 496 w 496"/>
                  <a:gd name="T69" fmla="*/ 152 h 240"/>
                  <a:gd name="T70" fmla="*/ 426 w 496"/>
                  <a:gd name="T71" fmla="*/ 167 h 240"/>
                  <a:gd name="T72" fmla="*/ 380 w 496"/>
                  <a:gd name="T73" fmla="*/ 0 h 240"/>
                  <a:gd name="T74" fmla="*/ 0 w 496"/>
                  <a:gd name="T75" fmla="*/ 72 h 240"/>
                  <a:gd name="T76" fmla="*/ 0 w 496"/>
                  <a:gd name="T77" fmla="*/ 72 h 240"/>
                  <a:gd name="T78" fmla="*/ 0 w 496"/>
                  <a:gd name="T79"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6" h="240">
                    <a:moveTo>
                      <a:pt x="0" y="72"/>
                    </a:moveTo>
                    <a:lnTo>
                      <a:pt x="11" y="139"/>
                    </a:lnTo>
                    <a:lnTo>
                      <a:pt x="49" y="97"/>
                    </a:lnTo>
                    <a:lnTo>
                      <a:pt x="108" y="80"/>
                    </a:lnTo>
                    <a:lnTo>
                      <a:pt x="120" y="63"/>
                    </a:lnTo>
                    <a:lnTo>
                      <a:pt x="152" y="59"/>
                    </a:lnTo>
                    <a:lnTo>
                      <a:pt x="194" y="93"/>
                    </a:lnTo>
                    <a:lnTo>
                      <a:pt x="222" y="101"/>
                    </a:lnTo>
                    <a:lnTo>
                      <a:pt x="276" y="148"/>
                    </a:lnTo>
                    <a:lnTo>
                      <a:pt x="257" y="194"/>
                    </a:lnTo>
                    <a:lnTo>
                      <a:pt x="264" y="215"/>
                    </a:lnTo>
                    <a:lnTo>
                      <a:pt x="287" y="205"/>
                    </a:lnTo>
                    <a:lnTo>
                      <a:pt x="308" y="205"/>
                    </a:lnTo>
                    <a:lnTo>
                      <a:pt x="319" y="221"/>
                    </a:lnTo>
                    <a:lnTo>
                      <a:pt x="344" y="221"/>
                    </a:lnTo>
                    <a:lnTo>
                      <a:pt x="354" y="215"/>
                    </a:lnTo>
                    <a:lnTo>
                      <a:pt x="338" y="173"/>
                    </a:lnTo>
                    <a:lnTo>
                      <a:pt x="335" y="97"/>
                    </a:lnTo>
                    <a:lnTo>
                      <a:pt x="316" y="86"/>
                    </a:lnTo>
                    <a:lnTo>
                      <a:pt x="354" y="51"/>
                    </a:lnTo>
                    <a:lnTo>
                      <a:pt x="356" y="29"/>
                    </a:lnTo>
                    <a:lnTo>
                      <a:pt x="380" y="31"/>
                    </a:lnTo>
                    <a:lnTo>
                      <a:pt x="350" y="78"/>
                    </a:lnTo>
                    <a:lnTo>
                      <a:pt x="367" y="135"/>
                    </a:lnTo>
                    <a:lnTo>
                      <a:pt x="375" y="150"/>
                    </a:lnTo>
                    <a:lnTo>
                      <a:pt x="386" y="158"/>
                    </a:lnTo>
                    <a:lnTo>
                      <a:pt x="363" y="156"/>
                    </a:lnTo>
                    <a:lnTo>
                      <a:pt x="371" y="192"/>
                    </a:lnTo>
                    <a:lnTo>
                      <a:pt x="411" y="215"/>
                    </a:lnTo>
                    <a:lnTo>
                      <a:pt x="420" y="221"/>
                    </a:lnTo>
                    <a:lnTo>
                      <a:pt x="432" y="221"/>
                    </a:lnTo>
                    <a:lnTo>
                      <a:pt x="426" y="240"/>
                    </a:lnTo>
                    <a:lnTo>
                      <a:pt x="475" y="215"/>
                    </a:lnTo>
                    <a:lnTo>
                      <a:pt x="485" y="184"/>
                    </a:lnTo>
                    <a:lnTo>
                      <a:pt x="496" y="152"/>
                    </a:lnTo>
                    <a:lnTo>
                      <a:pt x="426" y="167"/>
                    </a:lnTo>
                    <a:lnTo>
                      <a:pt x="380" y="0"/>
                    </a:lnTo>
                    <a:lnTo>
                      <a:pt x="0" y="72"/>
                    </a:lnTo>
                    <a:lnTo>
                      <a:pt x="0" y="72"/>
                    </a:lnTo>
                    <a:lnTo>
                      <a:pt x="0" y="72"/>
                    </a:lnTo>
                    <a:close/>
                  </a:path>
                </a:pathLst>
              </a:custGeom>
              <a:solidFill>
                <a:srgbClr val="EC1300"/>
              </a:solidFill>
              <a:ln w="9525">
                <a:solidFill>
                  <a:srgbClr val="FFFFFF"/>
                </a:solidFill>
                <a:round/>
                <a:headEnd/>
                <a:tailEnd/>
              </a:ln>
              <a:effectLst/>
            </p:spPr>
            <p:txBody>
              <a:bodyPr anchor="ctr">
                <a:noAutofit/>
              </a:bodyPr>
              <a:lstStyle/>
              <a:p>
                <a:pPr marL="0" marR="0" lvl="0" indent="0" algn="l" defTabSz="1219109" rtl="0" eaLnBrk="1" fontAlgn="auto" latinLnBrk="0" hangingPunct="1">
                  <a:lnSpc>
                    <a:spcPct val="100000"/>
                  </a:lnSpc>
                  <a:spcBef>
                    <a:spcPts val="0"/>
                  </a:spcBef>
                  <a:spcAft>
                    <a:spcPts val="0"/>
                  </a:spcAft>
                  <a:buClr>
                    <a:srgbClr val="000000"/>
                  </a:buClr>
                  <a:buSzTx/>
                  <a:buFontTx/>
                  <a:buNone/>
                  <a:tabLst/>
                  <a:defRPr/>
                </a:pPr>
                <a:endParaRPr kumimoji="0" lang="en-US" sz="525" b="0" i="0" u="none" strike="noStrike" kern="0" cap="none" spc="0" normalizeH="0" baseline="0" noProof="0">
                  <a:ln>
                    <a:noFill/>
                  </a:ln>
                  <a:solidFill>
                    <a:srgbClr val="F2F2F2"/>
                  </a:solidFill>
                  <a:effectLst/>
                  <a:uLnTx/>
                  <a:uFillTx/>
                  <a:latin typeface="Franklin Gothic Book"/>
                  <a:ea typeface="Verdana" panose="020B0604030504040204" pitchFamily="34" charset="0"/>
                  <a:cs typeface="Tahoma" panose="020B0604030504040204" pitchFamily="34" charset="0"/>
                  <a:sym typeface="Arial"/>
                </a:endParaRPr>
              </a:p>
            </p:txBody>
          </p:sp>
          <p:grpSp>
            <p:nvGrpSpPr>
              <p:cNvPr id="811" name="Group 810">
                <a:extLst>
                  <a:ext uri="{FF2B5EF4-FFF2-40B4-BE49-F238E27FC236}">
                    <a16:creationId xmlns:a16="http://schemas.microsoft.com/office/drawing/2014/main" id="{DFB58053-118E-17F7-D861-CD6CBF597588}"/>
                  </a:ext>
                </a:extLst>
              </p:cNvPr>
              <p:cNvGrpSpPr/>
              <p:nvPr/>
            </p:nvGrpSpPr>
            <p:grpSpPr>
              <a:xfrm>
                <a:off x="5293028" y="1599370"/>
                <a:ext cx="195444" cy="260592"/>
                <a:chOff x="2555457" y="1583375"/>
                <a:chExt cx="195444" cy="260592"/>
              </a:xfrm>
            </p:grpSpPr>
            <p:sp>
              <p:nvSpPr>
                <p:cNvPr id="812" name="Oval 811">
                  <a:extLst>
                    <a:ext uri="{FF2B5EF4-FFF2-40B4-BE49-F238E27FC236}">
                      <a16:creationId xmlns:a16="http://schemas.microsoft.com/office/drawing/2014/main" id="{8EED5889-93E5-25E3-4F1A-33B3BA8E41BB}"/>
                    </a:ext>
                  </a:extLst>
                </p:cNvPr>
                <p:cNvSpPr/>
                <p:nvPr/>
              </p:nvSpPr>
              <p:spPr>
                <a:xfrm>
                  <a:off x="2596155" y="1623815"/>
                  <a:ext cx="114048" cy="11404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mn-cs"/>
                    <a:sym typeface="Arial"/>
                  </a:endParaRPr>
                </a:p>
              </p:txBody>
            </p:sp>
            <p:sp>
              <p:nvSpPr>
                <p:cNvPr id="813" name="Graphic 28">
                  <a:extLst>
                    <a:ext uri="{FF2B5EF4-FFF2-40B4-BE49-F238E27FC236}">
                      <a16:creationId xmlns:a16="http://schemas.microsoft.com/office/drawing/2014/main" id="{23390291-7785-6B7A-5DA8-A28E746605CD}"/>
                    </a:ext>
                  </a:extLst>
                </p:cNvPr>
                <p:cNvSpPr/>
                <p:nvPr/>
              </p:nvSpPr>
              <p:spPr>
                <a:xfrm>
                  <a:off x="2555457" y="1583375"/>
                  <a:ext cx="195444" cy="260592"/>
                </a:xfrm>
                <a:custGeom>
                  <a:avLst/>
                  <a:gdLst>
                    <a:gd name="connsiteX0" fmla="*/ 0 w 114300"/>
                    <a:gd name="connsiteY0" fmla="*/ 57150 h 152400"/>
                    <a:gd name="connsiteX1" fmla="*/ 0 w 114300"/>
                    <a:gd name="connsiteY1" fmla="*/ 59938 h 152400"/>
                    <a:gd name="connsiteX2" fmla="*/ 13134 w 114300"/>
                    <a:gd name="connsiteY2" fmla="*/ 97380 h 152400"/>
                    <a:gd name="connsiteX3" fmla="*/ 57150 w 114300"/>
                    <a:gd name="connsiteY3" fmla="*/ 152400 h 152400"/>
                    <a:gd name="connsiteX4" fmla="*/ 101166 w 114300"/>
                    <a:gd name="connsiteY4" fmla="*/ 97380 h 152400"/>
                    <a:gd name="connsiteX5" fmla="*/ 114300 w 114300"/>
                    <a:gd name="connsiteY5" fmla="*/ 59938 h 152400"/>
                    <a:gd name="connsiteX6" fmla="*/ 114300 w 114300"/>
                    <a:gd name="connsiteY6" fmla="*/ 57150 h 152400"/>
                    <a:gd name="connsiteX7" fmla="*/ 57150 w 114300"/>
                    <a:gd name="connsiteY7" fmla="*/ 0 h 152400"/>
                    <a:gd name="connsiteX8" fmla="*/ 0 w 114300"/>
                    <a:gd name="connsiteY8" fmla="*/ 57150 h 152400"/>
                    <a:gd name="connsiteX9" fmla="*/ 57150 w 114300"/>
                    <a:gd name="connsiteY9" fmla="*/ 76200 h 152400"/>
                    <a:gd name="connsiteX10" fmla="*/ 76200 w 114300"/>
                    <a:gd name="connsiteY10" fmla="*/ 57150 h 152400"/>
                    <a:gd name="connsiteX11" fmla="*/ 57150 w 114300"/>
                    <a:gd name="connsiteY11" fmla="*/ 38100 h 152400"/>
                    <a:gd name="connsiteX12" fmla="*/ 38100 w 114300"/>
                    <a:gd name="connsiteY12" fmla="*/ 57150 h 152400"/>
                    <a:gd name="connsiteX13" fmla="*/ 57150 w 114300"/>
                    <a:gd name="connsiteY13" fmla="*/ 762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00" h="152400">
                      <a:moveTo>
                        <a:pt x="0" y="57150"/>
                      </a:moveTo>
                      <a:lnTo>
                        <a:pt x="0" y="59938"/>
                      </a:lnTo>
                      <a:cubicBezTo>
                        <a:pt x="0" y="73548"/>
                        <a:pt x="4632" y="86753"/>
                        <a:pt x="13134" y="97380"/>
                      </a:cubicBezTo>
                      <a:lnTo>
                        <a:pt x="57150" y="152400"/>
                      </a:lnTo>
                      <a:lnTo>
                        <a:pt x="101166" y="97380"/>
                      </a:lnTo>
                      <a:cubicBezTo>
                        <a:pt x="109668" y="86753"/>
                        <a:pt x="114300" y="73548"/>
                        <a:pt x="114300" y="59938"/>
                      </a:cubicBezTo>
                      <a:lnTo>
                        <a:pt x="114300" y="57150"/>
                      </a:lnTo>
                      <a:cubicBezTo>
                        <a:pt x="114300" y="25587"/>
                        <a:pt x="88713" y="0"/>
                        <a:pt x="57150" y="0"/>
                      </a:cubicBezTo>
                      <a:cubicBezTo>
                        <a:pt x="25587" y="0"/>
                        <a:pt x="0" y="25587"/>
                        <a:pt x="0" y="57150"/>
                      </a:cubicBezTo>
                      <a:close/>
                      <a:moveTo>
                        <a:pt x="57150" y="76200"/>
                      </a:moveTo>
                      <a:cubicBezTo>
                        <a:pt x="67671" y="76200"/>
                        <a:pt x="76200" y="67671"/>
                        <a:pt x="76200" y="57150"/>
                      </a:cubicBezTo>
                      <a:cubicBezTo>
                        <a:pt x="76200" y="46629"/>
                        <a:pt x="67671" y="38100"/>
                        <a:pt x="57150" y="38100"/>
                      </a:cubicBezTo>
                      <a:cubicBezTo>
                        <a:pt x="46629" y="38100"/>
                        <a:pt x="38100" y="46629"/>
                        <a:pt x="38100" y="57150"/>
                      </a:cubicBezTo>
                      <a:cubicBezTo>
                        <a:pt x="38100" y="67671"/>
                        <a:pt x="46629" y="76200"/>
                        <a:pt x="57150" y="76200"/>
                      </a:cubicBezTo>
                      <a:close/>
                    </a:path>
                  </a:pathLst>
                </a:custGeom>
                <a:solidFill>
                  <a:srgbClr val="03070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Arial"/>
                    <a:sym typeface="Arial"/>
                  </a:endParaRPr>
                </a:p>
              </p:txBody>
            </p:sp>
          </p:grpSp>
        </p:grpSp>
      </p:grpSp>
      <p:grpSp>
        <p:nvGrpSpPr>
          <p:cNvPr id="816" name="Group 815">
            <a:extLst>
              <a:ext uri="{FF2B5EF4-FFF2-40B4-BE49-F238E27FC236}">
                <a16:creationId xmlns:a16="http://schemas.microsoft.com/office/drawing/2014/main" id="{57F58B69-2AFD-BE9B-AE63-58FB263BD532}"/>
              </a:ext>
            </a:extLst>
          </p:cNvPr>
          <p:cNvGrpSpPr/>
          <p:nvPr/>
        </p:nvGrpSpPr>
        <p:grpSpPr>
          <a:xfrm>
            <a:off x="6106855" y="1394096"/>
            <a:ext cx="511052" cy="511052"/>
            <a:chOff x="6058710" y="1423036"/>
            <a:chExt cx="559197" cy="559197"/>
          </a:xfrm>
        </p:grpSpPr>
        <p:sp>
          <p:nvSpPr>
            <p:cNvPr id="817" name="Google Shape;807;p13">
              <a:extLst>
                <a:ext uri="{FF2B5EF4-FFF2-40B4-BE49-F238E27FC236}">
                  <a16:creationId xmlns:a16="http://schemas.microsoft.com/office/drawing/2014/main" id="{7150FCD8-CB8A-EFEE-E846-11BAD714769D}"/>
                </a:ext>
              </a:extLst>
            </p:cNvPr>
            <p:cNvSpPr/>
            <p:nvPr/>
          </p:nvSpPr>
          <p:spPr>
            <a:xfrm>
              <a:off x="6058710" y="1423036"/>
              <a:ext cx="559197" cy="55919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818" name="Google Shape;949;p16">
              <a:extLst>
                <a:ext uri="{FF2B5EF4-FFF2-40B4-BE49-F238E27FC236}">
                  <a16:creationId xmlns:a16="http://schemas.microsoft.com/office/drawing/2014/main" id="{07B76BF3-F4C6-79A4-E348-0A2764D80C15}"/>
                </a:ext>
              </a:extLst>
            </p:cNvPr>
            <p:cNvSpPr/>
            <p:nvPr/>
          </p:nvSpPr>
          <p:spPr>
            <a:xfrm>
              <a:off x="6212070" y="1483151"/>
              <a:ext cx="252477" cy="438967"/>
            </a:xfrm>
            <a:custGeom>
              <a:avLst/>
              <a:gdLst/>
              <a:ahLst/>
              <a:cxnLst/>
              <a:rect l="l" t="t" r="r" b="b"/>
              <a:pathLst>
                <a:path w="1249395" h="2162586" extrusionOk="0">
                  <a:moveTo>
                    <a:pt x="115061" y="65305"/>
                  </a:moveTo>
                  <a:cubicBezTo>
                    <a:pt x="115952" y="54158"/>
                    <a:pt x="113848" y="43978"/>
                    <a:pt x="108444" y="33829"/>
                  </a:cubicBezTo>
                  <a:cubicBezTo>
                    <a:pt x="102624" y="22896"/>
                    <a:pt x="110332" y="12885"/>
                    <a:pt x="115599" y="4440"/>
                  </a:cubicBezTo>
                  <a:cubicBezTo>
                    <a:pt x="120282" y="-3068"/>
                    <a:pt x="129280" y="755"/>
                    <a:pt x="136865" y="2874"/>
                  </a:cubicBezTo>
                  <a:cubicBezTo>
                    <a:pt x="321087" y="54496"/>
                    <a:pt x="503866" y="111230"/>
                    <a:pt x="689163" y="158952"/>
                  </a:cubicBezTo>
                  <a:cubicBezTo>
                    <a:pt x="712010" y="164833"/>
                    <a:pt x="703335" y="176809"/>
                    <a:pt x="700417" y="188125"/>
                  </a:cubicBezTo>
                  <a:cubicBezTo>
                    <a:pt x="654892" y="365238"/>
                    <a:pt x="609274" y="542320"/>
                    <a:pt x="562842" y="719188"/>
                  </a:cubicBezTo>
                  <a:cubicBezTo>
                    <a:pt x="558113" y="737214"/>
                    <a:pt x="559510" y="750710"/>
                    <a:pt x="570166" y="766710"/>
                  </a:cubicBezTo>
                  <a:cubicBezTo>
                    <a:pt x="777773" y="1077913"/>
                    <a:pt x="984673" y="1389576"/>
                    <a:pt x="1191866" y="1701056"/>
                  </a:cubicBezTo>
                  <a:cubicBezTo>
                    <a:pt x="1199359" y="1712326"/>
                    <a:pt x="1207358" y="1722874"/>
                    <a:pt x="1200587" y="1737353"/>
                  </a:cubicBezTo>
                  <a:cubicBezTo>
                    <a:pt x="1199973" y="1738674"/>
                    <a:pt x="1199635" y="1740885"/>
                    <a:pt x="1200326" y="1741944"/>
                  </a:cubicBezTo>
                  <a:cubicBezTo>
                    <a:pt x="1222651" y="1776492"/>
                    <a:pt x="1220394" y="1820390"/>
                    <a:pt x="1242934" y="1854676"/>
                  </a:cubicBezTo>
                  <a:cubicBezTo>
                    <a:pt x="1253851" y="1871274"/>
                    <a:pt x="1251518" y="1883589"/>
                    <a:pt x="1231449" y="1888871"/>
                  </a:cubicBezTo>
                  <a:cubicBezTo>
                    <a:pt x="1191666" y="1899342"/>
                    <a:pt x="1175989" y="1925337"/>
                    <a:pt x="1176511" y="1964506"/>
                  </a:cubicBezTo>
                  <a:cubicBezTo>
                    <a:pt x="1176818" y="1988336"/>
                    <a:pt x="1167682" y="2007176"/>
                    <a:pt x="1144114" y="2016220"/>
                  </a:cubicBezTo>
                  <a:cubicBezTo>
                    <a:pt x="1130371" y="2021487"/>
                    <a:pt x="1125627" y="2031620"/>
                    <a:pt x="1125535" y="2045439"/>
                  </a:cubicBezTo>
                  <a:cubicBezTo>
                    <a:pt x="1125412" y="2062667"/>
                    <a:pt x="1125105" y="2079895"/>
                    <a:pt x="1124091" y="2097092"/>
                  </a:cubicBezTo>
                  <a:cubicBezTo>
                    <a:pt x="1123569" y="2105982"/>
                    <a:pt x="1125043" y="2112292"/>
                    <a:pt x="1134778" y="2114795"/>
                  </a:cubicBezTo>
                  <a:cubicBezTo>
                    <a:pt x="1151499" y="2119079"/>
                    <a:pt x="1147584" y="2133420"/>
                    <a:pt x="1146079" y="2143800"/>
                  </a:cubicBezTo>
                  <a:cubicBezTo>
                    <a:pt x="1144451" y="2155101"/>
                    <a:pt x="1135776" y="2162455"/>
                    <a:pt x="1122786" y="2162578"/>
                  </a:cubicBezTo>
                  <a:cubicBezTo>
                    <a:pt x="1103348" y="2162778"/>
                    <a:pt x="1084032" y="2159216"/>
                    <a:pt x="1065146" y="2156621"/>
                  </a:cubicBezTo>
                  <a:cubicBezTo>
                    <a:pt x="1001103" y="2147838"/>
                    <a:pt x="936814" y="2141558"/>
                    <a:pt x="872709" y="2133605"/>
                  </a:cubicBezTo>
                  <a:cubicBezTo>
                    <a:pt x="821579" y="2127263"/>
                    <a:pt x="770295" y="2121966"/>
                    <a:pt x="719303" y="2114611"/>
                  </a:cubicBezTo>
                  <a:cubicBezTo>
                    <a:pt x="701830" y="2112093"/>
                    <a:pt x="695212" y="2091902"/>
                    <a:pt x="698974" y="2080847"/>
                  </a:cubicBezTo>
                  <a:cubicBezTo>
                    <a:pt x="725153" y="2003998"/>
                    <a:pt x="690498" y="1946403"/>
                    <a:pt x="645019" y="1890329"/>
                  </a:cubicBezTo>
                  <a:cubicBezTo>
                    <a:pt x="632182" y="1874499"/>
                    <a:pt x="617734" y="1860588"/>
                    <a:pt x="604084" y="1845740"/>
                  </a:cubicBezTo>
                  <a:cubicBezTo>
                    <a:pt x="596698" y="1837694"/>
                    <a:pt x="590203" y="1828927"/>
                    <a:pt x="576446" y="1836727"/>
                  </a:cubicBezTo>
                  <a:cubicBezTo>
                    <a:pt x="570335" y="1840197"/>
                    <a:pt x="558696" y="1834946"/>
                    <a:pt x="562550" y="1827607"/>
                  </a:cubicBezTo>
                  <a:cubicBezTo>
                    <a:pt x="570504" y="1812436"/>
                    <a:pt x="559710" y="1802978"/>
                    <a:pt x="557161" y="1790817"/>
                  </a:cubicBezTo>
                  <a:cubicBezTo>
                    <a:pt x="552524" y="1768646"/>
                    <a:pt x="541407" y="1760446"/>
                    <a:pt x="518606" y="1761798"/>
                  </a:cubicBezTo>
                  <a:cubicBezTo>
                    <a:pt x="494238" y="1763241"/>
                    <a:pt x="457634" y="1728417"/>
                    <a:pt x="447745" y="1705201"/>
                  </a:cubicBezTo>
                  <a:cubicBezTo>
                    <a:pt x="435155" y="1675629"/>
                    <a:pt x="415286" y="1650524"/>
                    <a:pt x="380186" y="1645196"/>
                  </a:cubicBezTo>
                  <a:cubicBezTo>
                    <a:pt x="361561" y="1642371"/>
                    <a:pt x="345331" y="1636106"/>
                    <a:pt x="330008" y="1624652"/>
                  </a:cubicBezTo>
                  <a:cubicBezTo>
                    <a:pt x="318492" y="1616054"/>
                    <a:pt x="304013" y="1613014"/>
                    <a:pt x="288766" y="1612077"/>
                  </a:cubicBezTo>
                  <a:cubicBezTo>
                    <a:pt x="253973" y="1609943"/>
                    <a:pt x="239018" y="1583180"/>
                    <a:pt x="253005" y="1559104"/>
                  </a:cubicBezTo>
                  <a:cubicBezTo>
                    <a:pt x="267009" y="1535028"/>
                    <a:pt x="256506" y="1506899"/>
                    <a:pt x="272244" y="1483299"/>
                  </a:cubicBezTo>
                  <a:cubicBezTo>
                    <a:pt x="277649" y="1475208"/>
                    <a:pt x="262126" y="1462356"/>
                    <a:pt x="254142" y="1454049"/>
                  </a:cubicBezTo>
                  <a:cubicBezTo>
                    <a:pt x="243608" y="1443071"/>
                    <a:pt x="239908" y="1433567"/>
                    <a:pt x="245866" y="1418842"/>
                  </a:cubicBezTo>
                  <a:cubicBezTo>
                    <a:pt x="250211" y="1408109"/>
                    <a:pt x="247693" y="1400033"/>
                    <a:pt x="237329" y="1388931"/>
                  </a:cubicBezTo>
                  <a:cubicBezTo>
                    <a:pt x="220684" y="1371120"/>
                    <a:pt x="208923" y="1346845"/>
                    <a:pt x="200862" y="1323322"/>
                  </a:cubicBezTo>
                  <a:cubicBezTo>
                    <a:pt x="185907" y="1279669"/>
                    <a:pt x="174805" y="1234911"/>
                    <a:pt x="147966" y="1196003"/>
                  </a:cubicBezTo>
                  <a:cubicBezTo>
                    <a:pt x="136005" y="1178668"/>
                    <a:pt x="145878" y="1159675"/>
                    <a:pt x="154630" y="1144489"/>
                  </a:cubicBezTo>
                  <a:cubicBezTo>
                    <a:pt x="158514" y="1137733"/>
                    <a:pt x="165071" y="1129995"/>
                    <a:pt x="171397" y="1123684"/>
                  </a:cubicBezTo>
                  <a:cubicBezTo>
                    <a:pt x="192279" y="1102864"/>
                    <a:pt x="181178" y="1081951"/>
                    <a:pt x="172211" y="1060900"/>
                  </a:cubicBezTo>
                  <a:cubicBezTo>
                    <a:pt x="170322" y="1056478"/>
                    <a:pt x="168234" y="1051273"/>
                    <a:pt x="162599" y="1052624"/>
                  </a:cubicBezTo>
                  <a:cubicBezTo>
                    <a:pt x="137034" y="1058735"/>
                    <a:pt x="134331" y="1035458"/>
                    <a:pt x="125011" y="1022437"/>
                  </a:cubicBezTo>
                  <a:cubicBezTo>
                    <a:pt x="114463" y="1007697"/>
                    <a:pt x="108889" y="990316"/>
                    <a:pt x="120236" y="972689"/>
                  </a:cubicBezTo>
                  <a:cubicBezTo>
                    <a:pt x="126838" y="962432"/>
                    <a:pt x="120881" y="952283"/>
                    <a:pt x="118102" y="944022"/>
                  </a:cubicBezTo>
                  <a:cubicBezTo>
                    <a:pt x="112190" y="926549"/>
                    <a:pt x="118424" y="912423"/>
                    <a:pt x="124243" y="897406"/>
                  </a:cubicBezTo>
                  <a:cubicBezTo>
                    <a:pt x="125687" y="893660"/>
                    <a:pt x="127023" y="888316"/>
                    <a:pt x="131214" y="889468"/>
                  </a:cubicBezTo>
                  <a:cubicBezTo>
                    <a:pt x="177554" y="902166"/>
                    <a:pt x="150223" y="860540"/>
                    <a:pt x="161647" y="847443"/>
                  </a:cubicBezTo>
                  <a:cubicBezTo>
                    <a:pt x="165117" y="843466"/>
                    <a:pt x="160557" y="834177"/>
                    <a:pt x="163720" y="827160"/>
                  </a:cubicBezTo>
                  <a:cubicBezTo>
                    <a:pt x="167082" y="819698"/>
                    <a:pt x="171090" y="808351"/>
                    <a:pt x="161232" y="805449"/>
                  </a:cubicBezTo>
                  <a:cubicBezTo>
                    <a:pt x="151497" y="802578"/>
                    <a:pt x="139137" y="805833"/>
                    <a:pt x="136496" y="819851"/>
                  </a:cubicBezTo>
                  <a:cubicBezTo>
                    <a:pt x="132873" y="839029"/>
                    <a:pt x="119929" y="849470"/>
                    <a:pt x="103899" y="839505"/>
                  </a:cubicBezTo>
                  <a:cubicBezTo>
                    <a:pt x="92951" y="832687"/>
                    <a:pt x="80683" y="820266"/>
                    <a:pt x="81650" y="801702"/>
                  </a:cubicBezTo>
                  <a:cubicBezTo>
                    <a:pt x="82572" y="783738"/>
                    <a:pt x="91600" y="765819"/>
                    <a:pt x="82587" y="747440"/>
                  </a:cubicBezTo>
                  <a:cubicBezTo>
                    <a:pt x="78242" y="738565"/>
                    <a:pt x="77627" y="727264"/>
                    <a:pt x="71777" y="719833"/>
                  </a:cubicBezTo>
                  <a:cubicBezTo>
                    <a:pt x="46903" y="688187"/>
                    <a:pt x="40915" y="648005"/>
                    <a:pt x="22121" y="613718"/>
                  </a:cubicBezTo>
                  <a:cubicBezTo>
                    <a:pt x="17576" y="605427"/>
                    <a:pt x="16624" y="597765"/>
                    <a:pt x="22091" y="587662"/>
                  </a:cubicBezTo>
                  <a:cubicBezTo>
                    <a:pt x="30873" y="571432"/>
                    <a:pt x="24962" y="552485"/>
                    <a:pt x="25469" y="534735"/>
                  </a:cubicBezTo>
                  <a:cubicBezTo>
                    <a:pt x="25852" y="521208"/>
                    <a:pt x="27403" y="509017"/>
                    <a:pt x="35295" y="497240"/>
                  </a:cubicBezTo>
                  <a:cubicBezTo>
                    <a:pt x="50880" y="474009"/>
                    <a:pt x="48884" y="445357"/>
                    <a:pt x="46013" y="421159"/>
                  </a:cubicBezTo>
                  <a:cubicBezTo>
                    <a:pt x="42481" y="391387"/>
                    <a:pt x="31933" y="361031"/>
                    <a:pt x="11327" y="335819"/>
                  </a:cubicBezTo>
                  <a:cubicBezTo>
                    <a:pt x="-6069" y="314553"/>
                    <a:pt x="-2615" y="286961"/>
                    <a:pt x="16133" y="265711"/>
                  </a:cubicBezTo>
                  <a:cubicBezTo>
                    <a:pt x="31441" y="248376"/>
                    <a:pt x="46473" y="230780"/>
                    <a:pt x="61014" y="212784"/>
                  </a:cubicBezTo>
                  <a:cubicBezTo>
                    <a:pt x="73297" y="197568"/>
                    <a:pt x="83815" y="181569"/>
                    <a:pt x="82157" y="160211"/>
                  </a:cubicBezTo>
                  <a:cubicBezTo>
                    <a:pt x="81481" y="151520"/>
                    <a:pt x="88283" y="144534"/>
                    <a:pt x="92844" y="137348"/>
                  </a:cubicBezTo>
                  <a:cubicBezTo>
                    <a:pt x="106847" y="115330"/>
                    <a:pt x="115215" y="91623"/>
                    <a:pt x="115061" y="65259"/>
                  </a:cubicBezTo>
                  <a:close/>
                </a:path>
              </a:pathLst>
            </a:custGeom>
            <a:solidFill>
              <a:schemeClr val="dk2"/>
            </a:solid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
                  <a:srgbClr val="F2F2F2"/>
                </a:buClr>
                <a:buSzPts val="1800"/>
                <a:defRPr/>
              </a:pPr>
              <a:endParaRPr sz="1350" dirty="0">
                <a:solidFill>
                  <a:srgbClr val="F2F2F2"/>
                </a:solidFill>
              </a:endParaRPr>
            </a:p>
          </p:txBody>
        </p:sp>
        <p:sp>
          <p:nvSpPr>
            <p:cNvPr id="819" name="Graphic 28">
              <a:extLst>
                <a:ext uri="{FF2B5EF4-FFF2-40B4-BE49-F238E27FC236}">
                  <a16:creationId xmlns:a16="http://schemas.microsoft.com/office/drawing/2014/main" id="{43AA51F6-055D-CDCD-EF55-AB0CA070425D}"/>
                </a:ext>
              </a:extLst>
            </p:cNvPr>
            <p:cNvSpPr/>
            <p:nvPr/>
          </p:nvSpPr>
          <p:spPr>
            <a:xfrm>
              <a:off x="6243437" y="1518317"/>
              <a:ext cx="94871" cy="126495"/>
            </a:xfrm>
            <a:custGeom>
              <a:avLst/>
              <a:gdLst>
                <a:gd name="connsiteX0" fmla="*/ 0 w 114300"/>
                <a:gd name="connsiteY0" fmla="*/ 57150 h 152400"/>
                <a:gd name="connsiteX1" fmla="*/ 0 w 114300"/>
                <a:gd name="connsiteY1" fmla="*/ 59938 h 152400"/>
                <a:gd name="connsiteX2" fmla="*/ 13134 w 114300"/>
                <a:gd name="connsiteY2" fmla="*/ 97380 h 152400"/>
                <a:gd name="connsiteX3" fmla="*/ 57150 w 114300"/>
                <a:gd name="connsiteY3" fmla="*/ 152400 h 152400"/>
                <a:gd name="connsiteX4" fmla="*/ 101166 w 114300"/>
                <a:gd name="connsiteY4" fmla="*/ 97380 h 152400"/>
                <a:gd name="connsiteX5" fmla="*/ 114300 w 114300"/>
                <a:gd name="connsiteY5" fmla="*/ 59938 h 152400"/>
                <a:gd name="connsiteX6" fmla="*/ 114300 w 114300"/>
                <a:gd name="connsiteY6" fmla="*/ 57150 h 152400"/>
                <a:gd name="connsiteX7" fmla="*/ 57150 w 114300"/>
                <a:gd name="connsiteY7" fmla="*/ 0 h 152400"/>
                <a:gd name="connsiteX8" fmla="*/ 0 w 114300"/>
                <a:gd name="connsiteY8" fmla="*/ 57150 h 152400"/>
                <a:gd name="connsiteX9" fmla="*/ 57150 w 114300"/>
                <a:gd name="connsiteY9" fmla="*/ 76200 h 152400"/>
                <a:gd name="connsiteX10" fmla="*/ 76200 w 114300"/>
                <a:gd name="connsiteY10" fmla="*/ 57150 h 152400"/>
                <a:gd name="connsiteX11" fmla="*/ 57150 w 114300"/>
                <a:gd name="connsiteY11" fmla="*/ 38100 h 152400"/>
                <a:gd name="connsiteX12" fmla="*/ 38100 w 114300"/>
                <a:gd name="connsiteY12" fmla="*/ 57150 h 152400"/>
                <a:gd name="connsiteX13" fmla="*/ 57150 w 114300"/>
                <a:gd name="connsiteY13" fmla="*/ 762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00" h="152400">
                  <a:moveTo>
                    <a:pt x="0" y="57150"/>
                  </a:moveTo>
                  <a:lnTo>
                    <a:pt x="0" y="59938"/>
                  </a:lnTo>
                  <a:cubicBezTo>
                    <a:pt x="0" y="73548"/>
                    <a:pt x="4632" y="86753"/>
                    <a:pt x="13134" y="97380"/>
                  </a:cubicBezTo>
                  <a:lnTo>
                    <a:pt x="57150" y="152400"/>
                  </a:lnTo>
                  <a:lnTo>
                    <a:pt x="101166" y="97380"/>
                  </a:lnTo>
                  <a:cubicBezTo>
                    <a:pt x="109668" y="86753"/>
                    <a:pt x="114300" y="73548"/>
                    <a:pt x="114300" y="59938"/>
                  </a:cubicBezTo>
                  <a:lnTo>
                    <a:pt x="114300" y="57150"/>
                  </a:lnTo>
                  <a:cubicBezTo>
                    <a:pt x="114300" y="25587"/>
                    <a:pt x="88713" y="0"/>
                    <a:pt x="57150" y="0"/>
                  </a:cubicBezTo>
                  <a:cubicBezTo>
                    <a:pt x="25587" y="0"/>
                    <a:pt x="0" y="25587"/>
                    <a:pt x="0" y="57150"/>
                  </a:cubicBezTo>
                  <a:close/>
                  <a:moveTo>
                    <a:pt x="57150" y="76200"/>
                  </a:moveTo>
                  <a:cubicBezTo>
                    <a:pt x="67671" y="76200"/>
                    <a:pt x="76200" y="67671"/>
                    <a:pt x="76200" y="57150"/>
                  </a:cubicBezTo>
                  <a:cubicBezTo>
                    <a:pt x="76200" y="46629"/>
                    <a:pt x="67671" y="38100"/>
                    <a:pt x="57150" y="38100"/>
                  </a:cubicBezTo>
                  <a:cubicBezTo>
                    <a:pt x="46629" y="38100"/>
                    <a:pt x="38100" y="46629"/>
                    <a:pt x="38100" y="57150"/>
                  </a:cubicBezTo>
                  <a:cubicBezTo>
                    <a:pt x="38100" y="67671"/>
                    <a:pt x="46629" y="76200"/>
                    <a:pt x="57150" y="76200"/>
                  </a:cubicBezTo>
                  <a:close/>
                </a:path>
              </a:pathLst>
            </a:custGeom>
            <a:solidFill>
              <a:srgbClr val="03070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Arial"/>
                <a:sym typeface="Arial"/>
              </a:endParaRPr>
            </a:p>
          </p:txBody>
        </p:sp>
      </p:grpSp>
      <p:grpSp>
        <p:nvGrpSpPr>
          <p:cNvPr id="820" name="Group 819">
            <a:extLst>
              <a:ext uri="{FF2B5EF4-FFF2-40B4-BE49-F238E27FC236}">
                <a16:creationId xmlns:a16="http://schemas.microsoft.com/office/drawing/2014/main" id="{A424C4B0-673E-54CE-8646-08CDC9873293}"/>
              </a:ext>
            </a:extLst>
          </p:cNvPr>
          <p:cNvGrpSpPr/>
          <p:nvPr/>
        </p:nvGrpSpPr>
        <p:grpSpPr>
          <a:xfrm>
            <a:off x="8188014" y="1394095"/>
            <a:ext cx="509368" cy="509368"/>
            <a:chOff x="8081165" y="1477256"/>
            <a:chExt cx="574102" cy="574102"/>
          </a:xfrm>
        </p:grpSpPr>
        <p:grpSp>
          <p:nvGrpSpPr>
            <p:cNvPr id="821" name="Group 820">
              <a:extLst>
                <a:ext uri="{FF2B5EF4-FFF2-40B4-BE49-F238E27FC236}">
                  <a16:creationId xmlns:a16="http://schemas.microsoft.com/office/drawing/2014/main" id="{E3CE7328-A267-09D5-6DCD-D79606EE8B1F}"/>
                </a:ext>
              </a:extLst>
            </p:cNvPr>
            <p:cNvGrpSpPr/>
            <p:nvPr/>
          </p:nvGrpSpPr>
          <p:grpSpPr>
            <a:xfrm>
              <a:off x="8081165" y="1477256"/>
              <a:ext cx="574102" cy="574102"/>
              <a:chOff x="5631341" y="1360964"/>
              <a:chExt cx="528001" cy="528001"/>
            </a:xfrm>
          </p:grpSpPr>
          <p:sp>
            <p:nvSpPr>
              <p:cNvPr id="824" name="Google Shape;807;p13">
                <a:extLst>
                  <a:ext uri="{FF2B5EF4-FFF2-40B4-BE49-F238E27FC236}">
                    <a16:creationId xmlns:a16="http://schemas.microsoft.com/office/drawing/2014/main" id="{82C1BBBF-1AD4-AF11-D37F-CF81AF992963}"/>
                  </a:ext>
                </a:extLst>
              </p:cNvPr>
              <p:cNvSpPr/>
              <p:nvPr/>
            </p:nvSpPr>
            <p:spPr>
              <a:xfrm>
                <a:off x="5631341" y="1360964"/>
                <a:ext cx="528001" cy="52800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1800"/>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825" name="Google Shape;877;p14">
                <a:extLst>
                  <a:ext uri="{FF2B5EF4-FFF2-40B4-BE49-F238E27FC236}">
                    <a16:creationId xmlns:a16="http://schemas.microsoft.com/office/drawing/2014/main" id="{07803848-B869-AC6A-7E6C-87D0280D746C}"/>
                  </a:ext>
                </a:extLst>
              </p:cNvPr>
              <p:cNvSpPr/>
              <p:nvPr/>
            </p:nvSpPr>
            <p:spPr>
              <a:xfrm>
                <a:off x="5787493" y="1481316"/>
                <a:ext cx="198488" cy="259092"/>
              </a:xfrm>
              <a:custGeom>
                <a:avLst/>
                <a:gdLst/>
                <a:ahLst/>
                <a:cxnLst/>
                <a:rect l="l" t="t" r="r" b="b"/>
                <a:pathLst>
                  <a:path w="663359" h="772478" extrusionOk="0">
                    <a:moveTo>
                      <a:pt x="355768" y="691943"/>
                    </a:moveTo>
                    <a:lnTo>
                      <a:pt x="351815" y="716756"/>
                    </a:lnTo>
                    <a:lnTo>
                      <a:pt x="351816" y="716756"/>
                    </a:lnTo>
                    <a:lnTo>
                      <a:pt x="355769" y="691943"/>
                    </a:lnTo>
                    <a:close/>
                    <a:moveTo>
                      <a:pt x="569326" y="623859"/>
                    </a:moveTo>
                    <a:lnTo>
                      <a:pt x="569300" y="624068"/>
                    </a:lnTo>
                    <a:lnTo>
                      <a:pt x="569300" y="624068"/>
                    </a:lnTo>
                    <a:close/>
                    <a:moveTo>
                      <a:pt x="248607" y="576509"/>
                    </a:moveTo>
                    <a:lnTo>
                      <a:pt x="265185" y="579434"/>
                    </a:lnTo>
                    <a:lnTo>
                      <a:pt x="306829" y="586463"/>
                    </a:lnTo>
                    <a:lnTo>
                      <a:pt x="329660" y="590978"/>
                    </a:lnTo>
                    <a:lnTo>
                      <a:pt x="368255" y="597284"/>
                    </a:lnTo>
                    <a:lnTo>
                      <a:pt x="371646" y="597788"/>
                    </a:lnTo>
                    <a:lnTo>
                      <a:pt x="387744" y="599427"/>
                    </a:lnTo>
                    <a:lnTo>
                      <a:pt x="419690" y="603856"/>
                    </a:lnTo>
                    <a:lnTo>
                      <a:pt x="443893" y="607590"/>
                    </a:lnTo>
                    <a:lnTo>
                      <a:pt x="442227" y="618143"/>
                    </a:lnTo>
                    <a:lnTo>
                      <a:pt x="429215" y="702859"/>
                    </a:lnTo>
                    <a:lnTo>
                      <a:pt x="429216" y="702859"/>
                    </a:lnTo>
                    <a:lnTo>
                      <a:pt x="442227" y="618144"/>
                    </a:lnTo>
                    <a:lnTo>
                      <a:pt x="470945" y="622611"/>
                    </a:lnTo>
                    <a:lnTo>
                      <a:pt x="546459" y="633517"/>
                    </a:lnTo>
                    <a:lnTo>
                      <a:pt x="578996" y="638242"/>
                    </a:lnTo>
                    <a:lnTo>
                      <a:pt x="578995" y="638241"/>
                    </a:lnTo>
                    <a:lnTo>
                      <a:pt x="546459" y="633517"/>
                    </a:lnTo>
                    <a:lnTo>
                      <a:pt x="470945" y="622610"/>
                    </a:lnTo>
                    <a:lnTo>
                      <a:pt x="442227" y="618143"/>
                    </a:lnTo>
                    <a:lnTo>
                      <a:pt x="443894" y="607590"/>
                    </a:lnTo>
                    <a:lnTo>
                      <a:pt x="419691" y="603856"/>
                    </a:lnTo>
                    <a:lnTo>
                      <a:pt x="387744" y="599427"/>
                    </a:lnTo>
                    <a:lnTo>
                      <a:pt x="371647" y="597788"/>
                    </a:lnTo>
                    <a:lnTo>
                      <a:pt x="368256" y="597284"/>
                    </a:lnTo>
                    <a:lnTo>
                      <a:pt x="329661" y="590978"/>
                    </a:lnTo>
                    <a:lnTo>
                      <a:pt x="306829" y="586463"/>
                    </a:lnTo>
                    <a:lnTo>
                      <a:pt x="265186" y="579434"/>
                    </a:lnTo>
                    <a:close/>
                    <a:moveTo>
                      <a:pt x="561356" y="483013"/>
                    </a:moveTo>
                    <a:lnTo>
                      <a:pt x="551307" y="553154"/>
                    </a:lnTo>
                    <a:lnTo>
                      <a:pt x="551307" y="553154"/>
                    </a:lnTo>
                    <a:lnTo>
                      <a:pt x="561356" y="483013"/>
                    </a:lnTo>
                    <a:close/>
                    <a:moveTo>
                      <a:pt x="347910" y="473431"/>
                    </a:moveTo>
                    <a:lnTo>
                      <a:pt x="345767" y="483984"/>
                    </a:lnTo>
                    <a:lnTo>
                      <a:pt x="342452" y="505120"/>
                    </a:lnTo>
                    <a:lnTo>
                      <a:pt x="342453" y="505120"/>
                    </a:lnTo>
                    <a:lnTo>
                      <a:pt x="345767" y="483984"/>
                    </a:lnTo>
                    <a:lnTo>
                      <a:pt x="347911" y="473431"/>
                    </a:lnTo>
                    <a:close/>
                    <a:moveTo>
                      <a:pt x="395041" y="454676"/>
                    </a:moveTo>
                    <a:lnTo>
                      <a:pt x="395040" y="454677"/>
                    </a:lnTo>
                    <a:lnTo>
                      <a:pt x="402346" y="482279"/>
                    </a:lnTo>
                    <a:lnTo>
                      <a:pt x="404403" y="490223"/>
                    </a:lnTo>
                    <a:lnTo>
                      <a:pt x="406680" y="500129"/>
                    </a:lnTo>
                    <a:lnTo>
                      <a:pt x="407575" y="510054"/>
                    </a:lnTo>
                    <a:lnTo>
                      <a:pt x="419043" y="545029"/>
                    </a:lnTo>
                    <a:lnTo>
                      <a:pt x="419044" y="545029"/>
                    </a:lnTo>
                    <a:lnTo>
                      <a:pt x="407576" y="510054"/>
                    </a:lnTo>
                    <a:lnTo>
                      <a:pt x="406680" y="500129"/>
                    </a:lnTo>
                    <a:lnTo>
                      <a:pt x="404404" y="490223"/>
                    </a:lnTo>
                    <a:lnTo>
                      <a:pt x="402346" y="482279"/>
                    </a:lnTo>
                    <a:close/>
                    <a:moveTo>
                      <a:pt x="78096" y="425176"/>
                    </a:moveTo>
                    <a:lnTo>
                      <a:pt x="78096" y="425177"/>
                    </a:lnTo>
                    <a:lnTo>
                      <a:pt x="109175" y="431016"/>
                    </a:lnTo>
                    <a:lnTo>
                      <a:pt x="107156" y="441579"/>
                    </a:lnTo>
                    <a:lnTo>
                      <a:pt x="169775" y="453378"/>
                    </a:lnTo>
                    <a:lnTo>
                      <a:pt x="169775" y="453377"/>
                    </a:lnTo>
                    <a:lnTo>
                      <a:pt x="107157" y="441579"/>
                    </a:lnTo>
                    <a:lnTo>
                      <a:pt x="109176" y="431015"/>
                    </a:lnTo>
                    <a:close/>
                    <a:moveTo>
                      <a:pt x="441783" y="420984"/>
                    </a:moveTo>
                    <a:lnTo>
                      <a:pt x="441665" y="421738"/>
                    </a:lnTo>
                    <a:lnTo>
                      <a:pt x="441665" y="421738"/>
                    </a:lnTo>
                    <a:close/>
                    <a:moveTo>
                      <a:pt x="372504" y="410928"/>
                    </a:moveTo>
                    <a:lnTo>
                      <a:pt x="373113" y="412766"/>
                    </a:lnTo>
                    <a:lnTo>
                      <a:pt x="374437" y="434578"/>
                    </a:lnTo>
                    <a:lnTo>
                      <a:pt x="389506" y="458524"/>
                    </a:lnTo>
                    <a:lnTo>
                      <a:pt x="389507" y="458524"/>
                    </a:lnTo>
                    <a:lnTo>
                      <a:pt x="374438" y="434578"/>
                    </a:lnTo>
                    <a:lnTo>
                      <a:pt x="373114" y="412766"/>
                    </a:lnTo>
                    <a:close/>
                    <a:moveTo>
                      <a:pt x="370190" y="409546"/>
                    </a:moveTo>
                    <a:lnTo>
                      <a:pt x="367541" y="409828"/>
                    </a:lnTo>
                    <a:lnTo>
                      <a:pt x="370189" y="409547"/>
                    </a:lnTo>
                    <a:lnTo>
                      <a:pt x="372247" y="410489"/>
                    </a:lnTo>
                    <a:close/>
                    <a:moveTo>
                      <a:pt x="301457" y="392801"/>
                    </a:moveTo>
                    <a:lnTo>
                      <a:pt x="297294" y="399155"/>
                    </a:lnTo>
                    <a:lnTo>
                      <a:pt x="301457" y="392802"/>
                    </a:lnTo>
                    <a:lnTo>
                      <a:pt x="302914" y="393202"/>
                    </a:lnTo>
                    <a:close/>
                    <a:moveTo>
                      <a:pt x="433673" y="384402"/>
                    </a:moveTo>
                    <a:lnTo>
                      <a:pt x="437208" y="387182"/>
                    </a:lnTo>
                    <a:lnTo>
                      <a:pt x="446689" y="389629"/>
                    </a:lnTo>
                    <a:lnTo>
                      <a:pt x="446689" y="389628"/>
                    </a:lnTo>
                    <a:lnTo>
                      <a:pt x="437207" y="387181"/>
                    </a:lnTo>
                    <a:close/>
                    <a:moveTo>
                      <a:pt x="183700" y="377914"/>
                    </a:moveTo>
                    <a:lnTo>
                      <a:pt x="183700" y="377914"/>
                    </a:lnTo>
                    <a:lnTo>
                      <a:pt x="207065" y="382110"/>
                    </a:lnTo>
                    <a:close/>
                    <a:moveTo>
                      <a:pt x="373798" y="334259"/>
                    </a:moveTo>
                    <a:lnTo>
                      <a:pt x="370703" y="351301"/>
                    </a:lnTo>
                    <a:lnTo>
                      <a:pt x="370151" y="355330"/>
                    </a:lnTo>
                    <a:lnTo>
                      <a:pt x="369979" y="355502"/>
                    </a:lnTo>
                    <a:lnTo>
                      <a:pt x="367522" y="357226"/>
                    </a:lnTo>
                    <a:lnTo>
                      <a:pt x="360016" y="359445"/>
                    </a:lnTo>
                    <a:lnTo>
                      <a:pt x="358597" y="360016"/>
                    </a:lnTo>
                    <a:lnTo>
                      <a:pt x="351520" y="377266"/>
                    </a:lnTo>
                    <a:lnTo>
                      <a:pt x="347986" y="386315"/>
                    </a:lnTo>
                    <a:lnTo>
                      <a:pt x="347948" y="386629"/>
                    </a:lnTo>
                    <a:lnTo>
                      <a:pt x="348596" y="387791"/>
                    </a:lnTo>
                    <a:lnTo>
                      <a:pt x="369675" y="391354"/>
                    </a:lnTo>
                    <a:lnTo>
                      <a:pt x="371256" y="394440"/>
                    </a:lnTo>
                    <a:lnTo>
                      <a:pt x="371818" y="396545"/>
                    </a:lnTo>
                    <a:lnTo>
                      <a:pt x="371818" y="402679"/>
                    </a:lnTo>
                    <a:lnTo>
                      <a:pt x="367227" y="409861"/>
                    </a:lnTo>
                    <a:lnTo>
                      <a:pt x="367228" y="409861"/>
                    </a:lnTo>
                    <a:lnTo>
                      <a:pt x="371819" y="402679"/>
                    </a:lnTo>
                    <a:lnTo>
                      <a:pt x="371819" y="396545"/>
                    </a:lnTo>
                    <a:lnTo>
                      <a:pt x="371257" y="394440"/>
                    </a:lnTo>
                    <a:lnTo>
                      <a:pt x="369676" y="391354"/>
                    </a:lnTo>
                    <a:lnTo>
                      <a:pt x="348597" y="387791"/>
                    </a:lnTo>
                    <a:lnTo>
                      <a:pt x="347949" y="386629"/>
                    </a:lnTo>
                    <a:lnTo>
                      <a:pt x="347987" y="386315"/>
                    </a:lnTo>
                    <a:lnTo>
                      <a:pt x="351521" y="377266"/>
                    </a:lnTo>
                    <a:lnTo>
                      <a:pt x="358598" y="360016"/>
                    </a:lnTo>
                    <a:lnTo>
                      <a:pt x="360017" y="359445"/>
                    </a:lnTo>
                    <a:lnTo>
                      <a:pt x="367523" y="357226"/>
                    </a:lnTo>
                    <a:lnTo>
                      <a:pt x="369980" y="355502"/>
                    </a:lnTo>
                    <a:lnTo>
                      <a:pt x="370152" y="355330"/>
                    </a:lnTo>
                    <a:lnTo>
                      <a:pt x="370704" y="351301"/>
                    </a:lnTo>
                    <a:lnTo>
                      <a:pt x="399213" y="359531"/>
                    </a:lnTo>
                    <a:lnTo>
                      <a:pt x="406106" y="364242"/>
                    </a:lnTo>
                    <a:lnTo>
                      <a:pt x="399212" y="359530"/>
                    </a:lnTo>
                    <a:lnTo>
                      <a:pt x="370704" y="351301"/>
                    </a:lnTo>
                    <a:close/>
                    <a:moveTo>
                      <a:pt x="358988" y="285569"/>
                    </a:moveTo>
                    <a:lnTo>
                      <a:pt x="356063" y="302524"/>
                    </a:lnTo>
                    <a:lnTo>
                      <a:pt x="356368" y="307334"/>
                    </a:lnTo>
                    <a:lnTo>
                      <a:pt x="373666" y="310382"/>
                    </a:lnTo>
                    <a:lnTo>
                      <a:pt x="377657" y="311067"/>
                    </a:lnTo>
                    <a:lnTo>
                      <a:pt x="373666" y="310381"/>
                    </a:lnTo>
                    <a:lnTo>
                      <a:pt x="356368" y="307333"/>
                    </a:lnTo>
                    <a:lnTo>
                      <a:pt x="356064" y="302523"/>
                    </a:lnTo>
                    <a:close/>
                    <a:moveTo>
                      <a:pt x="219332" y="192024"/>
                    </a:moveTo>
                    <a:lnTo>
                      <a:pt x="217913" y="192109"/>
                    </a:lnTo>
                    <a:lnTo>
                      <a:pt x="217913" y="192110"/>
                    </a:lnTo>
                    <a:lnTo>
                      <a:pt x="219332" y="192024"/>
                    </a:lnTo>
                    <a:lnTo>
                      <a:pt x="220875" y="192234"/>
                    </a:lnTo>
                    <a:lnTo>
                      <a:pt x="224704" y="193091"/>
                    </a:lnTo>
                    <a:lnTo>
                      <a:pt x="233077" y="197606"/>
                    </a:lnTo>
                    <a:lnTo>
                      <a:pt x="249983" y="214951"/>
                    </a:lnTo>
                    <a:lnTo>
                      <a:pt x="298494" y="245516"/>
                    </a:lnTo>
                    <a:lnTo>
                      <a:pt x="307505" y="255822"/>
                    </a:lnTo>
                    <a:lnTo>
                      <a:pt x="303904" y="277197"/>
                    </a:lnTo>
                    <a:lnTo>
                      <a:pt x="331984" y="281921"/>
                    </a:lnTo>
                    <a:lnTo>
                      <a:pt x="303905" y="277196"/>
                    </a:lnTo>
                    <a:lnTo>
                      <a:pt x="307505" y="255822"/>
                    </a:lnTo>
                    <a:lnTo>
                      <a:pt x="298495" y="245516"/>
                    </a:lnTo>
                    <a:lnTo>
                      <a:pt x="249984" y="214950"/>
                    </a:lnTo>
                    <a:lnTo>
                      <a:pt x="233077" y="197605"/>
                    </a:lnTo>
                    <a:lnTo>
                      <a:pt x="224704" y="193091"/>
                    </a:lnTo>
                    <a:lnTo>
                      <a:pt x="220875" y="192233"/>
                    </a:lnTo>
                    <a:close/>
                    <a:moveTo>
                      <a:pt x="182414" y="0"/>
                    </a:moveTo>
                    <a:lnTo>
                      <a:pt x="292656" y="20517"/>
                    </a:lnTo>
                    <a:lnTo>
                      <a:pt x="327089" y="26622"/>
                    </a:lnTo>
                    <a:lnTo>
                      <a:pt x="435312" y="44862"/>
                    </a:lnTo>
                    <a:lnTo>
                      <a:pt x="499062" y="54864"/>
                    </a:lnTo>
                    <a:lnTo>
                      <a:pt x="490796" y="107708"/>
                    </a:lnTo>
                    <a:lnTo>
                      <a:pt x="499063" y="54864"/>
                    </a:lnTo>
                    <a:lnTo>
                      <a:pt x="523666" y="58588"/>
                    </a:lnTo>
                    <a:lnTo>
                      <a:pt x="539372" y="61684"/>
                    </a:lnTo>
                    <a:lnTo>
                      <a:pt x="571186" y="66494"/>
                    </a:lnTo>
                    <a:lnTo>
                      <a:pt x="663359" y="79591"/>
                    </a:lnTo>
                    <a:lnTo>
                      <a:pt x="646405" y="201759"/>
                    </a:lnTo>
                    <a:lnTo>
                      <a:pt x="622316" y="376066"/>
                    </a:lnTo>
                    <a:lnTo>
                      <a:pt x="608714" y="474031"/>
                    </a:lnTo>
                    <a:lnTo>
                      <a:pt x="585787" y="639137"/>
                    </a:lnTo>
                    <a:lnTo>
                      <a:pt x="585788" y="639137"/>
                    </a:lnTo>
                    <a:lnTo>
                      <a:pt x="567109" y="772478"/>
                    </a:lnTo>
                    <a:lnTo>
                      <a:pt x="528047" y="766820"/>
                    </a:lnTo>
                    <a:lnTo>
                      <a:pt x="420929" y="751103"/>
                    </a:lnTo>
                    <a:lnTo>
                      <a:pt x="367437" y="742816"/>
                    </a:lnTo>
                    <a:lnTo>
                      <a:pt x="355035" y="739939"/>
                    </a:lnTo>
                    <a:lnTo>
                      <a:pt x="328975" y="724995"/>
                    </a:lnTo>
                    <a:lnTo>
                      <a:pt x="330861" y="713412"/>
                    </a:lnTo>
                    <a:lnTo>
                      <a:pt x="330860" y="713412"/>
                    </a:lnTo>
                    <a:lnTo>
                      <a:pt x="328974" y="724995"/>
                    </a:lnTo>
                    <a:lnTo>
                      <a:pt x="324040" y="722175"/>
                    </a:lnTo>
                    <a:lnTo>
                      <a:pt x="308372" y="713108"/>
                    </a:lnTo>
                    <a:lnTo>
                      <a:pt x="184432" y="641632"/>
                    </a:lnTo>
                    <a:lnTo>
                      <a:pt x="159620" y="627516"/>
                    </a:lnTo>
                    <a:lnTo>
                      <a:pt x="139865" y="615657"/>
                    </a:lnTo>
                    <a:lnTo>
                      <a:pt x="139865" y="615658"/>
                    </a:lnTo>
                    <a:lnTo>
                      <a:pt x="138151" y="614591"/>
                    </a:lnTo>
                    <a:lnTo>
                      <a:pt x="0" y="531562"/>
                    </a:lnTo>
                    <a:lnTo>
                      <a:pt x="3400" y="516788"/>
                    </a:lnTo>
                    <a:lnTo>
                      <a:pt x="3696" y="516322"/>
                    </a:lnTo>
                    <a:lnTo>
                      <a:pt x="4591" y="516017"/>
                    </a:lnTo>
                    <a:lnTo>
                      <a:pt x="6353" y="516407"/>
                    </a:lnTo>
                    <a:lnTo>
                      <a:pt x="10735" y="512369"/>
                    </a:lnTo>
                    <a:lnTo>
                      <a:pt x="14897" y="506320"/>
                    </a:lnTo>
                    <a:lnTo>
                      <a:pt x="25679" y="507130"/>
                    </a:lnTo>
                    <a:lnTo>
                      <a:pt x="39929" y="498291"/>
                    </a:lnTo>
                    <a:lnTo>
                      <a:pt x="44387" y="492023"/>
                    </a:lnTo>
                    <a:lnTo>
                      <a:pt x="44387" y="491976"/>
                    </a:lnTo>
                    <a:lnTo>
                      <a:pt x="45291" y="488842"/>
                    </a:lnTo>
                    <a:lnTo>
                      <a:pt x="46282" y="480765"/>
                    </a:lnTo>
                    <a:lnTo>
                      <a:pt x="43234" y="473650"/>
                    </a:lnTo>
                    <a:lnTo>
                      <a:pt x="42939" y="473345"/>
                    </a:lnTo>
                    <a:lnTo>
                      <a:pt x="42634" y="473002"/>
                    </a:lnTo>
                    <a:lnTo>
                      <a:pt x="57407" y="475926"/>
                    </a:lnTo>
                    <a:lnTo>
                      <a:pt x="67789" y="477679"/>
                    </a:lnTo>
                    <a:lnTo>
                      <a:pt x="67789" y="477678"/>
                    </a:lnTo>
                    <a:lnTo>
                      <a:pt x="57408" y="475926"/>
                    </a:lnTo>
                    <a:lnTo>
                      <a:pt x="42635" y="473002"/>
                    </a:lnTo>
                    <a:lnTo>
                      <a:pt x="33700" y="471506"/>
                    </a:lnTo>
                    <a:lnTo>
                      <a:pt x="32033" y="470773"/>
                    </a:lnTo>
                    <a:lnTo>
                      <a:pt x="27299" y="467458"/>
                    </a:lnTo>
                    <a:lnTo>
                      <a:pt x="25156" y="461752"/>
                    </a:lnTo>
                    <a:lnTo>
                      <a:pt x="25080" y="461543"/>
                    </a:lnTo>
                    <a:lnTo>
                      <a:pt x="31128" y="424281"/>
                    </a:lnTo>
                    <a:lnTo>
                      <a:pt x="41425" y="421738"/>
                    </a:lnTo>
                    <a:lnTo>
                      <a:pt x="53788" y="407146"/>
                    </a:lnTo>
                    <a:lnTo>
                      <a:pt x="57789" y="393239"/>
                    </a:lnTo>
                    <a:lnTo>
                      <a:pt x="60704" y="378685"/>
                    </a:lnTo>
                    <a:lnTo>
                      <a:pt x="61265" y="374694"/>
                    </a:lnTo>
                    <a:lnTo>
                      <a:pt x="63885" y="365293"/>
                    </a:lnTo>
                    <a:lnTo>
                      <a:pt x="66761" y="360311"/>
                    </a:lnTo>
                    <a:lnTo>
                      <a:pt x="75991" y="347262"/>
                    </a:lnTo>
                    <a:lnTo>
                      <a:pt x="88650" y="342414"/>
                    </a:lnTo>
                    <a:lnTo>
                      <a:pt x="97327" y="338851"/>
                    </a:lnTo>
                    <a:lnTo>
                      <a:pt x="110205" y="331422"/>
                    </a:lnTo>
                    <a:lnTo>
                      <a:pt x="110424" y="331250"/>
                    </a:lnTo>
                    <a:lnTo>
                      <a:pt x="110767" y="325928"/>
                    </a:lnTo>
                    <a:lnTo>
                      <a:pt x="110766" y="325927"/>
                    </a:lnTo>
                    <a:lnTo>
                      <a:pt x="106042" y="317668"/>
                    </a:lnTo>
                    <a:lnTo>
                      <a:pt x="100584" y="311591"/>
                    </a:lnTo>
                    <a:lnTo>
                      <a:pt x="94317" y="304076"/>
                    </a:lnTo>
                    <a:lnTo>
                      <a:pt x="87973" y="277368"/>
                    </a:lnTo>
                    <a:lnTo>
                      <a:pt x="87630" y="272425"/>
                    </a:lnTo>
                    <a:lnTo>
                      <a:pt x="80801" y="261699"/>
                    </a:lnTo>
                    <a:lnTo>
                      <a:pt x="75391" y="247622"/>
                    </a:lnTo>
                    <a:lnTo>
                      <a:pt x="75305" y="246974"/>
                    </a:lnTo>
                    <a:lnTo>
                      <a:pt x="75476" y="245259"/>
                    </a:lnTo>
                    <a:lnTo>
                      <a:pt x="78563" y="231600"/>
                    </a:lnTo>
                    <a:lnTo>
                      <a:pt x="87754" y="216237"/>
                    </a:lnTo>
                    <a:lnTo>
                      <a:pt x="88649" y="213312"/>
                    </a:lnTo>
                    <a:lnTo>
                      <a:pt x="89173" y="210865"/>
                    </a:lnTo>
                    <a:lnTo>
                      <a:pt x="89297" y="208121"/>
                    </a:lnTo>
                    <a:lnTo>
                      <a:pt x="89983" y="193139"/>
                    </a:lnTo>
                    <a:lnTo>
                      <a:pt x="89850" y="189529"/>
                    </a:lnTo>
                    <a:lnTo>
                      <a:pt x="88954" y="182328"/>
                    </a:lnTo>
                    <a:lnTo>
                      <a:pt x="87668" y="167135"/>
                    </a:lnTo>
                    <a:lnTo>
                      <a:pt x="88869" y="145618"/>
                    </a:lnTo>
                    <a:lnTo>
                      <a:pt x="91526" y="110423"/>
                    </a:lnTo>
                    <a:lnTo>
                      <a:pt x="92774" y="98403"/>
                    </a:lnTo>
                    <a:lnTo>
                      <a:pt x="92859" y="97622"/>
                    </a:lnTo>
                    <a:lnTo>
                      <a:pt x="94193" y="96422"/>
                    </a:lnTo>
                    <a:lnTo>
                      <a:pt x="95174" y="95907"/>
                    </a:lnTo>
                    <a:lnTo>
                      <a:pt x="106166" y="93326"/>
                    </a:lnTo>
                    <a:lnTo>
                      <a:pt x="112186" y="93326"/>
                    </a:lnTo>
                    <a:lnTo>
                      <a:pt x="117844" y="94488"/>
                    </a:lnTo>
                    <a:lnTo>
                      <a:pt x="130340" y="98174"/>
                    </a:lnTo>
                    <a:lnTo>
                      <a:pt x="131674" y="99422"/>
                    </a:lnTo>
                    <a:lnTo>
                      <a:pt x="134589" y="103546"/>
                    </a:lnTo>
                    <a:lnTo>
                      <a:pt x="135789" y="106556"/>
                    </a:lnTo>
                    <a:lnTo>
                      <a:pt x="135960" y="107499"/>
                    </a:lnTo>
                    <a:lnTo>
                      <a:pt x="136008" y="107756"/>
                    </a:lnTo>
                    <a:lnTo>
                      <a:pt x="136093" y="108785"/>
                    </a:lnTo>
                    <a:lnTo>
                      <a:pt x="136779" y="110843"/>
                    </a:lnTo>
                    <a:lnTo>
                      <a:pt x="139056" y="114453"/>
                    </a:lnTo>
                    <a:lnTo>
                      <a:pt x="139913" y="115348"/>
                    </a:lnTo>
                    <a:lnTo>
                      <a:pt x="141161" y="116300"/>
                    </a:lnTo>
                    <a:lnTo>
                      <a:pt x="141675" y="116424"/>
                    </a:lnTo>
                    <a:lnTo>
                      <a:pt x="143609" y="116643"/>
                    </a:lnTo>
                    <a:lnTo>
                      <a:pt x="149571" y="116777"/>
                    </a:lnTo>
                    <a:lnTo>
                      <a:pt x="149657" y="116729"/>
                    </a:lnTo>
                    <a:lnTo>
                      <a:pt x="150000" y="116538"/>
                    </a:lnTo>
                    <a:lnTo>
                      <a:pt x="150171" y="116424"/>
                    </a:lnTo>
                    <a:lnTo>
                      <a:pt x="151505" y="114919"/>
                    </a:lnTo>
                    <a:lnTo>
                      <a:pt x="163954" y="98098"/>
                    </a:lnTo>
                    <a:lnTo>
                      <a:pt x="168117" y="76505"/>
                    </a:lnTo>
                    <a:lnTo>
                      <a:pt x="170479" y="64132"/>
                    </a:lnTo>
                    <a:lnTo>
                      <a:pt x="174384" y="41843"/>
                    </a:lnTo>
                    <a:lnTo>
                      <a:pt x="174860" y="39376"/>
                    </a:lnTo>
                    <a:lnTo>
                      <a:pt x="178718" y="19145"/>
                    </a:lnTo>
                    <a:close/>
                  </a:path>
                </a:pathLst>
              </a:custGeom>
              <a:solidFill>
                <a:schemeClr val="dk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sp>
          <p:nvSpPr>
            <p:cNvPr id="822" name="Graphic 28">
              <a:extLst>
                <a:ext uri="{FF2B5EF4-FFF2-40B4-BE49-F238E27FC236}">
                  <a16:creationId xmlns:a16="http://schemas.microsoft.com/office/drawing/2014/main" id="{1D849CBD-8E62-6642-88C1-939810F8CE7F}"/>
                </a:ext>
              </a:extLst>
            </p:cNvPr>
            <p:cNvSpPr/>
            <p:nvPr/>
          </p:nvSpPr>
          <p:spPr>
            <a:xfrm>
              <a:off x="8316604" y="1699128"/>
              <a:ext cx="97722" cy="130296"/>
            </a:xfrm>
            <a:custGeom>
              <a:avLst/>
              <a:gdLst>
                <a:gd name="connsiteX0" fmla="*/ 0 w 114300"/>
                <a:gd name="connsiteY0" fmla="*/ 57150 h 152400"/>
                <a:gd name="connsiteX1" fmla="*/ 0 w 114300"/>
                <a:gd name="connsiteY1" fmla="*/ 59938 h 152400"/>
                <a:gd name="connsiteX2" fmla="*/ 13134 w 114300"/>
                <a:gd name="connsiteY2" fmla="*/ 97380 h 152400"/>
                <a:gd name="connsiteX3" fmla="*/ 57150 w 114300"/>
                <a:gd name="connsiteY3" fmla="*/ 152400 h 152400"/>
                <a:gd name="connsiteX4" fmla="*/ 101166 w 114300"/>
                <a:gd name="connsiteY4" fmla="*/ 97380 h 152400"/>
                <a:gd name="connsiteX5" fmla="*/ 114300 w 114300"/>
                <a:gd name="connsiteY5" fmla="*/ 59938 h 152400"/>
                <a:gd name="connsiteX6" fmla="*/ 114300 w 114300"/>
                <a:gd name="connsiteY6" fmla="*/ 57150 h 152400"/>
                <a:gd name="connsiteX7" fmla="*/ 57150 w 114300"/>
                <a:gd name="connsiteY7" fmla="*/ 0 h 152400"/>
                <a:gd name="connsiteX8" fmla="*/ 0 w 114300"/>
                <a:gd name="connsiteY8" fmla="*/ 57150 h 152400"/>
                <a:gd name="connsiteX9" fmla="*/ 57150 w 114300"/>
                <a:gd name="connsiteY9" fmla="*/ 76200 h 152400"/>
                <a:gd name="connsiteX10" fmla="*/ 76200 w 114300"/>
                <a:gd name="connsiteY10" fmla="*/ 57150 h 152400"/>
                <a:gd name="connsiteX11" fmla="*/ 57150 w 114300"/>
                <a:gd name="connsiteY11" fmla="*/ 38100 h 152400"/>
                <a:gd name="connsiteX12" fmla="*/ 38100 w 114300"/>
                <a:gd name="connsiteY12" fmla="*/ 57150 h 152400"/>
                <a:gd name="connsiteX13" fmla="*/ 57150 w 114300"/>
                <a:gd name="connsiteY13" fmla="*/ 762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00" h="152400">
                  <a:moveTo>
                    <a:pt x="0" y="57150"/>
                  </a:moveTo>
                  <a:lnTo>
                    <a:pt x="0" y="59938"/>
                  </a:lnTo>
                  <a:cubicBezTo>
                    <a:pt x="0" y="73548"/>
                    <a:pt x="4632" y="86753"/>
                    <a:pt x="13134" y="97380"/>
                  </a:cubicBezTo>
                  <a:lnTo>
                    <a:pt x="57150" y="152400"/>
                  </a:lnTo>
                  <a:lnTo>
                    <a:pt x="101166" y="97380"/>
                  </a:lnTo>
                  <a:cubicBezTo>
                    <a:pt x="109668" y="86753"/>
                    <a:pt x="114300" y="73548"/>
                    <a:pt x="114300" y="59938"/>
                  </a:cubicBezTo>
                  <a:lnTo>
                    <a:pt x="114300" y="57150"/>
                  </a:lnTo>
                  <a:cubicBezTo>
                    <a:pt x="114300" y="25587"/>
                    <a:pt x="88713" y="0"/>
                    <a:pt x="57150" y="0"/>
                  </a:cubicBezTo>
                  <a:cubicBezTo>
                    <a:pt x="25587" y="0"/>
                    <a:pt x="0" y="25587"/>
                    <a:pt x="0" y="57150"/>
                  </a:cubicBezTo>
                  <a:close/>
                  <a:moveTo>
                    <a:pt x="57150" y="76200"/>
                  </a:moveTo>
                  <a:cubicBezTo>
                    <a:pt x="67671" y="76200"/>
                    <a:pt x="76200" y="67671"/>
                    <a:pt x="76200" y="57150"/>
                  </a:cubicBezTo>
                  <a:cubicBezTo>
                    <a:pt x="76200" y="46629"/>
                    <a:pt x="67671" y="38100"/>
                    <a:pt x="57150" y="38100"/>
                  </a:cubicBezTo>
                  <a:cubicBezTo>
                    <a:pt x="46629" y="38100"/>
                    <a:pt x="38100" y="46629"/>
                    <a:pt x="38100" y="57150"/>
                  </a:cubicBezTo>
                  <a:cubicBezTo>
                    <a:pt x="38100" y="67671"/>
                    <a:pt x="46629" y="76200"/>
                    <a:pt x="57150" y="76200"/>
                  </a:cubicBezTo>
                  <a:close/>
                </a:path>
              </a:pathLst>
            </a:custGeom>
            <a:solidFill>
              <a:srgbClr val="030708"/>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Arial"/>
                <a:sym typeface="Arial"/>
              </a:endParaRPr>
            </a:p>
          </p:txBody>
        </p:sp>
        <p:sp>
          <p:nvSpPr>
            <p:cNvPr id="823" name="Oval 822">
              <a:extLst>
                <a:ext uri="{FF2B5EF4-FFF2-40B4-BE49-F238E27FC236}">
                  <a16:creationId xmlns:a16="http://schemas.microsoft.com/office/drawing/2014/main" id="{7F8C2701-6352-BAD2-5A5A-4BF460B87681}"/>
                </a:ext>
              </a:extLst>
            </p:cNvPr>
            <p:cNvSpPr/>
            <p:nvPr/>
          </p:nvSpPr>
          <p:spPr>
            <a:xfrm>
              <a:off x="8344574" y="1726406"/>
              <a:ext cx="45719"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grpSp>
      <p:grpSp>
        <p:nvGrpSpPr>
          <p:cNvPr id="826" name="Group 825">
            <a:extLst>
              <a:ext uri="{FF2B5EF4-FFF2-40B4-BE49-F238E27FC236}">
                <a16:creationId xmlns:a16="http://schemas.microsoft.com/office/drawing/2014/main" id="{BD321940-B854-658C-F93E-75846EAD89C6}"/>
              </a:ext>
            </a:extLst>
          </p:cNvPr>
          <p:cNvGrpSpPr/>
          <p:nvPr/>
        </p:nvGrpSpPr>
        <p:grpSpPr>
          <a:xfrm>
            <a:off x="485117" y="3566650"/>
            <a:ext cx="1785809" cy="646331"/>
            <a:chOff x="3472470" y="3028373"/>
            <a:chExt cx="2397849" cy="646331"/>
          </a:xfrm>
        </p:grpSpPr>
        <p:sp>
          <p:nvSpPr>
            <p:cNvPr id="827" name="Google Shape;802;p13">
              <a:extLst>
                <a:ext uri="{FF2B5EF4-FFF2-40B4-BE49-F238E27FC236}">
                  <a16:creationId xmlns:a16="http://schemas.microsoft.com/office/drawing/2014/main" id="{6FE478F0-7744-6A04-427B-835D10ECBC9E}"/>
                </a:ext>
              </a:extLst>
            </p:cNvPr>
            <p:cNvSpPr txBox="1"/>
            <p:nvPr/>
          </p:nvSpPr>
          <p:spPr>
            <a:xfrm>
              <a:off x="3703208" y="3028373"/>
              <a:ext cx="2167111" cy="646331"/>
            </a:xfrm>
            <a:prstGeom prst="rect">
              <a:avLst/>
            </a:prstGeom>
            <a:noFill/>
            <a:ln>
              <a:noFill/>
            </a:ln>
          </p:spPr>
          <p:txBody>
            <a:bodyPr spcFirstLastPara="1" wrap="square" lIns="0" tIns="0" rIns="0" bIns="0" anchor="t" anchorCtr="0">
              <a:spAutoFit/>
            </a:bodyPr>
            <a:lstStyle/>
            <a:p>
              <a:pPr lvl="0" defTabSz="914355">
                <a:buClr>
                  <a:srgbClr val="EC1300"/>
                </a:buClr>
                <a:buSzPct val="100000"/>
                <a:defRPr/>
              </a:pPr>
              <a:r>
                <a:rPr lang="en-US" sz="700" dirty="0">
                  <a:latin typeface="+mj-lt"/>
                </a:rPr>
                <a:t>Any developer receiving city </a:t>
              </a:r>
              <a:br>
                <a:rPr lang="en-US" sz="700" dirty="0">
                  <a:latin typeface="+mj-lt"/>
                </a:rPr>
              </a:br>
              <a:r>
                <a:rPr lang="en-US" sz="700" dirty="0">
                  <a:latin typeface="+mj-lt"/>
                </a:rPr>
                <a:t>financial assistance must incorporate the universal design features in all of the dwelling units offered for rent in newly constructed housing development projects with 41 or more units</a:t>
              </a:r>
            </a:p>
          </p:txBody>
        </p:sp>
        <p:sp>
          <p:nvSpPr>
            <p:cNvPr id="828" name="Google Shape;303;p59">
              <a:extLst>
                <a:ext uri="{FF2B5EF4-FFF2-40B4-BE49-F238E27FC236}">
                  <a16:creationId xmlns:a16="http://schemas.microsoft.com/office/drawing/2014/main" id="{4089D902-E28E-5A0A-8F61-B1401E680DD5}"/>
                </a:ext>
              </a:extLst>
            </p:cNvPr>
            <p:cNvSpPr>
              <a:spLocks/>
            </p:cNvSpPr>
            <p:nvPr/>
          </p:nvSpPr>
          <p:spPr>
            <a:xfrm>
              <a:off x="3472470" y="3028373"/>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829" name="Straight Connector 828">
            <a:extLst>
              <a:ext uri="{FF2B5EF4-FFF2-40B4-BE49-F238E27FC236}">
                <a16:creationId xmlns:a16="http://schemas.microsoft.com/office/drawing/2014/main" id="{D7ABB10F-F7CF-3E14-3891-FA23989DDCBB}"/>
              </a:ext>
            </a:extLst>
          </p:cNvPr>
          <p:cNvCxnSpPr>
            <a:cxnSpLocks/>
          </p:cNvCxnSpPr>
          <p:nvPr/>
        </p:nvCxnSpPr>
        <p:spPr>
          <a:xfrm>
            <a:off x="637661" y="3455318"/>
            <a:ext cx="1613966"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830" name="Group 829">
            <a:extLst>
              <a:ext uri="{FF2B5EF4-FFF2-40B4-BE49-F238E27FC236}">
                <a16:creationId xmlns:a16="http://schemas.microsoft.com/office/drawing/2014/main" id="{263FF837-94D6-1CA0-D3E6-3CD0226A662C}"/>
              </a:ext>
            </a:extLst>
          </p:cNvPr>
          <p:cNvGrpSpPr/>
          <p:nvPr/>
        </p:nvGrpSpPr>
        <p:grpSpPr>
          <a:xfrm>
            <a:off x="6871980" y="3889816"/>
            <a:ext cx="1786903" cy="430887"/>
            <a:chOff x="6365745" y="3288839"/>
            <a:chExt cx="2399317" cy="430887"/>
          </a:xfrm>
        </p:grpSpPr>
        <p:sp>
          <p:nvSpPr>
            <p:cNvPr id="831" name="Google Shape;802;p13">
              <a:extLst>
                <a:ext uri="{FF2B5EF4-FFF2-40B4-BE49-F238E27FC236}">
                  <a16:creationId xmlns:a16="http://schemas.microsoft.com/office/drawing/2014/main" id="{3F195D4D-8866-8C2D-EA07-3B8B2C212BCC}"/>
                </a:ext>
              </a:extLst>
            </p:cNvPr>
            <p:cNvSpPr txBox="1"/>
            <p:nvPr/>
          </p:nvSpPr>
          <p:spPr>
            <a:xfrm>
              <a:off x="6592638" y="3288839"/>
              <a:ext cx="2172424" cy="430887"/>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a:solidFill>
                    <a:srgbClr val="141313"/>
                  </a:solidFill>
                  <a:latin typeface="+mj-lt"/>
                </a:rPr>
                <a:t>This change aligns the city with the 2024 International Code Council’s standards and will improve accessibility for those with mobility challenges</a:t>
              </a:r>
              <a:endParaRPr lang="en-US" sz="700" dirty="0">
                <a:solidFill>
                  <a:srgbClr val="141313"/>
                </a:solidFill>
                <a:latin typeface="+mj-lt"/>
              </a:endParaRPr>
            </a:p>
          </p:txBody>
        </p:sp>
        <p:sp>
          <p:nvSpPr>
            <p:cNvPr id="832" name="Google Shape;303;p59">
              <a:extLst>
                <a:ext uri="{FF2B5EF4-FFF2-40B4-BE49-F238E27FC236}">
                  <a16:creationId xmlns:a16="http://schemas.microsoft.com/office/drawing/2014/main" id="{C4847B7D-6257-EFFD-B649-81E344B45EBF}"/>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833" name="Straight Connector 832">
            <a:extLst>
              <a:ext uri="{FF2B5EF4-FFF2-40B4-BE49-F238E27FC236}">
                <a16:creationId xmlns:a16="http://schemas.microsoft.com/office/drawing/2014/main" id="{2E4472DE-0664-94D4-6721-AA3031E63073}"/>
              </a:ext>
            </a:extLst>
          </p:cNvPr>
          <p:cNvCxnSpPr>
            <a:cxnSpLocks/>
          </p:cNvCxnSpPr>
          <p:nvPr/>
        </p:nvCxnSpPr>
        <p:spPr>
          <a:xfrm>
            <a:off x="7040234" y="3851503"/>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834" name="Group 833">
            <a:extLst>
              <a:ext uri="{FF2B5EF4-FFF2-40B4-BE49-F238E27FC236}">
                <a16:creationId xmlns:a16="http://schemas.microsoft.com/office/drawing/2014/main" id="{B60F7B5B-D967-81E0-967A-CF426E1BFE5B}"/>
              </a:ext>
            </a:extLst>
          </p:cNvPr>
          <p:cNvGrpSpPr/>
          <p:nvPr/>
        </p:nvGrpSpPr>
        <p:grpSpPr>
          <a:xfrm>
            <a:off x="6871980" y="3382301"/>
            <a:ext cx="1786903" cy="430887"/>
            <a:chOff x="6365745" y="3288839"/>
            <a:chExt cx="2399317" cy="430887"/>
          </a:xfrm>
        </p:grpSpPr>
        <p:sp>
          <p:nvSpPr>
            <p:cNvPr id="835" name="Google Shape;802;p13">
              <a:extLst>
                <a:ext uri="{FF2B5EF4-FFF2-40B4-BE49-F238E27FC236}">
                  <a16:creationId xmlns:a16="http://schemas.microsoft.com/office/drawing/2014/main" id="{65AE02E8-BBCD-C631-AE00-782287A08AE8}"/>
                </a:ext>
              </a:extLst>
            </p:cNvPr>
            <p:cNvSpPr txBox="1"/>
            <p:nvPr/>
          </p:nvSpPr>
          <p:spPr>
            <a:xfrm>
              <a:off x="6592638" y="3288839"/>
              <a:ext cx="2172424" cy="430887"/>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a:solidFill>
                    <a:srgbClr val="141313"/>
                  </a:solidFill>
                  <a:latin typeface="+mj-lt"/>
                </a:rPr>
                <a:t>Updated standards for household fixtures such as hardware, light switches, and other elements supporting accessible operation</a:t>
              </a:r>
              <a:endParaRPr lang="en-US" sz="700" dirty="0">
                <a:solidFill>
                  <a:srgbClr val="141313"/>
                </a:solidFill>
                <a:latin typeface="+mj-lt"/>
              </a:endParaRPr>
            </a:p>
          </p:txBody>
        </p:sp>
        <p:sp>
          <p:nvSpPr>
            <p:cNvPr id="836" name="Google Shape;303;p59">
              <a:extLst>
                <a:ext uri="{FF2B5EF4-FFF2-40B4-BE49-F238E27FC236}">
                  <a16:creationId xmlns:a16="http://schemas.microsoft.com/office/drawing/2014/main" id="{A52F2653-AF6C-1D2D-2961-F13C49096E0D}"/>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837" name="Straight Connector 836">
            <a:extLst>
              <a:ext uri="{FF2B5EF4-FFF2-40B4-BE49-F238E27FC236}">
                <a16:creationId xmlns:a16="http://schemas.microsoft.com/office/drawing/2014/main" id="{6EE68242-6949-0F9E-4195-7C1EC1D11564}"/>
              </a:ext>
            </a:extLst>
          </p:cNvPr>
          <p:cNvCxnSpPr>
            <a:cxnSpLocks/>
          </p:cNvCxnSpPr>
          <p:nvPr/>
        </p:nvCxnSpPr>
        <p:spPr>
          <a:xfrm>
            <a:off x="7040234" y="3343986"/>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grpSp>
        <p:nvGrpSpPr>
          <p:cNvPr id="841" name="Group 840">
            <a:extLst>
              <a:ext uri="{FF2B5EF4-FFF2-40B4-BE49-F238E27FC236}">
                <a16:creationId xmlns:a16="http://schemas.microsoft.com/office/drawing/2014/main" id="{AAB1DFDD-526D-5BCA-21FA-C06486BAF556}"/>
              </a:ext>
            </a:extLst>
          </p:cNvPr>
          <p:cNvGrpSpPr/>
          <p:nvPr/>
        </p:nvGrpSpPr>
        <p:grpSpPr>
          <a:xfrm>
            <a:off x="4754937" y="3566650"/>
            <a:ext cx="1722815" cy="538609"/>
            <a:chOff x="6365745" y="3288839"/>
            <a:chExt cx="2313264" cy="538609"/>
          </a:xfrm>
        </p:grpSpPr>
        <p:sp>
          <p:nvSpPr>
            <p:cNvPr id="842" name="Google Shape;802;p13">
              <a:extLst>
                <a:ext uri="{FF2B5EF4-FFF2-40B4-BE49-F238E27FC236}">
                  <a16:creationId xmlns:a16="http://schemas.microsoft.com/office/drawing/2014/main" id="{E482EFCE-5BFE-8010-D0E7-6A09166A82AB}"/>
                </a:ext>
              </a:extLst>
            </p:cNvPr>
            <p:cNvSpPr txBox="1"/>
            <p:nvPr/>
          </p:nvSpPr>
          <p:spPr>
            <a:xfrm>
              <a:off x="6592638" y="3288839"/>
              <a:ext cx="2086371" cy="538609"/>
            </a:xfrm>
            <a:prstGeom prst="rect">
              <a:avLst/>
            </a:prstGeom>
            <a:noFill/>
            <a:ln>
              <a:noFill/>
            </a:ln>
          </p:spPr>
          <p:txBody>
            <a:bodyPr spcFirstLastPara="1" wrap="square" lIns="0" tIns="0" rIns="0" bIns="0" anchor="t" anchorCtr="0">
              <a:spAutoFit/>
            </a:bodyPr>
            <a:lstStyle/>
            <a:p>
              <a:pPr lvl="0">
                <a:buClr>
                  <a:srgbClr val="D52B1E"/>
                </a:buClr>
                <a:buSzPts val="900"/>
                <a:defRPr/>
              </a:pPr>
              <a:r>
                <a:rPr lang="en-US" sz="700" dirty="0">
                  <a:solidFill>
                    <a:srgbClr val="141313"/>
                  </a:solidFill>
                  <a:latin typeface="+mj-lt"/>
                </a:rPr>
                <a:t>Universal design features – such as grab bars, no step entries, and wider doorways – are required to be offered in at least one model in each development phase. </a:t>
              </a:r>
            </a:p>
          </p:txBody>
        </p:sp>
        <p:sp>
          <p:nvSpPr>
            <p:cNvPr id="843" name="Google Shape;303;p59">
              <a:extLst>
                <a:ext uri="{FF2B5EF4-FFF2-40B4-BE49-F238E27FC236}">
                  <a16:creationId xmlns:a16="http://schemas.microsoft.com/office/drawing/2014/main" id="{B8FE07C7-7D26-C8CC-0144-FAE3EFA2D748}"/>
                </a:ext>
              </a:extLst>
            </p:cNvPr>
            <p:cNvSpPr>
              <a:spLocks/>
            </p:cNvSpPr>
            <p:nvPr/>
          </p:nvSpPr>
          <p:spPr>
            <a:xfrm>
              <a:off x="6365745" y="3288839"/>
              <a:ext cx="145014" cy="108000"/>
            </a:xfrm>
            <a:custGeom>
              <a:avLst/>
              <a:gdLst/>
              <a:ahLst/>
              <a:cxnLst/>
              <a:rect l="l" t="t" r="r" b="b"/>
              <a:pathLst>
                <a:path w="960" h="960" extrusionOk="0">
                  <a:moveTo>
                    <a:pt x="480" y="0"/>
                  </a:moveTo>
                  <a:cubicBezTo>
                    <a:pt x="215" y="0"/>
                    <a:pt x="0" y="215"/>
                    <a:pt x="0" y="480"/>
                  </a:cubicBezTo>
                  <a:cubicBezTo>
                    <a:pt x="0" y="745"/>
                    <a:pt x="215" y="960"/>
                    <a:pt x="480" y="960"/>
                  </a:cubicBezTo>
                  <a:cubicBezTo>
                    <a:pt x="745" y="960"/>
                    <a:pt x="960" y="745"/>
                    <a:pt x="960" y="480"/>
                  </a:cubicBezTo>
                  <a:cubicBezTo>
                    <a:pt x="960" y="215"/>
                    <a:pt x="745" y="0"/>
                    <a:pt x="480" y="0"/>
                  </a:cubicBezTo>
                  <a:close/>
                  <a:moveTo>
                    <a:pt x="626" y="513"/>
                  </a:moveTo>
                  <a:cubicBezTo>
                    <a:pt x="624" y="515"/>
                    <a:pt x="621" y="517"/>
                    <a:pt x="619" y="519"/>
                  </a:cubicBezTo>
                  <a:cubicBezTo>
                    <a:pt x="439" y="699"/>
                    <a:pt x="439" y="699"/>
                    <a:pt x="439" y="699"/>
                  </a:cubicBezTo>
                  <a:cubicBezTo>
                    <a:pt x="430" y="707"/>
                    <a:pt x="418" y="712"/>
                    <a:pt x="407" y="712"/>
                  </a:cubicBezTo>
                  <a:cubicBezTo>
                    <a:pt x="395" y="712"/>
                    <a:pt x="384" y="707"/>
                    <a:pt x="375" y="699"/>
                  </a:cubicBezTo>
                  <a:cubicBezTo>
                    <a:pt x="358" y="681"/>
                    <a:pt x="358" y="653"/>
                    <a:pt x="375" y="635"/>
                  </a:cubicBezTo>
                  <a:cubicBezTo>
                    <a:pt x="530" y="480"/>
                    <a:pt x="530" y="480"/>
                    <a:pt x="530" y="480"/>
                  </a:cubicBezTo>
                  <a:cubicBezTo>
                    <a:pt x="376" y="326"/>
                    <a:pt x="376" y="326"/>
                    <a:pt x="376" y="326"/>
                  </a:cubicBezTo>
                  <a:cubicBezTo>
                    <a:pt x="358" y="308"/>
                    <a:pt x="358" y="280"/>
                    <a:pt x="376" y="262"/>
                  </a:cubicBezTo>
                  <a:cubicBezTo>
                    <a:pt x="393" y="245"/>
                    <a:pt x="422" y="245"/>
                    <a:pt x="439" y="262"/>
                  </a:cubicBezTo>
                  <a:cubicBezTo>
                    <a:pt x="619" y="442"/>
                    <a:pt x="619" y="442"/>
                    <a:pt x="619" y="442"/>
                  </a:cubicBezTo>
                  <a:cubicBezTo>
                    <a:pt x="621" y="443"/>
                    <a:pt x="624" y="445"/>
                    <a:pt x="626" y="448"/>
                  </a:cubicBezTo>
                  <a:cubicBezTo>
                    <a:pt x="635" y="457"/>
                    <a:pt x="640" y="468"/>
                    <a:pt x="639" y="480"/>
                  </a:cubicBezTo>
                  <a:cubicBezTo>
                    <a:pt x="640" y="492"/>
                    <a:pt x="635" y="504"/>
                    <a:pt x="626" y="513"/>
                  </a:cubicBezTo>
                  <a:close/>
                  <a:moveTo>
                    <a:pt x="626" y="513"/>
                  </a:moveTo>
                  <a:cubicBezTo>
                    <a:pt x="626" y="513"/>
                    <a:pt x="626" y="513"/>
                    <a:pt x="626" y="513"/>
                  </a:cubicBezTo>
                </a:path>
              </a:pathLst>
            </a:custGeom>
            <a:solidFill>
              <a:schemeClr val="bg2"/>
            </a:solidFill>
            <a:ln>
              <a:noFill/>
            </a:ln>
          </p:spPr>
          <p:txBody>
            <a:bodyPr spcFirstLastPara="1" wrap="square" lIns="81000" tIns="34275" rIns="34275" bIns="34275" anchor="t" anchorCtr="0">
              <a:noAutofit/>
            </a:bodyPr>
            <a:lstStyle/>
            <a:p>
              <a:pPr marL="0" marR="0" lvl="0" indent="0" algn="l" defTabSz="457200" eaLnBrk="1" fontAlgn="auto" latinLnBrk="0" hangingPunct="1">
                <a:lnSpc>
                  <a:spcPct val="100000"/>
                </a:lnSpc>
                <a:spcBef>
                  <a:spcPts val="0"/>
                </a:spcBef>
                <a:spcAft>
                  <a:spcPts val="0"/>
                </a:spcAft>
                <a:buClr>
                  <a:srgbClr val="000000"/>
                </a:buClr>
                <a:buSzPts val="800"/>
                <a:buFont typeface="Arial"/>
                <a:buNone/>
                <a:tabLst/>
                <a:defRPr/>
              </a:pPr>
              <a:endParaRPr kumimoji="0" sz="700" b="1" i="0" u="none" strike="noStrike" kern="1200" cap="none" spc="0" normalizeH="0" baseline="0" noProof="0" dirty="0">
                <a:ln>
                  <a:noFill/>
                </a:ln>
                <a:solidFill>
                  <a:srgbClr val="757070"/>
                </a:solidFill>
                <a:effectLst/>
                <a:uLnTx/>
                <a:uFillTx/>
                <a:latin typeface="+mj-lt"/>
                <a:ea typeface="Roboto Black"/>
                <a:cs typeface="Roboto Black"/>
                <a:sym typeface="Roboto"/>
              </a:endParaRPr>
            </a:p>
          </p:txBody>
        </p:sp>
      </p:grpSp>
      <p:cxnSp>
        <p:nvCxnSpPr>
          <p:cNvPr id="844" name="Straight Connector 843">
            <a:extLst>
              <a:ext uri="{FF2B5EF4-FFF2-40B4-BE49-F238E27FC236}">
                <a16:creationId xmlns:a16="http://schemas.microsoft.com/office/drawing/2014/main" id="{00BD04B6-BF38-11D9-4091-D2411B26D7FE}"/>
              </a:ext>
            </a:extLst>
          </p:cNvPr>
          <p:cNvCxnSpPr>
            <a:cxnSpLocks/>
          </p:cNvCxnSpPr>
          <p:nvPr/>
        </p:nvCxnSpPr>
        <p:spPr>
          <a:xfrm>
            <a:off x="4923190" y="3509178"/>
            <a:ext cx="1618648" cy="0"/>
          </a:xfrm>
          <a:prstGeom prst="line">
            <a:avLst/>
          </a:prstGeom>
          <a:ln w="6350">
            <a:solidFill>
              <a:schemeClr val="bg1">
                <a:lumMod val="90000"/>
              </a:schemeClr>
            </a:solidFill>
            <a:headEnd type="none" w="sm" len="sm"/>
            <a:tailEnd type="none" w="sm" len="sm"/>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895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E295-32D1-8946-4208-A264D1ADEA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416B26D-1F5A-7EB5-6464-8AF127C39A85}"/>
              </a:ext>
            </a:extLst>
          </p:cNvPr>
          <p:cNvSpPr/>
          <p:nvPr/>
        </p:nvSpPr>
        <p:spPr>
          <a:xfrm>
            <a:off x="0" y="-78596"/>
            <a:ext cx="9144000" cy="1644058"/>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8" name="Google Shape;1137;p17">
            <a:extLst>
              <a:ext uri="{FF2B5EF4-FFF2-40B4-BE49-F238E27FC236}">
                <a16:creationId xmlns:a16="http://schemas.microsoft.com/office/drawing/2014/main" id="{2E867855-A8E5-AC15-6F0A-D122ECE5E9FA}"/>
              </a:ext>
            </a:extLst>
          </p:cNvPr>
          <p:cNvPicPr preferRelativeResize="0"/>
          <p:nvPr/>
        </p:nvPicPr>
        <p:blipFill rotWithShape="1">
          <a:blip r:embed="rId3">
            <a:alphaModFix/>
          </a:blip>
          <a:srcRect l="1463" r="23057"/>
          <a:stretch>
            <a:fillRect/>
          </a:stretch>
        </p:blipFill>
        <p:spPr>
          <a:xfrm>
            <a:off x="4205231" y="162552"/>
            <a:ext cx="4938769" cy="4235451"/>
          </a:xfrm>
          <a:prstGeom prst="rect">
            <a:avLst/>
          </a:prstGeom>
          <a:noFill/>
          <a:ln>
            <a:noFill/>
          </a:ln>
        </p:spPr>
      </p:pic>
      <p:sp>
        <p:nvSpPr>
          <p:cNvPr id="10" name="Rectangle 9">
            <a:extLst>
              <a:ext uri="{FF2B5EF4-FFF2-40B4-BE49-F238E27FC236}">
                <a16:creationId xmlns:a16="http://schemas.microsoft.com/office/drawing/2014/main" id="{1E9998E4-44CF-8662-5125-B44B741C592A}"/>
              </a:ext>
            </a:extLst>
          </p:cNvPr>
          <p:cNvSpPr/>
          <p:nvPr/>
        </p:nvSpPr>
        <p:spPr>
          <a:xfrm>
            <a:off x="5177302" y="674798"/>
            <a:ext cx="3982575" cy="29047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14FA1C58-C40E-4253-68DB-B30754DEDA5E}"/>
              </a:ext>
            </a:extLst>
          </p:cNvPr>
          <p:cNvGrpSpPr/>
          <p:nvPr/>
        </p:nvGrpSpPr>
        <p:grpSpPr>
          <a:xfrm>
            <a:off x="5177302" y="816442"/>
            <a:ext cx="3966872" cy="2558445"/>
            <a:chOff x="4317623" y="834195"/>
            <a:chExt cx="4467602" cy="2881392"/>
          </a:xfrm>
        </p:grpSpPr>
        <p:pic>
          <p:nvPicPr>
            <p:cNvPr id="9" name="Picture 8">
              <a:hlinkClick r:id="rId4"/>
              <a:extLst>
                <a:ext uri="{FF2B5EF4-FFF2-40B4-BE49-F238E27FC236}">
                  <a16:creationId xmlns:a16="http://schemas.microsoft.com/office/drawing/2014/main" id="{A4431D70-5F6B-ABA1-A414-C120814FE605}"/>
                </a:ext>
              </a:extLst>
            </p:cNvPr>
            <p:cNvPicPr>
              <a:picLocks noChangeAspect="1"/>
            </p:cNvPicPr>
            <p:nvPr/>
          </p:nvPicPr>
          <p:blipFill>
            <a:blip r:embed="rId5"/>
            <a:srcRect l="909" t="909" r="1566" b="1567"/>
            <a:stretch/>
          </p:blipFill>
          <p:spPr>
            <a:xfrm>
              <a:off x="6594577" y="834195"/>
              <a:ext cx="2190648" cy="2881392"/>
            </a:xfrm>
            <a:prstGeom prst="rect">
              <a:avLst/>
            </a:prstGeom>
            <a:ln w="6350">
              <a:noFill/>
            </a:ln>
          </p:spPr>
        </p:pic>
        <p:pic>
          <p:nvPicPr>
            <p:cNvPr id="12" name="Picture 11">
              <a:extLst>
                <a:ext uri="{FF2B5EF4-FFF2-40B4-BE49-F238E27FC236}">
                  <a16:creationId xmlns:a16="http://schemas.microsoft.com/office/drawing/2014/main" id="{A4F40D0F-A095-5A6F-C929-2A1460AAF3B4}"/>
                </a:ext>
              </a:extLst>
            </p:cNvPr>
            <p:cNvPicPr>
              <a:picLocks noChangeAspect="1"/>
            </p:cNvPicPr>
            <p:nvPr/>
          </p:nvPicPr>
          <p:blipFill>
            <a:blip r:embed="rId6"/>
            <a:srcRect/>
            <a:stretch/>
          </p:blipFill>
          <p:spPr>
            <a:xfrm>
              <a:off x="4317623" y="834195"/>
              <a:ext cx="2190648" cy="2881392"/>
            </a:xfrm>
            <a:prstGeom prst="rect">
              <a:avLst/>
            </a:prstGeom>
            <a:ln w="6350">
              <a:noFill/>
            </a:ln>
          </p:spPr>
        </p:pic>
      </p:grpSp>
      <p:sp>
        <p:nvSpPr>
          <p:cNvPr id="16" name="Rectangle 15">
            <a:extLst>
              <a:ext uri="{FF2B5EF4-FFF2-40B4-BE49-F238E27FC236}">
                <a16:creationId xmlns:a16="http://schemas.microsoft.com/office/drawing/2014/main" id="{B2B47AEE-EB40-14F8-5392-696BF85FC5AD}"/>
              </a:ext>
            </a:extLst>
          </p:cNvPr>
          <p:cNvSpPr/>
          <p:nvPr/>
        </p:nvSpPr>
        <p:spPr>
          <a:xfrm>
            <a:off x="358774" y="1346464"/>
            <a:ext cx="4624705" cy="53786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144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2"/>
                </a:solidFill>
                <a:effectLst/>
                <a:uLnTx/>
                <a:uFillTx/>
                <a:latin typeface="Arial"/>
                <a:ea typeface="Source Sans Pro SemiBold" panose="020B0603030403020204" pitchFamily="34" charset="0"/>
                <a:cs typeface="+mn-cs"/>
                <a:sym typeface="Arial"/>
              </a:rPr>
              <a:t>To learn more, visit: </a:t>
            </a:r>
          </a:p>
        </p:txBody>
      </p:sp>
      <p:pic>
        <p:nvPicPr>
          <p:cNvPr id="17" name="Graphic 16">
            <a:extLst>
              <a:ext uri="{FF2B5EF4-FFF2-40B4-BE49-F238E27FC236}">
                <a16:creationId xmlns:a16="http://schemas.microsoft.com/office/drawing/2014/main" id="{A04B86E3-4944-3756-8ADF-0F25B0AD0F7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68981" y="1389501"/>
            <a:ext cx="501507" cy="501507"/>
          </a:xfrm>
          <a:prstGeom prst="rect">
            <a:avLst/>
          </a:prstGeom>
        </p:spPr>
      </p:pic>
      <p:grpSp>
        <p:nvGrpSpPr>
          <p:cNvPr id="22" name="Group 21">
            <a:extLst>
              <a:ext uri="{FF2B5EF4-FFF2-40B4-BE49-F238E27FC236}">
                <a16:creationId xmlns:a16="http://schemas.microsoft.com/office/drawing/2014/main" id="{26E7F55A-865F-9E71-A2A3-D5ED3AC0D19C}"/>
              </a:ext>
            </a:extLst>
          </p:cNvPr>
          <p:cNvGrpSpPr/>
          <p:nvPr/>
        </p:nvGrpSpPr>
        <p:grpSpPr>
          <a:xfrm>
            <a:off x="329285" y="3411199"/>
            <a:ext cx="394170" cy="394170"/>
            <a:chOff x="562566" y="3090247"/>
            <a:chExt cx="548640" cy="548640"/>
          </a:xfrm>
        </p:grpSpPr>
        <p:sp>
          <p:nvSpPr>
            <p:cNvPr id="23" name="Oval 22">
              <a:extLst>
                <a:ext uri="{FF2B5EF4-FFF2-40B4-BE49-F238E27FC236}">
                  <a16:creationId xmlns:a16="http://schemas.microsoft.com/office/drawing/2014/main" id="{A7D9AB95-8D8A-71C9-5B06-2C67614E4446}"/>
                </a:ext>
              </a:extLst>
            </p:cNvPr>
            <p:cNvSpPr/>
            <p:nvPr/>
          </p:nvSpPr>
          <p:spPr>
            <a:xfrm>
              <a:off x="562566" y="3090247"/>
              <a:ext cx="548640" cy="54864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a:endParaRPr>
            </a:p>
          </p:txBody>
        </p:sp>
        <p:pic>
          <p:nvPicPr>
            <p:cNvPr id="24" name="Graphic 23">
              <a:extLst>
                <a:ext uri="{FF2B5EF4-FFF2-40B4-BE49-F238E27FC236}">
                  <a16:creationId xmlns:a16="http://schemas.microsoft.com/office/drawing/2014/main" id="{A60378D1-44BF-8C35-A3EA-C9763E59233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693579" y="3227406"/>
              <a:ext cx="274320" cy="274320"/>
            </a:xfrm>
            <a:prstGeom prst="rect">
              <a:avLst/>
            </a:prstGeom>
          </p:spPr>
        </p:pic>
      </p:grpSp>
      <p:grpSp>
        <p:nvGrpSpPr>
          <p:cNvPr id="29" name="Group 28">
            <a:extLst>
              <a:ext uri="{FF2B5EF4-FFF2-40B4-BE49-F238E27FC236}">
                <a16:creationId xmlns:a16="http://schemas.microsoft.com/office/drawing/2014/main" id="{12BE33B2-0E6B-31CE-CC50-A3C7A8B147A9}"/>
              </a:ext>
            </a:extLst>
          </p:cNvPr>
          <p:cNvGrpSpPr/>
          <p:nvPr/>
        </p:nvGrpSpPr>
        <p:grpSpPr>
          <a:xfrm>
            <a:off x="329285" y="2181735"/>
            <a:ext cx="394170" cy="394170"/>
            <a:chOff x="562566" y="2135097"/>
            <a:chExt cx="548640" cy="548640"/>
          </a:xfrm>
        </p:grpSpPr>
        <p:sp>
          <p:nvSpPr>
            <p:cNvPr id="30" name="Oval 29">
              <a:extLst>
                <a:ext uri="{FF2B5EF4-FFF2-40B4-BE49-F238E27FC236}">
                  <a16:creationId xmlns:a16="http://schemas.microsoft.com/office/drawing/2014/main" id="{37CCC8FA-B40F-4177-C22C-D91F9CC2CACD}"/>
                </a:ext>
              </a:extLst>
            </p:cNvPr>
            <p:cNvSpPr/>
            <p:nvPr/>
          </p:nvSpPr>
          <p:spPr>
            <a:xfrm>
              <a:off x="562566" y="2135097"/>
              <a:ext cx="548640" cy="54864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1" name="Graphic 30">
              <a:extLst>
                <a:ext uri="{FF2B5EF4-FFF2-40B4-BE49-F238E27FC236}">
                  <a16:creationId xmlns:a16="http://schemas.microsoft.com/office/drawing/2014/main" id="{F297919F-691A-3311-E4F5-C8F4D9632DD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699726" y="2272257"/>
              <a:ext cx="274320" cy="274320"/>
            </a:xfrm>
            <a:prstGeom prst="rect">
              <a:avLst/>
            </a:prstGeom>
          </p:spPr>
        </p:pic>
      </p:grpSp>
      <p:grpSp>
        <p:nvGrpSpPr>
          <p:cNvPr id="21" name="Group 20">
            <a:extLst>
              <a:ext uri="{FF2B5EF4-FFF2-40B4-BE49-F238E27FC236}">
                <a16:creationId xmlns:a16="http://schemas.microsoft.com/office/drawing/2014/main" id="{B5538B75-8722-7215-ADE8-332857C45509}"/>
              </a:ext>
            </a:extLst>
          </p:cNvPr>
          <p:cNvGrpSpPr/>
          <p:nvPr/>
        </p:nvGrpSpPr>
        <p:grpSpPr>
          <a:xfrm>
            <a:off x="873783" y="3417251"/>
            <a:ext cx="2489348" cy="405955"/>
            <a:chOff x="1219520" y="3006283"/>
            <a:chExt cx="2666161" cy="405955"/>
          </a:xfrm>
        </p:grpSpPr>
        <p:sp>
          <p:nvSpPr>
            <p:cNvPr id="25" name="TextBox 24">
              <a:extLst>
                <a:ext uri="{FF2B5EF4-FFF2-40B4-BE49-F238E27FC236}">
                  <a16:creationId xmlns:a16="http://schemas.microsoft.com/office/drawing/2014/main" id="{C143D034-F78D-E8EF-8B28-6B4275255F94}"/>
                </a:ext>
              </a:extLst>
            </p:cNvPr>
            <p:cNvSpPr txBox="1"/>
            <p:nvPr/>
          </p:nvSpPr>
          <p:spPr>
            <a:xfrm>
              <a:off x="1219520" y="3006283"/>
              <a:ext cx="2666160" cy="184666"/>
            </a:xfrm>
            <a:prstGeom prst="rect">
              <a:avLst/>
            </a:prstGeom>
            <a:noFill/>
          </p:spPr>
          <p:txBody>
            <a:bodyPr wrap="square" lIns="0" tIns="0" rIns="0" bIns="0" rtlCol="0">
              <a:spAutoFit/>
            </a:bodyPr>
            <a:lstStyle/>
            <a:p>
              <a:pPr marL="0" marR="0" lvl="0" indent="0" algn="l" defTabSz="914355" rtl="0" eaLnBrk="1" fontAlgn="auto" latinLnBrk="0" hangingPunct="1">
                <a:lnSpc>
                  <a:spcPct val="100000"/>
                </a:lnSpc>
                <a:spcBef>
                  <a:spcPts val="0"/>
                </a:spcBef>
                <a:spcAft>
                  <a:spcPts val="0"/>
                </a:spcAft>
                <a:buClr>
                  <a:srgbClr val="000000"/>
                </a:buClr>
                <a:buSzPts val="1400"/>
                <a:buFontTx/>
                <a:buNone/>
                <a:tabLst/>
                <a:defRPr/>
              </a:pPr>
              <a:r>
                <a:rPr kumimoji="0" lang="en-US" sz="1200" b="1" i="0" u="none" strike="noStrike" kern="0" cap="none" spc="0" normalizeH="0" baseline="0" noProof="0" dirty="0">
                  <a:ln>
                    <a:noFill/>
                  </a:ln>
                  <a:solidFill>
                    <a:schemeClr val="tx1"/>
                  </a:solidFill>
                  <a:effectLst/>
                  <a:uLnTx/>
                  <a:uFillTx/>
                  <a:latin typeface="Arial"/>
                  <a:ea typeface="+mn-ea"/>
                  <a:cs typeface="Arial"/>
                  <a:sym typeface="Arial"/>
                </a:rPr>
                <a:t>AARP </a:t>
              </a:r>
              <a:r>
                <a:rPr kumimoji="0" lang="en-US" sz="1200" b="1" i="0" u="none" strike="noStrike" kern="0" cap="none" spc="0" normalizeH="0" baseline="0" noProof="0" dirty="0" err="1">
                  <a:ln>
                    <a:noFill/>
                  </a:ln>
                  <a:solidFill>
                    <a:schemeClr val="tx1"/>
                  </a:solidFill>
                  <a:effectLst/>
                  <a:uLnTx/>
                  <a:uFillTx/>
                  <a:latin typeface="Arial"/>
                  <a:ea typeface="+mn-ea"/>
                  <a:cs typeface="Arial"/>
                  <a:sym typeface="Arial"/>
                </a:rPr>
                <a:t>HomeFit</a:t>
              </a:r>
              <a:r>
                <a:rPr kumimoji="0" lang="en-US" sz="1200" b="1" i="0" u="none" strike="noStrike" kern="0" cap="none" spc="0" normalizeH="0" baseline="30000" noProof="0" dirty="0">
                  <a:ln>
                    <a:noFill/>
                  </a:ln>
                  <a:solidFill>
                    <a:schemeClr val="tx1"/>
                  </a:solidFill>
                  <a:effectLst/>
                  <a:uLnTx/>
                  <a:uFillTx/>
                  <a:latin typeface="Arial"/>
                  <a:ea typeface="+mn-ea"/>
                  <a:cs typeface="Arial"/>
                  <a:sym typeface="Arial"/>
                </a:rPr>
                <a:t>®</a:t>
              </a:r>
              <a:r>
                <a:rPr kumimoji="0" lang="en-US" sz="1200" b="1" i="0" u="none" strike="noStrike" kern="0" cap="none" spc="0" normalizeH="0" baseline="0" noProof="0" dirty="0">
                  <a:ln>
                    <a:noFill/>
                  </a:ln>
                  <a:solidFill>
                    <a:schemeClr val="tx1"/>
                  </a:solidFill>
                  <a:effectLst/>
                  <a:uLnTx/>
                  <a:uFillTx/>
                  <a:latin typeface="Arial"/>
                  <a:ea typeface="+mn-ea"/>
                  <a:cs typeface="Arial"/>
                  <a:sym typeface="Arial"/>
                </a:rPr>
                <a:t> Guide:</a:t>
              </a:r>
            </a:p>
          </p:txBody>
        </p:sp>
        <p:sp>
          <p:nvSpPr>
            <p:cNvPr id="26" name="TextBox 25">
              <a:extLst>
                <a:ext uri="{FF2B5EF4-FFF2-40B4-BE49-F238E27FC236}">
                  <a16:creationId xmlns:a16="http://schemas.microsoft.com/office/drawing/2014/main" id="{626EF984-0F16-2D20-D195-68CEE35EFF90}"/>
                </a:ext>
              </a:extLst>
            </p:cNvPr>
            <p:cNvSpPr txBox="1"/>
            <p:nvPr/>
          </p:nvSpPr>
          <p:spPr>
            <a:xfrm>
              <a:off x="1219521" y="3258350"/>
              <a:ext cx="2666160" cy="153888"/>
            </a:xfrm>
            <a:prstGeom prst="rect">
              <a:avLst/>
            </a:prstGeom>
            <a:noFill/>
          </p:spPr>
          <p:txBody>
            <a:bodyPr wrap="square" lIns="0" tIns="0" rIns="0" bIns="0" rtlCol="0">
              <a:spAutoFit/>
            </a:bodyPr>
            <a:lstStyle/>
            <a:p>
              <a:pPr marL="0" marR="0" lvl="0" indent="0" algn="l" defTabSz="914355" rtl="0" eaLnBrk="1" fontAlgn="auto" latinLnBrk="0" hangingPunct="1">
                <a:lnSpc>
                  <a:spcPct val="100000"/>
                </a:lnSpc>
                <a:spcBef>
                  <a:spcPts val="1200"/>
                </a:spcBef>
                <a:spcAft>
                  <a:spcPts val="0"/>
                </a:spcAft>
                <a:buClrTx/>
                <a:buSzTx/>
                <a:buFontTx/>
                <a:buNone/>
                <a:tabLst/>
                <a:defRPr/>
              </a:pPr>
              <a:r>
                <a:rPr kumimoji="0" lang="en-US" sz="1000" b="0" i="0" u="none" strike="noStrike" kern="0" cap="none" spc="0" normalizeH="0" baseline="0" noProof="0" dirty="0">
                  <a:ln>
                    <a:noFill/>
                  </a:ln>
                  <a:solidFill>
                    <a:schemeClr val="bg2"/>
                  </a:solidFill>
                  <a:effectLst/>
                  <a:uLnTx/>
                  <a:uFillTx/>
                  <a:latin typeface="Arial"/>
                  <a:ea typeface="+mn-ea"/>
                  <a:cs typeface="Arial"/>
                  <a:sym typeface="Arial"/>
                  <a:hlinkClick r:id="rId9">
                    <a:extLst>
                      <a:ext uri="{A12FA001-AC4F-418D-AE19-62706E023703}">
                        <ahyp:hlinkClr xmlns:ahyp="http://schemas.microsoft.com/office/drawing/2018/hyperlinkcolor" val="tx"/>
                      </a:ext>
                    </a:extLst>
                  </a:hlinkClick>
                </a:rPr>
                <a:t>www.aarp.org/HomeFit</a:t>
              </a:r>
              <a:r>
                <a:rPr kumimoji="0" lang="en-US" sz="1000" b="0" i="0" u="none" strike="noStrike" kern="0" cap="none" spc="0" normalizeH="0" baseline="0" noProof="0" dirty="0">
                  <a:ln>
                    <a:noFill/>
                  </a:ln>
                  <a:solidFill>
                    <a:schemeClr val="bg2"/>
                  </a:solidFill>
                  <a:effectLst/>
                  <a:uLnTx/>
                  <a:uFillTx/>
                  <a:latin typeface="Arial"/>
                  <a:ea typeface="+mn-ea"/>
                  <a:cs typeface="Arial"/>
                  <a:sym typeface="Arial"/>
                </a:rPr>
                <a:t> </a:t>
              </a:r>
            </a:p>
          </p:txBody>
        </p:sp>
      </p:grpSp>
      <p:grpSp>
        <p:nvGrpSpPr>
          <p:cNvPr id="28" name="Group 27">
            <a:extLst>
              <a:ext uri="{FF2B5EF4-FFF2-40B4-BE49-F238E27FC236}">
                <a16:creationId xmlns:a16="http://schemas.microsoft.com/office/drawing/2014/main" id="{154BEBE0-5C20-B03C-EC99-8392CDC0BF57}"/>
              </a:ext>
            </a:extLst>
          </p:cNvPr>
          <p:cNvGrpSpPr/>
          <p:nvPr/>
        </p:nvGrpSpPr>
        <p:grpSpPr>
          <a:xfrm>
            <a:off x="873783" y="2179435"/>
            <a:ext cx="2489348" cy="715342"/>
            <a:chOff x="1219519" y="2224751"/>
            <a:chExt cx="2666161" cy="715342"/>
          </a:xfrm>
        </p:grpSpPr>
        <p:sp>
          <p:nvSpPr>
            <p:cNvPr id="32" name="TextBox 31">
              <a:extLst>
                <a:ext uri="{FF2B5EF4-FFF2-40B4-BE49-F238E27FC236}">
                  <a16:creationId xmlns:a16="http://schemas.microsoft.com/office/drawing/2014/main" id="{B7EF47C0-338B-6E75-3D4B-D2AA316BB531}"/>
                </a:ext>
              </a:extLst>
            </p:cNvPr>
            <p:cNvSpPr txBox="1"/>
            <p:nvPr/>
          </p:nvSpPr>
          <p:spPr>
            <a:xfrm>
              <a:off x="1219520" y="2224751"/>
              <a:ext cx="2666160" cy="369332"/>
            </a:xfrm>
            <a:prstGeom prst="rect">
              <a:avLst/>
            </a:prstGeom>
            <a:noFill/>
          </p:spPr>
          <p:txBody>
            <a:bodyPr wrap="square" lIns="0" tIns="0" rIns="0" bIns="0" rtlCol="0">
              <a:spAutoFit/>
            </a:bodyPr>
            <a:lstStyle/>
            <a:p>
              <a:pPr marL="0" marR="0" lvl="0" indent="0" algn="l" defTabSz="914355" rtl="0" eaLnBrk="1" fontAlgn="auto" latinLnBrk="0" hangingPunct="1">
                <a:lnSpc>
                  <a:spcPct val="100000"/>
                </a:lnSpc>
                <a:spcBef>
                  <a:spcPts val="0"/>
                </a:spcBef>
                <a:spcAft>
                  <a:spcPts val="0"/>
                </a:spcAft>
                <a:buClr>
                  <a:srgbClr val="000000"/>
                </a:buClr>
                <a:buSzPts val="1400"/>
                <a:buFontTx/>
                <a:buNone/>
                <a:tabLst/>
                <a:defRPr/>
              </a:pPr>
              <a:r>
                <a:rPr kumimoji="0" lang="en-US" sz="1200" b="1" i="0" u="none" strike="noStrike" kern="0" cap="none" spc="0" normalizeH="0" baseline="0" noProof="0" dirty="0">
                  <a:ln>
                    <a:noFill/>
                  </a:ln>
                  <a:solidFill>
                    <a:schemeClr val="tx1"/>
                  </a:solidFill>
                  <a:effectLst/>
                  <a:uLnTx/>
                  <a:uFillTx/>
                  <a:latin typeface="Arial"/>
                  <a:ea typeface="+mn-ea"/>
                  <a:cs typeface="Arial"/>
                  <a:sym typeface="Arial"/>
                </a:rPr>
                <a:t>AARP </a:t>
              </a:r>
              <a:r>
                <a:rPr kumimoji="0" lang="en-US" sz="1200" b="1" i="0" u="none" strike="noStrike" kern="0" cap="none" spc="0" normalizeH="0" baseline="0" noProof="0" dirty="0" err="1">
                  <a:ln>
                    <a:noFill/>
                  </a:ln>
                  <a:solidFill>
                    <a:schemeClr val="tx1"/>
                  </a:solidFill>
                  <a:effectLst/>
                  <a:uLnTx/>
                  <a:uFillTx/>
                  <a:latin typeface="Arial"/>
                  <a:ea typeface="+mn-ea"/>
                  <a:cs typeface="Arial"/>
                  <a:sym typeface="Arial"/>
                </a:rPr>
                <a:t>HomeFit</a:t>
              </a:r>
              <a:r>
                <a:rPr kumimoji="0" lang="en-US" sz="1200" b="1" i="0" u="none" strike="noStrike" kern="0" cap="none" spc="0" normalizeH="0" baseline="30000" noProof="0" dirty="0">
                  <a:ln>
                    <a:noFill/>
                  </a:ln>
                  <a:solidFill>
                    <a:schemeClr val="tx1"/>
                  </a:solidFill>
                  <a:effectLst/>
                  <a:uLnTx/>
                  <a:uFillTx/>
                  <a:latin typeface="Arial"/>
                  <a:ea typeface="+mn-ea"/>
                  <a:cs typeface="Arial"/>
                  <a:sym typeface="Arial"/>
                </a:rPr>
                <a:t>® </a:t>
              </a:r>
              <a:br>
                <a:rPr kumimoji="0" lang="en-US" sz="1200" b="1" i="0" u="none" strike="noStrike" kern="0" cap="none" spc="0" normalizeH="0" baseline="30000" noProof="0" dirty="0">
                  <a:ln>
                    <a:noFill/>
                  </a:ln>
                  <a:solidFill>
                    <a:schemeClr val="tx1"/>
                  </a:solidFill>
                  <a:effectLst/>
                  <a:uLnTx/>
                  <a:uFillTx/>
                  <a:latin typeface="Arial"/>
                  <a:ea typeface="+mn-ea"/>
                  <a:cs typeface="Arial"/>
                  <a:sym typeface="Arial"/>
                </a:rPr>
              </a:br>
              <a:r>
                <a:rPr kumimoji="0" lang="en-US" sz="1200" b="1" i="0" u="none" strike="noStrike" kern="0" cap="none" spc="0" normalizeH="0" baseline="0" noProof="0" dirty="0">
                  <a:ln>
                    <a:noFill/>
                  </a:ln>
                  <a:solidFill>
                    <a:schemeClr val="tx1"/>
                  </a:solidFill>
                  <a:effectLst/>
                  <a:uLnTx/>
                  <a:uFillTx/>
                  <a:latin typeface="Arial"/>
                  <a:ea typeface="+mn-ea"/>
                  <a:cs typeface="Arial"/>
                  <a:sym typeface="Arial"/>
                </a:rPr>
                <a:t>Model Ordinance: </a:t>
              </a:r>
            </a:p>
          </p:txBody>
        </p:sp>
        <p:sp>
          <p:nvSpPr>
            <p:cNvPr id="33" name="TextBox 32">
              <a:extLst>
                <a:ext uri="{FF2B5EF4-FFF2-40B4-BE49-F238E27FC236}">
                  <a16:creationId xmlns:a16="http://schemas.microsoft.com/office/drawing/2014/main" id="{E9F06735-E5AE-F163-3767-367A1EBBA6BA}"/>
                </a:ext>
              </a:extLst>
            </p:cNvPr>
            <p:cNvSpPr txBox="1"/>
            <p:nvPr/>
          </p:nvSpPr>
          <p:spPr>
            <a:xfrm>
              <a:off x="1219519" y="2632316"/>
              <a:ext cx="1397757" cy="307777"/>
            </a:xfrm>
            <a:prstGeom prst="rect">
              <a:avLst/>
            </a:prstGeom>
            <a:noFill/>
          </p:spPr>
          <p:txBody>
            <a:bodyPr wrap="square" lIns="0" tIns="0" rIns="0" bIns="0" rtlCol="0">
              <a:spAutoFit/>
            </a:bodyPr>
            <a:lstStyle/>
            <a:p>
              <a:pPr marL="0" marR="0" lvl="0" indent="0" algn="l" defTabSz="914355" rtl="0" eaLnBrk="1" fontAlgn="auto" latinLnBrk="0" hangingPunct="1">
                <a:lnSpc>
                  <a:spcPct val="100000"/>
                </a:lnSpc>
                <a:spcBef>
                  <a:spcPts val="0"/>
                </a:spcBef>
                <a:spcAft>
                  <a:spcPts val="0"/>
                </a:spcAft>
                <a:buClr>
                  <a:srgbClr val="D52B1E"/>
                </a:buClr>
                <a:buSzPts val="1400"/>
                <a:buFontTx/>
                <a:buNone/>
                <a:tabLst/>
                <a:defRPr/>
              </a:pPr>
              <a:r>
                <a:rPr kumimoji="0" lang="en-ID" sz="1000" b="0" i="0" u="sng" strike="noStrike" kern="0" cap="none" spc="0" normalizeH="0" baseline="0" noProof="0" dirty="0">
                  <a:ln>
                    <a:noFill/>
                  </a:ln>
                  <a:solidFill>
                    <a:schemeClr val="bg2"/>
                  </a:solidFill>
                  <a:effectLst/>
                  <a:uLnTx/>
                  <a:uFillTx/>
                  <a:latin typeface="Arial"/>
                  <a:ea typeface="+mn-ea"/>
                  <a:cs typeface="Arial"/>
                  <a:sym typeface="Arial"/>
                  <a:hlinkClick r:id="rId10">
                    <a:extLst>
                      <a:ext uri="{A12FA001-AC4F-418D-AE19-62706E023703}">
                        <ahyp:hlinkClr xmlns:ahyp="http://schemas.microsoft.com/office/drawing/2018/hyperlinkcolor" val="tx"/>
                      </a:ext>
                    </a:extLst>
                  </a:hlinkClick>
                </a:rPr>
                <a:t>www.aarp.org/HomeFitModelOrdinance</a:t>
              </a:r>
              <a:endParaRPr kumimoji="0" lang="en-ID" sz="1000" b="0" i="0" u="sng" strike="noStrike" kern="0" cap="none" spc="0" normalizeH="0" baseline="0" noProof="0" dirty="0">
                <a:ln>
                  <a:noFill/>
                </a:ln>
                <a:solidFill>
                  <a:schemeClr val="bg2"/>
                </a:solidFill>
                <a:effectLst/>
                <a:uLnTx/>
                <a:uFillTx/>
                <a:latin typeface="Arial"/>
                <a:ea typeface="+mn-ea"/>
                <a:cs typeface="Arial"/>
                <a:sym typeface="Arial"/>
              </a:endParaRPr>
            </a:p>
          </p:txBody>
        </p:sp>
      </p:grpSp>
      <p:cxnSp>
        <p:nvCxnSpPr>
          <p:cNvPr id="34" name="Straight Connector 33">
            <a:extLst>
              <a:ext uri="{FF2B5EF4-FFF2-40B4-BE49-F238E27FC236}">
                <a16:creationId xmlns:a16="http://schemas.microsoft.com/office/drawing/2014/main" id="{C7D78ABF-4617-3DEB-CC0C-F5182C24F149}"/>
              </a:ext>
            </a:extLst>
          </p:cNvPr>
          <p:cNvCxnSpPr>
            <a:cxnSpLocks/>
          </p:cNvCxnSpPr>
          <p:nvPr/>
        </p:nvCxnSpPr>
        <p:spPr>
          <a:xfrm>
            <a:off x="433310" y="3189262"/>
            <a:ext cx="31465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375AF68-FCE9-9AD5-A6BD-63B6DF086DCC}"/>
              </a:ext>
            </a:extLst>
          </p:cNvPr>
          <p:cNvCxnSpPr/>
          <p:nvPr/>
        </p:nvCxnSpPr>
        <p:spPr>
          <a:xfrm>
            <a:off x="375903" y="4607395"/>
            <a:ext cx="31465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1C2007AA-C0BC-953B-073A-36C680768E76}"/>
              </a:ext>
            </a:extLst>
          </p:cNvPr>
          <p:cNvSpPr/>
          <p:nvPr/>
        </p:nvSpPr>
        <p:spPr>
          <a:xfrm>
            <a:off x="280194" y="1346464"/>
            <a:ext cx="78581" cy="219301"/>
          </a:xfrm>
          <a:prstGeom prst="triangle">
            <a:avLst>
              <a:gd name="adj" fmla="val 10000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Title 1">
            <a:extLst>
              <a:ext uri="{FF2B5EF4-FFF2-40B4-BE49-F238E27FC236}">
                <a16:creationId xmlns:a16="http://schemas.microsoft.com/office/drawing/2014/main" id="{315387BB-1B41-71DD-E777-F47B4358F870}"/>
              </a:ext>
            </a:extLst>
          </p:cNvPr>
          <p:cNvSpPr>
            <a:spLocks noGrp="1"/>
          </p:cNvSpPr>
          <p:nvPr>
            <p:ph type="title"/>
          </p:nvPr>
        </p:nvSpPr>
        <p:spPr>
          <a:xfrm>
            <a:off x="342900" y="343913"/>
            <a:ext cx="8458202" cy="507651"/>
          </a:xfrm>
        </p:spPr>
        <p:txBody>
          <a:bodyPr anchor="t"/>
          <a:lstStyle/>
          <a:p>
            <a:r>
              <a:rPr lang="en-US" dirty="0">
                <a:solidFill>
                  <a:srgbClr val="F2F2F2"/>
                </a:solidFill>
              </a:rPr>
              <a:t>AARP </a:t>
            </a:r>
            <a:r>
              <a:rPr lang="en-US" dirty="0" err="1">
                <a:solidFill>
                  <a:srgbClr val="F2F2F2"/>
                </a:solidFill>
              </a:rPr>
              <a:t>HomeFit</a:t>
            </a:r>
            <a:r>
              <a:rPr lang="en-US" baseline="30000" dirty="0">
                <a:solidFill>
                  <a:srgbClr val="F2F2F2"/>
                </a:solidFill>
              </a:rPr>
              <a:t>®</a:t>
            </a:r>
            <a:r>
              <a:rPr lang="en-US" dirty="0">
                <a:solidFill>
                  <a:srgbClr val="F2F2F2"/>
                </a:solidFill>
              </a:rPr>
              <a:t> </a:t>
            </a:r>
            <a:br>
              <a:rPr lang="en-US" dirty="0">
                <a:solidFill>
                  <a:srgbClr val="F2F2F2"/>
                </a:solidFill>
              </a:rPr>
            </a:br>
            <a:r>
              <a:rPr lang="en-US" dirty="0">
                <a:solidFill>
                  <a:srgbClr val="F2F2F2"/>
                </a:solidFill>
              </a:rPr>
              <a:t>Publications </a:t>
            </a:r>
            <a:endParaRPr lang="en-ID" dirty="0">
              <a:solidFill>
                <a:srgbClr val="F2F2F2"/>
              </a:solidFill>
            </a:endParaRPr>
          </a:p>
        </p:txBody>
      </p:sp>
      <p:pic>
        <p:nvPicPr>
          <p:cNvPr id="4" name="Picture 3">
            <a:extLst>
              <a:ext uri="{FF2B5EF4-FFF2-40B4-BE49-F238E27FC236}">
                <a16:creationId xmlns:a16="http://schemas.microsoft.com/office/drawing/2014/main" id="{5AC57575-ED27-1333-EBB7-1C6AA17849D4}"/>
              </a:ext>
            </a:extLst>
          </p:cNvPr>
          <p:cNvPicPr>
            <a:picLocks noChangeAspect="1"/>
          </p:cNvPicPr>
          <p:nvPr/>
        </p:nvPicPr>
        <p:blipFill>
          <a:blip r:embed="rId11"/>
          <a:stretch>
            <a:fillRect/>
          </a:stretch>
        </p:blipFill>
        <p:spPr>
          <a:xfrm>
            <a:off x="2846224" y="2046991"/>
            <a:ext cx="1049517" cy="1049517"/>
          </a:xfrm>
          <a:prstGeom prst="rect">
            <a:avLst/>
          </a:prstGeom>
        </p:spPr>
      </p:pic>
      <p:pic>
        <p:nvPicPr>
          <p:cNvPr id="11" name="Picture 10">
            <a:extLst>
              <a:ext uri="{FF2B5EF4-FFF2-40B4-BE49-F238E27FC236}">
                <a16:creationId xmlns:a16="http://schemas.microsoft.com/office/drawing/2014/main" id="{C41AD3C4-C246-52E4-17EF-4185086D9EA0}"/>
              </a:ext>
            </a:extLst>
          </p:cNvPr>
          <p:cNvPicPr>
            <a:picLocks noChangeAspect="1"/>
          </p:cNvPicPr>
          <p:nvPr/>
        </p:nvPicPr>
        <p:blipFill>
          <a:blip r:embed="rId12"/>
          <a:stretch>
            <a:fillRect/>
          </a:stretch>
        </p:blipFill>
        <p:spPr>
          <a:xfrm>
            <a:off x="2846224" y="3338848"/>
            <a:ext cx="1049517" cy="1049517"/>
          </a:xfrm>
          <a:prstGeom prst="rect">
            <a:avLst/>
          </a:prstGeom>
        </p:spPr>
      </p:pic>
    </p:spTree>
    <p:extLst>
      <p:ext uri="{BB962C8B-B14F-4D97-AF65-F5344CB8AC3E}">
        <p14:creationId xmlns:p14="http://schemas.microsoft.com/office/powerpoint/2010/main" val="1129257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AA6E-E76B-0EC7-412C-F5F6A776E43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94AB325-0749-CBFB-3F2A-EF76DA2CAEA8}"/>
              </a:ext>
            </a:extLst>
          </p:cNvPr>
          <p:cNvSpPr txBox="1">
            <a:spLocks/>
          </p:cNvSpPr>
          <p:nvPr/>
        </p:nvSpPr>
        <p:spPr>
          <a:xfrm>
            <a:off x="-1" y="-1"/>
            <a:ext cx="2843213" cy="4464041"/>
          </a:xfrm>
          <a:prstGeom prst="rect">
            <a:avLst/>
          </a:prstGeom>
          <a:solidFill>
            <a:schemeClr val="bg2"/>
          </a:solidFill>
          <a:ln>
            <a:noFill/>
          </a:ln>
        </p:spPr>
        <p:txBody>
          <a:bodyPr spcFirstLastPara="1" wrap="square" lIns="252000" tIns="828000" rIns="252000"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400"/>
            <a:endParaRPr lang="en-US" sz="1300" kern="0" dirty="0">
              <a:solidFill>
                <a:schemeClr val="bg1"/>
              </a:solidFill>
              <a:latin typeface="+mn-lt"/>
            </a:endParaRPr>
          </a:p>
        </p:txBody>
      </p:sp>
      <p:sp>
        <p:nvSpPr>
          <p:cNvPr id="11" name="Title 1">
            <a:extLst>
              <a:ext uri="{FF2B5EF4-FFF2-40B4-BE49-F238E27FC236}">
                <a16:creationId xmlns:a16="http://schemas.microsoft.com/office/drawing/2014/main" id="{7D45BC20-295D-088B-9281-40AC3A523FF1}"/>
              </a:ext>
            </a:extLst>
          </p:cNvPr>
          <p:cNvSpPr txBox="1">
            <a:spLocks/>
          </p:cNvSpPr>
          <p:nvPr/>
        </p:nvSpPr>
        <p:spPr>
          <a:xfrm>
            <a:off x="342900" y="367348"/>
            <a:ext cx="2171700" cy="1269734"/>
          </a:xfrm>
          <a:prstGeom prst="rect">
            <a:avLst/>
          </a:prstGeom>
          <a:noFill/>
          <a:ln>
            <a:noFill/>
          </a:ln>
        </p:spPr>
        <p:txBody>
          <a:bodyPr spcFirstLastPara="1" wrap="square" lIns="0" tIns="45700" rIns="0"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C1300"/>
              </a:buClr>
              <a:buSzPts val="2800"/>
              <a:buFont typeface="Arial"/>
              <a:buNone/>
              <a:defRPr sz="2400" b="1" i="0" u="none" strike="noStrike" cap="none">
                <a:solidFill>
                  <a:srgbClr val="EC13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solidFill>
                  <a:srgbClr val="F2F2F2"/>
                </a:solidFill>
              </a:rPr>
              <a:t>Funding Affordable Housing </a:t>
            </a:r>
            <a:endParaRPr lang="en-US" dirty="0">
              <a:solidFill>
                <a:srgbClr val="F2F2F2"/>
              </a:solidFill>
              <a:latin typeface="+mn-lt"/>
            </a:endParaRPr>
          </a:p>
        </p:txBody>
      </p:sp>
      <p:sp>
        <p:nvSpPr>
          <p:cNvPr id="3" name="Google Shape;1182;p19">
            <a:extLst>
              <a:ext uri="{FF2B5EF4-FFF2-40B4-BE49-F238E27FC236}">
                <a16:creationId xmlns:a16="http://schemas.microsoft.com/office/drawing/2014/main" id="{997C34DD-A1EF-E855-D6BF-3C84BE88F695}"/>
              </a:ext>
            </a:extLst>
          </p:cNvPr>
          <p:cNvSpPr txBox="1"/>
          <p:nvPr/>
        </p:nvSpPr>
        <p:spPr>
          <a:xfrm>
            <a:off x="358774" y="1816100"/>
            <a:ext cx="2275897" cy="43088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b="0" i="0" u="none" strike="noStrike" kern="0" cap="none" spc="0" normalizeH="0" baseline="0" noProof="0" dirty="0">
                <a:ln>
                  <a:noFill/>
                </a:ln>
                <a:solidFill>
                  <a:srgbClr val="F2F2F2"/>
                </a:solidFill>
                <a:effectLst/>
                <a:uLnTx/>
                <a:uFillTx/>
                <a:latin typeface="Arial"/>
                <a:ea typeface="Arial"/>
                <a:cs typeface="Arial"/>
                <a:sym typeface="Arial"/>
              </a:rPr>
              <a:t>Big push for funding affordable housing by states</a:t>
            </a:r>
            <a:endParaRPr kumimoji="0" b="0" i="0" u="none" strike="noStrike" kern="0" cap="none" spc="0" normalizeH="0" baseline="0" noProof="0" dirty="0">
              <a:ln>
                <a:noFill/>
              </a:ln>
              <a:solidFill>
                <a:srgbClr val="F2F2F2"/>
              </a:solidFill>
              <a:effectLst/>
              <a:uLnTx/>
              <a:uFillTx/>
              <a:latin typeface="Arial"/>
              <a:cs typeface="Arial"/>
              <a:sym typeface="Arial"/>
            </a:endParaRPr>
          </a:p>
        </p:txBody>
      </p:sp>
      <p:pic>
        <p:nvPicPr>
          <p:cNvPr id="4" name="Google Shape;1178;p19" descr="A hand putting a coin into a small model house&#10;&#10;Description automatically generated">
            <a:extLst>
              <a:ext uri="{FF2B5EF4-FFF2-40B4-BE49-F238E27FC236}">
                <a16:creationId xmlns:a16="http://schemas.microsoft.com/office/drawing/2014/main" id="{71A3BA62-CD55-73AD-87E0-56470ED63AE4}"/>
              </a:ext>
            </a:extLst>
          </p:cNvPr>
          <p:cNvPicPr preferRelativeResize="0"/>
          <p:nvPr/>
        </p:nvPicPr>
        <p:blipFill rotWithShape="1">
          <a:blip r:embed="rId2">
            <a:alphaModFix/>
          </a:blip>
          <a:srcRect l="3619" t="2229" r="2540" b="4163"/>
          <a:stretch>
            <a:fillRect/>
          </a:stretch>
        </p:blipFill>
        <p:spPr>
          <a:xfrm>
            <a:off x="342900" y="2455100"/>
            <a:ext cx="2619375" cy="1742409"/>
          </a:xfrm>
          <a:prstGeom prst="rect">
            <a:avLst/>
          </a:prstGeom>
          <a:noFill/>
          <a:ln>
            <a:noFill/>
          </a:ln>
        </p:spPr>
      </p:pic>
      <p:sp>
        <p:nvSpPr>
          <p:cNvPr id="5" name="Isosceles Triangle 4">
            <a:extLst>
              <a:ext uri="{FF2B5EF4-FFF2-40B4-BE49-F238E27FC236}">
                <a16:creationId xmlns:a16="http://schemas.microsoft.com/office/drawing/2014/main" id="{CE10415E-B71D-DE4C-6006-95F3E40C7FEE}"/>
              </a:ext>
            </a:extLst>
          </p:cNvPr>
          <p:cNvSpPr/>
          <p:nvPr/>
        </p:nvSpPr>
        <p:spPr>
          <a:xfrm flipH="1" flipV="1">
            <a:off x="2843212" y="4197507"/>
            <a:ext cx="119062" cy="79217"/>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 name="Google Shape;719;p34">
            <a:extLst>
              <a:ext uri="{FF2B5EF4-FFF2-40B4-BE49-F238E27FC236}">
                <a16:creationId xmlns:a16="http://schemas.microsoft.com/office/drawing/2014/main" id="{F8BDCB95-FB74-6617-1CF6-47637048A95E}"/>
              </a:ext>
            </a:extLst>
          </p:cNvPr>
          <p:cNvSpPr txBox="1"/>
          <p:nvPr/>
        </p:nvSpPr>
        <p:spPr>
          <a:xfrm>
            <a:off x="1949713" y="4828652"/>
            <a:ext cx="5552705" cy="17282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800"/>
              <a:defRPr/>
            </a:pPr>
            <a:r>
              <a:rPr lang="en-US" sz="600" b="1" dirty="0">
                <a:solidFill>
                  <a:srgbClr val="141313"/>
                </a:solidFill>
              </a:rPr>
              <a:t>Picture Source: </a:t>
            </a:r>
            <a:r>
              <a:rPr lang="en-US" sz="600" u="sng" dirty="0">
                <a:solidFill>
                  <a:srgbClr val="EC1300"/>
                </a:solidFill>
                <a:hlinkClick r:id="rId3">
                  <a:extLst>
                    <a:ext uri="{A12FA001-AC4F-418D-AE19-62706E023703}">
                      <ahyp:hlinkClr xmlns:ahyp="http://schemas.microsoft.com/office/drawing/2018/hyperlinkcolor" val="tx"/>
                    </a:ext>
                  </a:extLst>
                </a:hlinkClick>
              </a:rPr>
              <a:t>https://www.shutterstock.com/image-photo/saving-money-home-loan-mortgage-property-1318396043</a:t>
            </a:r>
            <a:r>
              <a:rPr lang="en-US" sz="600" dirty="0">
                <a:solidFill>
                  <a:srgbClr val="EC1300"/>
                </a:solidFill>
              </a:rPr>
              <a:t> </a:t>
            </a:r>
            <a:endParaRPr lang="en-US" sz="600" dirty="0">
              <a:solidFill>
                <a:schemeClr val="bg2"/>
              </a:solidFill>
            </a:endParaRPr>
          </a:p>
        </p:txBody>
      </p:sp>
      <p:grpSp>
        <p:nvGrpSpPr>
          <p:cNvPr id="133" name="Google Shape;1189;p19">
            <a:extLst>
              <a:ext uri="{FF2B5EF4-FFF2-40B4-BE49-F238E27FC236}">
                <a16:creationId xmlns:a16="http://schemas.microsoft.com/office/drawing/2014/main" id="{C9A7A613-20FA-DE3D-27B0-2579A19E6CB0}"/>
              </a:ext>
            </a:extLst>
          </p:cNvPr>
          <p:cNvGrpSpPr/>
          <p:nvPr/>
        </p:nvGrpSpPr>
        <p:grpSpPr>
          <a:xfrm>
            <a:off x="3111730" y="494605"/>
            <a:ext cx="144000" cy="144000"/>
            <a:chOff x="342900" y="3705225"/>
            <a:chExt cx="190499" cy="190499"/>
          </a:xfrm>
        </p:grpSpPr>
        <p:sp>
          <p:nvSpPr>
            <p:cNvPr id="134" name="Google Shape;1190;p19">
              <a:extLst>
                <a:ext uri="{FF2B5EF4-FFF2-40B4-BE49-F238E27FC236}">
                  <a16:creationId xmlns:a16="http://schemas.microsoft.com/office/drawing/2014/main" id="{214BA1A2-2CE5-8B3B-2577-A103CF0E16F1}"/>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35" name="Google Shape;1191;p19">
              <a:extLst>
                <a:ext uri="{FF2B5EF4-FFF2-40B4-BE49-F238E27FC236}">
                  <a16:creationId xmlns:a16="http://schemas.microsoft.com/office/drawing/2014/main" id="{58A177D3-EB41-FC5A-6266-D89D6E2A816A}"/>
                </a:ext>
              </a:extLst>
            </p:cNvPr>
            <p:cNvGrpSpPr/>
            <p:nvPr/>
          </p:nvGrpSpPr>
          <p:grpSpPr>
            <a:xfrm>
              <a:off x="393631" y="3769520"/>
              <a:ext cx="89036" cy="61910"/>
              <a:chOff x="1665114" y="4087088"/>
              <a:chExt cx="190535" cy="132487"/>
            </a:xfrm>
          </p:grpSpPr>
          <p:cxnSp>
            <p:nvCxnSpPr>
              <p:cNvPr id="136" name="Google Shape;1192;p19">
                <a:extLst>
                  <a:ext uri="{FF2B5EF4-FFF2-40B4-BE49-F238E27FC236}">
                    <a16:creationId xmlns:a16="http://schemas.microsoft.com/office/drawing/2014/main" id="{95C7E63C-A295-0CDF-4120-7CA66C28CB7B}"/>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37" name="Google Shape;1193;p19">
                <a:extLst>
                  <a:ext uri="{FF2B5EF4-FFF2-40B4-BE49-F238E27FC236}">
                    <a16:creationId xmlns:a16="http://schemas.microsoft.com/office/drawing/2014/main" id="{147333E8-B1DC-4D10-6633-85DF787F9948}"/>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127" name="Google Shape;1189;p19">
            <a:extLst>
              <a:ext uri="{FF2B5EF4-FFF2-40B4-BE49-F238E27FC236}">
                <a16:creationId xmlns:a16="http://schemas.microsoft.com/office/drawing/2014/main" id="{301CB95D-60F2-15DE-2F5A-EA93D5C48B1C}"/>
              </a:ext>
            </a:extLst>
          </p:cNvPr>
          <p:cNvGrpSpPr/>
          <p:nvPr/>
        </p:nvGrpSpPr>
        <p:grpSpPr>
          <a:xfrm>
            <a:off x="3111730" y="1274124"/>
            <a:ext cx="144000" cy="144000"/>
            <a:chOff x="342900" y="3705225"/>
            <a:chExt cx="190499" cy="190499"/>
          </a:xfrm>
        </p:grpSpPr>
        <p:sp>
          <p:nvSpPr>
            <p:cNvPr id="128" name="Google Shape;1190;p19">
              <a:extLst>
                <a:ext uri="{FF2B5EF4-FFF2-40B4-BE49-F238E27FC236}">
                  <a16:creationId xmlns:a16="http://schemas.microsoft.com/office/drawing/2014/main" id="{CB15F54D-DCF2-2E3B-4FCA-318322A57EB4}"/>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29" name="Google Shape;1191;p19">
              <a:extLst>
                <a:ext uri="{FF2B5EF4-FFF2-40B4-BE49-F238E27FC236}">
                  <a16:creationId xmlns:a16="http://schemas.microsoft.com/office/drawing/2014/main" id="{2CE28B9F-3FEE-A0AF-1326-69C673771A9F}"/>
                </a:ext>
              </a:extLst>
            </p:cNvPr>
            <p:cNvGrpSpPr/>
            <p:nvPr/>
          </p:nvGrpSpPr>
          <p:grpSpPr>
            <a:xfrm>
              <a:off x="393631" y="3769520"/>
              <a:ext cx="89036" cy="61910"/>
              <a:chOff x="1665114" y="4087088"/>
              <a:chExt cx="190535" cy="132487"/>
            </a:xfrm>
          </p:grpSpPr>
          <p:cxnSp>
            <p:nvCxnSpPr>
              <p:cNvPr id="130" name="Google Shape;1192;p19">
                <a:extLst>
                  <a:ext uri="{FF2B5EF4-FFF2-40B4-BE49-F238E27FC236}">
                    <a16:creationId xmlns:a16="http://schemas.microsoft.com/office/drawing/2014/main" id="{6C01527D-FBE4-6803-3145-4FA46FED0904}"/>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31" name="Google Shape;1193;p19">
                <a:extLst>
                  <a:ext uri="{FF2B5EF4-FFF2-40B4-BE49-F238E27FC236}">
                    <a16:creationId xmlns:a16="http://schemas.microsoft.com/office/drawing/2014/main" id="{099B459E-054D-750A-426F-E635740DDDC3}"/>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121" name="Google Shape;1189;p19">
            <a:extLst>
              <a:ext uri="{FF2B5EF4-FFF2-40B4-BE49-F238E27FC236}">
                <a16:creationId xmlns:a16="http://schemas.microsoft.com/office/drawing/2014/main" id="{D3306B94-916B-7541-21A6-5D9491374EA5}"/>
              </a:ext>
            </a:extLst>
          </p:cNvPr>
          <p:cNvGrpSpPr/>
          <p:nvPr/>
        </p:nvGrpSpPr>
        <p:grpSpPr>
          <a:xfrm>
            <a:off x="3111730" y="2176754"/>
            <a:ext cx="144000" cy="144000"/>
            <a:chOff x="342900" y="3705225"/>
            <a:chExt cx="190499" cy="190499"/>
          </a:xfrm>
        </p:grpSpPr>
        <p:sp>
          <p:nvSpPr>
            <p:cNvPr id="122" name="Google Shape;1190;p19">
              <a:extLst>
                <a:ext uri="{FF2B5EF4-FFF2-40B4-BE49-F238E27FC236}">
                  <a16:creationId xmlns:a16="http://schemas.microsoft.com/office/drawing/2014/main" id="{E8309BB7-F2BF-2A71-3E90-A6E290B06789}"/>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23" name="Google Shape;1191;p19">
              <a:extLst>
                <a:ext uri="{FF2B5EF4-FFF2-40B4-BE49-F238E27FC236}">
                  <a16:creationId xmlns:a16="http://schemas.microsoft.com/office/drawing/2014/main" id="{B09C615F-A6BB-0FE2-7499-96799F1D4C57}"/>
                </a:ext>
              </a:extLst>
            </p:cNvPr>
            <p:cNvGrpSpPr/>
            <p:nvPr/>
          </p:nvGrpSpPr>
          <p:grpSpPr>
            <a:xfrm>
              <a:off x="393631" y="3769520"/>
              <a:ext cx="89036" cy="61910"/>
              <a:chOff x="1665114" y="4087088"/>
              <a:chExt cx="190535" cy="132487"/>
            </a:xfrm>
          </p:grpSpPr>
          <p:cxnSp>
            <p:nvCxnSpPr>
              <p:cNvPr id="124" name="Google Shape;1192;p19">
                <a:extLst>
                  <a:ext uri="{FF2B5EF4-FFF2-40B4-BE49-F238E27FC236}">
                    <a16:creationId xmlns:a16="http://schemas.microsoft.com/office/drawing/2014/main" id="{BFAEB408-2D2B-D6AF-5DA7-35663558AFF6}"/>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25" name="Google Shape;1193;p19">
                <a:extLst>
                  <a:ext uri="{FF2B5EF4-FFF2-40B4-BE49-F238E27FC236}">
                    <a16:creationId xmlns:a16="http://schemas.microsoft.com/office/drawing/2014/main" id="{25D87986-F621-E986-DDCA-974B99BA05E5}"/>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115" name="Google Shape;1189;p19">
            <a:extLst>
              <a:ext uri="{FF2B5EF4-FFF2-40B4-BE49-F238E27FC236}">
                <a16:creationId xmlns:a16="http://schemas.microsoft.com/office/drawing/2014/main" id="{4083F399-E56A-200C-D1FD-122F1777B494}"/>
              </a:ext>
            </a:extLst>
          </p:cNvPr>
          <p:cNvGrpSpPr/>
          <p:nvPr/>
        </p:nvGrpSpPr>
        <p:grpSpPr>
          <a:xfrm>
            <a:off x="3111730" y="2790237"/>
            <a:ext cx="144000" cy="144000"/>
            <a:chOff x="342900" y="3705225"/>
            <a:chExt cx="190499" cy="190499"/>
          </a:xfrm>
        </p:grpSpPr>
        <p:sp>
          <p:nvSpPr>
            <p:cNvPr id="116" name="Google Shape;1190;p19">
              <a:extLst>
                <a:ext uri="{FF2B5EF4-FFF2-40B4-BE49-F238E27FC236}">
                  <a16:creationId xmlns:a16="http://schemas.microsoft.com/office/drawing/2014/main" id="{C06C87F3-6B05-87B7-7197-A96567923E48}"/>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17" name="Google Shape;1191;p19">
              <a:extLst>
                <a:ext uri="{FF2B5EF4-FFF2-40B4-BE49-F238E27FC236}">
                  <a16:creationId xmlns:a16="http://schemas.microsoft.com/office/drawing/2014/main" id="{28583A36-7862-95F1-5635-556D325F34EF}"/>
                </a:ext>
              </a:extLst>
            </p:cNvPr>
            <p:cNvGrpSpPr/>
            <p:nvPr/>
          </p:nvGrpSpPr>
          <p:grpSpPr>
            <a:xfrm>
              <a:off x="393631" y="3769520"/>
              <a:ext cx="89036" cy="61910"/>
              <a:chOff x="1665114" y="4087088"/>
              <a:chExt cx="190535" cy="132487"/>
            </a:xfrm>
          </p:grpSpPr>
          <p:cxnSp>
            <p:nvCxnSpPr>
              <p:cNvPr id="118" name="Google Shape;1192;p19">
                <a:extLst>
                  <a:ext uri="{FF2B5EF4-FFF2-40B4-BE49-F238E27FC236}">
                    <a16:creationId xmlns:a16="http://schemas.microsoft.com/office/drawing/2014/main" id="{3C642302-9FFD-0161-DE2A-E14C46A60270}"/>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19" name="Google Shape;1193;p19">
                <a:extLst>
                  <a:ext uri="{FF2B5EF4-FFF2-40B4-BE49-F238E27FC236}">
                    <a16:creationId xmlns:a16="http://schemas.microsoft.com/office/drawing/2014/main" id="{9AA44452-BF81-45EA-2075-835828C19BD3}"/>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109" name="Google Shape;1189;p19">
            <a:extLst>
              <a:ext uri="{FF2B5EF4-FFF2-40B4-BE49-F238E27FC236}">
                <a16:creationId xmlns:a16="http://schemas.microsoft.com/office/drawing/2014/main" id="{B9D69B94-1872-6575-0924-4A91FCE31E30}"/>
              </a:ext>
            </a:extLst>
          </p:cNvPr>
          <p:cNvGrpSpPr/>
          <p:nvPr/>
        </p:nvGrpSpPr>
        <p:grpSpPr>
          <a:xfrm>
            <a:off x="3100054" y="3639269"/>
            <a:ext cx="144000" cy="144000"/>
            <a:chOff x="342900" y="3705225"/>
            <a:chExt cx="190499" cy="190499"/>
          </a:xfrm>
        </p:grpSpPr>
        <p:sp>
          <p:nvSpPr>
            <p:cNvPr id="110" name="Google Shape;1190;p19">
              <a:extLst>
                <a:ext uri="{FF2B5EF4-FFF2-40B4-BE49-F238E27FC236}">
                  <a16:creationId xmlns:a16="http://schemas.microsoft.com/office/drawing/2014/main" id="{616B708A-5B3B-E37D-7A8C-B7F6ABF3F491}"/>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11" name="Google Shape;1191;p19">
              <a:extLst>
                <a:ext uri="{FF2B5EF4-FFF2-40B4-BE49-F238E27FC236}">
                  <a16:creationId xmlns:a16="http://schemas.microsoft.com/office/drawing/2014/main" id="{15EAD48D-4174-E9DB-6E55-05AA3B10A236}"/>
                </a:ext>
              </a:extLst>
            </p:cNvPr>
            <p:cNvGrpSpPr/>
            <p:nvPr/>
          </p:nvGrpSpPr>
          <p:grpSpPr>
            <a:xfrm>
              <a:off x="393631" y="3769520"/>
              <a:ext cx="89036" cy="61910"/>
              <a:chOff x="1665114" y="4087088"/>
              <a:chExt cx="190535" cy="132487"/>
            </a:xfrm>
          </p:grpSpPr>
          <p:cxnSp>
            <p:nvCxnSpPr>
              <p:cNvPr id="112" name="Google Shape;1192;p19">
                <a:extLst>
                  <a:ext uri="{FF2B5EF4-FFF2-40B4-BE49-F238E27FC236}">
                    <a16:creationId xmlns:a16="http://schemas.microsoft.com/office/drawing/2014/main" id="{86736E72-E42B-6077-2449-DA57F1FF9078}"/>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13" name="Google Shape;1193;p19">
                <a:extLst>
                  <a:ext uri="{FF2B5EF4-FFF2-40B4-BE49-F238E27FC236}">
                    <a16:creationId xmlns:a16="http://schemas.microsoft.com/office/drawing/2014/main" id="{7CFE022C-29A1-70EE-FE02-306711E67153}"/>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103" name="Google Shape;1189;p19">
            <a:extLst>
              <a:ext uri="{FF2B5EF4-FFF2-40B4-BE49-F238E27FC236}">
                <a16:creationId xmlns:a16="http://schemas.microsoft.com/office/drawing/2014/main" id="{04BB1E71-BB62-F25C-1109-34B4FD02D930}"/>
              </a:ext>
            </a:extLst>
          </p:cNvPr>
          <p:cNvGrpSpPr/>
          <p:nvPr/>
        </p:nvGrpSpPr>
        <p:grpSpPr>
          <a:xfrm>
            <a:off x="5847592" y="494605"/>
            <a:ext cx="144000" cy="144000"/>
            <a:chOff x="342900" y="3705225"/>
            <a:chExt cx="190499" cy="190499"/>
          </a:xfrm>
        </p:grpSpPr>
        <p:sp>
          <p:nvSpPr>
            <p:cNvPr id="104" name="Google Shape;1190;p19">
              <a:extLst>
                <a:ext uri="{FF2B5EF4-FFF2-40B4-BE49-F238E27FC236}">
                  <a16:creationId xmlns:a16="http://schemas.microsoft.com/office/drawing/2014/main" id="{2A0F8A32-0EAD-FA6B-31D8-7DB9FD28ABF7}"/>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05" name="Google Shape;1191;p19">
              <a:extLst>
                <a:ext uri="{FF2B5EF4-FFF2-40B4-BE49-F238E27FC236}">
                  <a16:creationId xmlns:a16="http://schemas.microsoft.com/office/drawing/2014/main" id="{F66C578C-FD86-AB8A-69CD-A552FEF45DDB}"/>
                </a:ext>
              </a:extLst>
            </p:cNvPr>
            <p:cNvGrpSpPr/>
            <p:nvPr/>
          </p:nvGrpSpPr>
          <p:grpSpPr>
            <a:xfrm>
              <a:off x="393631" y="3769520"/>
              <a:ext cx="89036" cy="61910"/>
              <a:chOff x="1665114" y="4087088"/>
              <a:chExt cx="190535" cy="132487"/>
            </a:xfrm>
          </p:grpSpPr>
          <p:cxnSp>
            <p:nvCxnSpPr>
              <p:cNvPr id="106" name="Google Shape;1192;p19">
                <a:extLst>
                  <a:ext uri="{FF2B5EF4-FFF2-40B4-BE49-F238E27FC236}">
                    <a16:creationId xmlns:a16="http://schemas.microsoft.com/office/drawing/2014/main" id="{5ABAF8D3-1AED-3D80-81D9-B5BFE34F307B}"/>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07" name="Google Shape;1193;p19">
                <a:extLst>
                  <a:ext uri="{FF2B5EF4-FFF2-40B4-BE49-F238E27FC236}">
                    <a16:creationId xmlns:a16="http://schemas.microsoft.com/office/drawing/2014/main" id="{0C42A2F7-3162-3197-933E-CF782B728BF5}"/>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97" name="Google Shape;1189;p19">
            <a:extLst>
              <a:ext uri="{FF2B5EF4-FFF2-40B4-BE49-F238E27FC236}">
                <a16:creationId xmlns:a16="http://schemas.microsoft.com/office/drawing/2014/main" id="{A5DD3D6E-AFAA-AD8B-3A66-E3097FF6E6E7}"/>
              </a:ext>
            </a:extLst>
          </p:cNvPr>
          <p:cNvGrpSpPr/>
          <p:nvPr/>
        </p:nvGrpSpPr>
        <p:grpSpPr>
          <a:xfrm>
            <a:off x="5847592" y="1274124"/>
            <a:ext cx="144000" cy="144000"/>
            <a:chOff x="342900" y="3705225"/>
            <a:chExt cx="190499" cy="190499"/>
          </a:xfrm>
        </p:grpSpPr>
        <p:sp>
          <p:nvSpPr>
            <p:cNvPr id="98" name="Google Shape;1190;p19">
              <a:extLst>
                <a:ext uri="{FF2B5EF4-FFF2-40B4-BE49-F238E27FC236}">
                  <a16:creationId xmlns:a16="http://schemas.microsoft.com/office/drawing/2014/main" id="{65FE24E3-2724-A608-F4AD-75EEA0EF92FB}"/>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99" name="Google Shape;1191;p19">
              <a:extLst>
                <a:ext uri="{FF2B5EF4-FFF2-40B4-BE49-F238E27FC236}">
                  <a16:creationId xmlns:a16="http://schemas.microsoft.com/office/drawing/2014/main" id="{C6141CC7-76F6-5238-46BF-9B18E5F3112A}"/>
                </a:ext>
              </a:extLst>
            </p:cNvPr>
            <p:cNvGrpSpPr/>
            <p:nvPr/>
          </p:nvGrpSpPr>
          <p:grpSpPr>
            <a:xfrm>
              <a:off x="393631" y="3769520"/>
              <a:ext cx="89036" cy="61910"/>
              <a:chOff x="1665114" y="4087088"/>
              <a:chExt cx="190535" cy="132487"/>
            </a:xfrm>
          </p:grpSpPr>
          <p:cxnSp>
            <p:nvCxnSpPr>
              <p:cNvPr id="100" name="Google Shape;1192;p19">
                <a:extLst>
                  <a:ext uri="{FF2B5EF4-FFF2-40B4-BE49-F238E27FC236}">
                    <a16:creationId xmlns:a16="http://schemas.microsoft.com/office/drawing/2014/main" id="{960F25E5-8F02-26AF-749E-ED4F87005E8C}"/>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01" name="Google Shape;1193;p19">
                <a:extLst>
                  <a:ext uri="{FF2B5EF4-FFF2-40B4-BE49-F238E27FC236}">
                    <a16:creationId xmlns:a16="http://schemas.microsoft.com/office/drawing/2014/main" id="{1AEA02C0-8376-C6CE-0745-9FFD162308EF}"/>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91" name="Google Shape;1189;p19">
            <a:extLst>
              <a:ext uri="{FF2B5EF4-FFF2-40B4-BE49-F238E27FC236}">
                <a16:creationId xmlns:a16="http://schemas.microsoft.com/office/drawing/2014/main" id="{2453D577-9AEE-4B84-B39B-3FCCF90C1A6C}"/>
              </a:ext>
            </a:extLst>
          </p:cNvPr>
          <p:cNvGrpSpPr/>
          <p:nvPr/>
        </p:nvGrpSpPr>
        <p:grpSpPr>
          <a:xfrm>
            <a:off x="5847592" y="2176754"/>
            <a:ext cx="144000" cy="144000"/>
            <a:chOff x="342900" y="3705225"/>
            <a:chExt cx="190499" cy="190499"/>
          </a:xfrm>
        </p:grpSpPr>
        <p:sp>
          <p:nvSpPr>
            <p:cNvPr id="92" name="Google Shape;1190;p19">
              <a:extLst>
                <a:ext uri="{FF2B5EF4-FFF2-40B4-BE49-F238E27FC236}">
                  <a16:creationId xmlns:a16="http://schemas.microsoft.com/office/drawing/2014/main" id="{AB1321D6-6A3F-487A-6AF5-7DF9E46B92D7}"/>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93" name="Google Shape;1191;p19">
              <a:extLst>
                <a:ext uri="{FF2B5EF4-FFF2-40B4-BE49-F238E27FC236}">
                  <a16:creationId xmlns:a16="http://schemas.microsoft.com/office/drawing/2014/main" id="{029B35A8-4363-0370-A2C0-C5426864445A}"/>
                </a:ext>
              </a:extLst>
            </p:cNvPr>
            <p:cNvGrpSpPr/>
            <p:nvPr/>
          </p:nvGrpSpPr>
          <p:grpSpPr>
            <a:xfrm>
              <a:off x="393631" y="3769520"/>
              <a:ext cx="89036" cy="61910"/>
              <a:chOff x="1665114" y="4087088"/>
              <a:chExt cx="190535" cy="132487"/>
            </a:xfrm>
          </p:grpSpPr>
          <p:cxnSp>
            <p:nvCxnSpPr>
              <p:cNvPr id="94" name="Google Shape;1192;p19">
                <a:extLst>
                  <a:ext uri="{FF2B5EF4-FFF2-40B4-BE49-F238E27FC236}">
                    <a16:creationId xmlns:a16="http://schemas.microsoft.com/office/drawing/2014/main" id="{0AA4C2A3-0FF0-1A27-6EDD-7A8BC46A16F5}"/>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95" name="Google Shape;1193;p19">
                <a:extLst>
                  <a:ext uri="{FF2B5EF4-FFF2-40B4-BE49-F238E27FC236}">
                    <a16:creationId xmlns:a16="http://schemas.microsoft.com/office/drawing/2014/main" id="{4185C224-36EC-E285-F798-E7501693A556}"/>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85" name="Google Shape;1189;p19">
            <a:extLst>
              <a:ext uri="{FF2B5EF4-FFF2-40B4-BE49-F238E27FC236}">
                <a16:creationId xmlns:a16="http://schemas.microsoft.com/office/drawing/2014/main" id="{1E03CE49-5908-2205-C05C-EF9CCF4E9438}"/>
              </a:ext>
            </a:extLst>
          </p:cNvPr>
          <p:cNvGrpSpPr/>
          <p:nvPr/>
        </p:nvGrpSpPr>
        <p:grpSpPr>
          <a:xfrm>
            <a:off x="5847592" y="2956273"/>
            <a:ext cx="144000" cy="144000"/>
            <a:chOff x="342900" y="3705225"/>
            <a:chExt cx="190499" cy="190499"/>
          </a:xfrm>
        </p:grpSpPr>
        <p:sp>
          <p:nvSpPr>
            <p:cNvPr id="86" name="Google Shape;1190;p19">
              <a:extLst>
                <a:ext uri="{FF2B5EF4-FFF2-40B4-BE49-F238E27FC236}">
                  <a16:creationId xmlns:a16="http://schemas.microsoft.com/office/drawing/2014/main" id="{414F8FD6-7778-6D22-8F27-D96262E6F0E4}"/>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87" name="Google Shape;1191;p19">
              <a:extLst>
                <a:ext uri="{FF2B5EF4-FFF2-40B4-BE49-F238E27FC236}">
                  <a16:creationId xmlns:a16="http://schemas.microsoft.com/office/drawing/2014/main" id="{E4777F4F-C87B-FF40-C641-A3A3BD04BC44}"/>
                </a:ext>
              </a:extLst>
            </p:cNvPr>
            <p:cNvGrpSpPr/>
            <p:nvPr/>
          </p:nvGrpSpPr>
          <p:grpSpPr>
            <a:xfrm>
              <a:off x="393631" y="3769520"/>
              <a:ext cx="89036" cy="61910"/>
              <a:chOff x="1665114" y="4087088"/>
              <a:chExt cx="190535" cy="132487"/>
            </a:xfrm>
          </p:grpSpPr>
          <p:cxnSp>
            <p:nvCxnSpPr>
              <p:cNvPr id="88" name="Google Shape;1192;p19">
                <a:extLst>
                  <a:ext uri="{FF2B5EF4-FFF2-40B4-BE49-F238E27FC236}">
                    <a16:creationId xmlns:a16="http://schemas.microsoft.com/office/drawing/2014/main" id="{AECC3975-8E7E-CB9B-19FE-7BA2E4AB3016}"/>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89" name="Google Shape;1193;p19">
                <a:extLst>
                  <a:ext uri="{FF2B5EF4-FFF2-40B4-BE49-F238E27FC236}">
                    <a16:creationId xmlns:a16="http://schemas.microsoft.com/office/drawing/2014/main" id="{EB673268-62FE-228F-2A00-A09605A2FAC4}"/>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nvGrpSpPr>
          <p:cNvPr id="79" name="Google Shape;1189;p19">
            <a:extLst>
              <a:ext uri="{FF2B5EF4-FFF2-40B4-BE49-F238E27FC236}">
                <a16:creationId xmlns:a16="http://schemas.microsoft.com/office/drawing/2014/main" id="{0B72F694-C588-4202-1AB8-8965E340B528}"/>
              </a:ext>
            </a:extLst>
          </p:cNvPr>
          <p:cNvGrpSpPr/>
          <p:nvPr/>
        </p:nvGrpSpPr>
        <p:grpSpPr>
          <a:xfrm>
            <a:off x="5847592" y="3735793"/>
            <a:ext cx="144000" cy="144000"/>
            <a:chOff x="342900" y="3705225"/>
            <a:chExt cx="190499" cy="190499"/>
          </a:xfrm>
        </p:grpSpPr>
        <p:sp>
          <p:nvSpPr>
            <p:cNvPr id="80" name="Google Shape;1190;p19">
              <a:extLst>
                <a:ext uri="{FF2B5EF4-FFF2-40B4-BE49-F238E27FC236}">
                  <a16:creationId xmlns:a16="http://schemas.microsoft.com/office/drawing/2014/main" id="{2DEFCB3C-78EA-3B1F-9A1E-7AFC58EC6FB8}"/>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7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81" name="Google Shape;1191;p19">
              <a:extLst>
                <a:ext uri="{FF2B5EF4-FFF2-40B4-BE49-F238E27FC236}">
                  <a16:creationId xmlns:a16="http://schemas.microsoft.com/office/drawing/2014/main" id="{8860AA47-D258-C45A-EA4C-654886177D6B}"/>
                </a:ext>
              </a:extLst>
            </p:cNvPr>
            <p:cNvGrpSpPr/>
            <p:nvPr/>
          </p:nvGrpSpPr>
          <p:grpSpPr>
            <a:xfrm>
              <a:off x="393631" y="3769520"/>
              <a:ext cx="89036" cy="61910"/>
              <a:chOff x="1665114" y="4087088"/>
              <a:chExt cx="190535" cy="132487"/>
            </a:xfrm>
          </p:grpSpPr>
          <p:cxnSp>
            <p:nvCxnSpPr>
              <p:cNvPr id="82" name="Google Shape;1192;p19">
                <a:extLst>
                  <a:ext uri="{FF2B5EF4-FFF2-40B4-BE49-F238E27FC236}">
                    <a16:creationId xmlns:a16="http://schemas.microsoft.com/office/drawing/2014/main" id="{7FE88784-9C9F-0DE4-501F-2814DFE6B86D}"/>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83" name="Google Shape;1193;p19">
                <a:extLst>
                  <a:ext uri="{FF2B5EF4-FFF2-40B4-BE49-F238E27FC236}">
                    <a16:creationId xmlns:a16="http://schemas.microsoft.com/office/drawing/2014/main" id="{009F7610-9E2C-8B58-27F2-72F18DFBEB03}"/>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sp>
        <p:nvSpPr>
          <p:cNvPr id="132" name="Google Shape;1188;p19">
            <a:extLst>
              <a:ext uri="{FF2B5EF4-FFF2-40B4-BE49-F238E27FC236}">
                <a16:creationId xmlns:a16="http://schemas.microsoft.com/office/drawing/2014/main" id="{97183983-691D-5679-E762-7F1CEA11E2D6}"/>
              </a:ext>
            </a:extLst>
          </p:cNvPr>
          <p:cNvSpPr txBox="1"/>
          <p:nvPr/>
        </p:nvSpPr>
        <p:spPr>
          <a:xfrm>
            <a:off x="3346059" y="484188"/>
            <a:ext cx="2258804"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ea typeface="Arial"/>
                <a:cs typeface="Arial"/>
                <a:sym typeface="Arial"/>
              </a:rPr>
              <a:t>North Dakota </a:t>
            </a:r>
            <a:r>
              <a:rPr kumimoji="0" lang="en-US" sz="800" b="0" i="0" u="none" strike="noStrike" kern="0" cap="none" spc="0" normalizeH="0" baseline="0" noProof="0" dirty="0">
                <a:ln>
                  <a:noFill/>
                </a:ln>
                <a:solidFill>
                  <a:srgbClr val="141313"/>
                </a:solidFill>
                <a:effectLst/>
                <a:uLnTx/>
                <a:uFillTx/>
                <a:latin typeface="Arial"/>
                <a:ea typeface="Arial"/>
                <a:cs typeface="Arial"/>
                <a:sym typeface="Arial"/>
              </a:rPr>
              <a:t>- Allocated $25M to the Housing Finance Agency’s Housing Incentive Fund. This fund helps communities across the state build more age-friendly, affordable housing.</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sp>
        <p:nvSpPr>
          <p:cNvPr id="126" name="Google Shape;1188;p19">
            <a:extLst>
              <a:ext uri="{FF2B5EF4-FFF2-40B4-BE49-F238E27FC236}">
                <a16:creationId xmlns:a16="http://schemas.microsoft.com/office/drawing/2014/main" id="{DF813FA4-A322-66F9-B5A0-EE7550C99921}"/>
              </a:ext>
            </a:extLst>
          </p:cNvPr>
          <p:cNvSpPr txBox="1"/>
          <p:nvPr/>
        </p:nvSpPr>
        <p:spPr>
          <a:xfrm>
            <a:off x="3346059" y="1263707"/>
            <a:ext cx="2258804"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Ohio</a:t>
            </a:r>
            <a:r>
              <a:rPr kumimoji="0" lang="en-US" sz="800" b="0" i="0" u="none" strike="noStrike" kern="0" cap="none" spc="0" normalizeH="0" baseline="0" noProof="0" dirty="0">
                <a:ln>
                  <a:noFill/>
                </a:ln>
                <a:solidFill>
                  <a:srgbClr val="000000"/>
                </a:solidFill>
                <a:effectLst/>
                <a:uLnTx/>
                <a:uFillTx/>
                <a:latin typeface="Arial"/>
                <a:cs typeface="Arial"/>
                <a:sym typeface="Arial"/>
              </a:rPr>
              <a:t> - Allocated $47M per year to the Welcome Home Ohio program. That provides funds to local land banks for the development of affordable housing, rehabilitation and constructing residential homes.</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sp>
        <p:nvSpPr>
          <p:cNvPr id="120" name="Google Shape;1188;p19">
            <a:extLst>
              <a:ext uri="{FF2B5EF4-FFF2-40B4-BE49-F238E27FC236}">
                <a16:creationId xmlns:a16="http://schemas.microsoft.com/office/drawing/2014/main" id="{2FFA1363-2A53-D512-8AD6-DB5FECE8F0E7}"/>
              </a:ext>
            </a:extLst>
          </p:cNvPr>
          <p:cNvSpPr txBox="1"/>
          <p:nvPr/>
        </p:nvSpPr>
        <p:spPr>
          <a:xfrm>
            <a:off x="3346059" y="2166337"/>
            <a:ext cx="2258804" cy="36933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Arizona </a:t>
            </a:r>
            <a:r>
              <a:rPr kumimoji="0" lang="en-US" sz="800" b="1" i="0" u="none" strike="noStrike" kern="0" cap="none" spc="0" normalizeH="0" baseline="0" noProof="0" dirty="0">
                <a:ln>
                  <a:noFill/>
                </a:ln>
                <a:solidFill>
                  <a:srgbClr val="141313"/>
                </a:solidFill>
                <a:effectLst/>
                <a:uLnTx/>
                <a:uFillTx/>
                <a:latin typeface="Arial"/>
                <a:cs typeface="Arial"/>
                <a:sym typeface="Arial"/>
              </a:rPr>
              <a:t>-</a:t>
            </a:r>
            <a:r>
              <a:rPr kumimoji="0" lang="en-US" sz="800" b="1" i="0" u="none" strike="noStrike" kern="0" cap="none" spc="0" normalizeH="0" baseline="0" noProof="0" dirty="0">
                <a:ln>
                  <a:noFill/>
                </a:ln>
                <a:solidFill>
                  <a:srgbClr val="EC1300"/>
                </a:solidFill>
                <a:effectLst/>
                <a:uLnTx/>
                <a:uFillTx/>
                <a:latin typeface="Arial"/>
                <a:cs typeface="Arial"/>
                <a:sym typeface="Arial"/>
              </a:rPr>
              <a:t> </a:t>
            </a:r>
            <a:r>
              <a:rPr kumimoji="0" lang="en-US" sz="800" b="0" i="0" u="none" strike="noStrike" kern="0" cap="none" spc="0" normalizeH="0" baseline="0" noProof="0" dirty="0">
                <a:ln>
                  <a:noFill/>
                </a:ln>
                <a:solidFill>
                  <a:srgbClr val="141313"/>
                </a:solidFill>
                <a:effectLst/>
                <a:uLnTx/>
                <a:uFillTx/>
                <a:latin typeface="Arial"/>
                <a:cs typeface="Arial"/>
                <a:sym typeface="Arial"/>
              </a:rPr>
              <a:t>Allocated $5M to its Area Agencies on Aging to provide housing assistance to low-income, aging individuals across the state.</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sp>
        <p:nvSpPr>
          <p:cNvPr id="114" name="Google Shape;1188;p19">
            <a:extLst>
              <a:ext uri="{FF2B5EF4-FFF2-40B4-BE49-F238E27FC236}">
                <a16:creationId xmlns:a16="http://schemas.microsoft.com/office/drawing/2014/main" id="{A86A9EF9-8B88-D9CC-5B51-A5FD826AB219}"/>
              </a:ext>
            </a:extLst>
          </p:cNvPr>
          <p:cNvSpPr txBox="1"/>
          <p:nvPr/>
        </p:nvSpPr>
        <p:spPr>
          <a:xfrm>
            <a:off x="3346059" y="2779820"/>
            <a:ext cx="2258804"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Hawaii </a:t>
            </a:r>
            <a:r>
              <a:rPr kumimoji="0" lang="en-US" sz="800" b="0" i="0" u="none" strike="noStrike" kern="0" cap="none" spc="0" normalizeH="0" baseline="0" noProof="0" dirty="0">
                <a:ln>
                  <a:noFill/>
                </a:ln>
                <a:solidFill>
                  <a:srgbClr val="141313"/>
                </a:solidFill>
                <a:effectLst/>
                <a:uLnTx/>
                <a:uFillTx/>
                <a:latin typeface="Arial"/>
                <a:cs typeface="Arial"/>
                <a:sym typeface="Arial"/>
              </a:rPr>
              <a:t>- Established the Mixed-Income Subaccount within its Rental Housing Revolving Fund. The Subaccount will support the development of mixed-income housing in transit-oriented development areas.</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sp>
        <p:nvSpPr>
          <p:cNvPr id="108" name="Google Shape;1188;p19">
            <a:extLst>
              <a:ext uri="{FF2B5EF4-FFF2-40B4-BE49-F238E27FC236}">
                <a16:creationId xmlns:a16="http://schemas.microsoft.com/office/drawing/2014/main" id="{05CD3F5A-676C-BD58-6189-C4D1AB0EF9E3}"/>
              </a:ext>
            </a:extLst>
          </p:cNvPr>
          <p:cNvSpPr txBox="1"/>
          <p:nvPr/>
        </p:nvSpPr>
        <p:spPr>
          <a:xfrm>
            <a:off x="3334383" y="3628852"/>
            <a:ext cx="2258804"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Oregon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an additional $11M to the Homeless Prevention Services Emergency Rent Assistance fund. The fund provides financial assistance and support services to households facing homelessness. </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cxnSp>
        <p:nvCxnSpPr>
          <p:cNvPr id="70" name="Straight Connector 69">
            <a:extLst>
              <a:ext uri="{FF2B5EF4-FFF2-40B4-BE49-F238E27FC236}">
                <a16:creationId xmlns:a16="http://schemas.microsoft.com/office/drawing/2014/main" id="{1E7F45B4-D5D9-2737-DC28-84E0032317D4}"/>
              </a:ext>
            </a:extLst>
          </p:cNvPr>
          <p:cNvCxnSpPr>
            <a:cxnSpLocks/>
          </p:cNvCxnSpPr>
          <p:nvPr/>
        </p:nvCxnSpPr>
        <p:spPr>
          <a:xfrm>
            <a:off x="3346059" y="1181724"/>
            <a:ext cx="22588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1DECA83-38D2-43AC-A173-C5A3064A539E}"/>
              </a:ext>
            </a:extLst>
          </p:cNvPr>
          <p:cNvCxnSpPr>
            <a:cxnSpLocks/>
          </p:cNvCxnSpPr>
          <p:nvPr/>
        </p:nvCxnSpPr>
        <p:spPr>
          <a:xfrm>
            <a:off x="3346059" y="2084354"/>
            <a:ext cx="22588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53C0F19-D4FA-71BF-2CE9-38C6C9626687}"/>
              </a:ext>
            </a:extLst>
          </p:cNvPr>
          <p:cNvCxnSpPr>
            <a:cxnSpLocks/>
          </p:cNvCxnSpPr>
          <p:nvPr/>
        </p:nvCxnSpPr>
        <p:spPr>
          <a:xfrm>
            <a:off x="3346059" y="2697837"/>
            <a:ext cx="22588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E9299B0-5466-9BCF-79E6-5FFEE53AB11F}"/>
              </a:ext>
            </a:extLst>
          </p:cNvPr>
          <p:cNvCxnSpPr>
            <a:cxnSpLocks/>
          </p:cNvCxnSpPr>
          <p:nvPr/>
        </p:nvCxnSpPr>
        <p:spPr>
          <a:xfrm>
            <a:off x="3334383" y="3546868"/>
            <a:ext cx="22588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Google Shape;1188;p19">
            <a:extLst>
              <a:ext uri="{FF2B5EF4-FFF2-40B4-BE49-F238E27FC236}">
                <a16:creationId xmlns:a16="http://schemas.microsoft.com/office/drawing/2014/main" id="{FB89362F-BF15-16D5-E8FF-06602A71904B}"/>
              </a:ext>
            </a:extLst>
          </p:cNvPr>
          <p:cNvSpPr txBox="1"/>
          <p:nvPr/>
        </p:nvSpPr>
        <p:spPr>
          <a:xfrm>
            <a:off x="6081921" y="484188"/>
            <a:ext cx="2703304"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Delaware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$4M to its Housing Development Fund to help build more affordable housing. This funding will help address Delaware’s shortage of affordable housing, which has driven up home prices, rent and homelessness rates.</a:t>
            </a:r>
          </a:p>
        </p:txBody>
      </p:sp>
      <p:sp>
        <p:nvSpPr>
          <p:cNvPr id="96" name="Google Shape;1188;p19">
            <a:extLst>
              <a:ext uri="{FF2B5EF4-FFF2-40B4-BE49-F238E27FC236}">
                <a16:creationId xmlns:a16="http://schemas.microsoft.com/office/drawing/2014/main" id="{F5EBE064-FB4D-3BAA-A59C-CD6359458074}"/>
              </a:ext>
            </a:extLst>
          </p:cNvPr>
          <p:cNvSpPr txBox="1"/>
          <p:nvPr/>
        </p:nvSpPr>
        <p:spPr>
          <a:xfrm>
            <a:off x="6081921" y="1263707"/>
            <a:ext cx="2703304"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Maine </a:t>
            </a:r>
            <a:r>
              <a:rPr kumimoji="0" lang="en-US" sz="800" b="0" i="0" u="none" strike="noStrike" kern="0" cap="none" spc="0" normalizeH="0" baseline="0" noProof="0" dirty="0">
                <a:ln>
                  <a:noFill/>
                </a:ln>
                <a:solidFill>
                  <a:srgbClr val="141313"/>
                </a:solidFill>
                <a:effectLst/>
                <a:uLnTx/>
                <a:uFillTx/>
                <a:latin typeface="Arial"/>
                <a:cs typeface="Arial"/>
                <a:sym typeface="Arial"/>
              </a:rPr>
              <a:t>- Increased the maximum amount of its Historic Property Rehabilitation Tax Credit that can be claimed in the first two project years from $5M to $10M. These tax credits can be used to convert Maine’s historic structures such as mills, schools, churches and grange halls into housing that the state critically needs.</a:t>
            </a:r>
          </a:p>
        </p:txBody>
      </p:sp>
      <p:sp>
        <p:nvSpPr>
          <p:cNvPr id="90" name="Google Shape;1188;p19">
            <a:extLst>
              <a:ext uri="{FF2B5EF4-FFF2-40B4-BE49-F238E27FC236}">
                <a16:creationId xmlns:a16="http://schemas.microsoft.com/office/drawing/2014/main" id="{E9C9D343-0A49-17DB-10F7-6DF28471FF13}"/>
              </a:ext>
            </a:extLst>
          </p:cNvPr>
          <p:cNvSpPr txBox="1"/>
          <p:nvPr/>
        </p:nvSpPr>
        <p:spPr>
          <a:xfrm>
            <a:off x="6081921" y="2166337"/>
            <a:ext cx="2703304"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Vermont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an additional $235K to expand the </a:t>
            </a:r>
            <a:r>
              <a:rPr kumimoji="0" lang="en-US" sz="800" b="0" i="0" u="none" strike="noStrike" kern="0" cap="none" spc="0" normalizeH="0" baseline="0" noProof="0" dirty="0" err="1">
                <a:ln>
                  <a:noFill/>
                </a:ln>
                <a:solidFill>
                  <a:srgbClr val="141313"/>
                </a:solidFill>
                <a:effectLst/>
                <a:uLnTx/>
                <a:uFillTx/>
                <a:latin typeface="Arial"/>
                <a:cs typeface="Arial"/>
                <a:sym typeface="Arial"/>
              </a:rPr>
              <a:t>HomeShare</a:t>
            </a:r>
            <a:r>
              <a:rPr kumimoji="0" lang="en-US" sz="800" b="0" i="0" u="none" strike="noStrike" kern="0" cap="none" spc="0" normalizeH="0" baseline="0" noProof="0" dirty="0">
                <a:ln>
                  <a:noFill/>
                </a:ln>
                <a:solidFill>
                  <a:srgbClr val="141313"/>
                </a:solidFill>
                <a:effectLst/>
                <a:uLnTx/>
                <a:uFillTx/>
                <a:latin typeface="Arial"/>
                <a:cs typeface="Arial"/>
                <a:sym typeface="Arial"/>
              </a:rPr>
              <a:t> Vermont program statewide. This extra funding will allow expansion to the most rural counties, providing additional housing resources for some of the state’s most vulnerable populations.</a:t>
            </a:r>
          </a:p>
        </p:txBody>
      </p:sp>
      <p:sp>
        <p:nvSpPr>
          <p:cNvPr id="84" name="Google Shape;1188;p19">
            <a:extLst>
              <a:ext uri="{FF2B5EF4-FFF2-40B4-BE49-F238E27FC236}">
                <a16:creationId xmlns:a16="http://schemas.microsoft.com/office/drawing/2014/main" id="{7F1EE794-ABB5-816F-FB56-0207972C5A28}"/>
              </a:ext>
            </a:extLst>
          </p:cNvPr>
          <p:cNvSpPr txBox="1"/>
          <p:nvPr/>
        </p:nvSpPr>
        <p:spPr>
          <a:xfrm>
            <a:off x="6081921" y="2945856"/>
            <a:ext cx="2619375"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Kentucky </a:t>
            </a:r>
            <a:r>
              <a:rPr kumimoji="0" lang="en-US" sz="800" b="0" i="0" u="none" strike="noStrike" kern="0" cap="none" spc="0" normalizeH="0" baseline="0" noProof="0" dirty="0">
                <a:ln>
                  <a:noFill/>
                </a:ln>
                <a:solidFill>
                  <a:srgbClr val="141313"/>
                </a:solidFill>
                <a:effectLst/>
                <a:uLnTx/>
                <a:uFillTx/>
                <a:latin typeface="Arial"/>
                <a:cs typeface="Arial"/>
                <a:sym typeface="Arial"/>
              </a:rPr>
              <a:t>- Established the State Aid Funding for Emergencies fund, providing up to $100M in disaster relief funds to support housing development in counties most affected by flooding.</a:t>
            </a:r>
          </a:p>
        </p:txBody>
      </p:sp>
      <p:sp>
        <p:nvSpPr>
          <p:cNvPr id="78" name="Google Shape;1188;p19">
            <a:extLst>
              <a:ext uri="{FF2B5EF4-FFF2-40B4-BE49-F238E27FC236}">
                <a16:creationId xmlns:a16="http://schemas.microsoft.com/office/drawing/2014/main" id="{0C9AF80F-B415-031F-2E95-39482684E025}"/>
              </a:ext>
            </a:extLst>
          </p:cNvPr>
          <p:cNvSpPr txBox="1"/>
          <p:nvPr/>
        </p:nvSpPr>
        <p:spPr>
          <a:xfrm>
            <a:off x="6081921" y="3725376"/>
            <a:ext cx="2703304"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North Carolina </a:t>
            </a:r>
            <a:r>
              <a:rPr kumimoji="0" lang="en-US" sz="800" b="0" i="0" u="none" strike="noStrike" kern="0" cap="none" spc="0" normalizeH="0" baseline="0" noProof="0" dirty="0">
                <a:ln>
                  <a:noFill/>
                </a:ln>
                <a:solidFill>
                  <a:srgbClr val="141313"/>
                </a:solidFill>
                <a:effectLst/>
                <a:uLnTx/>
                <a:uFillTx/>
                <a:latin typeface="Arial"/>
                <a:cs typeface="Arial"/>
                <a:sym typeface="Arial"/>
              </a:rPr>
              <a:t>- Created the Small Rental Rehabilitation Program that specifically targets owners of one to four rental units per property that were damaged by Hurricane Helene. Property owners must agree to provide affordable rent rates for a 10-year period following program construction to be considered for assistance.</a:t>
            </a:r>
          </a:p>
        </p:txBody>
      </p:sp>
      <p:cxnSp>
        <p:nvCxnSpPr>
          <p:cNvPr id="74" name="Straight Connector 73">
            <a:extLst>
              <a:ext uri="{FF2B5EF4-FFF2-40B4-BE49-F238E27FC236}">
                <a16:creationId xmlns:a16="http://schemas.microsoft.com/office/drawing/2014/main" id="{689AE9E1-1958-29D3-62CB-07373F7F40E8}"/>
              </a:ext>
            </a:extLst>
          </p:cNvPr>
          <p:cNvCxnSpPr>
            <a:cxnSpLocks/>
          </p:cNvCxnSpPr>
          <p:nvPr/>
        </p:nvCxnSpPr>
        <p:spPr>
          <a:xfrm>
            <a:off x="6081920" y="1181724"/>
            <a:ext cx="27033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2E84959-A30C-FE86-E3B5-F596BE7D82A2}"/>
              </a:ext>
            </a:extLst>
          </p:cNvPr>
          <p:cNvCxnSpPr>
            <a:cxnSpLocks/>
          </p:cNvCxnSpPr>
          <p:nvPr/>
        </p:nvCxnSpPr>
        <p:spPr>
          <a:xfrm>
            <a:off x="6081920" y="2084354"/>
            <a:ext cx="27033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1E78BD8-7343-86E3-0BD7-1DF57E1FA11A}"/>
              </a:ext>
            </a:extLst>
          </p:cNvPr>
          <p:cNvCxnSpPr>
            <a:cxnSpLocks/>
          </p:cNvCxnSpPr>
          <p:nvPr/>
        </p:nvCxnSpPr>
        <p:spPr>
          <a:xfrm>
            <a:off x="6081920" y="2863873"/>
            <a:ext cx="27033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56FFB40-3530-9EB6-FDA2-7F7AF155E057}"/>
              </a:ext>
            </a:extLst>
          </p:cNvPr>
          <p:cNvCxnSpPr>
            <a:cxnSpLocks/>
          </p:cNvCxnSpPr>
          <p:nvPr/>
        </p:nvCxnSpPr>
        <p:spPr>
          <a:xfrm>
            <a:off x="6081920" y="3643392"/>
            <a:ext cx="2703304"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189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180;p19">
            <a:extLst>
              <a:ext uri="{FF2B5EF4-FFF2-40B4-BE49-F238E27FC236}">
                <a16:creationId xmlns:a16="http://schemas.microsoft.com/office/drawing/2014/main" id="{7BD9E342-61EE-F4F8-F827-6C99B2D3FC1F}"/>
              </a:ext>
            </a:extLst>
          </p:cNvPr>
          <p:cNvSpPr/>
          <p:nvPr/>
        </p:nvSpPr>
        <p:spPr>
          <a:xfrm>
            <a:off x="0" y="1"/>
            <a:ext cx="9144000" cy="1312278"/>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endParaRPr kumimoji="0" sz="3200" b="1" i="0" u="none" strike="noStrike" kern="0" cap="none" spc="0" normalizeH="0" baseline="0" noProof="0" dirty="0">
              <a:ln>
                <a:noFill/>
              </a:ln>
              <a:solidFill>
                <a:srgbClr val="F2F2F2"/>
              </a:solidFill>
              <a:effectLst/>
              <a:uLnTx/>
              <a:uFillTx/>
              <a:latin typeface="Arial"/>
              <a:ea typeface="Arial"/>
              <a:cs typeface="Arial"/>
              <a:sym typeface="Arial"/>
            </a:endParaRPr>
          </a:p>
        </p:txBody>
      </p:sp>
      <p:sp>
        <p:nvSpPr>
          <p:cNvPr id="2" name="Title 1">
            <a:extLst>
              <a:ext uri="{FF2B5EF4-FFF2-40B4-BE49-F238E27FC236}">
                <a16:creationId xmlns:a16="http://schemas.microsoft.com/office/drawing/2014/main" id="{F06452A5-D601-BA50-78C6-51F51E5FFEC4}"/>
              </a:ext>
            </a:extLst>
          </p:cNvPr>
          <p:cNvSpPr>
            <a:spLocks noGrp="1"/>
          </p:cNvSpPr>
          <p:nvPr>
            <p:ph type="title"/>
          </p:nvPr>
        </p:nvSpPr>
        <p:spPr/>
        <p:txBody>
          <a:bodyPr/>
          <a:lstStyle/>
          <a:p>
            <a:r>
              <a:rPr lang="en-US" dirty="0">
                <a:solidFill>
                  <a:schemeClr val="bg1"/>
                </a:solidFill>
              </a:rPr>
              <a:t>Funding Affordable Housing </a:t>
            </a:r>
          </a:p>
        </p:txBody>
      </p:sp>
      <p:sp>
        <p:nvSpPr>
          <p:cNvPr id="4" name="Google Shape;1182;p19">
            <a:extLst>
              <a:ext uri="{FF2B5EF4-FFF2-40B4-BE49-F238E27FC236}">
                <a16:creationId xmlns:a16="http://schemas.microsoft.com/office/drawing/2014/main" id="{B1A646FA-F9B8-9156-78B1-748C31EC5DDC}"/>
              </a:ext>
            </a:extLst>
          </p:cNvPr>
          <p:cNvSpPr txBox="1"/>
          <p:nvPr/>
        </p:nvSpPr>
        <p:spPr>
          <a:xfrm>
            <a:off x="358774" y="901275"/>
            <a:ext cx="8442325" cy="2462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600" b="0" i="0" u="none" strike="noStrike" kern="0" cap="none" spc="0" normalizeH="0" baseline="0" noProof="0" dirty="0">
                <a:ln>
                  <a:noFill/>
                </a:ln>
                <a:solidFill>
                  <a:srgbClr val="FFFFFF"/>
                </a:solidFill>
                <a:effectLst/>
                <a:uLnTx/>
                <a:uFillTx/>
                <a:latin typeface="Arial"/>
                <a:ea typeface="Arial"/>
                <a:cs typeface="Arial"/>
                <a:sym typeface="Arial"/>
              </a:rPr>
              <a:t>Big push for funding affordable housing at the local level – 2024/25 Examples</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8" name="Google Shape;1178;p19" descr="A hand putting a coin into a small model house&#10;&#10;Description automatically generated">
            <a:extLst>
              <a:ext uri="{FF2B5EF4-FFF2-40B4-BE49-F238E27FC236}">
                <a16:creationId xmlns:a16="http://schemas.microsoft.com/office/drawing/2014/main" id="{C6EC4AFC-F951-9DF2-8B51-6EB7956C6341}"/>
              </a:ext>
            </a:extLst>
          </p:cNvPr>
          <p:cNvPicPr preferRelativeResize="0"/>
          <p:nvPr/>
        </p:nvPicPr>
        <p:blipFill rotWithShape="1">
          <a:blip r:embed="rId2">
            <a:alphaModFix/>
          </a:blip>
          <a:srcRect l="25447" t="2229" r="24368" b="4163"/>
          <a:stretch>
            <a:fillRect/>
          </a:stretch>
        </p:blipFill>
        <p:spPr>
          <a:xfrm>
            <a:off x="6697979" y="1312279"/>
            <a:ext cx="2446021" cy="3042473"/>
          </a:xfrm>
          <a:prstGeom prst="rect">
            <a:avLst/>
          </a:prstGeom>
          <a:noFill/>
          <a:ln>
            <a:noFill/>
          </a:ln>
        </p:spPr>
      </p:pic>
      <p:grpSp>
        <p:nvGrpSpPr>
          <p:cNvPr id="89" name="Group 88">
            <a:extLst>
              <a:ext uri="{FF2B5EF4-FFF2-40B4-BE49-F238E27FC236}">
                <a16:creationId xmlns:a16="http://schemas.microsoft.com/office/drawing/2014/main" id="{E82FFC4C-9208-A90A-EC36-391F3ADAF742}"/>
              </a:ext>
            </a:extLst>
          </p:cNvPr>
          <p:cNvGrpSpPr/>
          <p:nvPr/>
        </p:nvGrpSpPr>
        <p:grpSpPr>
          <a:xfrm>
            <a:off x="342900" y="1550173"/>
            <a:ext cx="2717601" cy="861774"/>
            <a:chOff x="342900" y="1628796"/>
            <a:chExt cx="2717601" cy="861774"/>
          </a:xfrm>
        </p:grpSpPr>
        <p:sp>
          <p:nvSpPr>
            <p:cNvPr id="10" name="Google Shape;1188;p19">
              <a:extLst>
                <a:ext uri="{FF2B5EF4-FFF2-40B4-BE49-F238E27FC236}">
                  <a16:creationId xmlns:a16="http://schemas.microsoft.com/office/drawing/2014/main" id="{46DA5134-19C3-81FA-18BD-CFC74F6A9C84}"/>
                </a:ext>
              </a:extLst>
            </p:cNvPr>
            <p:cNvSpPr txBox="1"/>
            <p:nvPr/>
          </p:nvSpPr>
          <p:spPr>
            <a:xfrm>
              <a:off x="605378" y="1628796"/>
              <a:ext cx="2455123" cy="86177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ea typeface="Arial"/>
                  <a:cs typeface="Arial"/>
                  <a:sym typeface="Arial"/>
                </a:rPr>
                <a:t>Austin, Texas</a:t>
              </a:r>
              <a:r>
                <a:rPr kumimoji="0" lang="en-US" sz="800" b="0" i="0" u="none" strike="noStrike" kern="0" cap="none" spc="0" normalizeH="0" baseline="0" noProof="0" dirty="0">
                  <a:ln>
                    <a:noFill/>
                  </a:ln>
                  <a:solidFill>
                    <a:srgbClr val="141313"/>
                  </a:solidFill>
                  <a:effectLst/>
                  <a:uLnTx/>
                  <a:uFillTx/>
                  <a:latin typeface="Arial"/>
                  <a:ea typeface="Arial"/>
                  <a:cs typeface="Arial"/>
                  <a:sym typeface="Arial"/>
                </a:rPr>
                <a:t>- Passed a resolution that improves access to capital by partnering with local financial institutions, establishes a taskforce aimed at reducing development costs and streamlining development, and expands education and outreach to empower homeowners with information about rights, protections, and programs.</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grpSp>
          <p:nvGrpSpPr>
            <p:cNvPr id="11" name="Google Shape;1189;p19">
              <a:extLst>
                <a:ext uri="{FF2B5EF4-FFF2-40B4-BE49-F238E27FC236}">
                  <a16:creationId xmlns:a16="http://schemas.microsoft.com/office/drawing/2014/main" id="{6029B2D7-0433-728F-A892-C0DDDADD8359}"/>
                </a:ext>
              </a:extLst>
            </p:cNvPr>
            <p:cNvGrpSpPr/>
            <p:nvPr/>
          </p:nvGrpSpPr>
          <p:grpSpPr>
            <a:xfrm>
              <a:off x="342900" y="1656932"/>
              <a:ext cx="144000" cy="144000"/>
              <a:chOff x="342900" y="3705225"/>
              <a:chExt cx="190499" cy="190499"/>
            </a:xfrm>
          </p:grpSpPr>
          <p:sp>
            <p:nvSpPr>
              <p:cNvPr id="12" name="Google Shape;1190;p19">
                <a:extLst>
                  <a:ext uri="{FF2B5EF4-FFF2-40B4-BE49-F238E27FC236}">
                    <a16:creationId xmlns:a16="http://schemas.microsoft.com/office/drawing/2014/main" id="{CF79169F-DA5F-DE44-1726-BFE86F745AC6}"/>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13" name="Google Shape;1191;p19">
                <a:extLst>
                  <a:ext uri="{FF2B5EF4-FFF2-40B4-BE49-F238E27FC236}">
                    <a16:creationId xmlns:a16="http://schemas.microsoft.com/office/drawing/2014/main" id="{CFD5A47F-C4C9-A2A0-088C-CAF82D3E047B}"/>
                  </a:ext>
                </a:extLst>
              </p:cNvPr>
              <p:cNvGrpSpPr/>
              <p:nvPr/>
            </p:nvGrpSpPr>
            <p:grpSpPr>
              <a:xfrm>
                <a:off x="393631" y="3769520"/>
                <a:ext cx="89036" cy="61910"/>
                <a:chOff x="1665114" y="4087088"/>
                <a:chExt cx="190535" cy="132487"/>
              </a:xfrm>
            </p:grpSpPr>
            <p:cxnSp>
              <p:nvCxnSpPr>
                <p:cNvPr id="14" name="Google Shape;1192;p19">
                  <a:extLst>
                    <a:ext uri="{FF2B5EF4-FFF2-40B4-BE49-F238E27FC236}">
                      <a16:creationId xmlns:a16="http://schemas.microsoft.com/office/drawing/2014/main" id="{01B61A01-E41D-8AE7-6968-97D95E9B7D16}"/>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15" name="Google Shape;1193;p19">
                  <a:extLst>
                    <a:ext uri="{FF2B5EF4-FFF2-40B4-BE49-F238E27FC236}">
                      <a16:creationId xmlns:a16="http://schemas.microsoft.com/office/drawing/2014/main" id="{E242D417-F4DE-1B2D-C92D-FA38B306C2C0}"/>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87" name="Group 86">
            <a:extLst>
              <a:ext uri="{FF2B5EF4-FFF2-40B4-BE49-F238E27FC236}">
                <a16:creationId xmlns:a16="http://schemas.microsoft.com/office/drawing/2014/main" id="{4229B490-A4E8-9CAC-8248-8106BB8669EB}"/>
              </a:ext>
            </a:extLst>
          </p:cNvPr>
          <p:cNvGrpSpPr/>
          <p:nvPr/>
        </p:nvGrpSpPr>
        <p:grpSpPr>
          <a:xfrm>
            <a:off x="342900" y="2566909"/>
            <a:ext cx="2717601" cy="615553"/>
            <a:chOff x="342900" y="2885148"/>
            <a:chExt cx="2717601" cy="615553"/>
          </a:xfrm>
        </p:grpSpPr>
        <p:sp>
          <p:nvSpPr>
            <p:cNvPr id="24" name="Google Shape;1188;p19">
              <a:extLst>
                <a:ext uri="{FF2B5EF4-FFF2-40B4-BE49-F238E27FC236}">
                  <a16:creationId xmlns:a16="http://schemas.microsoft.com/office/drawing/2014/main" id="{F4AE3FA6-C5A1-F5BF-3D62-19AC827542FC}"/>
                </a:ext>
              </a:extLst>
            </p:cNvPr>
            <p:cNvSpPr txBox="1"/>
            <p:nvPr/>
          </p:nvSpPr>
          <p:spPr>
            <a:xfrm>
              <a:off x="605379" y="2885148"/>
              <a:ext cx="2455122"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Miami-Dade County, Florida </a:t>
              </a:r>
              <a:r>
                <a:rPr kumimoji="0" lang="en-US" sz="800" b="1" i="0" u="none" strike="noStrike" kern="0" cap="none" spc="0" normalizeH="0" baseline="0" noProof="0" dirty="0">
                  <a:ln>
                    <a:noFill/>
                  </a:ln>
                  <a:solidFill>
                    <a:srgbClr val="141313"/>
                  </a:solidFill>
                  <a:effectLst/>
                  <a:uLnTx/>
                  <a:uFillTx/>
                  <a:latin typeface="Arial"/>
                  <a:cs typeface="Arial"/>
                  <a:sym typeface="Arial"/>
                </a:rPr>
                <a:t>-</a:t>
              </a:r>
              <a:r>
                <a:rPr kumimoji="0" lang="en-US" sz="800" b="1" i="0" u="none" strike="noStrike" kern="0" cap="none" spc="0" normalizeH="0" baseline="0" noProof="0" dirty="0">
                  <a:ln>
                    <a:noFill/>
                  </a:ln>
                  <a:solidFill>
                    <a:srgbClr val="EC1300"/>
                  </a:solidFill>
                  <a:effectLst/>
                  <a:uLnTx/>
                  <a:uFillTx/>
                  <a:latin typeface="Arial"/>
                  <a:cs typeface="Arial"/>
                  <a:sym typeface="Arial"/>
                </a:rPr>
                <a:t> </a:t>
              </a:r>
              <a:r>
                <a:rPr kumimoji="0" lang="en-US" sz="800" b="0" i="0" u="none" strike="noStrike" kern="0" cap="none" spc="0" normalizeH="0" baseline="0" noProof="0" dirty="0">
                  <a:ln>
                    <a:noFill/>
                  </a:ln>
                  <a:solidFill>
                    <a:srgbClr val="141313"/>
                  </a:solidFill>
                  <a:effectLst/>
                  <a:uLnTx/>
                  <a:uFillTx/>
                  <a:latin typeface="Arial"/>
                  <a:cs typeface="Arial"/>
                  <a:sym typeface="Arial"/>
                </a:rPr>
                <a:t>Reinstated funding for the Miami-Dade Age-Friendly Initiative in its 2024-2025 budget. These funds will be used to implement the Miami-Dade Age-Friendly Action Plan in creating age-friendly affordable housing.</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grpSp>
          <p:nvGrpSpPr>
            <p:cNvPr id="25" name="Google Shape;1189;p19">
              <a:extLst>
                <a:ext uri="{FF2B5EF4-FFF2-40B4-BE49-F238E27FC236}">
                  <a16:creationId xmlns:a16="http://schemas.microsoft.com/office/drawing/2014/main" id="{E5117ECD-6207-9D2F-A9B7-76355B3176B2}"/>
                </a:ext>
              </a:extLst>
            </p:cNvPr>
            <p:cNvGrpSpPr/>
            <p:nvPr/>
          </p:nvGrpSpPr>
          <p:grpSpPr>
            <a:xfrm>
              <a:off x="342900" y="2913284"/>
              <a:ext cx="144000" cy="144000"/>
              <a:chOff x="342900" y="3705225"/>
              <a:chExt cx="190499" cy="190499"/>
            </a:xfrm>
          </p:grpSpPr>
          <p:sp>
            <p:nvSpPr>
              <p:cNvPr id="26" name="Google Shape;1190;p19">
                <a:extLst>
                  <a:ext uri="{FF2B5EF4-FFF2-40B4-BE49-F238E27FC236}">
                    <a16:creationId xmlns:a16="http://schemas.microsoft.com/office/drawing/2014/main" id="{4CA21201-C180-E22E-B6F6-C46A228ABEF6}"/>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27" name="Google Shape;1191;p19">
                <a:extLst>
                  <a:ext uri="{FF2B5EF4-FFF2-40B4-BE49-F238E27FC236}">
                    <a16:creationId xmlns:a16="http://schemas.microsoft.com/office/drawing/2014/main" id="{7B8459EA-F640-A25F-8053-D90FE3D8F29C}"/>
                  </a:ext>
                </a:extLst>
              </p:cNvPr>
              <p:cNvGrpSpPr/>
              <p:nvPr/>
            </p:nvGrpSpPr>
            <p:grpSpPr>
              <a:xfrm>
                <a:off x="393631" y="3769520"/>
                <a:ext cx="89036" cy="61910"/>
                <a:chOff x="1665114" y="4087088"/>
                <a:chExt cx="190535" cy="132487"/>
              </a:xfrm>
            </p:grpSpPr>
            <p:cxnSp>
              <p:nvCxnSpPr>
                <p:cNvPr id="28" name="Google Shape;1192;p19">
                  <a:extLst>
                    <a:ext uri="{FF2B5EF4-FFF2-40B4-BE49-F238E27FC236}">
                      <a16:creationId xmlns:a16="http://schemas.microsoft.com/office/drawing/2014/main" id="{B47B17A9-46BA-9276-EC1A-FF6CCF2EEDF0}"/>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29" name="Google Shape;1193;p19">
                  <a:extLst>
                    <a:ext uri="{FF2B5EF4-FFF2-40B4-BE49-F238E27FC236}">
                      <a16:creationId xmlns:a16="http://schemas.microsoft.com/office/drawing/2014/main" id="{15F1C388-6CC7-D29E-668E-56D578A52E91}"/>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86" name="Group 85">
            <a:extLst>
              <a:ext uri="{FF2B5EF4-FFF2-40B4-BE49-F238E27FC236}">
                <a16:creationId xmlns:a16="http://schemas.microsoft.com/office/drawing/2014/main" id="{1EE3D4AC-4A93-D045-223C-4509BC1E3841}"/>
              </a:ext>
            </a:extLst>
          </p:cNvPr>
          <p:cNvGrpSpPr/>
          <p:nvPr/>
        </p:nvGrpSpPr>
        <p:grpSpPr>
          <a:xfrm>
            <a:off x="342900" y="3337424"/>
            <a:ext cx="2717601" cy="615553"/>
            <a:chOff x="342900" y="3358638"/>
            <a:chExt cx="2717601" cy="615553"/>
          </a:xfrm>
        </p:grpSpPr>
        <p:sp>
          <p:nvSpPr>
            <p:cNvPr id="31" name="Google Shape;1188;p19">
              <a:extLst>
                <a:ext uri="{FF2B5EF4-FFF2-40B4-BE49-F238E27FC236}">
                  <a16:creationId xmlns:a16="http://schemas.microsoft.com/office/drawing/2014/main" id="{8B4DC7AD-80F2-65DC-D04A-9F5ACAEB02C1}"/>
                </a:ext>
              </a:extLst>
            </p:cNvPr>
            <p:cNvSpPr txBox="1"/>
            <p:nvPr/>
          </p:nvSpPr>
          <p:spPr>
            <a:xfrm>
              <a:off x="605379" y="3358638"/>
              <a:ext cx="2455122"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Evansville, Indiana </a:t>
              </a:r>
              <a:r>
                <a:rPr kumimoji="0" lang="en-US" sz="800" b="0" i="0" u="none" strike="noStrike" kern="0" cap="none" spc="0" normalizeH="0" baseline="0" noProof="0" dirty="0">
                  <a:ln>
                    <a:noFill/>
                  </a:ln>
                  <a:solidFill>
                    <a:srgbClr val="141313"/>
                  </a:solidFill>
                  <a:effectLst/>
                  <a:uLnTx/>
                  <a:uFillTx/>
                  <a:latin typeface="Arial"/>
                  <a:cs typeface="Arial"/>
                  <a:sym typeface="Arial"/>
                </a:rPr>
                <a:t>- Appropriated $1 million toward the city’s Affordable Housing Trust Fund. The Fund supports housing developers and residents in need of low-to-no interest loans for housing development, preservation/repairs and accessibility modifications.</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grpSp>
          <p:nvGrpSpPr>
            <p:cNvPr id="32" name="Google Shape;1189;p19">
              <a:extLst>
                <a:ext uri="{FF2B5EF4-FFF2-40B4-BE49-F238E27FC236}">
                  <a16:creationId xmlns:a16="http://schemas.microsoft.com/office/drawing/2014/main" id="{1F56F5E8-D27E-4844-4342-1307A920DB6D}"/>
                </a:ext>
              </a:extLst>
            </p:cNvPr>
            <p:cNvGrpSpPr/>
            <p:nvPr/>
          </p:nvGrpSpPr>
          <p:grpSpPr>
            <a:xfrm>
              <a:off x="342900" y="3386774"/>
              <a:ext cx="144000" cy="144000"/>
              <a:chOff x="342900" y="3705225"/>
              <a:chExt cx="190499" cy="190499"/>
            </a:xfrm>
          </p:grpSpPr>
          <p:sp>
            <p:nvSpPr>
              <p:cNvPr id="33" name="Google Shape;1190;p19">
                <a:extLst>
                  <a:ext uri="{FF2B5EF4-FFF2-40B4-BE49-F238E27FC236}">
                    <a16:creationId xmlns:a16="http://schemas.microsoft.com/office/drawing/2014/main" id="{BA5BA1DB-DACA-9754-FDB6-6882E6B9EE36}"/>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34" name="Google Shape;1191;p19">
                <a:extLst>
                  <a:ext uri="{FF2B5EF4-FFF2-40B4-BE49-F238E27FC236}">
                    <a16:creationId xmlns:a16="http://schemas.microsoft.com/office/drawing/2014/main" id="{6AFD7CAD-3039-0FF4-CFE3-880B165FF00F}"/>
                  </a:ext>
                </a:extLst>
              </p:cNvPr>
              <p:cNvGrpSpPr/>
              <p:nvPr/>
            </p:nvGrpSpPr>
            <p:grpSpPr>
              <a:xfrm>
                <a:off x="393631" y="3769520"/>
                <a:ext cx="89036" cy="61910"/>
                <a:chOff x="1665114" y="4087088"/>
                <a:chExt cx="190535" cy="132487"/>
              </a:xfrm>
            </p:grpSpPr>
            <p:cxnSp>
              <p:nvCxnSpPr>
                <p:cNvPr id="35" name="Google Shape;1192;p19">
                  <a:extLst>
                    <a:ext uri="{FF2B5EF4-FFF2-40B4-BE49-F238E27FC236}">
                      <a16:creationId xmlns:a16="http://schemas.microsoft.com/office/drawing/2014/main" id="{39F8FF46-5B5F-3FA6-7FB5-148FA7526136}"/>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36" name="Google Shape;1193;p19">
                  <a:extLst>
                    <a:ext uri="{FF2B5EF4-FFF2-40B4-BE49-F238E27FC236}">
                      <a16:creationId xmlns:a16="http://schemas.microsoft.com/office/drawing/2014/main" id="{1D86B9A0-5FC9-B271-B57E-23CDA3D23E0F}"/>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85" name="Group 84">
            <a:extLst>
              <a:ext uri="{FF2B5EF4-FFF2-40B4-BE49-F238E27FC236}">
                <a16:creationId xmlns:a16="http://schemas.microsoft.com/office/drawing/2014/main" id="{A78DBD63-DE57-29E7-48E1-FE6028CEF5E3}"/>
              </a:ext>
            </a:extLst>
          </p:cNvPr>
          <p:cNvGrpSpPr/>
          <p:nvPr/>
        </p:nvGrpSpPr>
        <p:grpSpPr>
          <a:xfrm>
            <a:off x="342900" y="4107938"/>
            <a:ext cx="2527865" cy="246221"/>
            <a:chOff x="342900" y="3939849"/>
            <a:chExt cx="2527865" cy="246221"/>
          </a:xfrm>
        </p:grpSpPr>
        <p:sp>
          <p:nvSpPr>
            <p:cNvPr id="38" name="Google Shape;1188;p19">
              <a:extLst>
                <a:ext uri="{FF2B5EF4-FFF2-40B4-BE49-F238E27FC236}">
                  <a16:creationId xmlns:a16="http://schemas.microsoft.com/office/drawing/2014/main" id="{698141D9-0815-3DE2-B6C0-619253F3D54C}"/>
                </a:ext>
              </a:extLst>
            </p:cNvPr>
            <p:cNvSpPr txBox="1"/>
            <p:nvPr/>
          </p:nvSpPr>
          <p:spPr>
            <a:xfrm>
              <a:off x="605379" y="3939849"/>
              <a:ext cx="2265386" cy="2462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EC1300"/>
                  </a:solidFill>
                  <a:effectLst/>
                  <a:uLnTx/>
                  <a:uFillTx/>
                  <a:latin typeface="Arial"/>
                  <a:cs typeface="Arial"/>
                  <a:sym typeface="Arial"/>
                </a:rPr>
                <a:t>Dallas, Texas </a:t>
              </a:r>
              <a:r>
                <a:rPr kumimoji="0" lang="en-US" sz="800" b="0" i="0" u="none" strike="noStrike" kern="0" cap="none" spc="0" normalizeH="0" baseline="0" noProof="0" dirty="0">
                  <a:ln>
                    <a:noFill/>
                  </a:ln>
                  <a:solidFill>
                    <a:srgbClr val="141313"/>
                  </a:solidFill>
                  <a:effectLst/>
                  <a:uLnTx/>
                  <a:uFillTx/>
                  <a:latin typeface="Arial"/>
                  <a:cs typeface="Arial"/>
                  <a:sym typeface="Arial"/>
                </a:rPr>
                <a:t>- Increased funding for affordable housing from $4.8 million to $24.5 million. </a:t>
              </a:r>
              <a:endParaRPr kumimoji="0" sz="800" b="0" i="0" u="none" strike="noStrike" kern="0" cap="none" spc="0" normalizeH="0" baseline="0" noProof="0" dirty="0">
                <a:ln>
                  <a:noFill/>
                </a:ln>
                <a:solidFill>
                  <a:srgbClr val="141313"/>
                </a:solidFill>
                <a:effectLst/>
                <a:uLnTx/>
                <a:uFillTx/>
                <a:latin typeface="Arial"/>
                <a:cs typeface="Arial"/>
                <a:sym typeface="Arial"/>
              </a:endParaRPr>
            </a:p>
          </p:txBody>
        </p:sp>
        <p:grpSp>
          <p:nvGrpSpPr>
            <p:cNvPr id="39" name="Google Shape;1189;p19">
              <a:extLst>
                <a:ext uri="{FF2B5EF4-FFF2-40B4-BE49-F238E27FC236}">
                  <a16:creationId xmlns:a16="http://schemas.microsoft.com/office/drawing/2014/main" id="{CBD51597-200A-BAE6-1822-F422E06D7BCA}"/>
                </a:ext>
              </a:extLst>
            </p:cNvPr>
            <p:cNvGrpSpPr/>
            <p:nvPr/>
          </p:nvGrpSpPr>
          <p:grpSpPr>
            <a:xfrm>
              <a:off x="342900" y="3967985"/>
              <a:ext cx="144000" cy="144000"/>
              <a:chOff x="342900" y="3705225"/>
              <a:chExt cx="190499" cy="190499"/>
            </a:xfrm>
          </p:grpSpPr>
          <p:sp>
            <p:nvSpPr>
              <p:cNvPr id="40" name="Google Shape;1190;p19">
                <a:extLst>
                  <a:ext uri="{FF2B5EF4-FFF2-40B4-BE49-F238E27FC236}">
                    <a16:creationId xmlns:a16="http://schemas.microsoft.com/office/drawing/2014/main" id="{C8A690AD-4E6C-F937-81D0-7E21F497B296}"/>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41" name="Google Shape;1191;p19">
                <a:extLst>
                  <a:ext uri="{FF2B5EF4-FFF2-40B4-BE49-F238E27FC236}">
                    <a16:creationId xmlns:a16="http://schemas.microsoft.com/office/drawing/2014/main" id="{6CE70BEB-AFDE-8200-17C6-66A977FB4A17}"/>
                  </a:ext>
                </a:extLst>
              </p:cNvPr>
              <p:cNvGrpSpPr/>
              <p:nvPr/>
            </p:nvGrpSpPr>
            <p:grpSpPr>
              <a:xfrm>
                <a:off x="393631" y="3769520"/>
                <a:ext cx="89036" cy="61910"/>
                <a:chOff x="1665114" y="4087088"/>
                <a:chExt cx="190535" cy="132487"/>
              </a:xfrm>
            </p:grpSpPr>
            <p:cxnSp>
              <p:nvCxnSpPr>
                <p:cNvPr id="42" name="Google Shape;1192;p19">
                  <a:extLst>
                    <a:ext uri="{FF2B5EF4-FFF2-40B4-BE49-F238E27FC236}">
                      <a16:creationId xmlns:a16="http://schemas.microsoft.com/office/drawing/2014/main" id="{18AEB849-8547-6F9D-849D-A7B8A6FE7249}"/>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43" name="Google Shape;1193;p19">
                  <a:extLst>
                    <a:ext uri="{FF2B5EF4-FFF2-40B4-BE49-F238E27FC236}">
                      <a16:creationId xmlns:a16="http://schemas.microsoft.com/office/drawing/2014/main" id="{DA8299E7-5C46-77FF-CEAB-711255F73A47}"/>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44" name="Group 43">
            <a:extLst>
              <a:ext uri="{FF2B5EF4-FFF2-40B4-BE49-F238E27FC236}">
                <a16:creationId xmlns:a16="http://schemas.microsoft.com/office/drawing/2014/main" id="{883DA6BE-B1B9-DCB8-E01C-74B1703091CB}"/>
              </a:ext>
            </a:extLst>
          </p:cNvPr>
          <p:cNvGrpSpPr/>
          <p:nvPr/>
        </p:nvGrpSpPr>
        <p:grpSpPr>
          <a:xfrm>
            <a:off x="3380929" y="1550173"/>
            <a:ext cx="3097118" cy="615553"/>
            <a:chOff x="3381375" y="1295998"/>
            <a:chExt cx="3097118" cy="615553"/>
          </a:xfrm>
        </p:grpSpPr>
        <p:sp>
          <p:nvSpPr>
            <p:cNvPr id="45" name="Google Shape;1188;p19">
              <a:extLst>
                <a:ext uri="{FF2B5EF4-FFF2-40B4-BE49-F238E27FC236}">
                  <a16:creationId xmlns:a16="http://schemas.microsoft.com/office/drawing/2014/main" id="{E413928A-D966-34C3-0F4B-98BF7205236A}"/>
                </a:ext>
              </a:extLst>
            </p:cNvPr>
            <p:cNvSpPr txBox="1"/>
            <p:nvPr/>
          </p:nvSpPr>
          <p:spPr>
            <a:xfrm>
              <a:off x="3643853" y="1295998"/>
              <a:ext cx="2834640"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New Orleans, Louisiana </a:t>
              </a:r>
              <a:r>
                <a:rPr kumimoji="0" lang="en-US" sz="800" b="0" i="0" u="none" strike="noStrike" kern="0" cap="none" spc="0" normalizeH="0" baseline="0" noProof="0" dirty="0">
                  <a:ln>
                    <a:noFill/>
                  </a:ln>
                  <a:solidFill>
                    <a:srgbClr val="141313"/>
                  </a:solidFill>
                  <a:effectLst/>
                  <a:uLnTx/>
                  <a:uFillTx/>
                  <a:latin typeface="Arial"/>
                  <a:cs typeface="Arial"/>
                  <a:sym typeface="Arial"/>
                </a:rPr>
                <a:t>- Approved the creation of the Housing Trust Fund, which will dedicate 2% of the city’s surplus budget to affordable housing programs. These programs will benefit older adults on fixed incomes, low- to moderate-income families and individuals with disabilities.</a:t>
              </a:r>
            </a:p>
          </p:txBody>
        </p:sp>
        <p:grpSp>
          <p:nvGrpSpPr>
            <p:cNvPr id="46" name="Google Shape;1189;p19">
              <a:extLst>
                <a:ext uri="{FF2B5EF4-FFF2-40B4-BE49-F238E27FC236}">
                  <a16:creationId xmlns:a16="http://schemas.microsoft.com/office/drawing/2014/main" id="{C2668016-43B0-EAFF-9E8D-FD2DAC9C0236}"/>
                </a:ext>
              </a:extLst>
            </p:cNvPr>
            <p:cNvGrpSpPr/>
            <p:nvPr/>
          </p:nvGrpSpPr>
          <p:grpSpPr>
            <a:xfrm>
              <a:off x="3381375" y="1324134"/>
              <a:ext cx="144000" cy="144000"/>
              <a:chOff x="342900" y="3705225"/>
              <a:chExt cx="190499" cy="190499"/>
            </a:xfrm>
          </p:grpSpPr>
          <p:sp>
            <p:nvSpPr>
              <p:cNvPr id="47" name="Google Shape;1190;p19">
                <a:extLst>
                  <a:ext uri="{FF2B5EF4-FFF2-40B4-BE49-F238E27FC236}">
                    <a16:creationId xmlns:a16="http://schemas.microsoft.com/office/drawing/2014/main" id="{8A8B4C2B-0543-B1D9-9B89-8E4959BB3BF9}"/>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48" name="Google Shape;1191;p19">
                <a:extLst>
                  <a:ext uri="{FF2B5EF4-FFF2-40B4-BE49-F238E27FC236}">
                    <a16:creationId xmlns:a16="http://schemas.microsoft.com/office/drawing/2014/main" id="{9BDA9C3E-11E5-3002-0EC9-C81B9AB0D8D1}"/>
                  </a:ext>
                </a:extLst>
              </p:cNvPr>
              <p:cNvGrpSpPr/>
              <p:nvPr/>
            </p:nvGrpSpPr>
            <p:grpSpPr>
              <a:xfrm>
                <a:off x="393631" y="3769520"/>
                <a:ext cx="89036" cy="61910"/>
                <a:chOff x="1665114" y="4087088"/>
                <a:chExt cx="190535" cy="132487"/>
              </a:xfrm>
            </p:grpSpPr>
            <p:cxnSp>
              <p:nvCxnSpPr>
                <p:cNvPr id="49" name="Google Shape;1192;p19">
                  <a:extLst>
                    <a:ext uri="{FF2B5EF4-FFF2-40B4-BE49-F238E27FC236}">
                      <a16:creationId xmlns:a16="http://schemas.microsoft.com/office/drawing/2014/main" id="{17F34AAA-07C3-10E8-6430-0D7AA5F2AFD6}"/>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50" name="Google Shape;1193;p19">
                  <a:extLst>
                    <a:ext uri="{FF2B5EF4-FFF2-40B4-BE49-F238E27FC236}">
                      <a16:creationId xmlns:a16="http://schemas.microsoft.com/office/drawing/2014/main" id="{36FAFA3B-8718-E46F-B802-242FA30C0CF1}"/>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51" name="Group 50">
            <a:extLst>
              <a:ext uri="{FF2B5EF4-FFF2-40B4-BE49-F238E27FC236}">
                <a16:creationId xmlns:a16="http://schemas.microsoft.com/office/drawing/2014/main" id="{F2250EF6-5D96-7C30-0E4D-6A1796A4360A}"/>
              </a:ext>
            </a:extLst>
          </p:cNvPr>
          <p:cNvGrpSpPr/>
          <p:nvPr/>
        </p:nvGrpSpPr>
        <p:grpSpPr>
          <a:xfrm>
            <a:off x="3380929" y="2361724"/>
            <a:ext cx="3097118" cy="369332"/>
            <a:chOff x="3381375" y="1708718"/>
            <a:chExt cx="3097118" cy="369332"/>
          </a:xfrm>
        </p:grpSpPr>
        <p:sp>
          <p:nvSpPr>
            <p:cNvPr id="52" name="Google Shape;1188;p19">
              <a:extLst>
                <a:ext uri="{FF2B5EF4-FFF2-40B4-BE49-F238E27FC236}">
                  <a16:creationId xmlns:a16="http://schemas.microsoft.com/office/drawing/2014/main" id="{732E0541-A16A-9F7E-A368-F7A3380E7B73}"/>
                </a:ext>
              </a:extLst>
            </p:cNvPr>
            <p:cNvSpPr txBox="1"/>
            <p:nvPr/>
          </p:nvSpPr>
          <p:spPr>
            <a:xfrm>
              <a:off x="3643853" y="1708718"/>
              <a:ext cx="2834640" cy="36933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Pittsburgh, Pennsylvania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$4M toward safe, digitally connected affordable housing options across the city through new development and redevelopment projects.</a:t>
              </a:r>
            </a:p>
          </p:txBody>
        </p:sp>
        <p:grpSp>
          <p:nvGrpSpPr>
            <p:cNvPr id="53" name="Google Shape;1189;p19">
              <a:extLst>
                <a:ext uri="{FF2B5EF4-FFF2-40B4-BE49-F238E27FC236}">
                  <a16:creationId xmlns:a16="http://schemas.microsoft.com/office/drawing/2014/main" id="{1C1E222D-F715-D048-078D-FB7273428F2F}"/>
                </a:ext>
              </a:extLst>
            </p:cNvPr>
            <p:cNvGrpSpPr/>
            <p:nvPr/>
          </p:nvGrpSpPr>
          <p:grpSpPr>
            <a:xfrm>
              <a:off x="3381375" y="1736854"/>
              <a:ext cx="144000" cy="144000"/>
              <a:chOff x="342900" y="3705225"/>
              <a:chExt cx="190499" cy="190499"/>
            </a:xfrm>
          </p:grpSpPr>
          <p:sp>
            <p:nvSpPr>
              <p:cNvPr id="54" name="Google Shape;1190;p19">
                <a:extLst>
                  <a:ext uri="{FF2B5EF4-FFF2-40B4-BE49-F238E27FC236}">
                    <a16:creationId xmlns:a16="http://schemas.microsoft.com/office/drawing/2014/main" id="{43E962FC-DDC1-521E-9DE4-AFBFA014E5F3}"/>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55" name="Google Shape;1191;p19">
                <a:extLst>
                  <a:ext uri="{FF2B5EF4-FFF2-40B4-BE49-F238E27FC236}">
                    <a16:creationId xmlns:a16="http://schemas.microsoft.com/office/drawing/2014/main" id="{E90586CF-E102-C418-5998-AEC76D228951}"/>
                  </a:ext>
                </a:extLst>
              </p:cNvPr>
              <p:cNvGrpSpPr/>
              <p:nvPr/>
            </p:nvGrpSpPr>
            <p:grpSpPr>
              <a:xfrm>
                <a:off x="393631" y="3769520"/>
                <a:ext cx="89036" cy="61910"/>
                <a:chOff x="1665114" y="4087088"/>
                <a:chExt cx="190535" cy="132487"/>
              </a:xfrm>
            </p:grpSpPr>
            <p:cxnSp>
              <p:nvCxnSpPr>
                <p:cNvPr id="56" name="Google Shape;1192;p19">
                  <a:extLst>
                    <a:ext uri="{FF2B5EF4-FFF2-40B4-BE49-F238E27FC236}">
                      <a16:creationId xmlns:a16="http://schemas.microsoft.com/office/drawing/2014/main" id="{DB76721A-4F14-A53E-35AD-34B4EDFDA499}"/>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57" name="Google Shape;1193;p19">
                  <a:extLst>
                    <a:ext uri="{FF2B5EF4-FFF2-40B4-BE49-F238E27FC236}">
                      <a16:creationId xmlns:a16="http://schemas.microsoft.com/office/drawing/2014/main" id="{8ABF6F93-FC66-4540-21B3-E79C67B658A6}"/>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58" name="Group 57">
            <a:extLst>
              <a:ext uri="{FF2B5EF4-FFF2-40B4-BE49-F238E27FC236}">
                <a16:creationId xmlns:a16="http://schemas.microsoft.com/office/drawing/2014/main" id="{A26AA80D-F0A1-9C29-A157-D2004333A546}"/>
              </a:ext>
            </a:extLst>
          </p:cNvPr>
          <p:cNvGrpSpPr/>
          <p:nvPr/>
        </p:nvGrpSpPr>
        <p:grpSpPr>
          <a:xfrm>
            <a:off x="3380929" y="2927054"/>
            <a:ext cx="3097118" cy="492443"/>
            <a:chOff x="3381375" y="2229159"/>
            <a:chExt cx="3097118" cy="492443"/>
          </a:xfrm>
        </p:grpSpPr>
        <p:sp>
          <p:nvSpPr>
            <p:cNvPr id="59" name="Google Shape;1188;p19">
              <a:extLst>
                <a:ext uri="{FF2B5EF4-FFF2-40B4-BE49-F238E27FC236}">
                  <a16:creationId xmlns:a16="http://schemas.microsoft.com/office/drawing/2014/main" id="{576B7678-3AB4-4412-157D-31271C3B6A13}"/>
                </a:ext>
              </a:extLst>
            </p:cNvPr>
            <p:cNvSpPr txBox="1"/>
            <p:nvPr/>
          </p:nvSpPr>
          <p:spPr>
            <a:xfrm>
              <a:off x="3643853" y="2229159"/>
              <a:ext cx="2834640"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New York City, New York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$5B to create 80,000 additional housing units. The funding will be used for support infrastructure, including sewers, street maintenance, open spaces and additional staff at housing agencies.</a:t>
              </a:r>
            </a:p>
          </p:txBody>
        </p:sp>
        <p:grpSp>
          <p:nvGrpSpPr>
            <p:cNvPr id="60" name="Google Shape;1189;p19">
              <a:extLst>
                <a:ext uri="{FF2B5EF4-FFF2-40B4-BE49-F238E27FC236}">
                  <a16:creationId xmlns:a16="http://schemas.microsoft.com/office/drawing/2014/main" id="{607FB8D0-8517-630F-F855-F27A1638AB10}"/>
                </a:ext>
              </a:extLst>
            </p:cNvPr>
            <p:cNvGrpSpPr/>
            <p:nvPr/>
          </p:nvGrpSpPr>
          <p:grpSpPr>
            <a:xfrm>
              <a:off x="3381375" y="2257295"/>
              <a:ext cx="144000" cy="144000"/>
              <a:chOff x="342900" y="3705225"/>
              <a:chExt cx="190499" cy="190499"/>
            </a:xfrm>
          </p:grpSpPr>
          <p:sp>
            <p:nvSpPr>
              <p:cNvPr id="61" name="Google Shape;1190;p19">
                <a:extLst>
                  <a:ext uri="{FF2B5EF4-FFF2-40B4-BE49-F238E27FC236}">
                    <a16:creationId xmlns:a16="http://schemas.microsoft.com/office/drawing/2014/main" id="{31151D47-2262-E344-095E-4A7C24310699}"/>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62" name="Google Shape;1191;p19">
                <a:extLst>
                  <a:ext uri="{FF2B5EF4-FFF2-40B4-BE49-F238E27FC236}">
                    <a16:creationId xmlns:a16="http://schemas.microsoft.com/office/drawing/2014/main" id="{19D458B9-C08B-00DF-5359-6D35664B1AE5}"/>
                  </a:ext>
                </a:extLst>
              </p:cNvPr>
              <p:cNvGrpSpPr/>
              <p:nvPr/>
            </p:nvGrpSpPr>
            <p:grpSpPr>
              <a:xfrm>
                <a:off x="393631" y="3769520"/>
                <a:ext cx="89036" cy="61910"/>
                <a:chOff x="1665114" y="4087088"/>
                <a:chExt cx="190535" cy="132487"/>
              </a:xfrm>
            </p:grpSpPr>
            <p:cxnSp>
              <p:nvCxnSpPr>
                <p:cNvPr id="63" name="Google Shape;1192;p19">
                  <a:extLst>
                    <a:ext uri="{FF2B5EF4-FFF2-40B4-BE49-F238E27FC236}">
                      <a16:creationId xmlns:a16="http://schemas.microsoft.com/office/drawing/2014/main" id="{DCD8FC49-C40E-D059-119D-94C9B7CE7B9F}"/>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64" name="Google Shape;1193;p19">
                  <a:extLst>
                    <a:ext uri="{FF2B5EF4-FFF2-40B4-BE49-F238E27FC236}">
                      <a16:creationId xmlns:a16="http://schemas.microsoft.com/office/drawing/2014/main" id="{F4A62CFE-01B2-719B-7CD7-0503D6B911EB}"/>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grpSp>
        <p:nvGrpSpPr>
          <p:cNvPr id="65" name="Group 64">
            <a:extLst>
              <a:ext uri="{FF2B5EF4-FFF2-40B4-BE49-F238E27FC236}">
                <a16:creationId xmlns:a16="http://schemas.microsoft.com/office/drawing/2014/main" id="{FE182AEB-FB94-B775-5E2A-97879A841643}"/>
              </a:ext>
            </a:extLst>
          </p:cNvPr>
          <p:cNvGrpSpPr/>
          <p:nvPr/>
        </p:nvGrpSpPr>
        <p:grpSpPr>
          <a:xfrm>
            <a:off x="3380929" y="3615495"/>
            <a:ext cx="3097118" cy="738664"/>
            <a:chOff x="3381375" y="2641879"/>
            <a:chExt cx="3097118" cy="738664"/>
          </a:xfrm>
        </p:grpSpPr>
        <p:sp>
          <p:nvSpPr>
            <p:cNvPr id="66" name="Google Shape;1188;p19">
              <a:extLst>
                <a:ext uri="{FF2B5EF4-FFF2-40B4-BE49-F238E27FC236}">
                  <a16:creationId xmlns:a16="http://schemas.microsoft.com/office/drawing/2014/main" id="{9242FEE0-7968-C9A5-A009-93937B6D76B2}"/>
                </a:ext>
              </a:extLst>
            </p:cNvPr>
            <p:cNvSpPr txBox="1"/>
            <p:nvPr/>
          </p:nvSpPr>
          <p:spPr>
            <a:xfrm>
              <a:off x="3643853" y="2641879"/>
              <a:ext cx="2834640"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D52B1E"/>
                </a:buClr>
                <a:buSzPts val="1000"/>
                <a:buFont typeface="Arial"/>
                <a:buNone/>
                <a:tabLst/>
                <a:defRPr/>
              </a:pPr>
              <a:r>
                <a:rPr kumimoji="0" lang="en-US" sz="800" b="1" i="0" u="none" strike="noStrike" kern="0" cap="none" spc="0" normalizeH="0" baseline="0" noProof="0" dirty="0">
                  <a:ln>
                    <a:noFill/>
                  </a:ln>
                  <a:solidFill>
                    <a:srgbClr val="D52B1E"/>
                  </a:solidFill>
                  <a:effectLst/>
                  <a:uLnTx/>
                  <a:uFillTx/>
                  <a:latin typeface="Arial"/>
                  <a:cs typeface="Arial"/>
                  <a:sym typeface="Arial"/>
                </a:rPr>
                <a:t>Philadelphia, Pennsylvania </a:t>
              </a:r>
              <a:r>
                <a:rPr kumimoji="0" lang="en-US" sz="800" b="0" i="0" u="none" strike="noStrike" kern="0" cap="none" spc="0" normalizeH="0" baseline="0" noProof="0" dirty="0">
                  <a:ln>
                    <a:noFill/>
                  </a:ln>
                  <a:solidFill>
                    <a:srgbClr val="141313"/>
                  </a:solidFill>
                  <a:effectLst/>
                  <a:uLnTx/>
                  <a:uFillTx/>
                  <a:latin typeface="Arial"/>
                  <a:cs typeface="Arial"/>
                  <a:sym typeface="Arial"/>
                </a:rPr>
                <a:t>- Allocated $22.5M to housing stability and the preservation of aging homes, $5M to expand rent subsidies, $12M to frontline housing counselors to prevent evictions, and $1M to support nonprofits that develop affordable housing. These funding decisions support affordable housing and housing stability across the city.</a:t>
              </a:r>
            </a:p>
          </p:txBody>
        </p:sp>
        <p:grpSp>
          <p:nvGrpSpPr>
            <p:cNvPr id="67" name="Google Shape;1189;p19">
              <a:extLst>
                <a:ext uri="{FF2B5EF4-FFF2-40B4-BE49-F238E27FC236}">
                  <a16:creationId xmlns:a16="http://schemas.microsoft.com/office/drawing/2014/main" id="{D623AA67-999D-7174-DAF6-26601B57A71B}"/>
                </a:ext>
              </a:extLst>
            </p:cNvPr>
            <p:cNvGrpSpPr/>
            <p:nvPr/>
          </p:nvGrpSpPr>
          <p:grpSpPr>
            <a:xfrm>
              <a:off x="3381375" y="2670015"/>
              <a:ext cx="144000" cy="144000"/>
              <a:chOff x="342900" y="3705225"/>
              <a:chExt cx="190499" cy="190499"/>
            </a:xfrm>
          </p:grpSpPr>
          <p:sp>
            <p:nvSpPr>
              <p:cNvPr id="68" name="Google Shape;1190;p19">
                <a:extLst>
                  <a:ext uri="{FF2B5EF4-FFF2-40B4-BE49-F238E27FC236}">
                    <a16:creationId xmlns:a16="http://schemas.microsoft.com/office/drawing/2014/main" id="{4932840A-5789-9760-7A3A-FE70DAC57760}"/>
                  </a:ext>
                </a:extLst>
              </p:cNvPr>
              <p:cNvSpPr/>
              <p:nvPr/>
            </p:nvSpPr>
            <p:spPr>
              <a:xfrm>
                <a:off x="342900" y="3705225"/>
                <a:ext cx="190499" cy="190499"/>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800" b="0" i="0" u="none" strike="noStrike" kern="0" cap="none" spc="0" normalizeH="0" baseline="0" noProof="0" dirty="0">
                  <a:ln>
                    <a:noFill/>
                  </a:ln>
                  <a:solidFill>
                    <a:srgbClr val="F2F2F2"/>
                  </a:solidFill>
                  <a:effectLst/>
                  <a:uLnTx/>
                  <a:uFillTx/>
                  <a:latin typeface="Arial"/>
                  <a:ea typeface="Arial"/>
                  <a:cs typeface="Arial"/>
                  <a:sym typeface="Arial"/>
                </a:endParaRPr>
              </a:p>
            </p:txBody>
          </p:sp>
          <p:grpSp>
            <p:nvGrpSpPr>
              <p:cNvPr id="69" name="Google Shape;1191;p19">
                <a:extLst>
                  <a:ext uri="{FF2B5EF4-FFF2-40B4-BE49-F238E27FC236}">
                    <a16:creationId xmlns:a16="http://schemas.microsoft.com/office/drawing/2014/main" id="{C2C2C2D1-7C57-8DE2-ACB8-1C9327296088}"/>
                  </a:ext>
                </a:extLst>
              </p:cNvPr>
              <p:cNvGrpSpPr/>
              <p:nvPr/>
            </p:nvGrpSpPr>
            <p:grpSpPr>
              <a:xfrm>
                <a:off x="393631" y="3769520"/>
                <a:ext cx="89036" cy="61910"/>
                <a:chOff x="1665114" y="4087088"/>
                <a:chExt cx="190535" cy="132487"/>
              </a:xfrm>
            </p:grpSpPr>
            <p:cxnSp>
              <p:nvCxnSpPr>
                <p:cNvPr id="70" name="Google Shape;1192;p19">
                  <a:extLst>
                    <a:ext uri="{FF2B5EF4-FFF2-40B4-BE49-F238E27FC236}">
                      <a16:creationId xmlns:a16="http://schemas.microsoft.com/office/drawing/2014/main" id="{45685FBF-BB4C-41F7-3F65-76596E92EAE3}"/>
                    </a:ext>
                  </a:extLst>
                </p:cNvPr>
                <p:cNvCxnSpPr/>
                <p:nvPr/>
              </p:nvCxnSpPr>
              <p:spPr>
                <a:xfrm>
                  <a:off x="1665114" y="4161527"/>
                  <a:ext cx="58048" cy="58048"/>
                </a:xfrm>
                <a:prstGeom prst="straightConnector1">
                  <a:avLst/>
                </a:prstGeom>
                <a:noFill/>
                <a:ln w="15875" cap="rnd" cmpd="sng">
                  <a:solidFill>
                    <a:srgbClr val="FFFFFF"/>
                  </a:solidFill>
                  <a:prstDash val="solid"/>
                  <a:round/>
                  <a:headEnd type="none" w="sm" len="sm"/>
                  <a:tailEnd type="none" w="sm" len="sm"/>
                </a:ln>
              </p:spPr>
            </p:cxnSp>
            <p:cxnSp>
              <p:nvCxnSpPr>
                <p:cNvPr id="71" name="Google Shape;1193;p19">
                  <a:extLst>
                    <a:ext uri="{FF2B5EF4-FFF2-40B4-BE49-F238E27FC236}">
                      <a16:creationId xmlns:a16="http://schemas.microsoft.com/office/drawing/2014/main" id="{B7A0A8E5-7D78-7C70-A170-B5C614BC676E}"/>
                    </a:ext>
                  </a:extLst>
                </p:cNvPr>
                <p:cNvCxnSpPr/>
                <p:nvPr/>
              </p:nvCxnSpPr>
              <p:spPr>
                <a:xfrm flipH="1">
                  <a:off x="1723162" y="4087088"/>
                  <a:ext cx="132487" cy="132487"/>
                </a:xfrm>
                <a:prstGeom prst="straightConnector1">
                  <a:avLst/>
                </a:prstGeom>
                <a:noFill/>
                <a:ln w="15875" cap="rnd" cmpd="sng">
                  <a:solidFill>
                    <a:srgbClr val="FFFFFF"/>
                  </a:solidFill>
                  <a:prstDash val="solid"/>
                  <a:round/>
                  <a:headEnd type="none" w="sm" len="sm"/>
                  <a:tailEnd type="none" w="sm" len="sm"/>
                </a:ln>
              </p:spPr>
            </p:cxnSp>
          </p:grpSp>
        </p:grpSp>
      </p:grpSp>
      <p:cxnSp>
        <p:nvCxnSpPr>
          <p:cNvPr id="82" name="Straight Connector 81">
            <a:extLst>
              <a:ext uri="{FF2B5EF4-FFF2-40B4-BE49-F238E27FC236}">
                <a16:creationId xmlns:a16="http://schemas.microsoft.com/office/drawing/2014/main" id="{A21DEAAB-00C6-355E-6FFB-D5D27C09430E}"/>
              </a:ext>
            </a:extLst>
          </p:cNvPr>
          <p:cNvCxnSpPr>
            <a:cxnSpLocks/>
          </p:cNvCxnSpPr>
          <p:nvPr/>
        </p:nvCxnSpPr>
        <p:spPr>
          <a:xfrm>
            <a:off x="605379" y="2489428"/>
            <a:ext cx="255561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E2CBF9D-4CA2-BEA3-3518-69975F404E65}"/>
              </a:ext>
            </a:extLst>
          </p:cNvPr>
          <p:cNvCxnSpPr>
            <a:cxnSpLocks/>
          </p:cNvCxnSpPr>
          <p:nvPr/>
        </p:nvCxnSpPr>
        <p:spPr>
          <a:xfrm>
            <a:off x="605379" y="3259943"/>
            <a:ext cx="255561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F5B326A-A8A6-655A-47C4-9420DDC32A20}"/>
              </a:ext>
            </a:extLst>
          </p:cNvPr>
          <p:cNvCxnSpPr>
            <a:cxnSpLocks/>
          </p:cNvCxnSpPr>
          <p:nvPr/>
        </p:nvCxnSpPr>
        <p:spPr>
          <a:xfrm>
            <a:off x="605379" y="4030458"/>
            <a:ext cx="255561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95BC872-D2B7-DD98-4498-B998273591BC}"/>
              </a:ext>
            </a:extLst>
          </p:cNvPr>
          <p:cNvCxnSpPr>
            <a:cxnSpLocks/>
          </p:cNvCxnSpPr>
          <p:nvPr/>
        </p:nvCxnSpPr>
        <p:spPr>
          <a:xfrm>
            <a:off x="3643406" y="2263725"/>
            <a:ext cx="294943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5A07DD9-E8BB-9DAE-05D5-189E7228EF74}"/>
              </a:ext>
            </a:extLst>
          </p:cNvPr>
          <p:cNvCxnSpPr>
            <a:cxnSpLocks/>
          </p:cNvCxnSpPr>
          <p:nvPr/>
        </p:nvCxnSpPr>
        <p:spPr>
          <a:xfrm>
            <a:off x="3643406" y="2829055"/>
            <a:ext cx="294943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4BD98B4-42FC-B476-8A84-590B688E7FF7}"/>
              </a:ext>
            </a:extLst>
          </p:cNvPr>
          <p:cNvCxnSpPr>
            <a:cxnSpLocks/>
          </p:cNvCxnSpPr>
          <p:nvPr/>
        </p:nvCxnSpPr>
        <p:spPr>
          <a:xfrm>
            <a:off x="3643406" y="3517496"/>
            <a:ext cx="294943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A216A835-FCF7-F1CE-637E-0A1BEB91ADA7}"/>
              </a:ext>
            </a:extLst>
          </p:cNvPr>
          <p:cNvGrpSpPr/>
          <p:nvPr/>
        </p:nvGrpSpPr>
        <p:grpSpPr>
          <a:xfrm>
            <a:off x="8033715" y="874404"/>
            <a:ext cx="751510" cy="751510"/>
            <a:chOff x="6726085" y="660565"/>
            <a:chExt cx="751510" cy="751510"/>
          </a:xfrm>
        </p:grpSpPr>
        <p:sp>
          <p:nvSpPr>
            <p:cNvPr id="6" name="Oval 5">
              <a:extLst>
                <a:ext uri="{FF2B5EF4-FFF2-40B4-BE49-F238E27FC236}">
                  <a16:creationId xmlns:a16="http://schemas.microsoft.com/office/drawing/2014/main" id="{E0655E44-2E4F-6E5F-C74B-3CAACF84438C}"/>
                </a:ext>
              </a:extLst>
            </p:cNvPr>
            <p:cNvSpPr/>
            <p:nvPr/>
          </p:nvSpPr>
          <p:spPr>
            <a:xfrm>
              <a:off x="6726085" y="660565"/>
              <a:ext cx="751510" cy="751510"/>
            </a:xfrm>
            <a:prstGeom prst="ellipse">
              <a:avLst/>
            </a:prstGeom>
            <a:solidFill>
              <a:schemeClr val="bg2"/>
            </a:solidFill>
            <a:ln w="476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2F2F2"/>
                </a:solidFill>
                <a:effectLst/>
                <a:uLnTx/>
                <a:uFillTx/>
                <a:latin typeface="Arial"/>
                <a:ea typeface="+mn-ea"/>
                <a:cs typeface="+mn-cs"/>
                <a:sym typeface="Arial"/>
              </a:endParaRPr>
            </a:p>
          </p:txBody>
        </p:sp>
        <p:pic>
          <p:nvPicPr>
            <p:cNvPr id="5" name="Google Shape;1183;p19">
              <a:extLst>
                <a:ext uri="{FF2B5EF4-FFF2-40B4-BE49-F238E27FC236}">
                  <a16:creationId xmlns:a16="http://schemas.microsoft.com/office/drawing/2014/main" id="{4B8FEACA-5D3E-EFF2-3D57-D82FB2A5F1C3}"/>
                </a:ext>
              </a:extLst>
            </p:cNvPr>
            <p:cNvPicPr preferRelativeResize="0"/>
            <p:nvPr/>
          </p:nvPicPr>
          <p:blipFill rotWithShape="1">
            <a:blip r:embed="rId3">
              <a:clrChange>
                <a:clrFrom>
                  <a:srgbClr val="000000">
                    <a:alpha val="0"/>
                  </a:srgbClr>
                </a:clrFrom>
                <a:clrTo>
                  <a:srgbClr val="000000">
                    <a:alpha val="0"/>
                  </a:srgbClr>
                </a:clrTo>
              </a:clrChange>
              <a:alphaModFix/>
            </a:blip>
            <a:srcRect/>
            <a:stretch/>
          </p:blipFill>
          <p:spPr>
            <a:xfrm>
              <a:off x="6918481" y="852961"/>
              <a:ext cx="366718" cy="366718"/>
            </a:xfrm>
            <a:prstGeom prst="rect">
              <a:avLst/>
            </a:prstGeom>
            <a:noFill/>
            <a:ln>
              <a:noFill/>
            </a:ln>
          </p:spPr>
        </p:pic>
      </p:grpSp>
      <p:sp>
        <p:nvSpPr>
          <p:cNvPr id="9" name="Google Shape;719;p34">
            <a:extLst>
              <a:ext uri="{FF2B5EF4-FFF2-40B4-BE49-F238E27FC236}">
                <a16:creationId xmlns:a16="http://schemas.microsoft.com/office/drawing/2014/main" id="{74809CA2-7DBA-3566-6E00-B9C73E9861C4}"/>
              </a:ext>
            </a:extLst>
          </p:cNvPr>
          <p:cNvSpPr txBox="1"/>
          <p:nvPr/>
        </p:nvSpPr>
        <p:spPr>
          <a:xfrm>
            <a:off x="1949713" y="4828652"/>
            <a:ext cx="5552705" cy="17282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buSzPts val="800"/>
              <a:defRPr/>
            </a:pPr>
            <a:r>
              <a:rPr lang="en-US" sz="600" b="1" dirty="0">
                <a:solidFill>
                  <a:srgbClr val="141313"/>
                </a:solidFill>
              </a:rPr>
              <a:t>Picture Source: </a:t>
            </a:r>
            <a:r>
              <a:rPr lang="en-US" sz="600" u="sng" dirty="0">
                <a:solidFill>
                  <a:srgbClr val="EC1300"/>
                </a:solidFill>
                <a:hlinkClick r:id="rId4">
                  <a:extLst>
                    <a:ext uri="{A12FA001-AC4F-418D-AE19-62706E023703}">
                      <ahyp:hlinkClr xmlns:ahyp="http://schemas.microsoft.com/office/drawing/2018/hyperlinkcolor" val="tx"/>
                    </a:ext>
                  </a:extLst>
                </a:hlinkClick>
              </a:rPr>
              <a:t>https://www.shutterstock.com/image-photo/saving-money-home-loan-mortgage-property-1318396043</a:t>
            </a:r>
            <a:r>
              <a:rPr lang="en-US" sz="600" dirty="0">
                <a:solidFill>
                  <a:srgbClr val="EC1300"/>
                </a:solidFill>
              </a:rPr>
              <a:t> </a:t>
            </a:r>
            <a:endParaRPr lang="en-US" sz="600" dirty="0">
              <a:solidFill>
                <a:schemeClr val="bg2"/>
              </a:solidFill>
            </a:endParaRPr>
          </a:p>
        </p:txBody>
      </p:sp>
    </p:spTree>
    <p:extLst>
      <p:ext uri="{BB962C8B-B14F-4D97-AF65-F5344CB8AC3E}">
        <p14:creationId xmlns:p14="http://schemas.microsoft.com/office/powerpoint/2010/main" val="407192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07FD7-6086-9F59-8235-A360D55CB496}"/>
              </a:ext>
            </a:extLst>
          </p:cNvPr>
          <p:cNvSpPr>
            <a:spLocks noGrp="1"/>
          </p:cNvSpPr>
          <p:nvPr>
            <p:ph type="title"/>
          </p:nvPr>
        </p:nvSpPr>
        <p:spPr>
          <a:xfrm>
            <a:off x="342900" y="343913"/>
            <a:ext cx="8458200" cy="507651"/>
          </a:xfrm>
        </p:spPr>
        <p:txBody>
          <a:bodyPr/>
          <a:lstStyle/>
          <a:p>
            <a:r>
              <a:rPr lang="en-US"/>
              <a:t>Legislative Action: Unfair Service Agreement</a:t>
            </a:r>
            <a:endParaRPr lang="en-ID"/>
          </a:p>
        </p:txBody>
      </p:sp>
      <p:grpSp>
        <p:nvGrpSpPr>
          <p:cNvPr id="3" name="Group 2">
            <a:extLst>
              <a:ext uri="{FF2B5EF4-FFF2-40B4-BE49-F238E27FC236}">
                <a16:creationId xmlns:a16="http://schemas.microsoft.com/office/drawing/2014/main" id="{FB550A42-48D4-8CB0-2F78-D3EECA6EEA76}"/>
              </a:ext>
            </a:extLst>
          </p:cNvPr>
          <p:cNvGrpSpPr/>
          <p:nvPr/>
        </p:nvGrpSpPr>
        <p:grpSpPr>
          <a:xfrm>
            <a:off x="342900" y="1239835"/>
            <a:ext cx="4511137" cy="3176039"/>
            <a:chOff x="3650851" y="1092567"/>
            <a:chExt cx="4720312" cy="3323316"/>
          </a:xfrm>
        </p:grpSpPr>
        <p:grpSp>
          <p:nvGrpSpPr>
            <p:cNvPr id="4" name="Group 3">
              <a:extLst>
                <a:ext uri="{FF2B5EF4-FFF2-40B4-BE49-F238E27FC236}">
                  <a16:creationId xmlns:a16="http://schemas.microsoft.com/office/drawing/2014/main" id="{CB8C7F53-CC7B-934D-D2B2-4708E0159864}"/>
                </a:ext>
              </a:extLst>
            </p:cNvPr>
            <p:cNvGrpSpPr/>
            <p:nvPr/>
          </p:nvGrpSpPr>
          <p:grpSpPr>
            <a:xfrm>
              <a:off x="3671143" y="4208960"/>
              <a:ext cx="4679722" cy="206923"/>
              <a:chOff x="3150167" y="4123976"/>
              <a:chExt cx="5023608" cy="222128"/>
            </a:xfrm>
          </p:grpSpPr>
          <p:sp>
            <p:nvSpPr>
              <p:cNvPr id="109" name="TextBox 138">
                <a:extLst>
                  <a:ext uri="{FF2B5EF4-FFF2-40B4-BE49-F238E27FC236}">
                    <a16:creationId xmlns:a16="http://schemas.microsoft.com/office/drawing/2014/main" id="{5442E3E7-479E-C68A-5631-A6D908062E95}"/>
                  </a:ext>
                </a:extLst>
              </p:cNvPr>
              <p:cNvSpPr txBox="1">
                <a:spLocks noChangeArrowheads="1"/>
              </p:cNvSpPr>
              <p:nvPr/>
            </p:nvSpPr>
            <p:spPr bwMode="auto">
              <a:xfrm>
                <a:off x="7720068" y="4123976"/>
                <a:ext cx="453707" cy="222128"/>
              </a:xfrm>
              <a:prstGeom prst="rect">
                <a:avLst/>
              </a:prstGeom>
              <a:solidFill>
                <a:srgbClr val="D9D9D9"/>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effectLst/>
                    <a:uLnTx/>
                    <a:uFillTx/>
                    <a:latin typeface="Arial" panose="020B0604020202020204"/>
                    <a:ea typeface="Verdana" panose="020B0604030504040204" pitchFamily="34" charset="0"/>
                    <a:cs typeface="Verdana"/>
                  </a:rPr>
                  <a:t>DC</a:t>
                </a:r>
              </a:p>
            </p:txBody>
          </p:sp>
          <p:sp>
            <p:nvSpPr>
              <p:cNvPr id="110" name="TextBox 138">
                <a:extLst>
                  <a:ext uri="{FF2B5EF4-FFF2-40B4-BE49-F238E27FC236}">
                    <a16:creationId xmlns:a16="http://schemas.microsoft.com/office/drawing/2014/main" id="{6C754235-979D-7C7C-4781-02FB5B6F397D}"/>
                  </a:ext>
                </a:extLst>
              </p:cNvPr>
              <p:cNvSpPr txBox="1">
                <a:spLocks noChangeArrowheads="1"/>
              </p:cNvSpPr>
              <p:nvPr/>
            </p:nvSpPr>
            <p:spPr bwMode="auto">
              <a:xfrm>
                <a:off x="5435117" y="4123976"/>
                <a:ext cx="453707" cy="212675"/>
              </a:xfrm>
              <a:prstGeom prst="rect">
                <a:avLst/>
              </a:prstGeom>
              <a:solidFill>
                <a:srgbClr val="D52B1E"/>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solidFill>
                      <a:srgbClr val="FFFFFF"/>
                    </a:solidFill>
                    <a:effectLst/>
                    <a:uLnTx/>
                    <a:uFillTx/>
                    <a:latin typeface="Arial" panose="020B0604020202020204"/>
                    <a:ea typeface="Verdana" panose="020B0604030504040204" pitchFamily="34" charset="0"/>
                    <a:cs typeface="Verdana"/>
                  </a:rPr>
                  <a:t>MD</a:t>
                </a:r>
              </a:p>
            </p:txBody>
          </p:sp>
          <p:sp>
            <p:nvSpPr>
              <p:cNvPr id="111" name="TextBox 138">
                <a:extLst>
                  <a:ext uri="{FF2B5EF4-FFF2-40B4-BE49-F238E27FC236}">
                    <a16:creationId xmlns:a16="http://schemas.microsoft.com/office/drawing/2014/main" id="{E95320EE-476E-8EB9-764A-ABE67524F92C}"/>
                  </a:ext>
                </a:extLst>
              </p:cNvPr>
              <p:cNvSpPr txBox="1">
                <a:spLocks noChangeArrowheads="1"/>
              </p:cNvSpPr>
              <p:nvPr/>
            </p:nvSpPr>
            <p:spPr bwMode="auto">
              <a:xfrm>
                <a:off x="4673467" y="4123976"/>
                <a:ext cx="453707" cy="222128"/>
              </a:xfrm>
              <a:prstGeom prst="rect">
                <a:avLst/>
              </a:prstGeom>
              <a:solidFill>
                <a:srgbClr val="D9D9D9"/>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effectLst/>
                    <a:uLnTx/>
                    <a:uFillTx/>
                    <a:latin typeface="Arial" panose="020B0604020202020204"/>
                    <a:ea typeface="Verdana" panose="020B0604030504040204" pitchFamily="34" charset="0"/>
                    <a:cs typeface="Verdana"/>
                  </a:rPr>
                  <a:t>DE</a:t>
                </a:r>
              </a:p>
            </p:txBody>
          </p:sp>
          <p:sp>
            <p:nvSpPr>
              <p:cNvPr id="112" name="TextBox 138">
                <a:extLst>
                  <a:ext uri="{FF2B5EF4-FFF2-40B4-BE49-F238E27FC236}">
                    <a16:creationId xmlns:a16="http://schemas.microsoft.com/office/drawing/2014/main" id="{041F43C7-985A-4132-D8FE-057644FAF7D3}"/>
                  </a:ext>
                </a:extLst>
              </p:cNvPr>
              <p:cNvSpPr txBox="1">
                <a:spLocks noChangeArrowheads="1"/>
              </p:cNvSpPr>
              <p:nvPr/>
            </p:nvSpPr>
            <p:spPr bwMode="auto">
              <a:xfrm>
                <a:off x="3150167" y="4123976"/>
                <a:ext cx="453707" cy="222127"/>
              </a:xfrm>
              <a:prstGeom prst="rect">
                <a:avLst/>
              </a:prstGeom>
              <a:solidFill>
                <a:srgbClr val="D9D9D9"/>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effectLst/>
                    <a:uLnTx/>
                    <a:uFillTx/>
                    <a:latin typeface="Arial" panose="020B0604020202020204"/>
                    <a:ea typeface="Verdana" panose="020B0604030504040204" pitchFamily="34" charset="0"/>
                    <a:cs typeface="Verdana"/>
                  </a:rPr>
                  <a:t>MA</a:t>
                </a:r>
              </a:p>
            </p:txBody>
          </p:sp>
          <p:sp>
            <p:nvSpPr>
              <p:cNvPr id="113" name="TextBox 138">
                <a:extLst>
                  <a:ext uri="{FF2B5EF4-FFF2-40B4-BE49-F238E27FC236}">
                    <a16:creationId xmlns:a16="http://schemas.microsoft.com/office/drawing/2014/main" id="{DD1A8925-23C5-C169-76B0-1FE342CAB9E5}"/>
                  </a:ext>
                </a:extLst>
              </p:cNvPr>
              <p:cNvSpPr txBox="1">
                <a:spLocks noChangeArrowheads="1"/>
              </p:cNvSpPr>
              <p:nvPr/>
            </p:nvSpPr>
            <p:spPr bwMode="auto">
              <a:xfrm>
                <a:off x="3911817" y="4123976"/>
                <a:ext cx="453707" cy="220552"/>
              </a:xfrm>
              <a:prstGeom prst="rect">
                <a:avLst/>
              </a:prstGeom>
              <a:solidFill>
                <a:schemeClr val="accent3">
                  <a:lumMod val="75000"/>
                </a:schemeClr>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solidFill>
                      <a:srgbClr val="FFFFFF"/>
                    </a:solidFill>
                    <a:effectLst/>
                    <a:uLnTx/>
                    <a:uFillTx/>
                    <a:latin typeface="Arial" panose="020B0604020202020204"/>
                    <a:ea typeface="Verdana" panose="020B0604030504040204" pitchFamily="34" charset="0"/>
                    <a:cs typeface="Verdana"/>
                  </a:rPr>
                  <a:t>RI</a:t>
                </a:r>
              </a:p>
            </p:txBody>
          </p:sp>
          <p:sp>
            <p:nvSpPr>
              <p:cNvPr id="114" name="TextBox 138">
                <a:extLst>
                  <a:ext uri="{FF2B5EF4-FFF2-40B4-BE49-F238E27FC236}">
                    <a16:creationId xmlns:a16="http://schemas.microsoft.com/office/drawing/2014/main" id="{345F750E-6492-6BBA-A124-BD8084739346}"/>
                  </a:ext>
                </a:extLst>
              </p:cNvPr>
              <p:cNvSpPr txBox="1">
                <a:spLocks noChangeArrowheads="1"/>
              </p:cNvSpPr>
              <p:nvPr/>
            </p:nvSpPr>
            <p:spPr bwMode="auto">
              <a:xfrm>
                <a:off x="6196767" y="4123976"/>
                <a:ext cx="453707" cy="220552"/>
              </a:xfrm>
              <a:prstGeom prst="rect">
                <a:avLst/>
              </a:prstGeom>
              <a:solidFill>
                <a:srgbClr val="A02016"/>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solidFill>
                      <a:srgbClr val="FFFFFF"/>
                    </a:solidFill>
                    <a:effectLst/>
                    <a:uLnTx/>
                    <a:uFillTx/>
                    <a:latin typeface="Arial" panose="020B0604020202020204"/>
                    <a:ea typeface="Verdana" panose="020B0604030504040204" pitchFamily="34" charset="0"/>
                    <a:cs typeface="Verdana"/>
                  </a:rPr>
                  <a:t>CT</a:t>
                </a:r>
              </a:p>
            </p:txBody>
          </p:sp>
          <p:sp>
            <p:nvSpPr>
              <p:cNvPr id="115" name="TextBox 114">
                <a:extLst>
                  <a:ext uri="{FF2B5EF4-FFF2-40B4-BE49-F238E27FC236}">
                    <a16:creationId xmlns:a16="http://schemas.microsoft.com/office/drawing/2014/main" id="{4F1D1AB1-1605-66A3-3F5A-B93757A4696A}"/>
                  </a:ext>
                </a:extLst>
              </p:cNvPr>
              <p:cNvSpPr txBox="1">
                <a:spLocks noChangeArrowheads="1"/>
              </p:cNvSpPr>
              <p:nvPr/>
            </p:nvSpPr>
            <p:spPr bwMode="auto">
              <a:xfrm>
                <a:off x="6958417" y="4123976"/>
                <a:ext cx="453707" cy="222128"/>
              </a:xfrm>
              <a:prstGeom prst="rect">
                <a:avLst/>
              </a:prstGeom>
              <a:solidFill>
                <a:srgbClr val="D9D9D9"/>
              </a:solidFill>
              <a:ln>
                <a:noFill/>
              </a:ln>
            </p:spPr>
            <p:txBody>
              <a:bodyPr wrap="none" anchor="ctr">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a:ln>
                      <a:noFill/>
                    </a:ln>
                    <a:effectLst/>
                    <a:uLnTx/>
                    <a:uFillTx/>
                    <a:latin typeface="Arial" panose="020B0604020202020204"/>
                    <a:ea typeface="Verdana" panose="020B0604030504040204" pitchFamily="34" charset="0"/>
                    <a:cs typeface="Verdana"/>
                  </a:rPr>
                  <a:t>NJ</a:t>
                </a:r>
              </a:p>
            </p:txBody>
          </p:sp>
        </p:grpSp>
        <p:grpSp>
          <p:nvGrpSpPr>
            <p:cNvPr id="5" name="Group 4">
              <a:extLst>
                <a:ext uri="{FF2B5EF4-FFF2-40B4-BE49-F238E27FC236}">
                  <a16:creationId xmlns:a16="http://schemas.microsoft.com/office/drawing/2014/main" id="{6BB04509-C055-ACC9-F62E-CAB6BB7412C5}"/>
                </a:ext>
              </a:extLst>
            </p:cNvPr>
            <p:cNvGrpSpPr/>
            <p:nvPr/>
          </p:nvGrpSpPr>
          <p:grpSpPr>
            <a:xfrm>
              <a:off x="3650851" y="1092567"/>
              <a:ext cx="4720312" cy="2875390"/>
              <a:chOff x="2542163" y="699340"/>
              <a:chExt cx="5798532" cy="3532188"/>
            </a:xfrm>
          </p:grpSpPr>
          <p:sp>
            <p:nvSpPr>
              <p:cNvPr id="6" name="Freeform 26">
                <a:extLst>
                  <a:ext uri="{FF2B5EF4-FFF2-40B4-BE49-F238E27FC236}">
                    <a16:creationId xmlns:a16="http://schemas.microsoft.com/office/drawing/2014/main" id="{0BBC8328-7F36-17D7-666D-BA9866E3BB29}"/>
                  </a:ext>
                </a:extLst>
              </p:cNvPr>
              <p:cNvSpPr>
                <a:spLocks/>
              </p:cNvSpPr>
              <p:nvPr/>
            </p:nvSpPr>
            <p:spPr bwMode="auto">
              <a:xfrm>
                <a:off x="2681848" y="3212353"/>
                <a:ext cx="873034" cy="701675"/>
              </a:xfrm>
              <a:custGeom>
                <a:avLst/>
                <a:gdLst>
                  <a:gd name="T0" fmla="*/ 913852 w 450"/>
                  <a:gd name="T1" fmla="*/ 622508 h 356"/>
                  <a:gd name="T2" fmla="*/ 840492 w 450"/>
                  <a:gd name="T3" fmla="*/ 565916 h 356"/>
                  <a:gd name="T4" fmla="*/ 773421 w 450"/>
                  <a:gd name="T5" fmla="*/ 507229 h 356"/>
                  <a:gd name="T6" fmla="*/ 714733 w 450"/>
                  <a:gd name="T7" fmla="*/ 528188 h 356"/>
                  <a:gd name="T8" fmla="*/ 641373 w 450"/>
                  <a:gd name="T9" fmla="*/ 496749 h 356"/>
                  <a:gd name="T10" fmla="*/ 563822 w 450"/>
                  <a:gd name="T11" fmla="*/ 301822 h 356"/>
                  <a:gd name="T12" fmla="*/ 503038 w 450"/>
                  <a:gd name="T13" fmla="*/ 46112 h 356"/>
                  <a:gd name="T14" fmla="*/ 459022 w 450"/>
                  <a:gd name="T15" fmla="*/ 35632 h 356"/>
                  <a:gd name="T16" fmla="*/ 396142 w 450"/>
                  <a:gd name="T17" fmla="*/ 35632 h 356"/>
                  <a:gd name="T18" fmla="*/ 337455 w 450"/>
                  <a:gd name="T19" fmla="*/ 29344 h 356"/>
                  <a:gd name="T20" fmla="*/ 291343 w 450"/>
                  <a:gd name="T21" fmla="*/ 10480 h 356"/>
                  <a:gd name="T22" fmla="*/ 241039 w 450"/>
                  <a:gd name="T23" fmla="*/ 0 h 356"/>
                  <a:gd name="T24" fmla="*/ 184447 w 450"/>
                  <a:gd name="T25" fmla="*/ 18864 h 356"/>
                  <a:gd name="T26" fmla="*/ 127855 w 450"/>
                  <a:gd name="T27" fmla="*/ 33536 h 356"/>
                  <a:gd name="T28" fmla="*/ 88032 w 450"/>
                  <a:gd name="T29" fmla="*/ 98511 h 356"/>
                  <a:gd name="T30" fmla="*/ 62880 w 450"/>
                  <a:gd name="T31" fmla="*/ 127855 h 356"/>
                  <a:gd name="T32" fmla="*/ 104800 w 450"/>
                  <a:gd name="T33" fmla="*/ 190735 h 356"/>
                  <a:gd name="T34" fmla="*/ 134143 w 450"/>
                  <a:gd name="T35" fmla="*/ 236846 h 356"/>
                  <a:gd name="T36" fmla="*/ 96416 w 450"/>
                  <a:gd name="T37" fmla="*/ 215887 h 356"/>
                  <a:gd name="T38" fmla="*/ 37728 w 450"/>
                  <a:gd name="T39" fmla="*/ 224270 h 356"/>
                  <a:gd name="T40" fmla="*/ 10480 w 450"/>
                  <a:gd name="T41" fmla="*/ 253614 h 356"/>
                  <a:gd name="T42" fmla="*/ 27248 w 450"/>
                  <a:gd name="T43" fmla="*/ 295534 h 356"/>
                  <a:gd name="T44" fmla="*/ 58688 w 450"/>
                  <a:gd name="T45" fmla="*/ 316494 h 356"/>
                  <a:gd name="T46" fmla="*/ 125759 w 450"/>
                  <a:gd name="T47" fmla="*/ 314398 h 356"/>
                  <a:gd name="T48" fmla="*/ 138335 w 450"/>
                  <a:gd name="T49" fmla="*/ 350030 h 356"/>
                  <a:gd name="T50" fmla="*/ 96416 w 450"/>
                  <a:gd name="T51" fmla="*/ 362606 h 356"/>
                  <a:gd name="T52" fmla="*/ 67072 w 450"/>
                  <a:gd name="T53" fmla="*/ 375181 h 356"/>
                  <a:gd name="T54" fmla="*/ 46112 w 450"/>
                  <a:gd name="T55" fmla="*/ 398237 h 356"/>
                  <a:gd name="T56" fmla="*/ 8384 w 450"/>
                  <a:gd name="T57" fmla="*/ 444349 h 356"/>
                  <a:gd name="T58" fmla="*/ 23056 w 450"/>
                  <a:gd name="T59" fmla="*/ 496749 h 356"/>
                  <a:gd name="T60" fmla="*/ 46112 w 450"/>
                  <a:gd name="T61" fmla="*/ 542860 h 356"/>
                  <a:gd name="T62" fmla="*/ 88032 w 450"/>
                  <a:gd name="T63" fmla="*/ 570108 h 356"/>
                  <a:gd name="T64" fmla="*/ 134143 w 450"/>
                  <a:gd name="T65" fmla="*/ 599452 h 356"/>
                  <a:gd name="T66" fmla="*/ 167679 w 450"/>
                  <a:gd name="T67" fmla="*/ 616220 h 356"/>
                  <a:gd name="T68" fmla="*/ 209599 w 450"/>
                  <a:gd name="T69" fmla="*/ 612028 h 356"/>
                  <a:gd name="T70" fmla="*/ 167679 w 450"/>
                  <a:gd name="T71" fmla="*/ 702155 h 356"/>
                  <a:gd name="T72" fmla="*/ 115280 w 450"/>
                  <a:gd name="T73" fmla="*/ 727307 h 356"/>
                  <a:gd name="T74" fmla="*/ 150911 w 450"/>
                  <a:gd name="T75" fmla="*/ 739883 h 356"/>
                  <a:gd name="T76" fmla="*/ 211695 w 450"/>
                  <a:gd name="T77" fmla="*/ 697963 h 356"/>
                  <a:gd name="T78" fmla="*/ 245231 w 450"/>
                  <a:gd name="T79" fmla="*/ 670716 h 356"/>
                  <a:gd name="T80" fmla="*/ 289247 w 450"/>
                  <a:gd name="T81" fmla="*/ 639276 h 356"/>
                  <a:gd name="T82" fmla="*/ 310207 w 450"/>
                  <a:gd name="T83" fmla="*/ 616220 h 356"/>
                  <a:gd name="T84" fmla="*/ 301823 w 450"/>
                  <a:gd name="T85" fmla="*/ 574300 h 356"/>
                  <a:gd name="T86" fmla="*/ 343743 w 450"/>
                  <a:gd name="T87" fmla="*/ 505133 h 356"/>
                  <a:gd name="T88" fmla="*/ 356318 w 450"/>
                  <a:gd name="T89" fmla="*/ 519805 h 356"/>
                  <a:gd name="T90" fmla="*/ 341647 w 450"/>
                  <a:gd name="T91" fmla="*/ 580588 h 356"/>
                  <a:gd name="T92" fmla="*/ 389854 w 450"/>
                  <a:gd name="T93" fmla="*/ 557532 h 356"/>
                  <a:gd name="T94" fmla="*/ 427582 w 450"/>
                  <a:gd name="T95" fmla="*/ 534476 h 356"/>
                  <a:gd name="T96" fmla="*/ 433870 w 450"/>
                  <a:gd name="T97" fmla="*/ 500941 h 356"/>
                  <a:gd name="T98" fmla="*/ 492558 w 450"/>
                  <a:gd name="T99" fmla="*/ 509325 h 356"/>
                  <a:gd name="T100" fmla="*/ 557534 w 450"/>
                  <a:gd name="T101" fmla="*/ 519805 h 356"/>
                  <a:gd name="T102" fmla="*/ 630893 w 450"/>
                  <a:gd name="T103" fmla="*/ 523996 h 356"/>
                  <a:gd name="T104" fmla="*/ 687485 w 450"/>
                  <a:gd name="T105" fmla="*/ 544956 h 356"/>
                  <a:gd name="T106" fmla="*/ 731501 w 450"/>
                  <a:gd name="T107" fmla="*/ 568012 h 356"/>
                  <a:gd name="T108" fmla="*/ 765037 w 450"/>
                  <a:gd name="T109" fmla="*/ 551244 h 356"/>
                  <a:gd name="T110" fmla="*/ 832108 w 450"/>
                  <a:gd name="T111" fmla="*/ 593164 h 356"/>
                  <a:gd name="T112" fmla="*/ 882412 w 450"/>
                  <a:gd name="T113" fmla="*/ 635084 h 356"/>
                  <a:gd name="T114" fmla="*/ 928524 w 450"/>
                  <a:gd name="T115" fmla="*/ 679099 h 3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50" h="356">
                    <a:moveTo>
                      <a:pt x="443" y="324"/>
                    </a:moveTo>
                    <a:lnTo>
                      <a:pt x="445" y="323"/>
                    </a:lnTo>
                    <a:lnTo>
                      <a:pt x="449" y="318"/>
                    </a:lnTo>
                    <a:lnTo>
                      <a:pt x="450" y="311"/>
                    </a:lnTo>
                    <a:lnTo>
                      <a:pt x="444" y="303"/>
                    </a:lnTo>
                    <a:lnTo>
                      <a:pt x="436" y="297"/>
                    </a:lnTo>
                    <a:lnTo>
                      <a:pt x="430" y="294"/>
                    </a:lnTo>
                    <a:lnTo>
                      <a:pt x="427" y="293"/>
                    </a:lnTo>
                    <a:lnTo>
                      <a:pt x="422" y="290"/>
                    </a:lnTo>
                    <a:lnTo>
                      <a:pt x="417" y="285"/>
                    </a:lnTo>
                    <a:lnTo>
                      <a:pt x="407" y="278"/>
                    </a:lnTo>
                    <a:lnTo>
                      <a:pt x="401" y="270"/>
                    </a:lnTo>
                    <a:lnTo>
                      <a:pt x="396" y="263"/>
                    </a:lnTo>
                    <a:lnTo>
                      <a:pt x="394" y="259"/>
                    </a:lnTo>
                    <a:lnTo>
                      <a:pt x="389" y="255"/>
                    </a:lnTo>
                    <a:lnTo>
                      <a:pt x="383" y="250"/>
                    </a:lnTo>
                    <a:lnTo>
                      <a:pt x="376" y="245"/>
                    </a:lnTo>
                    <a:lnTo>
                      <a:pt x="369" y="242"/>
                    </a:lnTo>
                    <a:lnTo>
                      <a:pt x="364" y="239"/>
                    </a:lnTo>
                    <a:lnTo>
                      <a:pt x="359" y="237"/>
                    </a:lnTo>
                    <a:lnTo>
                      <a:pt x="356" y="237"/>
                    </a:lnTo>
                    <a:lnTo>
                      <a:pt x="352" y="241"/>
                    </a:lnTo>
                    <a:lnTo>
                      <a:pt x="346" y="247"/>
                    </a:lnTo>
                    <a:lnTo>
                      <a:pt x="341" y="252"/>
                    </a:lnTo>
                    <a:lnTo>
                      <a:pt x="335" y="255"/>
                    </a:lnTo>
                    <a:lnTo>
                      <a:pt x="329" y="251"/>
                    </a:lnTo>
                    <a:lnTo>
                      <a:pt x="323" y="244"/>
                    </a:lnTo>
                    <a:lnTo>
                      <a:pt x="318" y="239"/>
                    </a:lnTo>
                    <a:lnTo>
                      <a:pt x="312" y="236"/>
                    </a:lnTo>
                    <a:lnTo>
                      <a:pt x="306" y="237"/>
                    </a:lnTo>
                    <a:lnTo>
                      <a:pt x="299" y="240"/>
                    </a:lnTo>
                    <a:lnTo>
                      <a:pt x="293" y="240"/>
                    </a:lnTo>
                    <a:lnTo>
                      <a:pt x="290" y="236"/>
                    </a:lnTo>
                    <a:lnTo>
                      <a:pt x="285" y="218"/>
                    </a:lnTo>
                    <a:lnTo>
                      <a:pt x="277" y="182"/>
                    </a:lnTo>
                    <a:lnTo>
                      <a:pt x="269" y="144"/>
                    </a:lnTo>
                    <a:lnTo>
                      <a:pt x="263" y="118"/>
                    </a:lnTo>
                    <a:lnTo>
                      <a:pt x="258" y="93"/>
                    </a:lnTo>
                    <a:lnTo>
                      <a:pt x="251" y="61"/>
                    </a:lnTo>
                    <a:lnTo>
                      <a:pt x="244" y="34"/>
                    </a:lnTo>
                    <a:lnTo>
                      <a:pt x="242" y="22"/>
                    </a:lnTo>
                    <a:lnTo>
                      <a:pt x="240" y="22"/>
                    </a:lnTo>
                    <a:lnTo>
                      <a:pt x="237" y="22"/>
                    </a:lnTo>
                    <a:lnTo>
                      <a:pt x="233" y="22"/>
                    </a:lnTo>
                    <a:lnTo>
                      <a:pt x="229" y="21"/>
                    </a:lnTo>
                    <a:lnTo>
                      <a:pt x="225" y="19"/>
                    </a:lnTo>
                    <a:lnTo>
                      <a:pt x="222" y="17"/>
                    </a:lnTo>
                    <a:lnTo>
                      <a:pt x="219" y="17"/>
                    </a:lnTo>
                    <a:lnTo>
                      <a:pt x="213" y="17"/>
                    </a:lnTo>
                    <a:lnTo>
                      <a:pt x="209" y="17"/>
                    </a:lnTo>
                    <a:lnTo>
                      <a:pt x="205" y="17"/>
                    </a:lnTo>
                    <a:lnTo>
                      <a:pt x="200" y="17"/>
                    </a:lnTo>
                    <a:lnTo>
                      <a:pt x="194" y="17"/>
                    </a:lnTo>
                    <a:lnTo>
                      <a:pt x="189" y="17"/>
                    </a:lnTo>
                    <a:lnTo>
                      <a:pt x="183" y="17"/>
                    </a:lnTo>
                    <a:lnTo>
                      <a:pt x="178" y="16"/>
                    </a:lnTo>
                    <a:lnTo>
                      <a:pt x="174" y="15"/>
                    </a:lnTo>
                    <a:lnTo>
                      <a:pt x="168" y="13"/>
                    </a:lnTo>
                    <a:lnTo>
                      <a:pt x="164" y="13"/>
                    </a:lnTo>
                    <a:lnTo>
                      <a:pt x="161" y="14"/>
                    </a:lnTo>
                    <a:lnTo>
                      <a:pt x="157" y="15"/>
                    </a:lnTo>
                    <a:lnTo>
                      <a:pt x="154" y="15"/>
                    </a:lnTo>
                    <a:lnTo>
                      <a:pt x="152" y="13"/>
                    </a:lnTo>
                    <a:lnTo>
                      <a:pt x="149" y="11"/>
                    </a:lnTo>
                    <a:lnTo>
                      <a:pt x="144" y="7"/>
                    </a:lnTo>
                    <a:lnTo>
                      <a:pt x="139" y="5"/>
                    </a:lnTo>
                    <a:lnTo>
                      <a:pt x="139" y="2"/>
                    </a:lnTo>
                    <a:lnTo>
                      <a:pt x="138" y="2"/>
                    </a:lnTo>
                    <a:lnTo>
                      <a:pt x="133" y="2"/>
                    </a:lnTo>
                    <a:lnTo>
                      <a:pt x="126" y="2"/>
                    </a:lnTo>
                    <a:lnTo>
                      <a:pt x="121" y="1"/>
                    </a:lnTo>
                    <a:lnTo>
                      <a:pt x="115" y="0"/>
                    </a:lnTo>
                    <a:lnTo>
                      <a:pt x="111" y="1"/>
                    </a:lnTo>
                    <a:lnTo>
                      <a:pt x="108" y="4"/>
                    </a:lnTo>
                    <a:lnTo>
                      <a:pt x="106" y="5"/>
                    </a:lnTo>
                    <a:lnTo>
                      <a:pt x="101" y="6"/>
                    </a:lnTo>
                    <a:lnTo>
                      <a:pt x="95" y="7"/>
                    </a:lnTo>
                    <a:lnTo>
                      <a:pt x="88" y="9"/>
                    </a:lnTo>
                    <a:lnTo>
                      <a:pt x="83" y="12"/>
                    </a:lnTo>
                    <a:lnTo>
                      <a:pt x="78" y="14"/>
                    </a:lnTo>
                    <a:lnTo>
                      <a:pt x="73" y="15"/>
                    </a:lnTo>
                    <a:lnTo>
                      <a:pt x="68" y="15"/>
                    </a:lnTo>
                    <a:lnTo>
                      <a:pt x="64" y="14"/>
                    </a:lnTo>
                    <a:lnTo>
                      <a:pt x="61" y="16"/>
                    </a:lnTo>
                    <a:lnTo>
                      <a:pt x="60" y="23"/>
                    </a:lnTo>
                    <a:lnTo>
                      <a:pt x="58" y="32"/>
                    </a:lnTo>
                    <a:lnTo>
                      <a:pt x="58" y="40"/>
                    </a:lnTo>
                    <a:lnTo>
                      <a:pt x="55" y="45"/>
                    </a:lnTo>
                    <a:lnTo>
                      <a:pt x="49" y="47"/>
                    </a:lnTo>
                    <a:lnTo>
                      <a:pt x="42" y="47"/>
                    </a:lnTo>
                    <a:lnTo>
                      <a:pt x="38" y="49"/>
                    </a:lnTo>
                    <a:lnTo>
                      <a:pt x="34" y="50"/>
                    </a:lnTo>
                    <a:lnTo>
                      <a:pt x="31" y="52"/>
                    </a:lnTo>
                    <a:lnTo>
                      <a:pt x="28" y="54"/>
                    </a:lnTo>
                    <a:lnTo>
                      <a:pt x="28" y="58"/>
                    </a:lnTo>
                    <a:lnTo>
                      <a:pt x="30" y="61"/>
                    </a:lnTo>
                    <a:lnTo>
                      <a:pt x="32" y="65"/>
                    </a:lnTo>
                    <a:lnTo>
                      <a:pt x="36" y="68"/>
                    </a:lnTo>
                    <a:lnTo>
                      <a:pt x="41" y="73"/>
                    </a:lnTo>
                    <a:lnTo>
                      <a:pt x="46" y="78"/>
                    </a:lnTo>
                    <a:lnTo>
                      <a:pt x="48" y="85"/>
                    </a:lnTo>
                    <a:lnTo>
                      <a:pt x="50" y="91"/>
                    </a:lnTo>
                    <a:lnTo>
                      <a:pt x="55" y="92"/>
                    </a:lnTo>
                    <a:lnTo>
                      <a:pt x="58" y="93"/>
                    </a:lnTo>
                    <a:lnTo>
                      <a:pt x="61" y="97"/>
                    </a:lnTo>
                    <a:lnTo>
                      <a:pt x="63" y="103"/>
                    </a:lnTo>
                    <a:lnTo>
                      <a:pt x="64" y="110"/>
                    </a:lnTo>
                    <a:lnTo>
                      <a:pt x="64" y="113"/>
                    </a:lnTo>
                    <a:lnTo>
                      <a:pt x="61" y="115"/>
                    </a:lnTo>
                    <a:lnTo>
                      <a:pt x="57" y="114"/>
                    </a:lnTo>
                    <a:lnTo>
                      <a:pt x="54" y="112"/>
                    </a:lnTo>
                    <a:lnTo>
                      <a:pt x="50" y="110"/>
                    </a:lnTo>
                    <a:lnTo>
                      <a:pt x="48" y="106"/>
                    </a:lnTo>
                    <a:lnTo>
                      <a:pt x="46" y="103"/>
                    </a:lnTo>
                    <a:lnTo>
                      <a:pt x="45" y="100"/>
                    </a:lnTo>
                    <a:lnTo>
                      <a:pt x="42" y="99"/>
                    </a:lnTo>
                    <a:lnTo>
                      <a:pt x="38" y="100"/>
                    </a:lnTo>
                    <a:lnTo>
                      <a:pt x="31" y="103"/>
                    </a:lnTo>
                    <a:lnTo>
                      <a:pt x="25" y="105"/>
                    </a:lnTo>
                    <a:lnTo>
                      <a:pt x="18" y="107"/>
                    </a:lnTo>
                    <a:lnTo>
                      <a:pt x="11" y="110"/>
                    </a:lnTo>
                    <a:lnTo>
                      <a:pt x="5" y="111"/>
                    </a:lnTo>
                    <a:lnTo>
                      <a:pt x="1" y="114"/>
                    </a:lnTo>
                    <a:lnTo>
                      <a:pt x="0" y="116"/>
                    </a:lnTo>
                    <a:lnTo>
                      <a:pt x="1" y="119"/>
                    </a:lnTo>
                    <a:lnTo>
                      <a:pt x="5" y="121"/>
                    </a:lnTo>
                    <a:lnTo>
                      <a:pt x="10" y="123"/>
                    </a:lnTo>
                    <a:lnTo>
                      <a:pt x="15" y="126"/>
                    </a:lnTo>
                    <a:lnTo>
                      <a:pt x="15" y="129"/>
                    </a:lnTo>
                    <a:lnTo>
                      <a:pt x="12" y="134"/>
                    </a:lnTo>
                    <a:lnTo>
                      <a:pt x="12" y="137"/>
                    </a:lnTo>
                    <a:lnTo>
                      <a:pt x="13" y="141"/>
                    </a:lnTo>
                    <a:lnTo>
                      <a:pt x="16" y="146"/>
                    </a:lnTo>
                    <a:lnTo>
                      <a:pt x="17" y="151"/>
                    </a:lnTo>
                    <a:lnTo>
                      <a:pt x="18" y="154"/>
                    </a:lnTo>
                    <a:lnTo>
                      <a:pt x="20" y="156"/>
                    </a:lnTo>
                    <a:lnTo>
                      <a:pt x="24" y="153"/>
                    </a:lnTo>
                    <a:lnTo>
                      <a:pt x="28" y="151"/>
                    </a:lnTo>
                    <a:lnTo>
                      <a:pt x="33" y="150"/>
                    </a:lnTo>
                    <a:lnTo>
                      <a:pt x="36" y="149"/>
                    </a:lnTo>
                    <a:lnTo>
                      <a:pt x="41" y="150"/>
                    </a:lnTo>
                    <a:lnTo>
                      <a:pt x="47" y="151"/>
                    </a:lnTo>
                    <a:lnTo>
                      <a:pt x="53" y="150"/>
                    </a:lnTo>
                    <a:lnTo>
                      <a:pt x="60" y="150"/>
                    </a:lnTo>
                    <a:lnTo>
                      <a:pt x="64" y="150"/>
                    </a:lnTo>
                    <a:lnTo>
                      <a:pt x="65" y="152"/>
                    </a:lnTo>
                    <a:lnTo>
                      <a:pt x="64" y="156"/>
                    </a:lnTo>
                    <a:lnTo>
                      <a:pt x="63" y="160"/>
                    </a:lnTo>
                    <a:lnTo>
                      <a:pt x="64" y="164"/>
                    </a:lnTo>
                    <a:lnTo>
                      <a:pt x="66" y="167"/>
                    </a:lnTo>
                    <a:lnTo>
                      <a:pt x="65" y="172"/>
                    </a:lnTo>
                    <a:lnTo>
                      <a:pt x="63" y="175"/>
                    </a:lnTo>
                    <a:lnTo>
                      <a:pt x="60" y="176"/>
                    </a:lnTo>
                    <a:lnTo>
                      <a:pt x="55" y="175"/>
                    </a:lnTo>
                    <a:lnTo>
                      <a:pt x="50" y="174"/>
                    </a:lnTo>
                    <a:lnTo>
                      <a:pt x="46" y="173"/>
                    </a:lnTo>
                    <a:lnTo>
                      <a:pt x="45" y="176"/>
                    </a:lnTo>
                    <a:lnTo>
                      <a:pt x="42" y="180"/>
                    </a:lnTo>
                    <a:lnTo>
                      <a:pt x="39" y="181"/>
                    </a:lnTo>
                    <a:lnTo>
                      <a:pt x="34" y="180"/>
                    </a:lnTo>
                    <a:lnTo>
                      <a:pt x="32" y="179"/>
                    </a:lnTo>
                    <a:lnTo>
                      <a:pt x="31" y="178"/>
                    </a:lnTo>
                    <a:lnTo>
                      <a:pt x="28" y="179"/>
                    </a:lnTo>
                    <a:lnTo>
                      <a:pt x="24" y="181"/>
                    </a:lnTo>
                    <a:lnTo>
                      <a:pt x="22" y="184"/>
                    </a:lnTo>
                    <a:lnTo>
                      <a:pt x="22" y="187"/>
                    </a:lnTo>
                    <a:lnTo>
                      <a:pt x="22" y="190"/>
                    </a:lnTo>
                    <a:lnTo>
                      <a:pt x="16" y="195"/>
                    </a:lnTo>
                    <a:lnTo>
                      <a:pt x="9" y="199"/>
                    </a:lnTo>
                    <a:lnTo>
                      <a:pt x="7" y="202"/>
                    </a:lnTo>
                    <a:lnTo>
                      <a:pt x="7" y="204"/>
                    </a:lnTo>
                    <a:lnTo>
                      <a:pt x="5" y="207"/>
                    </a:lnTo>
                    <a:lnTo>
                      <a:pt x="4" y="212"/>
                    </a:lnTo>
                    <a:lnTo>
                      <a:pt x="4" y="217"/>
                    </a:lnTo>
                    <a:lnTo>
                      <a:pt x="5" y="222"/>
                    </a:lnTo>
                    <a:lnTo>
                      <a:pt x="8" y="226"/>
                    </a:lnTo>
                    <a:lnTo>
                      <a:pt x="10" y="229"/>
                    </a:lnTo>
                    <a:lnTo>
                      <a:pt x="11" y="234"/>
                    </a:lnTo>
                    <a:lnTo>
                      <a:pt x="11" y="237"/>
                    </a:lnTo>
                    <a:lnTo>
                      <a:pt x="11" y="239"/>
                    </a:lnTo>
                    <a:lnTo>
                      <a:pt x="15" y="250"/>
                    </a:lnTo>
                    <a:lnTo>
                      <a:pt x="15" y="251"/>
                    </a:lnTo>
                    <a:lnTo>
                      <a:pt x="16" y="255"/>
                    </a:lnTo>
                    <a:lnTo>
                      <a:pt x="18" y="257"/>
                    </a:lnTo>
                    <a:lnTo>
                      <a:pt x="22" y="259"/>
                    </a:lnTo>
                    <a:lnTo>
                      <a:pt x="28" y="260"/>
                    </a:lnTo>
                    <a:lnTo>
                      <a:pt x="35" y="260"/>
                    </a:lnTo>
                    <a:lnTo>
                      <a:pt x="41" y="260"/>
                    </a:lnTo>
                    <a:lnTo>
                      <a:pt x="43" y="260"/>
                    </a:lnTo>
                    <a:lnTo>
                      <a:pt x="43" y="264"/>
                    </a:lnTo>
                    <a:lnTo>
                      <a:pt x="42" y="272"/>
                    </a:lnTo>
                    <a:lnTo>
                      <a:pt x="43" y="280"/>
                    </a:lnTo>
                    <a:lnTo>
                      <a:pt x="45" y="287"/>
                    </a:lnTo>
                    <a:lnTo>
                      <a:pt x="49" y="288"/>
                    </a:lnTo>
                    <a:lnTo>
                      <a:pt x="54" y="287"/>
                    </a:lnTo>
                    <a:lnTo>
                      <a:pt x="60" y="285"/>
                    </a:lnTo>
                    <a:lnTo>
                      <a:pt x="64" y="286"/>
                    </a:lnTo>
                    <a:lnTo>
                      <a:pt x="69" y="290"/>
                    </a:lnTo>
                    <a:lnTo>
                      <a:pt x="73" y="294"/>
                    </a:lnTo>
                    <a:lnTo>
                      <a:pt x="78" y="298"/>
                    </a:lnTo>
                    <a:lnTo>
                      <a:pt x="79" y="300"/>
                    </a:lnTo>
                    <a:lnTo>
                      <a:pt x="79" y="297"/>
                    </a:lnTo>
                    <a:lnTo>
                      <a:pt x="80" y="294"/>
                    </a:lnTo>
                    <a:lnTo>
                      <a:pt x="83" y="290"/>
                    </a:lnTo>
                    <a:lnTo>
                      <a:pt x="86" y="290"/>
                    </a:lnTo>
                    <a:lnTo>
                      <a:pt x="92" y="290"/>
                    </a:lnTo>
                    <a:lnTo>
                      <a:pt x="96" y="289"/>
                    </a:lnTo>
                    <a:lnTo>
                      <a:pt x="100" y="289"/>
                    </a:lnTo>
                    <a:lnTo>
                      <a:pt x="100" y="292"/>
                    </a:lnTo>
                    <a:lnTo>
                      <a:pt x="98" y="297"/>
                    </a:lnTo>
                    <a:lnTo>
                      <a:pt x="96" y="305"/>
                    </a:lnTo>
                    <a:lnTo>
                      <a:pt x="94" y="315"/>
                    </a:lnTo>
                    <a:lnTo>
                      <a:pt x="89" y="323"/>
                    </a:lnTo>
                    <a:lnTo>
                      <a:pt x="84" y="330"/>
                    </a:lnTo>
                    <a:lnTo>
                      <a:pt x="80" y="335"/>
                    </a:lnTo>
                    <a:lnTo>
                      <a:pt x="78" y="340"/>
                    </a:lnTo>
                    <a:lnTo>
                      <a:pt x="75" y="342"/>
                    </a:lnTo>
                    <a:lnTo>
                      <a:pt x="70" y="342"/>
                    </a:lnTo>
                    <a:lnTo>
                      <a:pt x="64" y="342"/>
                    </a:lnTo>
                    <a:lnTo>
                      <a:pt x="58" y="345"/>
                    </a:lnTo>
                    <a:lnTo>
                      <a:pt x="55" y="347"/>
                    </a:lnTo>
                    <a:lnTo>
                      <a:pt x="55" y="350"/>
                    </a:lnTo>
                    <a:lnTo>
                      <a:pt x="57" y="354"/>
                    </a:lnTo>
                    <a:lnTo>
                      <a:pt x="61" y="356"/>
                    </a:lnTo>
                    <a:lnTo>
                      <a:pt x="64" y="356"/>
                    </a:lnTo>
                    <a:lnTo>
                      <a:pt x="68" y="355"/>
                    </a:lnTo>
                    <a:lnTo>
                      <a:pt x="72" y="353"/>
                    </a:lnTo>
                    <a:lnTo>
                      <a:pt x="77" y="349"/>
                    </a:lnTo>
                    <a:lnTo>
                      <a:pt x="84" y="347"/>
                    </a:lnTo>
                    <a:lnTo>
                      <a:pt x="89" y="343"/>
                    </a:lnTo>
                    <a:lnTo>
                      <a:pt x="94" y="339"/>
                    </a:lnTo>
                    <a:lnTo>
                      <a:pt x="98" y="335"/>
                    </a:lnTo>
                    <a:lnTo>
                      <a:pt x="101" y="333"/>
                    </a:lnTo>
                    <a:lnTo>
                      <a:pt x="106" y="333"/>
                    </a:lnTo>
                    <a:lnTo>
                      <a:pt x="109" y="334"/>
                    </a:lnTo>
                    <a:lnTo>
                      <a:pt x="113" y="333"/>
                    </a:lnTo>
                    <a:lnTo>
                      <a:pt x="115" y="330"/>
                    </a:lnTo>
                    <a:lnTo>
                      <a:pt x="116" y="325"/>
                    </a:lnTo>
                    <a:lnTo>
                      <a:pt x="117" y="320"/>
                    </a:lnTo>
                    <a:lnTo>
                      <a:pt x="118" y="318"/>
                    </a:lnTo>
                    <a:lnTo>
                      <a:pt x="121" y="316"/>
                    </a:lnTo>
                    <a:lnTo>
                      <a:pt x="125" y="312"/>
                    </a:lnTo>
                    <a:lnTo>
                      <a:pt x="131" y="309"/>
                    </a:lnTo>
                    <a:lnTo>
                      <a:pt x="136" y="307"/>
                    </a:lnTo>
                    <a:lnTo>
                      <a:pt x="138" y="305"/>
                    </a:lnTo>
                    <a:lnTo>
                      <a:pt x="138" y="304"/>
                    </a:lnTo>
                    <a:lnTo>
                      <a:pt x="137" y="302"/>
                    </a:lnTo>
                    <a:lnTo>
                      <a:pt x="138" y="300"/>
                    </a:lnTo>
                    <a:lnTo>
                      <a:pt x="141" y="297"/>
                    </a:lnTo>
                    <a:lnTo>
                      <a:pt x="145" y="296"/>
                    </a:lnTo>
                    <a:lnTo>
                      <a:pt x="148" y="294"/>
                    </a:lnTo>
                    <a:lnTo>
                      <a:pt x="149" y="290"/>
                    </a:lnTo>
                    <a:lnTo>
                      <a:pt x="148" y="287"/>
                    </a:lnTo>
                    <a:lnTo>
                      <a:pt x="146" y="283"/>
                    </a:lnTo>
                    <a:lnTo>
                      <a:pt x="142" y="281"/>
                    </a:lnTo>
                    <a:lnTo>
                      <a:pt x="142" y="278"/>
                    </a:lnTo>
                    <a:lnTo>
                      <a:pt x="144" y="274"/>
                    </a:lnTo>
                    <a:lnTo>
                      <a:pt x="146" y="271"/>
                    </a:lnTo>
                    <a:lnTo>
                      <a:pt x="148" y="269"/>
                    </a:lnTo>
                    <a:lnTo>
                      <a:pt x="151" y="265"/>
                    </a:lnTo>
                    <a:lnTo>
                      <a:pt x="154" y="258"/>
                    </a:lnTo>
                    <a:lnTo>
                      <a:pt x="159" y="249"/>
                    </a:lnTo>
                    <a:lnTo>
                      <a:pt x="164" y="241"/>
                    </a:lnTo>
                    <a:lnTo>
                      <a:pt x="169" y="235"/>
                    </a:lnTo>
                    <a:lnTo>
                      <a:pt x="175" y="234"/>
                    </a:lnTo>
                    <a:lnTo>
                      <a:pt x="177" y="236"/>
                    </a:lnTo>
                    <a:lnTo>
                      <a:pt x="176" y="240"/>
                    </a:lnTo>
                    <a:lnTo>
                      <a:pt x="174" y="243"/>
                    </a:lnTo>
                    <a:lnTo>
                      <a:pt x="170" y="248"/>
                    </a:lnTo>
                    <a:lnTo>
                      <a:pt x="168" y="254"/>
                    </a:lnTo>
                    <a:lnTo>
                      <a:pt x="167" y="260"/>
                    </a:lnTo>
                    <a:lnTo>
                      <a:pt x="166" y="267"/>
                    </a:lnTo>
                    <a:lnTo>
                      <a:pt x="164" y="270"/>
                    </a:lnTo>
                    <a:lnTo>
                      <a:pt x="163" y="272"/>
                    </a:lnTo>
                    <a:lnTo>
                      <a:pt x="163" y="277"/>
                    </a:lnTo>
                    <a:lnTo>
                      <a:pt x="164" y="280"/>
                    </a:lnTo>
                    <a:lnTo>
                      <a:pt x="168" y="280"/>
                    </a:lnTo>
                    <a:lnTo>
                      <a:pt x="172" y="277"/>
                    </a:lnTo>
                    <a:lnTo>
                      <a:pt x="178" y="273"/>
                    </a:lnTo>
                    <a:lnTo>
                      <a:pt x="183" y="270"/>
                    </a:lnTo>
                    <a:lnTo>
                      <a:pt x="186" y="266"/>
                    </a:lnTo>
                    <a:lnTo>
                      <a:pt x="189" y="264"/>
                    </a:lnTo>
                    <a:lnTo>
                      <a:pt x="189" y="263"/>
                    </a:lnTo>
                    <a:lnTo>
                      <a:pt x="191" y="260"/>
                    </a:lnTo>
                    <a:lnTo>
                      <a:pt x="194" y="260"/>
                    </a:lnTo>
                    <a:lnTo>
                      <a:pt x="199" y="259"/>
                    </a:lnTo>
                    <a:lnTo>
                      <a:pt x="204" y="255"/>
                    </a:lnTo>
                    <a:lnTo>
                      <a:pt x="206" y="251"/>
                    </a:lnTo>
                    <a:lnTo>
                      <a:pt x="207" y="250"/>
                    </a:lnTo>
                    <a:lnTo>
                      <a:pt x="206" y="249"/>
                    </a:lnTo>
                    <a:lnTo>
                      <a:pt x="204" y="245"/>
                    </a:lnTo>
                    <a:lnTo>
                      <a:pt x="204" y="242"/>
                    </a:lnTo>
                    <a:lnTo>
                      <a:pt x="207" y="239"/>
                    </a:lnTo>
                    <a:lnTo>
                      <a:pt x="213" y="237"/>
                    </a:lnTo>
                    <a:lnTo>
                      <a:pt x="219" y="237"/>
                    </a:lnTo>
                    <a:lnTo>
                      <a:pt x="223" y="239"/>
                    </a:lnTo>
                    <a:lnTo>
                      <a:pt x="227" y="240"/>
                    </a:lnTo>
                    <a:lnTo>
                      <a:pt x="230" y="242"/>
                    </a:lnTo>
                    <a:lnTo>
                      <a:pt x="235" y="243"/>
                    </a:lnTo>
                    <a:lnTo>
                      <a:pt x="242" y="245"/>
                    </a:lnTo>
                    <a:lnTo>
                      <a:pt x="250" y="248"/>
                    </a:lnTo>
                    <a:lnTo>
                      <a:pt x="257" y="249"/>
                    </a:lnTo>
                    <a:lnTo>
                      <a:pt x="260" y="249"/>
                    </a:lnTo>
                    <a:lnTo>
                      <a:pt x="262" y="248"/>
                    </a:lnTo>
                    <a:lnTo>
                      <a:pt x="266" y="248"/>
                    </a:lnTo>
                    <a:lnTo>
                      <a:pt x="270" y="248"/>
                    </a:lnTo>
                    <a:lnTo>
                      <a:pt x="275" y="249"/>
                    </a:lnTo>
                    <a:lnTo>
                      <a:pt x="280" y="250"/>
                    </a:lnTo>
                    <a:lnTo>
                      <a:pt x="288" y="250"/>
                    </a:lnTo>
                    <a:lnTo>
                      <a:pt x="296" y="250"/>
                    </a:lnTo>
                    <a:lnTo>
                      <a:pt x="301" y="250"/>
                    </a:lnTo>
                    <a:lnTo>
                      <a:pt x="306" y="251"/>
                    </a:lnTo>
                    <a:lnTo>
                      <a:pt x="311" y="255"/>
                    </a:lnTo>
                    <a:lnTo>
                      <a:pt x="316" y="258"/>
                    </a:lnTo>
                    <a:lnTo>
                      <a:pt x="322" y="259"/>
                    </a:lnTo>
                    <a:lnTo>
                      <a:pt x="327" y="260"/>
                    </a:lnTo>
                    <a:lnTo>
                      <a:pt x="328" y="260"/>
                    </a:lnTo>
                    <a:lnTo>
                      <a:pt x="329" y="262"/>
                    </a:lnTo>
                    <a:lnTo>
                      <a:pt x="330" y="263"/>
                    </a:lnTo>
                    <a:lnTo>
                      <a:pt x="334" y="266"/>
                    </a:lnTo>
                    <a:lnTo>
                      <a:pt x="338" y="269"/>
                    </a:lnTo>
                    <a:lnTo>
                      <a:pt x="344" y="270"/>
                    </a:lnTo>
                    <a:lnTo>
                      <a:pt x="349" y="271"/>
                    </a:lnTo>
                    <a:lnTo>
                      <a:pt x="352" y="271"/>
                    </a:lnTo>
                    <a:lnTo>
                      <a:pt x="354" y="269"/>
                    </a:lnTo>
                    <a:lnTo>
                      <a:pt x="356" y="265"/>
                    </a:lnTo>
                    <a:lnTo>
                      <a:pt x="357" y="262"/>
                    </a:lnTo>
                    <a:lnTo>
                      <a:pt x="359" y="262"/>
                    </a:lnTo>
                    <a:lnTo>
                      <a:pt x="365" y="263"/>
                    </a:lnTo>
                    <a:lnTo>
                      <a:pt x="372" y="265"/>
                    </a:lnTo>
                    <a:lnTo>
                      <a:pt x="377" y="266"/>
                    </a:lnTo>
                    <a:lnTo>
                      <a:pt x="383" y="269"/>
                    </a:lnTo>
                    <a:lnTo>
                      <a:pt x="388" y="273"/>
                    </a:lnTo>
                    <a:lnTo>
                      <a:pt x="392" y="279"/>
                    </a:lnTo>
                    <a:lnTo>
                      <a:pt x="397" y="283"/>
                    </a:lnTo>
                    <a:lnTo>
                      <a:pt x="401" y="286"/>
                    </a:lnTo>
                    <a:lnTo>
                      <a:pt x="402" y="287"/>
                    </a:lnTo>
                    <a:lnTo>
                      <a:pt x="412" y="297"/>
                    </a:lnTo>
                    <a:lnTo>
                      <a:pt x="418" y="303"/>
                    </a:lnTo>
                    <a:lnTo>
                      <a:pt x="419" y="303"/>
                    </a:lnTo>
                    <a:lnTo>
                      <a:pt x="421" y="303"/>
                    </a:lnTo>
                    <a:lnTo>
                      <a:pt x="424" y="304"/>
                    </a:lnTo>
                    <a:lnTo>
                      <a:pt x="427" y="307"/>
                    </a:lnTo>
                    <a:lnTo>
                      <a:pt x="432" y="311"/>
                    </a:lnTo>
                    <a:lnTo>
                      <a:pt x="437" y="317"/>
                    </a:lnTo>
                    <a:lnTo>
                      <a:pt x="441" y="321"/>
                    </a:lnTo>
                    <a:lnTo>
                      <a:pt x="443" y="324"/>
                    </a:lnTo>
                    <a:close/>
                  </a:path>
                </a:pathLst>
              </a:custGeom>
              <a:solidFill>
                <a:srgbClr val="FFFFFF">
                  <a:lumMod val="85000"/>
                </a:srgbClr>
              </a:solidFill>
              <a:ln w="28575">
                <a:noFill/>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7" name="Freeform 1114">
                <a:extLst>
                  <a:ext uri="{FF2B5EF4-FFF2-40B4-BE49-F238E27FC236}">
                    <a16:creationId xmlns:a16="http://schemas.microsoft.com/office/drawing/2014/main" id="{478472EE-2D89-B691-C10D-265834B0DAA1}"/>
                  </a:ext>
                </a:extLst>
              </p:cNvPr>
              <p:cNvSpPr>
                <a:spLocks/>
              </p:cNvSpPr>
              <p:nvPr/>
            </p:nvSpPr>
            <p:spPr bwMode="auto">
              <a:xfrm>
                <a:off x="2823121" y="699340"/>
                <a:ext cx="738111" cy="533400"/>
              </a:xfrm>
              <a:custGeom>
                <a:avLst/>
                <a:gdLst>
                  <a:gd name="T0" fmla="*/ 26 w 730"/>
                  <a:gd name="T1" fmla="*/ 112 h 517"/>
                  <a:gd name="T2" fmla="*/ 17 w 730"/>
                  <a:gd name="T3" fmla="*/ 255 h 517"/>
                  <a:gd name="T4" fmla="*/ 34 w 730"/>
                  <a:gd name="T5" fmla="*/ 255 h 517"/>
                  <a:gd name="T6" fmla="*/ 24 w 730"/>
                  <a:gd name="T7" fmla="*/ 285 h 517"/>
                  <a:gd name="T8" fmla="*/ 11 w 730"/>
                  <a:gd name="T9" fmla="*/ 268 h 517"/>
                  <a:gd name="T10" fmla="*/ 0 w 730"/>
                  <a:gd name="T11" fmla="*/ 304 h 517"/>
                  <a:gd name="T12" fmla="*/ 51 w 730"/>
                  <a:gd name="T13" fmla="*/ 333 h 517"/>
                  <a:gd name="T14" fmla="*/ 53 w 730"/>
                  <a:gd name="T15" fmla="*/ 346 h 517"/>
                  <a:gd name="T16" fmla="*/ 66 w 730"/>
                  <a:gd name="T17" fmla="*/ 348 h 517"/>
                  <a:gd name="T18" fmla="*/ 133 w 730"/>
                  <a:gd name="T19" fmla="*/ 452 h 517"/>
                  <a:gd name="T20" fmla="*/ 207 w 730"/>
                  <a:gd name="T21" fmla="*/ 449 h 517"/>
                  <a:gd name="T22" fmla="*/ 262 w 730"/>
                  <a:gd name="T23" fmla="*/ 473 h 517"/>
                  <a:gd name="T24" fmla="*/ 289 w 730"/>
                  <a:gd name="T25" fmla="*/ 469 h 517"/>
                  <a:gd name="T26" fmla="*/ 456 w 730"/>
                  <a:gd name="T27" fmla="*/ 473 h 517"/>
                  <a:gd name="T28" fmla="*/ 646 w 730"/>
                  <a:gd name="T29" fmla="*/ 517 h 517"/>
                  <a:gd name="T30" fmla="*/ 650 w 730"/>
                  <a:gd name="T31" fmla="*/ 460 h 517"/>
                  <a:gd name="T32" fmla="*/ 730 w 730"/>
                  <a:gd name="T33" fmla="*/ 129 h 517"/>
                  <a:gd name="T34" fmla="*/ 224 w 730"/>
                  <a:gd name="T35" fmla="*/ 0 h 517"/>
                  <a:gd name="T36" fmla="*/ 228 w 730"/>
                  <a:gd name="T37" fmla="*/ 97 h 517"/>
                  <a:gd name="T38" fmla="*/ 203 w 730"/>
                  <a:gd name="T39" fmla="*/ 177 h 517"/>
                  <a:gd name="T40" fmla="*/ 199 w 730"/>
                  <a:gd name="T41" fmla="*/ 219 h 517"/>
                  <a:gd name="T42" fmla="*/ 146 w 730"/>
                  <a:gd name="T43" fmla="*/ 234 h 517"/>
                  <a:gd name="T44" fmla="*/ 142 w 730"/>
                  <a:gd name="T45" fmla="*/ 213 h 517"/>
                  <a:gd name="T46" fmla="*/ 186 w 730"/>
                  <a:gd name="T47" fmla="*/ 186 h 517"/>
                  <a:gd name="T48" fmla="*/ 182 w 730"/>
                  <a:gd name="T49" fmla="*/ 165 h 517"/>
                  <a:gd name="T50" fmla="*/ 144 w 730"/>
                  <a:gd name="T51" fmla="*/ 169 h 517"/>
                  <a:gd name="T52" fmla="*/ 173 w 730"/>
                  <a:gd name="T53" fmla="*/ 144 h 517"/>
                  <a:gd name="T54" fmla="*/ 194 w 730"/>
                  <a:gd name="T55" fmla="*/ 127 h 517"/>
                  <a:gd name="T56" fmla="*/ 30 w 730"/>
                  <a:gd name="T57" fmla="*/ 25 h 517"/>
                  <a:gd name="T58" fmla="*/ 17 w 730"/>
                  <a:gd name="T59" fmla="*/ 53 h 517"/>
                  <a:gd name="T60" fmla="*/ 26 w 730"/>
                  <a:gd name="T61" fmla="*/ 112 h 517"/>
                  <a:gd name="T62" fmla="*/ 26 w 730"/>
                  <a:gd name="T63" fmla="*/ 11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0" h="517">
                    <a:moveTo>
                      <a:pt x="26" y="112"/>
                    </a:moveTo>
                    <a:lnTo>
                      <a:pt x="17" y="255"/>
                    </a:lnTo>
                    <a:lnTo>
                      <a:pt x="34" y="255"/>
                    </a:lnTo>
                    <a:lnTo>
                      <a:pt x="24" y="285"/>
                    </a:lnTo>
                    <a:lnTo>
                      <a:pt x="11" y="268"/>
                    </a:lnTo>
                    <a:lnTo>
                      <a:pt x="0" y="304"/>
                    </a:lnTo>
                    <a:lnTo>
                      <a:pt x="51" y="333"/>
                    </a:lnTo>
                    <a:lnTo>
                      <a:pt x="53" y="346"/>
                    </a:lnTo>
                    <a:lnTo>
                      <a:pt x="66" y="348"/>
                    </a:lnTo>
                    <a:lnTo>
                      <a:pt x="133" y="452"/>
                    </a:lnTo>
                    <a:lnTo>
                      <a:pt x="207" y="449"/>
                    </a:lnTo>
                    <a:lnTo>
                      <a:pt x="262" y="473"/>
                    </a:lnTo>
                    <a:lnTo>
                      <a:pt x="289" y="469"/>
                    </a:lnTo>
                    <a:lnTo>
                      <a:pt x="456" y="473"/>
                    </a:lnTo>
                    <a:lnTo>
                      <a:pt x="646" y="517"/>
                    </a:lnTo>
                    <a:lnTo>
                      <a:pt x="650" y="460"/>
                    </a:lnTo>
                    <a:lnTo>
                      <a:pt x="730" y="129"/>
                    </a:lnTo>
                    <a:lnTo>
                      <a:pt x="224" y="0"/>
                    </a:lnTo>
                    <a:lnTo>
                      <a:pt x="228" y="97"/>
                    </a:lnTo>
                    <a:lnTo>
                      <a:pt x="203" y="177"/>
                    </a:lnTo>
                    <a:lnTo>
                      <a:pt x="199" y="219"/>
                    </a:lnTo>
                    <a:lnTo>
                      <a:pt x="146" y="234"/>
                    </a:lnTo>
                    <a:lnTo>
                      <a:pt x="142" y="213"/>
                    </a:lnTo>
                    <a:lnTo>
                      <a:pt x="186" y="186"/>
                    </a:lnTo>
                    <a:lnTo>
                      <a:pt x="182" y="165"/>
                    </a:lnTo>
                    <a:lnTo>
                      <a:pt x="144" y="169"/>
                    </a:lnTo>
                    <a:lnTo>
                      <a:pt x="173" y="144"/>
                    </a:lnTo>
                    <a:lnTo>
                      <a:pt x="194" y="127"/>
                    </a:lnTo>
                    <a:lnTo>
                      <a:pt x="30" y="25"/>
                    </a:lnTo>
                    <a:lnTo>
                      <a:pt x="17" y="53"/>
                    </a:lnTo>
                    <a:lnTo>
                      <a:pt x="26" y="112"/>
                    </a:lnTo>
                    <a:lnTo>
                      <a:pt x="26" y="112"/>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8" name="Freeform 1116">
                <a:extLst>
                  <a:ext uri="{FF2B5EF4-FFF2-40B4-BE49-F238E27FC236}">
                    <a16:creationId xmlns:a16="http://schemas.microsoft.com/office/drawing/2014/main" id="{E001DA0B-901B-38AD-4ABA-930386DC6D3C}"/>
                  </a:ext>
                </a:extLst>
              </p:cNvPr>
              <p:cNvSpPr>
                <a:spLocks/>
              </p:cNvSpPr>
              <p:nvPr/>
            </p:nvSpPr>
            <p:spPr bwMode="auto">
              <a:xfrm>
                <a:off x="3505674" y="1829640"/>
                <a:ext cx="626997" cy="779463"/>
              </a:xfrm>
              <a:custGeom>
                <a:avLst/>
                <a:gdLst>
                  <a:gd name="T0" fmla="*/ 135 w 618"/>
                  <a:gd name="T1" fmla="*/ 0 h 752"/>
                  <a:gd name="T2" fmla="*/ 433 w 618"/>
                  <a:gd name="T3" fmla="*/ 55 h 752"/>
                  <a:gd name="T4" fmla="*/ 410 w 618"/>
                  <a:gd name="T5" fmla="*/ 186 h 752"/>
                  <a:gd name="T6" fmla="*/ 618 w 618"/>
                  <a:gd name="T7" fmla="*/ 218 h 752"/>
                  <a:gd name="T8" fmla="*/ 538 w 618"/>
                  <a:gd name="T9" fmla="*/ 752 h 752"/>
                  <a:gd name="T10" fmla="*/ 0 w 618"/>
                  <a:gd name="T11" fmla="*/ 663 h 752"/>
                  <a:gd name="T12" fmla="*/ 135 w 618"/>
                  <a:gd name="T13" fmla="*/ 0 h 752"/>
                  <a:gd name="T14" fmla="*/ 135 w 618"/>
                  <a:gd name="T15" fmla="*/ 0 h 7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8" h="752">
                    <a:moveTo>
                      <a:pt x="135" y="0"/>
                    </a:moveTo>
                    <a:lnTo>
                      <a:pt x="433" y="55"/>
                    </a:lnTo>
                    <a:lnTo>
                      <a:pt x="410" y="186"/>
                    </a:lnTo>
                    <a:lnTo>
                      <a:pt x="618" y="218"/>
                    </a:lnTo>
                    <a:lnTo>
                      <a:pt x="538" y="752"/>
                    </a:lnTo>
                    <a:lnTo>
                      <a:pt x="0" y="663"/>
                    </a:lnTo>
                    <a:lnTo>
                      <a:pt x="135" y="0"/>
                    </a:lnTo>
                    <a:lnTo>
                      <a:pt x="135" y="0"/>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9" name="Freeform 1117">
                <a:extLst>
                  <a:ext uri="{FF2B5EF4-FFF2-40B4-BE49-F238E27FC236}">
                    <a16:creationId xmlns:a16="http://schemas.microsoft.com/office/drawing/2014/main" id="{085B3A9F-9B84-6553-A1BB-76304FA54593}"/>
                  </a:ext>
                </a:extLst>
              </p:cNvPr>
              <p:cNvSpPr>
                <a:spLocks/>
              </p:cNvSpPr>
              <p:nvPr/>
            </p:nvSpPr>
            <p:spPr bwMode="auto">
              <a:xfrm>
                <a:off x="2624704" y="1024778"/>
                <a:ext cx="884145" cy="739775"/>
              </a:xfrm>
              <a:custGeom>
                <a:avLst/>
                <a:gdLst>
                  <a:gd name="T0" fmla="*/ 0 w 871"/>
                  <a:gd name="T1" fmla="*/ 537 h 720"/>
                  <a:gd name="T2" fmla="*/ 38 w 871"/>
                  <a:gd name="T3" fmla="*/ 355 h 720"/>
                  <a:gd name="T4" fmla="*/ 82 w 871"/>
                  <a:gd name="T5" fmla="*/ 302 h 720"/>
                  <a:gd name="T6" fmla="*/ 188 w 871"/>
                  <a:gd name="T7" fmla="*/ 0 h 720"/>
                  <a:gd name="T8" fmla="*/ 243 w 871"/>
                  <a:gd name="T9" fmla="*/ 15 h 720"/>
                  <a:gd name="T10" fmla="*/ 245 w 871"/>
                  <a:gd name="T11" fmla="*/ 28 h 720"/>
                  <a:gd name="T12" fmla="*/ 258 w 871"/>
                  <a:gd name="T13" fmla="*/ 30 h 720"/>
                  <a:gd name="T14" fmla="*/ 325 w 871"/>
                  <a:gd name="T15" fmla="*/ 134 h 720"/>
                  <a:gd name="T16" fmla="*/ 399 w 871"/>
                  <a:gd name="T17" fmla="*/ 133 h 720"/>
                  <a:gd name="T18" fmla="*/ 454 w 871"/>
                  <a:gd name="T19" fmla="*/ 157 h 720"/>
                  <a:gd name="T20" fmla="*/ 481 w 871"/>
                  <a:gd name="T21" fmla="*/ 152 h 720"/>
                  <a:gd name="T22" fmla="*/ 648 w 871"/>
                  <a:gd name="T23" fmla="*/ 157 h 720"/>
                  <a:gd name="T24" fmla="*/ 838 w 871"/>
                  <a:gd name="T25" fmla="*/ 199 h 720"/>
                  <a:gd name="T26" fmla="*/ 848 w 871"/>
                  <a:gd name="T27" fmla="*/ 224 h 720"/>
                  <a:gd name="T28" fmla="*/ 871 w 871"/>
                  <a:gd name="T29" fmla="*/ 256 h 720"/>
                  <a:gd name="T30" fmla="*/ 806 w 871"/>
                  <a:gd name="T31" fmla="*/ 353 h 720"/>
                  <a:gd name="T32" fmla="*/ 766 w 871"/>
                  <a:gd name="T33" fmla="*/ 389 h 720"/>
                  <a:gd name="T34" fmla="*/ 760 w 871"/>
                  <a:gd name="T35" fmla="*/ 416 h 720"/>
                  <a:gd name="T36" fmla="*/ 783 w 871"/>
                  <a:gd name="T37" fmla="*/ 444 h 720"/>
                  <a:gd name="T38" fmla="*/ 756 w 871"/>
                  <a:gd name="T39" fmla="*/ 503 h 720"/>
                  <a:gd name="T40" fmla="*/ 703 w 871"/>
                  <a:gd name="T41" fmla="*/ 720 h 720"/>
                  <a:gd name="T42" fmla="*/ 410 w 871"/>
                  <a:gd name="T43" fmla="*/ 650 h 720"/>
                  <a:gd name="T44" fmla="*/ 0 w 871"/>
                  <a:gd name="T45" fmla="*/ 537 h 720"/>
                  <a:gd name="T46" fmla="*/ 0 w 871"/>
                  <a:gd name="T47" fmla="*/ 537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1" h="720">
                    <a:moveTo>
                      <a:pt x="0" y="537"/>
                    </a:moveTo>
                    <a:lnTo>
                      <a:pt x="38" y="355"/>
                    </a:lnTo>
                    <a:lnTo>
                      <a:pt x="82" y="302"/>
                    </a:lnTo>
                    <a:lnTo>
                      <a:pt x="188" y="0"/>
                    </a:lnTo>
                    <a:lnTo>
                      <a:pt x="243" y="15"/>
                    </a:lnTo>
                    <a:lnTo>
                      <a:pt x="245" y="28"/>
                    </a:lnTo>
                    <a:lnTo>
                      <a:pt x="258" y="30"/>
                    </a:lnTo>
                    <a:lnTo>
                      <a:pt x="325" y="134"/>
                    </a:lnTo>
                    <a:lnTo>
                      <a:pt x="399" y="133"/>
                    </a:lnTo>
                    <a:lnTo>
                      <a:pt x="454" y="157"/>
                    </a:lnTo>
                    <a:lnTo>
                      <a:pt x="481" y="152"/>
                    </a:lnTo>
                    <a:lnTo>
                      <a:pt x="648" y="157"/>
                    </a:lnTo>
                    <a:lnTo>
                      <a:pt x="838" y="199"/>
                    </a:lnTo>
                    <a:lnTo>
                      <a:pt x="848" y="224"/>
                    </a:lnTo>
                    <a:lnTo>
                      <a:pt x="871" y="256"/>
                    </a:lnTo>
                    <a:lnTo>
                      <a:pt x="806" y="353"/>
                    </a:lnTo>
                    <a:lnTo>
                      <a:pt x="766" y="389"/>
                    </a:lnTo>
                    <a:lnTo>
                      <a:pt x="760" y="416"/>
                    </a:lnTo>
                    <a:lnTo>
                      <a:pt x="783" y="444"/>
                    </a:lnTo>
                    <a:lnTo>
                      <a:pt x="756" y="503"/>
                    </a:lnTo>
                    <a:lnTo>
                      <a:pt x="703" y="720"/>
                    </a:lnTo>
                    <a:lnTo>
                      <a:pt x="410" y="650"/>
                    </a:lnTo>
                    <a:lnTo>
                      <a:pt x="0" y="537"/>
                    </a:lnTo>
                    <a:lnTo>
                      <a:pt x="0" y="537"/>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0" name="Freeform 1118">
                <a:extLst>
                  <a:ext uri="{FF2B5EF4-FFF2-40B4-BE49-F238E27FC236}">
                    <a16:creationId xmlns:a16="http://schemas.microsoft.com/office/drawing/2014/main" id="{09F16A9B-8062-13BC-F6E8-33B892E75A39}"/>
                  </a:ext>
                </a:extLst>
              </p:cNvPr>
              <p:cNvSpPr>
                <a:spLocks/>
              </p:cNvSpPr>
              <p:nvPr/>
            </p:nvSpPr>
            <p:spPr bwMode="auto">
              <a:xfrm>
                <a:off x="2542163" y="1580403"/>
                <a:ext cx="879383" cy="1482725"/>
              </a:xfrm>
              <a:custGeom>
                <a:avLst/>
                <a:gdLst>
                  <a:gd name="T0" fmla="*/ 29 w 865"/>
                  <a:gd name="T1" fmla="*/ 293 h 1443"/>
                  <a:gd name="T2" fmla="*/ 4 w 865"/>
                  <a:gd name="T3" fmla="*/ 405 h 1443"/>
                  <a:gd name="T4" fmla="*/ 87 w 865"/>
                  <a:gd name="T5" fmla="*/ 586 h 1443"/>
                  <a:gd name="T6" fmla="*/ 103 w 865"/>
                  <a:gd name="T7" fmla="*/ 574 h 1443"/>
                  <a:gd name="T8" fmla="*/ 129 w 865"/>
                  <a:gd name="T9" fmla="*/ 650 h 1443"/>
                  <a:gd name="T10" fmla="*/ 87 w 865"/>
                  <a:gd name="T11" fmla="*/ 597 h 1443"/>
                  <a:gd name="T12" fmla="*/ 78 w 865"/>
                  <a:gd name="T13" fmla="*/ 681 h 1443"/>
                  <a:gd name="T14" fmla="*/ 125 w 865"/>
                  <a:gd name="T15" fmla="*/ 732 h 1443"/>
                  <a:gd name="T16" fmla="*/ 93 w 865"/>
                  <a:gd name="T17" fmla="*/ 803 h 1443"/>
                  <a:gd name="T18" fmla="*/ 184 w 865"/>
                  <a:gd name="T19" fmla="*/ 994 h 1443"/>
                  <a:gd name="T20" fmla="*/ 164 w 865"/>
                  <a:gd name="T21" fmla="*/ 1065 h 1443"/>
                  <a:gd name="T22" fmla="*/ 283 w 865"/>
                  <a:gd name="T23" fmla="*/ 1120 h 1443"/>
                  <a:gd name="T24" fmla="*/ 327 w 865"/>
                  <a:gd name="T25" fmla="*/ 1177 h 1443"/>
                  <a:gd name="T26" fmla="*/ 378 w 865"/>
                  <a:gd name="T27" fmla="*/ 1196 h 1443"/>
                  <a:gd name="T28" fmla="*/ 378 w 865"/>
                  <a:gd name="T29" fmla="*/ 1230 h 1443"/>
                  <a:gd name="T30" fmla="*/ 411 w 865"/>
                  <a:gd name="T31" fmla="*/ 1238 h 1443"/>
                  <a:gd name="T32" fmla="*/ 481 w 865"/>
                  <a:gd name="T33" fmla="*/ 1348 h 1443"/>
                  <a:gd name="T34" fmla="*/ 481 w 865"/>
                  <a:gd name="T35" fmla="*/ 1426 h 1443"/>
                  <a:gd name="T36" fmla="*/ 789 w 865"/>
                  <a:gd name="T37" fmla="*/ 1443 h 1443"/>
                  <a:gd name="T38" fmla="*/ 770 w 865"/>
                  <a:gd name="T39" fmla="*/ 1413 h 1443"/>
                  <a:gd name="T40" fmla="*/ 779 w 865"/>
                  <a:gd name="T41" fmla="*/ 1365 h 1443"/>
                  <a:gd name="T42" fmla="*/ 829 w 865"/>
                  <a:gd name="T43" fmla="*/ 1287 h 1443"/>
                  <a:gd name="T44" fmla="*/ 865 w 865"/>
                  <a:gd name="T45" fmla="*/ 1264 h 1443"/>
                  <a:gd name="T46" fmla="*/ 844 w 865"/>
                  <a:gd name="T47" fmla="*/ 1236 h 1443"/>
                  <a:gd name="T48" fmla="*/ 831 w 865"/>
                  <a:gd name="T49" fmla="*/ 1160 h 1443"/>
                  <a:gd name="T50" fmla="*/ 388 w 865"/>
                  <a:gd name="T51" fmla="*/ 497 h 1443"/>
                  <a:gd name="T52" fmla="*/ 492 w 865"/>
                  <a:gd name="T53" fmla="*/ 113 h 1443"/>
                  <a:gd name="T54" fmla="*/ 82 w 865"/>
                  <a:gd name="T55" fmla="*/ 0 h 1443"/>
                  <a:gd name="T56" fmla="*/ 70 w 865"/>
                  <a:gd name="T57" fmla="*/ 23 h 1443"/>
                  <a:gd name="T58" fmla="*/ 0 w 865"/>
                  <a:gd name="T59" fmla="*/ 192 h 1443"/>
                  <a:gd name="T60" fmla="*/ 29 w 865"/>
                  <a:gd name="T61" fmla="*/ 293 h 1443"/>
                  <a:gd name="T62" fmla="*/ 29 w 865"/>
                  <a:gd name="T63" fmla="*/ 293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5" h="1443">
                    <a:moveTo>
                      <a:pt x="29" y="293"/>
                    </a:moveTo>
                    <a:lnTo>
                      <a:pt x="4" y="405"/>
                    </a:lnTo>
                    <a:lnTo>
                      <a:pt x="87" y="586"/>
                    </a:lnTo>
                    <a:lnTo>
                      <a:pt x="103" y="574"/>
                    </a:lnTo>
                    <a:lnTo>
                      <a:pt x="129" y="650"/>
                    </a:lnTo>
                    <a:lnTo>
                      <a:pt x="87" y="597"/>
                    </a:lnTo>
                    <a:lnTo>
                      <a:pt x="78" y="681"/>
                    </a:lnTo>
                    <a:lnTo>
                      <a:pt x="125" y="732"/>
                    </a:lnTo>
                    <a:lnTo>
                      <a:pt x="93" y="803"/>
                    </a:lnTo>
                    <a:lnTo>
                      <a:pt x="184" y="994"/>
                    </a:lnTo>
                    <a:lnTo>
                      <a:pt x="164" y="1065"/>
                    </a:lnTo>
                    <a:lnTo>
                      <a:pt x="283" y="1120"/>
                    </a:lnTo>
                    <a:lnTo>
                      <a:pt x="327" y="1177"/>
                    </a:lnTo>
                    <a:lnTo>
                      <a:pt x="378" y="1196"/>
                    </a:lnTo>
                    <a:lnTo>
                      <a:pt x="378" y="1230"/>
                    </a:lnTo>
                    <a:lnTo>
                      <a:pt x="411" y="1238"/>
                    </a:lnTo>
                    <a:lnTo>
                      <a:pt x="481" y="1348"/>
                    </a:lnTo>
                    <a:lnTo>
                      <a:pt x="481" y="1426"/>
                    </a:lnTo>
                    <a:lnTo>
                      <a:pt x="789" y="1443"/>
                    </a:lnTo>
                    <a:lnTo>
                      <a:pt x="770" y="1413"/>
                    </a:lnTo>
                    <a:lnTo>
                      <a:pt x="779" y="1365"/>
                    </a:lnTo>
                    <a:lnTo>
                      <a:pt x="829" y="1287"/>
                    </a:lnTo>
                    <a:lnTo>
                      <a:pt x="865" y="1264"/>
                    </a:lnTo>
                    <a:lnTo>
                      <a:pt x="844" y="1236"/>
                    </a:lnTo>
                    <a:lnTo>
                      <a:pt x="831" y="1160"/>
                    </a:lnTo>
                    <a:lnTo>
                      <a:pt x="388" y="497"/>
                    </a:lnTo>
                    <a:lnTo>
                      <a:pt x="492" y="113"/>
                    </a:lnTo>
                    <a:lnTo>
                      <a:pt x="82" y="0"/>
                    </a:lnTo>
                    <a:lnTo>
                      <a:pt x="70" y="23"/>
                    </a:lnTo>
                    <a:lnTo>
                      <a:pt x="0" y="192"/>
                    </a:lnTo>
                    <a:lnTo>
                      <a:pt x="29" y="293"/>
                    </a:lnTo>
                    <a:lnTo>
                      <a:pt x="29" y="293"/>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1" name="Freeform 1119">
                <a:extLst>
                  <a:ext uri="{FF2B5EF4-FFF2-40B4-BE49-F238E27FC236}">
                    <a16:creationId xmlns:a16="http://schemas.microsoft.com/office/drawing/2014/main" id="{FBD50D2F-F512-524C-E252-54253BA2A210}"/>
                  </a:ext>
                </a:extLst>
              </p:cNvPr>
              <p:cNvSpPr>
                <a:spLocks/>
              </p:cNvSpPr>
              <p:nvPr/>
            </p:nvSpPr>
            <p:spPr bwMode="auto">
              <a:xfrm>
                <a:off x="2934234" y="1696290"/>
                <a:ext cx="711126" cy="1076325"/>
              </a:xfrm>
              <a:custGeom>
                <a:avLst/>
                <a:gdLst>
                  <a:gd name="T0" fmla="*/ 0 w 696"/>
                  <a:gd name="T1" fmla="*/ 384 h 1047"/>
                  <a:gd name="T2" fmla="*/ 443 w 696"/>
                  <a:gd name="T3" fmla="*/ 1047 h 1047"/>
                  <a:gd name="T4" fmla="*/ 458 w 696"/>
                  <a:gd name="T5" fmla="*/ 904 h 1047"/>
                  <a:gd name="T6" fmla="*/ 483 w 696"/>
                  <a:gd name="T7" fmla="*/ 897 h 1047"/>
                  <a:gd name="T8" fmla="*/ 525 w 696"/>
                  <a:gd name="T9" fmla="*/ 921 h 1047"/>
                  <a:gd name="T10" fmla="*/ 561 w 696"/>
                  <a:gd name="T11" fmla="*/ 796 h 1047"/>
                  <a:gd name="T12" fmla="*/ 696 w 696"/>
                  <a:gd name="T13" fmla="*/ 133 h 1047"/>
                  <a:gd name="T14" fmla="*/ 397 w 696"/>
                  <a:gd name="T15" fmla="*/ 70 h 1047"/>
                  <a:gd name="T16" fmla="*/ 104 w 696"/>
                  <a:gd name="T17" fmla="*/ 0 h 1047"/>
                  <a:gd name="T18" fmla="*/ 0 w 696"/>
                  <a:gd name="T19" fmla="*/ 384 h 1047"/>
                  <a:gd name="T20" fmla="*/ 0 w 696"/>
                  <a:gd name="T21" fmla="*/ 384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1047">
                    <a:moveTo>
                      <a:pt x="0" y="384"/>
                    </a:moveTo>
                    <a:lnTo>
                      <a:pt x="443" y="1047"/>
                    </a:lnTo>
                    <a:lnTo>
                      <a:pt x="458" y="904"/>
                    </a:lnTo>
                    <a:lnTo>
                      <a:pt x="483" y="897"/>
                    </a:lnTo>
                    <a:lnTo>
                      <a:pt x="525" y="921"/>
                    </a:lnTo>
                    <a:lnTo>
                      <a:pt x="561" y="796"/>
                    </a:lnTo>
                    <a:lnTo>
                      <a:pt x="696" y="133"/>
                    </a:lnTo>
                    <a:lnTo>
                      <a:pt x="397" y="70"/>
                    </a:lnTo>
                    <a:lnTo>
                      <a:pt x="104" y="0"/>
                    </a:lnTo>
                    <a:lnTo>
                      <a:pt x="0" y="384"/>
                    </a:lnTo>
                    <a:lnTo>
                      <a:pt x="0" y="384"/>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2" name="Freeform 1120">
                <a:extLst>
                  <a:ext uri="{FF2B5EF4-FFF2-40B4-BE49-F238E27FC236}">
                    <a16:creationId xmlns:a16="http://schemas.microsoft.com/office/drawing/2014/main" id="{E70C85D4-C751-2938-66A2-6C833E81E6EE}"/>
                  </a:ext>
                </a:extLst>
              </p:cNvPr>
              <p:cNvSpPr>
                <a:spLocks/>
              </p:cNvSpPr>
              <p:nvPr/>
            </p:nvSpPr>
            <p:spPr bwMode="auto">
              <a:xfrm>
                <a:off x="3339005" y="829515"/>
                <a:ext cx="663506" cy="1055688"/>
              </a:xfrm>
              <a:custGeom>
                <a:avLst/>
                <a:gdLst>
                  <a:gd name="T0" fmla="*/ 0 w 654"/>
                  <a:gd name="T1" fmla="*/ 909 h 1027"/>
                  <a:gd name="T2" fmla="*/ 53 w 654"/>
                  <a:gd name="T3" fmla="*/ 692 h 1027"/>
                  <a:gd name="T4" fmla="*/ 80 w 654"/>
                  <a:gd name="T5" fmla="*/ 633 h 1027"/>
                  <a:gd name="T6" fmla="*/ 57 w 654"/>
                  <a:gd name="T7" fmla="*/ 605 h 1027"/>
                  <a:gd name="T8" fmla="*/ 63 w 654"/>
                  <a:gd name="T9" fmla="*/ 578 h 1027"/>
                  <a:gd name="T10" fmla="*/ 103 w 654"/>
                  <a:gd name="T11" fmla="*/ 542 h 1027"/>
                  <a:gd name="T12" fmla="*/ 168 w 654"/>
                  <a:gd name="T13" fmla="*/ 445 h 1027"/>
                  <a:gd name="T14" fmla="*/ 145 w 654"/>
                  <a:gd name="T15" fmla="*/ 413 h 1027"/>
                  <a:gd name="T16" fmla="*/ 135 w 654"/>
                  <a:gd name="T17" fmla="*/ 388 h 1027"/>
                  <a:gd name="T18" fmla="*/ 139 w 654"/>
                  <a:gd name="T19" fmla="*/ 333 h 1027"/>
                  <a:gd name="T20" fmla="*/ 219 w 654"/>
                  <a:gd name="T21" fmla="*/ 0 h 1027"/>
                  <a:gd name="T22" fmla="*/ 304 w 654"/>
                  <a:gd name="T23" fmla="*/ 19 h 1027"/>
                  <a:gd name="T24" fmla="*/ 276 w 654"/>
                  <a:gd name="T25" fmla="*/ 149 h 1027"/>
                  <a:gd name="T26" fmla="*/ 295 w 654"/>
                  <a:gd name="T27" fmla="*/ 194 h 1027"/>
                  <a:gd name="T28" fmla="*/ 297 w 654"/>
                  <a:gd name="T29" fmla="*/ 223 h 1027"/>
                  <a:gd name="T30" fmla="*/ 287 w 654"/>
                  <a:gd name="T31" fmla="*/ 228 h 1027"/>
                  <a:gd name="T32" fmla="*/ 320 w 654"/>
                  <a:gd name="T33" fmla="*/ 259 h 1027"/>
                  <a:gd name="T34" fmla="*/ 354 w 654"/>
                  <a:gd name="T35" fmla="*/ 342 h 1027"/>
                  <a:gd name="T36" fmla="*/ 365 w 654"/>
                  <a:gd name="T37" fmla="*/ 417 h 1027"/>
                  <a:gd name="T38" fmla="*/ 371 w 654"/>
                  <a:gd name="T39" fmla="*/ 457 h 1027"/>
                  <a:gd name="T40" fmla="*/ 346 w 654"/>
                  <a:gd name="T41" fmla="*/ 495 h 1027"/>
                  <a:gd name="T42" fmla="*/ 363 w 654"/>
                  <a:gd name="T43" fmla="*/ 512 h 1027"/>
                  <a:gd name="T44" fmla="*/ 409 w 654"/>
                  <a:gd name="T45" fmla="*/ 487 h 1027"/>
                  <a:gd name="T46" fmla="*/ 439 w 654"/>
                  <a:gd name="T47" fmla="*/ 618 h 1027"/>
                  <a:gd name="T48" fmla="*/ 460 w 654"/>
                  <a:gd name="T49" fmla="*/ 626 h 1027"/>
                  <a:gd name="T50" fmla="*/ 464 w 654"/>
                  <a:gd name="T51" fmla="*/ 664 h 1027"/>
                  <a:gd name="T52" fmla="*/ 523 w 654"/>
                  <a:gd name="T53" fmla="*/ 679 h 1027"/>
                  <a:gd name="T54" fmla="*/ 616 w 654"/>
                  <a:gd name="T55" fmla="*/ 679 h 1027"/>
                  <a:gd name="T56" fmla="*/ 654 w 654"/>
                  <a:gd name="T57" fmla="*/ 696 h 1027"/>
                  <a:gd name="T58" fmla="*/ 599 w 654"/>
                  <a:gd name="T59" fmla="*/ 1027 h 1027"/>
                  <a:gd name="T60" fmla="*/ 299 w 654"/>
                  <a:gd name="T61" fmla="*/ 972 h 1027"/>
                  <a:gd name="T62" fmla="*/ 0 w 654"/>
                  <a:gd name="T63" fmla="*/ 909 h 1027"/>
                  <a:gd name="T64" fmla="*/ 0 w 654"/>
                  <a:gd name="T65" fmla="*/ 909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4" h="1027">
                    <a:moveTo>
                      <a:pt x="0" y="909"/>
                    </a:moveTo>
                    <a:lnTo>
                      <a:pt x="53" y="692"/>
                    </a:lnTo>
                    <a:lnTo>
                      <a:pt x="80" y="633"/>
                    </a:lnTo>
                    <a:lnTo>
                      <a:pt x="57" y="605"/>
                    </a:lnTo>
                    <a:lnTo>
                      <a:pt x="63" y="578"/>
                    </a:lnTo>
                    <a:lnTo>
                      <a:pt x="103" y="542"/>
                    </a:lnTo>
                    <a:lnTo>
                      <a:pt x="168" y="445"/>
                    </a:lnTo>
                    <a:lnTo>
                      <a:pt x="145" y="413"/>
                    </a:lnTo>
                    <a:lnTo>
                      <a:pt x="135" y="388"/>
                    </a:lnTo>
                    <a:lnTo>
                      <a:pt x="139" y="333"/>
                    </a:lnTo>
                    <a:lnTo>
                      <a:pt x="219" y="0"/>
                    </a:lnTo>
                    <a:lnTo>
                      <a:pt x="304" y="19"/>
                    </a:lnTo>
                    <a:lnTo>
                      <a:pt x="276" y="149"/>
                    </a:lnTo>
                    <a:lnTo>
                      <a:pt x="295" y="194"/>
                    </a:lnTo>
                    <a:lnTo>
                      <a:pt x="297" y="223"/>
                    </a:lnTo>
                    <a:lnTo>
                      <a:pt x="287" y="228"/>
                    </a:lnTo>
                    <a:lnTo>
                      <a:pt x="320" y="259"/>
                    </a:lnTo>
                    <a:lnTo>
                      <a:pt x="354" y="342"/>
                    </a:lnTo>
                    <a:lnTo>
                      <a:pt x="365" y="417"/>
                    </a:lnTo>
                    <a:lnTo>
                      <a:pt x="371" y="457"/>
                    </a:lnTo>
                    <a:lnTo>
                      <a:pt x="346" y="495"/>
                    </a:lnTo>
                    <a:lnTo>
                      <a:pt x="363" y="512"/>
                    </a:lnTo>
                    <a:lnTo>
                      <a:pt x="409" y="487"/>
                    </a:lnTo>
                    <a:lnTo>
                      <a:pt x="439" y="618"/>
                    </a:lnTo>
                    <a:lnTo>
                      <a:pt x="460" y="626"/>
                    </a:lnTo>
                    <a:lnTo>
                      <a:pt x="464" y="664"/>
                    </a:lnTo>
                    <a:lnTo>
                      <a:pt x="523" y="679"/>
                    </a:lnTo>
                    <a:lnTo>
                      <a:pt x="616" y="679"/>
                    </a:lnTo>
                    <a:lnTo>
                      <a:pt x="654" y="696"/>
                    </a:lnTo>
                    <a:lnTo>
                      <a:pt x="599" y="1027"/>
                    </a:lnTo>
                    <a:lnTo>
                      <a:pt x="299" y="972"/>
                    </a:lnTo>
                    <a:lnTo>
                      <a:pt x="0" y="909"/>
                    </a:lnTo>
                    <a:lnTo>
                      <a:pt x="0" y="909"/>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3" name="Freeform 1121">
                <a:extLst>
                  <a:ext uri="{FF2B5EF4-FFF2-40B4-BE49-F238E27FC236}">
                    <a16:creationId xmlns:a16="http://schemas.microsoft.com/office/drawing/2014/main" id="{798A8AAD-C4C2-227B-6FA8-419BB3AA227B}"/>
                  </a:ext>
                </a:extLst>
              </p:cNvPr>
              <p:cNvSpPr>
                <a:spLocks/>
              </p:cNvSpPr>
              <p:nvPr/>
            </p:nvSpPr>
            <p:spPr bwMode="auto">
              <a:xfrm>
                <a:off x="3618376" y="850153"/>
                <a:ext cx="1138118" cy="712787"/>
              </a:xfrm>
              <a:custGeom>
                <a:avLst/>
                <a:gdLst>
                  <a:gd name="T0" fmla="*/ 19 w 1118"/>
                  <a:gd name="T1" fmla="*/ 175 h 692"/>
                  <a:gd name="T2" fmla="*/ 21 w 1118"/>
                  <a:gd name="T3" fmla="*/ 204 h 692"/>
                  <a:gd name="T4" fmla="*/ 11 w 1118"/>
                  <a:gd name="T5" fmla="*/ 209 h 692"/>
                  <a:gd name="T6" fmla="*/ 44 w 1118"/>
                  <a:gd name="T7" fmla="*/ 240 h 692"/>
                  <a:gd name="T8" fmla="*/ 78 w 1118"/>
                  <a:gd name="T9" fmla="*/ 323 h 692"/>
                  <a:gd name="T10" fmla="*/ 89 w 1118"/>
                  <a:gd name="T11" fmla="*/ 398 h 692"/>
                  <a:gd name="T12" fmla="*/ 95 w 1118"/>
                  <a:gd name="T13" fmla="*/ 438 h 692"/>
                  <a:gd name="T14" fmla="*/ 70 w 1118"/>
                  <a:gd name="T15" fmla="*/ 476 h 692"/>
                  <a:gd name="T16" fmla="*/ 87 w 1118"/>
                  <a:gd name="T17" fmla="*/ 493 h 692"/>
                  <a:gd name="T18" fmla="*/ 133 w 1118"/>
                  <a:gd name="T19" fmla="*/ 468 h 692"/>
                  <a:gd name="T20" fmla="*/ 163 w 1118"/>
                  <a:gd name="T21" fmla="*/ 599 h 692"/>
                  <a:gd name="T22" fmla="*/ 184 w 1118"/>
                  <a:gd name="T23" fmla="*/ 607 h 692"/>
                  <a:gd name="T24" fmla="*/ 188 w 1118"/>
                  <a:gd name="T25" fmla="*/ 645 h 692"/>
                  <a:gd name="T26" fmla="*/ 205 w 1118"/>
                  <a:gd name="T27" fmla="*/ 662 h 692"/>
                  <a:gd name="T28" fmla="*/ 247 w 1118"/>
                  <a:gd name="T29" fmla="*/ 660 h 692"/>
                  <a:gd name="T30" fmla="*/ 340 w 1118"/>
                  <a:gd name="T31" fmla="*/ 660 h 692"/>
                  <a:gd name="T32" fmla="*/ 378 w 1118"/>
                  <a:gd name="T33" fmla="*/ 677 h 692"/>
                  <a:gd name="T34" fmla="*/ 390 w 1118"/>
                  <a:gd name="T35" fmla="*/ 609 h 692"/>
                  <a:gd name="T36" fmla="*/ 694 w 1118"/>
                  <a:gd name="T37" fmla="*/ 654 h 692"/>
                  <a:gd name="T38" fmla="*/ 1068 w 1118"/>
                  <a:gd name="T39" fmla="*/ 692 h 692"/>
                  <a:gd name="T40" fmla="*/ 1080 w 1118"/>
                  <a:gd name="T41" fmla="*/ 567 h 692"/>
                  <a:gd name="T42" fmla="*/ 1118 w 1118"/>
                  <a:gd name="T43" fmla="*/ 162 h 692"/>
                  <a:gd name="T44" fmla="*/ 622 w 1118"/>
                  <a:gd name="T45" fmla="*/ 105 h 692"/>
                  <a:gd name="T46" fmla="*/ 376 w 1118"/>
                  <a:gd name="T47" fmla="*/ 67 h 692"/>
                  <a:gd name="T48" fmla="*/ 28 w 1118"/>
                  <a:gd name="T49" fmla="*/ 0 h 692"/>
                  <a:gd name="T50" fmla="*/ 0 w 1118"/>
                  <a:gd name="T51" fmla="*/ 130 h 692"/>
                  <a:gd name="T52" fmla="*/ 19 w 1118"/>
                  <a:gd name="T53" fmla="*/ 175 h 692"/>
                  <a:gd name="T54" fmla="*/ 19 w 1118"/>
                  <a:gd name="T55" fmla="*/ 17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8" h="692">
                    <a:moveTo>
                      <a:pt x="19" y="175"/>
                    </a:moveTo>
                    <a:lnTo>
                      <a:pt x="21" y="204"/>
                    </a:lnTo>
                    <a:lnTo>
                      <a:pt x="11" y="209"/>
                    </a:lnTo>
                    <a:lnTo>
                      <a:pt x="44" y="240"/>
                    </a:lnTo>
                    <a:lnTo>
                      <a:pt x="78" y="323"/>
                    </a:lnTo>
                    <a:lnTo>
                      <a:pt x="89" y="398"/>
                    </a:lnTo>
                    <a:lnTo>
                      <a:pt x="95" y="438"/>
                    </a:lnTo>
                    <a:lnTo>
                      <a:pt x="70" y="476"/>
                    </a:lnTo>
                    <a:lnTo>
                      <a:pt x="87" y="493"/>
                    </a:lnTo>
                    <a:lnTo>
                      <a:pt x="133" y="468"/>
                    </a:lnTo>
                    <a:lnTo>
                      <a:pt x="163" y="599"/>
                    </a:lnTo>
                    <a:lnTo>
                      <a:pt x="184" y="607"/>
                    </a:lnTo>
                    <a:lnTo>
                      <a:pt x="188" y="645"/>
                    </a:lnTo>
                    <a:lnTo>
                      <a:pt x="205" y="662"/>
                    </a:lnTo>
                    <a:lnTo>
                      <a:pt x="247" y="660"/>
                    </a:lnTo>
                    <a:lnTo>
                      <a:pt x="340" y="660"/>
                    </a:lnTo>
                    <a:lnTo>
                      <a:pt x="378" y="677"/>
                    </a:lnTo>
                    <a:lnTo>
                      <a:pt x="390" y="609"/>
                    </a:lnTo>
                    <a:lnTo>
                      <a:pt x="694" y="654"/>
                    </a:lnTo>
                    <a:lnTo>
                      <a:pt x="1068" y="692"/>
                    </a:lnTo>
                    <a:lnTo>
                      <a:pt x="1080" y="567"/>
                    </a:lnTo>
                    <a:lnTo>
                      <a:pt x="1118" y="162"/>
                    </a:lnTo>
                    <a:lnTo>
                      <a:pt x="622" y="105"/>
                    </a:lnTo>
                    <a:lnTo>
                      <a:pt x="376" y="67"/>
                    </a:lnTo>
                    <a:lnTo>
                      <a:pt x="28" y="0"/>
                    </a:lnTo>
                    <a:lnTo>
                      <a:pt x="0" y="130"/>
                    </a:lnTo>
                    <a:lnTo>
                      <a:pt x="19" y="175"/>
                    </a:lnTo>
                    <a:lnTo>
                      <a:pt x="19" y="175"/>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4" name="Freeform 1122">
                <a:extLst>
                  <a:ext uri="{FF2B5EF4-FFF2-40B4-BE49-F238E27FC236}">
                    <a16:creationId xmlns:a16="http://schemas.microsoft.com/office/drawing/2014/main" id="{9D936DA9-D311-2456-CE22-6C48F5E8F2DF}"/>
                  </a:ext>
                </a:extLst>
              </p:cNvPr>
              <p:cNvSpPr>
                <a:spLocks/>
              </p:cNvSpPr>
              <p:nvPr/>
            </p:nvSpPr>
            <p:spPr bwMode="auto">
              <a:xfrm>
                <a:off x="3297734" y="2515440"/>
                <a:ext cx="755571" cy="863600"/>
              </a:xfrm>
              <a:custGeom>
                <a:avLst/>
                <a:gdLst>
                  <a:gd name="T0" fmla="*/ 48 w 746"/>
                  <a:gd name="T1" fmla="*/ 534 h 840"/>
                  <a:gd name="T2" fmla="*/ 29 w 746"/>
                  <a:gd name="T3" fmla="*/ 504 h 840"/>
                  <a:gd name="T4" fmla="*/ 38 w 746"/>
                  <a:gd name="T5" fmla="*/ 456 h 840"/>
                  <a:gd name="T6" fmla="*/ 88 w 746"/>
                  <a:gd name="T7" fmla="*/ 378 h 840"/>
                  <a:gd name="T8" fmla="*/ 124 w 746"/>
                  <a:gd name="T9" fmla="*/ 355 h 840"/>
                  <a:gd name="T10" fmla="*/ 103 w 746"/>
                  <a:gd name="T11" fmla="*/ 327 h 840"/>
                  <a:gd name="T12" fmla="*/ 90 w 746"/>
                  <a:gd name="T13" fmla="*/ 251 h 840"/>
                  <a:gd name="T14" fmla="*/ 105 w 746"/>
                  <a:gd name="T15" fmla="*/ 108 h 840"/>
                  <a:gd name="T16" fmla="*/ 130 w 746"/>
                  <a:gd name="T17" fmla="*/ 101 h 840"/>
                  <a:gd name="T18" fmla="*/ 172 w 746"/>
                  <a:gd name="T19" fmla="*/ 125 h 840"/>
                  <a:gd name="T20" fmla="*/ 208 w 746"/>
                  <a:gd name="T21" fmla="*/ 0 h 840"/>
                  <a:gd name="T22" fmla="*/ 746 w 746"/>
                  <a:gd name="T23" fmla="*/ 89 h 840"/>
                  <a:gd name="T24" fmla="*/ 634 w 746"/>
                  <a:gd name="T25" fmla="*/ 840 h 840"/>
                  <a:gd name="T26" fmla="*/ 468 w 746"/>
                  <a:gd name="T27" fmla="*/ 817 h 840"/>
                  <a:gd name="T28" fmla="*/ 366 w 746"/>
                  <a:gd name="T29" fmla="*/ 789 h 840"/>
                  <a:gd name="T30" fmla="*/ 154 w 746"/>
                  <a:gd name="T31" fmla="*/ 705 h 840"/>
                  <a:gd name="T32" fmla="*/ 0 w 746"/>
                  <a:gd name="T33" fmla="*/ 576 h 840"/>
                  <a:gd name="T34" fmla="*/ 48 w 746"/>
                  <a:gd name="T35" fmla="*/ 534 h 840"/>
                  <a:gd name="T36" fmla="*/ 48 w 746"/>
                  <a:gd name="T37" fmla="*/ 534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6" h="840">
                    <a:moveTo>
                      <a:pt x="48" y="534"/>
                    </a:moveTo>
                    <a:lnTo>
                      <a:pt x="29" y="504"/>
                    </a:lnTo>
                    <a:lnTo>
                      <a:pt x="38" y="456"/>
                    </a:lnTo>
                    <a:lnTo>
                      <a:pt x="88" y="378"/>
                    </a:lnTo>
                    <a:lnTo>
                      <a:pt x="124" y="355"/>
                    </a:lnTo>
                    <a:lnTo>
                      <a:pt x="103" y="327"/>
                    </a:lnTo>
                    <a:lnTo>
                      <a:pt x="90" y="251"/>
                    </a:lnTo>
                    <a:lnTo>
                      <a:pt x="105" y="108"/>
                    </a:lnTo>
                    <a:lnTo>
                      <a:pt x="130" y="101"/>
                    </a:lnTo>
                    <a:lnTo>
                      <a:pt x="172" y="125"/>
                    </a:lnTo>
                    <a:lnTo>
                      <a:pt x="208" y="0"/>
                    </a:lnTo>
                    <a:lnTo>
                      <a:pt x="746" y="89"/>
                    </a:lnTo>
                    <a:lnTo>
                      <a:pt x="634" y="840"/>
                    </a:lnTo>
                    <a:lnTo>
                      <a:pt x="468" y="817"/>
                    </a:lnTo>
                    <a:lnTo>
                      <a:pt x="366" y="789"/>
                    </a:lnTo>
                    <a:lnTo>
                      <a:pt x="154" y="705"/>
                    </a:lnTo>
                    <a:lnTo>
                      <a:pt x="0" y="576"/>
                    </a:lnTo>
                    <a:lnTo>
                      <a:pt x="48" y="534"/>
                    </a:lnTo>
                    <a:lnTo>
                      <a:pt x="48" y="534"/>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5" name="Freeform 1123">
                <a:extLst>
                  <a:ext uri="{FF2B5EF4-FFF2-40B4-BE49-F238E27FC236}">
                    <a16:creationId xmlns:a16="http://schemas.microsoft.com/office/drawing/2014/main" id="{4C934BB0-FBCA-798D-AC0B-57DFB417F953}"/>
                  </a:ext>
                </a:extLst>
              </p:cNvPr>
              <p:cNvSpPr>
                <a:spLocks/>
              </p:cNvSpPr>
              <p:nvPr/>
            </p:nvSpPr>
            <p:spPr bwMode="auto">
              <a:xfrm>
                <a:off x="3923144" y="1477215"/>
                <a:ext cx="782555" cy="636588"/>
              </a:xfrm>
              <a:custGeom>
                <a:avLst/>
                <a:gdLst>
                  <a:gd name="T0" fmla="*/ 0 w 770"/>
                  <a:gd name="T1" fmla="*/ 530 h 619"/>
                  <a:gd name="T2" fmla="*/ 92 w 770"/>
                  <a:gd name="T3" fmla="*/ 0 h 619"/>
                  <a:gd name="T4" fmla="*/ 396 w 770"/>
                  <a:gd name="T5" fmla="*/ 45 h 619"/>
                  <a:gd name="T6" fmla="*/ 770 w 770"/>
                  <a:gd name="T7" fmla="*/ 83 h 619"/>
                  <a:gd name="T8" fmla="*/ 744 w 770"/>
                  <a:gd name="T9" fmla="*/ 351 h 619"/>
                  <a:gd name="T10" fmla="*/ 719 w 770"/>
                  <a:gd name="T11" fmla="*/ 619 h 619"/>
                  <a:gd name="T12" fmla="*/ 208 w 770"/>
                  <a:gd name="T13" fmla="*/ 562 h 619"/>
                  <a:gd name="T14" fmla="*/ 0 w 770"/>
                  <a:gd name="T15" fmla="*/ 530 h 619"/>
                  <a:gd name="T16" fmla="*/ 0 w 770"/>
                  <a:gd name="T17" fmla="*/ 53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0" h="619">
                    <a:moveTo>
                      <a:pt x="0" y="530"/>
                    </a:moveTo>
                    <a:lnTo>
                      <a:pt x="92" y="0"/>
                    </a:lnTo>
                    <a:lnTo>
                      <a:pt x="396" y="45"/>
                    </a:lnTo>
                    <a:lnTo>
                      <a:pt x="770" y="83"/>
                    </a:lnTo>
                    <a:lnTo>
                      <a:pt x="744" y="351"/>
                    </a:lnTo>
                    <a:lnTo>
                      <a:pt x="719" y="619"/>
                    </a:lnTo>
                    <a:lnTo>
                      <a:pt x="208" y="562"/>
                    </a:lnTo>
                    <a:lnTo>
                      <a:pt x="0" y="530"/>
                    </a:lnTo>
                    <a:lnTo>
                      <a:pt x="0" y="530"/>
                    </a:lnTo>
                    <a:close/>
                  </a:path>
                </a:pathLst>
              </a:custGeom>
              <a:solidFill>
                <a:srgbClr val="F2F2F2">
                  <a:lumMod val="90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6" name="Freeform 1124">
                <a:extLst>
                  <a:ext uri="{FF2B5EF4-FFF2-40B4-BE49-F238E27FC236}">
                    <a16:creationId xmlns:a16="http://schemas.microsoft.com/office/drawing/2014/main" id="{A17E8A1B-8F5C-C1A0-F213-63C2D8BF8FDA}"/>
                  </a:ext>
                </a:extLst>
              </p:cNvPr>
              <p:cNvSpPr>
                <a:spLocks/>
              </p:cNvSpPr>
              <p:nvPr/>
            </p:nvSpPr>
            <p:spPr bwMode="auto">
              <a:xfrm>
                <a:off x="4053305" y="2055065"/>
                <a:ext cx="809540" cy="631825"/>
              </a:xfrm>
              <a:custGeom>
                <a:avLst/>
                <a:gdLst>
                  <a:gd name="T0" fmla="*/ 80 w 796"/>
                  <a:gd name="T1" fmla="*/ 0 h 612"/>
                  <a:gd name="T2" fmla="*/ 591 w 796"/>
                  <a:gd name="T3" fmla="*/ 57 h 612"/>
                  <a:gd name="T4" fmla="*/ 796 w 796"/>
                  <a:gd name="T5" fmla="*/ 74 h 612"/>
                  <a:gd name="T6" fmla="*/ 789 w 796"/>
                  <a:gd name="T7" fmla="*/ 207 h 612"/>
                  <a:gd name="T8" fmla="*/ 760 w 796"/>
                  <a:gd name="T9" fmla="*/ 612 h 612"/>
                  <a:gd name="T10" fmla="*/ 656 w 796"/>
                  <a:gd name="T11" fmla="*/ 605 h 612"/>
                  <a:gd name="T12" fmla="*/ 331 w 796"/>
                  <a:gd name="T13" fmla="*/ 576 h 612"/>
                  <a:gd name="T14" fmla="*/ 0 w 796"/>
                  <a:gd name="T15" fmla="*/ 534 h 612"/>
                  <a:gd name="T16" fmla="*/ 80 w 796"/>
                  <a:gd name="T17" fmla="*/ 0 h 612"/>
                  <a:gd name="T18" fmla="*/ 80 w 796"/>
                  <a:gd name="T19"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612">
                    <a:moveTo>
                      <a:pt x="80" y="0"/>
                    </a:moveTo>
                    <a:lnTo>
                      <a:pt x="591" y="57"/>
                    </a:lnTo>
                    <a:lnTo>
                      <a:pt x="796" y="74"/>
                    </a:lnTo>
                    <a:lnTo>
                      <a:pt x="789" y="207"/>
                    </a:lnTo>
                    <a:lnTo>
                      <a:pt x="760" y="612"/>
                    </a:lnTo>
                    <a:lnTo>
                      <a:pt x="656" y="605"/>
                    </a:lnTo>
                    <a:lnTo>
                      <a:pt x="331" y="576"/>
                    </a:lnTo>
                    <a:lnTo>
                      <a:pt x="0" y="534"/>
                    </a:lnTo>
                    <a:lnTo>
                      <a:pt x="80" y="0"/>
                    </a:lnTo>
                    <a:lnTo>
                      <a:pt x="80" y="0"/>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7" name="Freeform 1125">
                <a:extLst>
                  <a:ext uri="{FF2B5EF4-FFF2-40B4-BE49-F238E27FC236}">
                    <a16:creationId xmlns:a16="http://schemas.microsoft.com/office/drawing/2014/main" id="{B9E1AB06-BD12-A5AD-1AA4-FC42E357F947}"/>
                  </a:ext>
                </a:extLst>
              </p:cNvPr>
              <p:cNvSpPr>
                <a:spLocks/>
              </p:cNvSpPr>
              <p:nvPr/>
            </p:nvSpPr>
            <p:spPr bwMode="auto">
              <a:xfrm>
                <a:off x="3935842" y="2605928"/>
                <a:ext cx="782555" cy="785812"/>
              </a:xfrm>
              <a:custGeom>
                <a:avLst/>
                <a:gdLst>
                  <a:gd name="T0" fmla="*/ 97 w 768"/>
                  <a:gd name="T1" fmla="*/ 764 h 764"/>
                  <a:gd name="T2" fmla="*/ 106 w 768"/>
                  <a:gd name="T3" fmla="*/ 707 h 764"/>
                  <a:gd name="T4" fmla="*/ 298 w 768"/>
                  <a:gd name="T5" fmla="*/ 732 h 764"/>
                  <a:gd name="T6" fmla="*/ 290 w 768"/>
                  <a:gd name="T7" fmla="*/ 704 h 764"/>
                  <a:gd name="T8" fmla="*/ 705 w 768"/>
                  <a:gd name="T9" fmla="*/ 742 h 764"/>
                  <a:gd name="T10" fmla="*/ 768 w 768"/>
                  <a:gd name="T11" fmla="*/ 71 h 764"/>
                  <a:gd name="T12" fmla="*/ 443 w 768"/>
                  <a:gd name="T13" fmla="*/ 42 h 764"/>
                  <a:gd name="T14" fmla="*/ 112 w 768"/>
                  <a:gd name="T15" fmla="*/ 0 h 764"/>
                  <a:gd name="T16" fmla="*/ 0 w 768"/>
                  <a:gd name="T17" fmla="*/ 751 h 764"/>
                  <a:gd name="T18" fmla="*/ 97 w 768"/>
                  <a:gd name="T19" fmla="*/ 764 h 764"/>
                  <a:gd name="T20" fmla="*/ 97 w 768"/>
                  <a:gd name="T21"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764">
                    <a:moveTo>
                      <a:pt x="97" y="764"/>
                    </a:moveTo>
                    <a:lnTo>
                      <a:pt x="106" y="707"/>
                    </a:lnTo>
                    <a:lnTo>
                      <a:pt x="298" y="732"/>
                    </a:lnTo>
                    <a:lnTo>
                      <a:pt x="290" y="704"/>
                    </a:lnTo>
                    <a:lnTo>
                      <a:pt x="705" y="742"/>
                    </a:lnTo>
                    <a:lnTo>
                      <a:pt x="768" y="71"/>
                    </a:lnTo>
                    <a:lnTo>
                      <a:pt x="443" y="42"/>
                    </a:lnTo>
                    <a:lnTo>
                      <a:pt x="112" y="0"/>
                    </a:lnTo>
                    <a:lnTo>
                      <a:pt x="0" y="751"/>
                    </a:lnTo>
                    <a:lnTo>
                      <a:pt x="97" y="764"/>
                    </a:lnTo>
                    <a:lnTo>
                      <a:pt x="97" y="764"/>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18" name="Freeform 1126">
                <a:extLst>
                  <a:ext uri="{FF2B5EF4-FFF2-40B4-BE49-F238E27FC236}">
                    <a16:creationId xmlns:a16="http://schemas.microsoft.com/office/drawing/2014/main" id="{BFC8659D-73DD-376D-AF94-CDAB277E78FF}"/>
                  </a:ext>
                </a:extLst>
              </p:cNvPr>
              <p:cNvSpPr>
                <a:spLocks/>
              </p:cNvSpPr>
              <p:nvPr/>
            </p:nvSpPr>
            <p:spPr bwMode="auto">
              <a:xfrm>
                <a:off x="4234261" y="2748803"/>
                <a:ext cx="1547650" cy="1482725"/>
              </a:xfrm>
              <a:custGeom>
                <a:avLst/>
                <a:gdLst>
                  <a:gd name="T0" fmla="*/ 0 w 1527"/>
                  <a:gd name="T1" fmla="*/ 563 h 1439"/>
                  <a:gd name="T2" fmla="*/ 415 w 1527"/>
                  <a:gd name="T3" fmla="*/ 601 h 1439"/>
                  <a:gd name="T4" fmla="*/ 472 w 1527"/>
                  <a:gd name="T5" fmla="*/ 0 h 1439"/>
                  <a:gd name="T6" fmla="*/ 803 w 1527"/>
                  <a:gd name="T7" fmla="*/ 19 h 1439"/>
                  <a:gd name="T8" fmla="*/ 791 w 1527"/>
                  <a:gd name="T9" fmla="*/ 277 h 1439"/>
                  <a:gd name="T10" fmla="*/ 824 w 1527"/>
                  <a:gd name="T11" fmla="*/ 304 h 1439"/>
                  <a:gd name="T12" fmla="*/ 854 w 1527"/>
                  <a:gd name="T13" fmla="*/ 304 h 1439"/>
                  <a:gd name="T14" fmla="*/ 879 w 1527"/>
                  <a:gd name="T15" fmla="*/ 329 h 1439"/>
                  <a:gd name="T16" fmla="*/ 928 w 1527"/>
                  <a:gd name="T17" fmla="*/ 340 h 1439"/>
                  <a:gd name="T18" fmla="*/ 1029 w 1527"/>
                  <a:gd name="T19" fmla="*/ 384 h 1439"/>
                  <a:gd name="T20" fmla="*/ 1046 w 1527"/>
                  <a:gd name="T21" fmla="*/ 365 h 1439"/>
                  <a:gd name="T22" fmla="*/ 1111 w 1527"/>
                  <a:gd name="T23" fmla="*/ 403 h 1439"/>
                  <a:gd name="T24" fmla="*/ 1196 w 1527"/>
                  <a:gd name="T25" fmla="*/ 401 h 1439"/>
                  <a:gd name="T26" fmla="*/ 1255 w 1527"/>
                  <a:gd name="T27" fmla="*/ 384 h 1439"/>
                  <a:gd name="T28" fmla="*/ 1337 w 1527"/>
                  <a:gd name="T29" fmla="*/ 369 h 1439"/>
                  <a:gd name="T30" fmla="*/ 1411 w 1527"/>
                  <a:gd name="T31" fmla="*/ 409 h 1439"/>
                  <a:gd name="T32" fmla="*/ 1423 w 1527"/>
                  <a:gd name="T33" fmla="*/ 422 h 1439"/>
                  <a:gd name="T34" fmla="*/ 1463 w 1527"/>
                  <a:gd name="T35" fmla="*/ 422 h 1439"/>
                  <a:gd name="T36" fmla="*/ 1470 w 1527"/>
                  <a:gd name="T37" fmla="*/ 635 h 1439"/>
                  <a:gd name="T38" fmla="*/ 1527 w 1527"/>
                  <a:gd name="T39" fmla="*/ 739 h 1439"/>
                  <a:gd name="T40" fmla="*/ 1506 w 1527"/>
                  <a:gd name="T41" fmla="*/ 821 h 1439"/>
                  <a:gd name="T42" fmla="*/ 1510 w 1527"/>
                  <a:gd name="T43" fmla="*/ 889 h 1439"/>
                  <a:gd name="T44" fmla="*/ 1485 w 1527"/>
                  <a:gd name="T45" fmla="*/ 924 h 1439"/>
                  <a:gd name="T46" fmla="*/ 1495 w 1527"/>
                  <a:gd name="T47" fmla="*/ 935 h 1439"/>
                  <a:gd name="T48" fmla="*/ 1432 w 1527"/>
                  <a:gd name="T49" fmla="*/ 954 h 1439"/>
                  <a:gd name="T50" fmla="*/ 1383 w 1527"/>
                  <a:gd name="T51" fmla="*/ 960 h 1439"/>
                  <a:gd name="T52" fmla="*/ 1392 w 1527"/>
                  <a:gd name="T53" fmla="*/ 924 h 1439"/>
                  <a:gd name="T54" fmla="*/ 1366 w 1527"/>
                  <a:gd name="T55" fmla="*/ 945 h 1439"/>
                  <a:gd name="T56" fmla="*/ 1367 w 1527"/>
                  <a:gd name="T57" fmla="*/ 986 h 1439"/>
                  <a:gd name="T58" fmla="*/ 1333 w 1527"/>
                  <a:gd name="T59" fmla="*/ 1030 h 1439"/>
                  <a:gd name="T60" fmla="*/ 1153 w 1527"/>
                  <a:gd name="T61" fmla="*/ 1121 h 1439"/>
                  <a:gd name="T62" fmla="*/ 1096 w 1527"/>
                  <a:gd name="T63" fmla="*/ 1180 h 1439"/>
                  <a:gd name="T64" fmla="*/ 1042 w 1527"/>
                  <a:gd name="T65" fmla="*/ 1308 h 1439"/>
                  <a:gd name="T66" fmla="*/ 1086 w 1527"/>
                  <a:gd name="T67" fmla="*/ 1439 h 1439"/>
                  <a:gd name="T68" fmla="*/ 1044 w 1527"/>
                  <a:gd name="T69" fmla="*/ 1439 h 1439"/>
                  <a:gd name="T70" fmla="*/ 848 w 1527"/>
                  <a:gd name="T71" fmla="*/ 1370 h 1439"/>
                  <a:gd name="T72" fmla="*/ 827 w 1527"/>
                  <a:gd name="T73" fmla="*/ 1313 h 1439"/>
                  <a:gd name="T74" fmla="*/ 807 w 1527"/>
                  <a:gd name="T75" fmla="*/ 1289 h 1439"/>
                  <a:gd name="T76" fmla="*/ 801 w 1527"/>
                  <a:gd name="T77" fmla="*/ 1213 h 1439"/>
                  <a:gd name="T78" fmla="*/ 763 w 1527"/>
                  <a:gd name="T79" fmla="*/ 1186 h 1439"/>
                  <a:gd name="T80" fmla="*/ 658 w 1527"/>
                  <a:gd name="T81" fmla="*/ 984 h 1439"/>
                  <a:gd name="T82" fmla="*/ 607 w 1527"/>
                  <a:gd name="T83" fmla="*/ 946 h 1439"/>
                  <a:gd name="T84" fmla="*/ 592 w 1527"/>
                  <a:gd name="T85" fmla="*/ 914 h 1439"/>
                  <a:gd name="T86" fmla="*/ 438 w 1527"/>
                  <a:gd name="T87" fmla="*/ 907 h 1439"/>
                  <a:gd name="T88" fmla="*/ 356 w 1527"/>
                  <a:gd name="T89" fmla="*/ 1002 h 1439"/>
                  <a:gd name="T90" fmla="*/ 217 w 1527"/>
                  <a:gd name="T91" fmla="*/ 903 h 1439"/>
                  <a:gd name="T92" fmla="*/ 175 w 1527"/>
                  <a:gd name="T93" fmla="*/ 766 h 1439"/>
                  <a:gd name="T94" fmla="*/ 42 w 1527"/>
                  <a:gd name="T95" fmla="*/ 639 h 1439"/>
                  <a:gd name="T96" fmla="*/ 27 w 1527"/>
                  <a:gd name="T97" fmla="*/ 597 h 1439"/>
                  <a:gd name="T98" fmla="*/ 8 w 1527"/>
                  <a:gd name="T99" fmla="*/ 591 h 1439"/>
                  <a:gd name="T100" fmla="*/ 0 w 1527"/>
                  <a:gd name="T101" fmla="*/ 563 h 1439"/>
                  <a:gd name="T102" fmla="*/ 0 w 1527"/>
                  <a:gd name="T103" fmla="*/ 563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7" h="1439">
                    <a:moveTo>
                      <a:pt x="0" y="563"/>
                    </a:moveTo>
                    <a:lnTo>
                      <a:pt x="415" y="601"/>
                    </a:lnTo>
                    <a:lnTo>
                      <a:pt x="472" y="0"/>
                    </a:lnTo>
                    <a:lnTo>
                      <a:pt x="803" y="19"/>
                    </a:lnTo>
                    <a:lnTo>
                      <a:pt x="791" y="277"/>
                    </a:lnTo>
                    <a:lnTo>
                      <a:pt x="824" y="304"/>
                    </a:lnTo>
                    <a:lnTo>
                      <a:pt x="854" y="304"/>
                    </a:lnTo>
                    <a:lnTo>
                      <a:pt x="879" y="329"/>
                    </a:lnTo>
                    <a:lnTo>
                      <a:pt x="928" y="340"/>
                    </a:lnTo>
                    <a:lnTo>
                      <a:pt x="1029" y="384"/>
                    </a:lnTo>
                    <a:lnTo>
                      <a:pt x="1046" y="365"/>
                    </a:lnTo>
                    <a:lnTo>
                      <a:pt x="1111" y="403"/>
                    </a:lnTo>
                    <a:lnTo>
                      <a:pt x="1196" y="401"/>
                    </a:lnTo>
                    <a:lnTo>
                      <a:pt x="1255" y="384"/>
                    </a:lnTo>
                    <a:lnTo>
                      <a:pt x="1337" y="369"/>
                    </a:lnTo>
                    <a:lnTo>
                      <a:pt x="1411" y="409"/>
                    </a:lnTo>
                    <a:lnTo>
                      <a:pt x="1423" y="422"/>
                    </a:lnTo>
                    <a:lnTo>
                      <a:pt x="1463" y="422"/>
                    </a:lnTo>
                    <a:lnTo>
                      <a:pt x="1470" y="635"/>
                    </a:lnTo>
                    <a:lnTo>
                      <a:pt x="1527" y="739"/>
                    </a:lnTo>
                    <a:lnTo>
                      <a:pt x="1506" y="821"/>
                    </a:lnTo>
                    <a:lnTo>
                      <a:pt x="1510" y="889"/>
                    </a:lnTo>
                    <a:lnTo>
                      <a:pt x="1485" y="924"/>
                    </a:lnTo>
                    <a:lnTo>
                      <a:pt x="1495" y="935"/>
                    </a:lnTo>
                    <a:lnTo>
                      <a:pt x="1432" y="954"/>
                    </a:lnTo>
                    <a:lnTo>
                      <a:pt x="1383" y="960"/>
                    </a:lnTo>
                    <a:lnTo>
                      <a:pt x="1392" y="924"/>
                    </a:lnTo>
                    <a:lnTo>
                      <a:pt x="1366" y="945"/>
                    </a:lnTo>
                    <a:lnTo>
                      <a:pt x="1367" y="986"/>
                    </a:lnTo>
                    <a:lnTo>
                      <a:pt x="1333" y="1030"/>
                    </a:lnTo>
                    <a:lnTo>
                      <a:pt x="1153" y="1121"/>
                    </a:lnTo>
                    <a:lnTo>
                      <a:pt x="1096" y="1180"/>
                    </a:lnTo>
                    <a:lnTo>
                      <a:pt x="1042" y="1308"/>
                    </a:lnTo>
                    <a:lnTo>
                      <a:pt x="1086" y="1439"/>
                    </a:lnTo>
                    <a:lnTo>
                      <a:pt x="1044" y="1439"/>
                    </a:lnTo>
                    <a:lnTo>
                      <a:pt x="848" y="1370"/>
                    </a:lnTo>
                    <a:lnTo>
                      <a:pt x="827" y="1313"/>
                    </a:lnTo>
                    <a:lnTo>
                      <a:pt x="807" y="1289"/>
                    </a:lnTo>
                    <a:lnTo>
                      <a:pt x="801" y="1213"/>
                    </a:lnTo>
                    <a:lnTo>
                      <a:pt x="763" y="1186"/>
                    </a:lnTo>
                    <a:lnTo>
                      <a:pt x="658" y="984"/>
                    </a:lnTo>
                    <a:lnTo>
                      <a:pt x="607" y="946"/>
                    </a:lnTo>
                    <a:lnTo>
                      <a:pt x="592" y="914"/>
                    </a:lnTo>
                    <a:lnTo>
                      <a:pt x="438" y="907"/>
                    </a:lnTo>
                    <a:lnTo>
                      <a:pt x="356" y="1002"/>
                    </a:lnTo>
                    <a:lnTo>
                      <a:pt x="217" y="903"/>
                    </a:lnTo>
                    <a:lnTo>
                      <a:pt x="175" y="766"/>
                    </a:lnTo>
                    <a:lnTo>
                      <a:pt x="42" y="639"/>
                    </a:lnTo>
                    <a:lnTo>
                      <a:pt x="27" y="597"/>
                    </a:lnTo>
                    <a:lnTo>
                      <a:pt x="8" y="591"/>
                    </a:lnTo>
                    <a:lnTo>
                      <a:pt x="0" y="563"/>
                    </a:lnTo>
                    <a:lnTo>
                      <a:pt x="0" y="563"/>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19" name="Freeform 1127">
                <a:extLst>
                  <a:ext uri="{FF2B5EF4-FFF2-40B4-BE49-F238E27FC236}">
                    <a16:creationId xmlns:a16="http://schemas.microsoft.com/office/drawing/2014/main" id="{34FF2386-0440-2309-4795-5B784E2D73A9}"/>
                  </a:ext>
                </a:extLst>
              </p:cNvPr>
              <p:cNvSpPr>
                <a:spLocks/>
              </p:cNvSpPr>
              <p:nvPr/>
            </p:nvSpPr>
            <p:spPr bwMode="auto">
              <a:xfrm>
                <a:off x="4713636" y="1016840"/>
                <a:ext cx="733348" cy="450850"/>
              </a:xfrm>
              <a:custGeom>
                <a:avLst/>
                <a:gdLst>
                  <a:gd name="T0" fmla="*/ 38 w 718"/>
                  <a:gd name="T1" fmla="*/ 0 h 441"/>
                  <a:gd name="T2" fmla="*/ 663 w 718"/>
                  <a:gd name="T3" fmla="*/ 32 h 441"/>
                  <a:gd name="T4" fmla="*/ 667 w 718"/>
                  <a:gd name="T5" fmla="*/ 142 h 441"/>
                  <a:gd name="T6" fmla="*/ 696 w 718"/>
                  <a:gd name="T7" fmla="*/ 234 h 441"/>
                  <a:gd name="T8" fmla="*/ 699 w 718"/>
                  <a:gd name="T9" fmla="*/ 348 h 441"/>
                  <a:gd name="T10" fmla="*/ 718 w 718"/>
                  <a:gd name="T11" fmla="*/ 441 h 441"/>
                  <a:gd name="T12" fmla="*/ 340 w 718"/>
                  <a:gd name="T13" fmla="*/ 429 h 441"/>
                  <a:gd name="T14" fmla="*/ 0 w 718"/>
                  <a:gd name="T15" fmla="*/ 405 h 441"/>
                  <a:gd name="T16" fmla="*/ 38 w 718"/>
                  <a:gd name="T17" fmla="*/ 0 h 441"/>
                  <a:gd name="T18" fmla="*/ 38 w 718"/>
                  <a:gd name="T1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8" h="441">
                    <a:moveTo>
                      <a:pt x="38" y="0"/>
                    </a:moveTo>
                    <a:lnTo>
                      <a:pt x="663" y="32"/>
                    </a:lnTo>
                    <a:lnTo>
                      <a:pt x="667" y="142"/>
                    </a:lnTo>
                    <a:lnTo>
                      <a:pt x="696" y="234"/>
                    </a:lnTo>
                    <a:lnTo>
                      <a:pt x="699" y="348"/>
                    </a:lnTo>
                    <a:lnTo>
                      <a:pt x="718" y="441"/>
                    </a:lnTo>
                    <a:lnTo>
                      <a:pt x="340" y="429"/>
                    </a:lnTo>
                    <a:lnTo>
                      <a:pt x="0" y="405"/>
                    </a:lnTo>
                    <a:lnTo>
                      <a:pt x="38" y="0"/>
                    </a:lnTo>
                    <a:lnTo>
                      <a:pt x="38" y="0"/>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0" name="Freeform 1128">
                <a:extLst>
                  <a:ext uri="{FF2B5EF4-FFF2-40B4-BE49-F238E27FC236}">
                    <a16:creationId xmlns:a16="http://schemas.microsoft.com/office/drawing/2014/main" id="{CA471567-9D9B-2BF7-4DBE-B6FD79F59530}"/>
                  </a:ext>
                </a:extLst>
              </p:cNvPr>
              <p:cNvSpPr>
                <a:spLocks/>
              </p:cNvSpPr>
              <p:nvPr/>
            </p:nvSpPr>
            <p:spPr bwMode="auto">
              <a:xfrm>
                <a:off x="4675540" y="1431178"/>
                <a:ext cx="782555" cy="515937"/>
              </a:xfrm>
              <a:custGeom>
                <a:avLst/>
                <a:gdLst>
                  <a:gd name="T0" fmla="*/ 38 w 768"/>
                  <a:gd name="T1" fmla="*/ 0 h 502"/>
                  <a:gd name="T2" fmla="*/ 378 w 768"/>
                  <a:gd name="T3" fmla="*/ 24 h 502"/>
                  <a:gd name="T4" fmla="*/ 756 w 768"/>
                  <a:gd name="T5" fmla="*/ 36 h 502"/>
                  <a:gd name="T6" fmla="*/ 732 w 768"/>
                  <a:gd name="T7" fmla="*/ 83 h 502"/>
                  <a:gd name="T8" fmla="*/ 768 w 768"/>
                  <a:gd name="T9" fmla="*/ 118 h 502"/>
                  <a:gd name="T10" fmla="*/ 766 w 768"/>
                  <a:gd name="T11" fmla="*/ 365 h 502"/>
                  <a:gd name="T12" fmla="*/ 751 w 768"/>
                  <a:gd name="T13" fmla="*/ 363 h 502"/>
                  <a:gd name="T14" fmla="*/ 753 w 768"/>
                  <a:gd name="T15" fmla="*/ 395 h 502"/>
                  <a:gd name="T16" fmla="*/ 764 w 768"/>
                  <a:gd name="T17" fmla="*/ 420 h 502"/>
                  <a:gd name="T18" fmla="*/ 756 w 768"/>
                  <a:gd name="T19" fmla="*/ 443 h 502"/>
                  <a:gd name="T20" fmla="*/ 764 w 768"/>
                  <a:gd name="T21" fmla="*/ 502 h 502"/>
                  <a:gd name="T22" fmla="*/ 747 w 768"/>
                  <a:gd name="T23" fmla="*/ 496 h 502"/>
                  <a:gd name="T24" fmla="*/ 728 w 768"/>
                  <a:gd name="T25" fmla="*/ 473 h 502"/>
                  <a:gd name="T26" fmla="*/ 659 w 768"/>
                  <a:gd name="T27" fmla="*/ 450 h 502"/>
                  <a:gd name="T28" fmla="*/ 593 w 768"/>
                  <a:gd name="T29" fmla="*/ 454 h 502"/>
                  <a:gd name="T30" fmla="*/ 555 w 768"/>
                  <a:gd name="T31" fmla="*/ 426 h 502"/>
                  <a:gd name="T32" fmla="*/ 0 w 768"/>
                  <a:gd name="T33" fmla="*/ 393 h 502"/>
                  <a:gd name="T34" fmla="*/ 38 w 768"/>
                  <a:gd name="T35" fmla="*/ 0 h 502"/>
                  <a:gd name="T36" fmla="*/ 38 w 768"/>
                  <a:gd name="T37"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8" h="502">
                    <a:moveTo>
                      <a:pt x="38" y="0"/>
                    </a:moveTo>
                    <a:lnTo>
                      <a:pt x="378" y="24"/>
                    </a:lnTo>
                    <a:lnTo>
                      <a:pt x="756" y="36"/>
                    </a:lnTo>
                    <a:lnTo>
                      <a:pt x="732" y="83"/>
                    </a:lnTo>
                    <a:lnTo>
                      <a:pt x="768" y="118"/>
                    </a:lnTo>
                    <a:lnTo>
                      <a:pt x="766" y="365"/>
                    </a:lnTo>
                    <a:lnTo>
                      <a:pt x="751" y="363"/>
                    </a:lnTo>
                    <a:lnTo>
                      <a:pt x="753" y="395"/>
                    </a:lnTo>
                    <a:lnTo>
                      <a:pt x="764" y="420"/>
                    </a:lnTo>
                    <a:lnTo>
                      <a:pt x="756" y="443"/>
                    </a:lnTo>
                    <a:lnTo>
                      <a:pt x="764" y="502"/>
                    </a:lnTo>
                    <a:lnTo>
                      <a:pt x="747" y="496"/>
                    </a:lnTo>
                    <a:lnTo>
                      <a:pt x="728" y="473"/>
                    </a:lnTo>
                    <a:lnTo>
                      <a:pt x="659" y="450"/>
                    </a:lnTo>
                    <a:lnTo>
                      <a:pt x="593" y="454"/>
                    </a:lnTo>
                    <a:lnTo>
                      <a:pt x="555" y="426"/>
                    </a:lnTo>
                    <a:lnTo>
                      <a:pt x="0" y="393"/>
                    </a:lnTo>
                    <a:lnTo>
                      <a:pt x="38" y="0"/>
                    </a:lnTo>
                    <a:lnTo>
                      <a:pt x="38" y="0"/>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1" name="Freeform 1129">
                <a:extLst>
                  <a:ext uri="{FF2B5EF4-FFF2-40B4-BE49-F238E27FC236}">
                    <a16:creationId xmlns:a16="http://schemas.microsoft.com/office/drawing/2014/main" id="{5298E320-4F18-ADC5-B9D5-9C1FF9EECD68}"/>
                  </a:ext>
                </a:extLst>
              </p:cNvPr>
              <p:cNvSpPr>
                <a:spLocks/>
              </p:cNvSpPr>
              <p:nvPr/>
            </p:nvSpPr>
            <p:spPr bwMode="auto">
              <a:xfrm>
                <a:off x="4653317" y="1835990"/>
                <a:ext cx="914304" cy="455613"/>
              </a:xfrm>
              <a:custGeom>
                <a:avLst/>
                <a:gdLst>
                  <a:gd name="T0" fmla="*/ 25 w 901"/>
                  <a:gd name="T1" fmla="*/ 0 h 439"/>
                  <a:gd name="T2" fmla="*/ 580 w 901"/>
                  <a:gd name="T3" fmla="*/ 33 h 439"/>
                  <a:gd name="T4" fmla="*/ 618 w 901"/>
                  <a:gd name="T5" fmla="*/ 61 h 439"/>
                  <a:gd name="T6" fmla="*/ 684 w 901"/>
                  <a:gd name="T7" fmla="*/ 57 h 439"/>
                  <a:gd name="T8" fmla="*/ 753 w 901"/>
                  <a:gd name="T9" fmla="*/ 80 h 439"/>
                  <a:gd name="T10" fmla="*/ 772 w 901"/>
                  <a:gd name="T11" fmla="*/ 103 h 439"/>
                  <a:gd name="T12" fmla="*/ 789 w 901"/>
                  <a:gd name="T13" fmla="*/ 109 h 439"/>
                  <a:gd name="T14" fmla="*/ 819 w 901"/>
                  <a:gd name="T15" fmla="*/ 192 h 439"/>
                  <a:gd name="T16" fmla="*/ 819 w 901"/>
                  <a:gd name="T17" fmla="*/ 217 h 439"/>
                  <a:gd name="T18" fmla="*/ 840 w 901"/>
                  <a:gd name="T19" fmla="*/ 257 h 439"/>
                  <a:gd name="T20" fmla="*/ 850 w 901"/>
                  <a:gd name="T21" fmla="*/ 320 h 439"/>
                  <a:gd name="T22" fmla="*/ 844 w 901"/>
                  <a:gd name="T23" fmla="*/ 339 h 439"/>
                  <a:gd name="T24" fmla="*/ 857 w 901"/>
                  <a:gd name="T25" fmla="*/ 359 h 439"/>
                  <a:gd name="T26" fmla="*/ 901 w 901"/>
                  <a:gd name="T27" fmla="*/ 439 h 439"/>
                  <a:gd name="T28" fmla="*/ 500 w 901"/>
                  <a:gd name="T29" fmla="*/ 435 h 439"/>
                  <a:gd name="T30" fmla="*/ 198 w 901"/>
                  <a:gd name="T31" fmla="*/ 418 h 439"/>
                  <a:gd name="T32" fmla="*/ 205 w 901"/>
                  <a:gd name="T33" fmla="*/ 285 h 439"/>
                  <a:gd name="T34" fmla="*/ 0 w 901"/>
                  <a:gd name="T35" fmla="*/ 268 h 439"/>
                  <a:gd name="T36" fmla="*/ 25 w 901"/>
                  <a:gd name="T37" fmla="*/ 0 h 439"/>
                  <a:gd name="T38" fmla="*/ 25 w 901"/>
                  <a:gd name="T39"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1" h="439">
                    <a:moveTo>
                      <a:pt x="25" y="0"/>
                    </a:moveTo>
                    <a:lnTo>
                      <a:pt x="580" y="33"/>
                    </a:lnTo>
                    <a:lnTo>
                      <a:pt x="618" y="61"/>
                    </a:lnTo>
                    <a:lnTo>
                      <a:pt x="684" y="57"/>
                    </a:lnTo>
                    <a:lnTo>
                      <a:pt x="753" y="80"/>
                    </a:lnTo>
                    <a:lnTo>
                      <a:pt x="772" y="103"/>
                    </a:lnTo>
                    <a:lnTo>
                      <a:pt x="789" y="109"/>
                    </a:lnTo>
                    <a:lnTo>
                      <a:pt x="819" y="192"/>
                    </a:lnTo>
                    <a:lnTo>
                      <a:pt x="819" y="217"/>
                    </a:lnTo>
                    <a:lnTo>
                      <a:pt x="840" y="257"/>
                    </a:lnTo>
                    <a:lnTo>
                      <a:pt x="850" y="320"/>
                    </a:lnTo>
                    <a:lnTo>
                      <a:pt x="844" y="339"/>
                    </a:lnTo>
                    <a:lnTo>
                      <a:pt x="857" y="359"/>
                    </a:lnTo>
                    <a:lnTo>
                      <a:pt x="901" y="439"/>
                    </a:lnTo>
                    <a:lnTo>
                      <a:pt x="500" y="435"/>
                    </a:lnTo>
                    <a:lnTo>
                      <a:pt x="198" y="418"/>
                    </a:lnTo>
                    <a:lnTo>
                      <a:pt x="205" y="285"/>
                    </a:lnTo>
                    <a:lnTo>
                      <a:pt x="0" y="268"/>
                    </a:lnTo>
                    <a:lnTo>
                      <a:pt x="25" y="0"/>
                    </a:lnTo>
                    <a:lnTo>
                      <a:pt x="25" y="0"/>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2" name="Freeform 1130">
                <a:extLst>
                  <a:ext uri="{FF2B5EF4-FFF2-40B4-BE49-F238E27FC236}">
                    <a16:creationId xmlns:a16="http://schemas.microsoft.com/office/drawing/2014/main" id="{D9EBD984-67BB-0AF1-5FDA-EC6B6DE6C387}"/>
                  </a:ext>
                </a:extLst>
              </p:cNvPr>
              <p:cNvSpPr>
                <a:spLocks/>
              </p:cNvSpPr>
              <p:nvPr/>
            </p:nvSpPr>
            <p:spPr bwMode="auto">
              <a:xfrm>
                <a:off x="4827924" y="2270965"/>
                <a:ext cx="822239" cy="436563"/>
              </a:xfrm>
              <a:custGeom>
                <a:avLst/>
                <a:gdLst>
                  <a:gd name="T0" fmla="*/ 29 w 812"/>
                  <a:gd name="T1" fmla="*/ 0 h 426"/>
                  <a:gd name="T2" fmla="*/ 331 w 812"/>
                  <a:gd name="T3" fmla="*/ 17 h 426"/>
                  <a:gd name="T4" fmla="*/ 732 w 812"/>
                  <a:gd name="T5" fmla="*/ 21 h 426"/>
                  <a:gd name="T6" fmla="*/ 755 w 812"/>
                  <a:gd name="T7" fmla="*/ 40 h 426"/>
                  <a:gd name="T8" fmla="*/ 766 w 812"/>
                  <a:gd name="T9" fmla="*/ 36 h 426"/>
                  <a:gd name="T10" fmla="*/ 782 w 812"/>
                  <a:gd name="T11" fmla="*/ 57 h 426"/>
                  <a:gd name="T12" fmla="*/ 768 w 812"/>
                  <a:gd name="T13" fmla="*/ 57 h 426"/>
                  <a:gd name="T14" fmla="*/ 755 w 812"/>
                  <a:gd name="T15" fmla="*/ 86 h 426"/>
                  <a:gd name="T16" fmla="*/ 787 w 812"/>
                  <a:gd name="T17" fmla="*/ 132 h 426"/>
                  <a:gd name="T18" fmla="*/ 812 w 812"/>
                  <a:gd name="T19" fmla="*/ 137 h 426"/>
                  <a:gd name="T20" fmla="*/ 808 w 812"/>
                  <a:gd name="T21" fmla="*/ 424 h 426"/>
                  <a:gd name="T22" fmla="*/ 464 w 812"/>
                  <a:gd name="T23" fmla="*/ 426 h 426"/>
                  <a:gd name="T24" fmla="*/ 0 w 812"/>
                  <a:gd name="T25" fmla="*/ 405 h 426"/>
                  <a:gd name="T26" fmla="*/ 29 w 812"/>
                  <a:gd name="T27" fmla="*/ 0 h 426"/>
                  <a:gd name="T28" fmla="*/ 29 w 812"/>
                  <a:gd name="T2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2" h="426">
                    <a:moveTo>
                      <a:pt x="29" y="0"/>
                    </a:moveTo>
                    <a:lnTo>
                      <a:pt x="331" y="17"/>
                    </a:lnTo>
                    <a:lnTo>
                      <a:pt x="732" y="21"/>
                    </a:lnTo>
                    <a:lnTo>
                      <a:pt x="755" y="40"/>
                    </a:lnTo>
                    <a:lnTo>
                      <a:pt x="766" y="36"/>
                    </a:lnTo>
                    <a:lnTo>
                      <a:pt x="782" y="57"/>
                    </a:lnTo>
                    <a:lnTo>
                      <a:pt x="768" y="57"/>
                    </a:lnTo>
                    <a:lnTo>
                      <a:pt x="755" y="86"/>
                    </a:lnTo>
                    <a:lnTo>
                      <a:pt x="787" y="132"/>
                    </a:lnTo>
                    <a:lnTo>
                      <a:pt x="812" y="137"/>
                    </a:lnTo>
                    <a:lnTo>
                      <a:pt x="808" y="424"/>
                    </a:lnTo>
                    <a:lnTo>
                      <a:pt x="464" y="426"/>
                    </a:lnTo>
                    <a:lnTo>
                      <a:pt x="0" y="405"/>
                    </a:lnTo>
                    <a:lnTo>
                      <a:pt x="29" y="0"/>
                    </a:lnTo>
                    <a:lnTo>
                      <a:pt x="29" y="0"/>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3" name="Freeform 1131">
                <a:extLst>
                  <a:ext uri="{FF2B5EF4-FFF2-40B4-BE49-F238E27FC236}">
                    <a16:creationId xmlns:a16="http://schemas.microsoft.com/office/drawing/2014/main" id="{31972008-F012-8DE7-540E-B226331F5529}"/>
                  </a:ext>
                </a:extLst>
              </p:cNvPr>
              <p:cNvSpPr>
                <a:spLocks/>
              </p:cNvSpPr>
              <p:nvPr/>
            </p:nvSpPr>
            <p:spPr bwMode="auto">
              <a:xfrm>
                <a:off x="4710461" y="2680540"/>
                <a:ext cx="958750" cy="490538"/>
              </a:xfrm>
              <a:custGeom>
                <a:avLst/>
                <a:gdLst>
                  <a:gd name="T0" fmla="*/ 6 w 943"/>
                  <a:gd name="T1" fmla="*/ 0 h 479"/>
                  <a:gd name="T2" fmla="*/ 110 w 943"/>
                  <a:gd name="T3" fmla="*/ 7 h 479"/>
                  <a:gd name="T4" fmla="*/ 574 w 943"/>
                  <a:gd name="T5" fmla="*/ 28 h 479"/>
                  <a:gd name="T6" fmla="*/ 918 w 943"/>
                  <a:gd name="T7" fmla="*/ 26 h 479"/>
                  <a:gd name="T8" fmla="*/ 922 w 943"/>
                  <a:gd name="T9" fmla="*/ 97 h 479"/>
                  <a:gd name="T10" fmla="*/ 943 w 943"/>
                  <a:gd name="T11" fmla="*/ 247 h 479"/>
                  <a:gd name="T12" fmla="*/ 939 w 943"/>
                  <a:gd name="T13" fmla="*/ 479 h 479"/>
                  <a:gd name="T14" fmla="*/ 865 w 943"/>
                  <a:gd name="T15" fmla="*/ 439 h 479"/>
                  <a:gd name="T16" fmla="*/ 783 w 943"/>
                  <a:gd name="T17" fmla="*/ 454 h 479"/>
                  <a:gd name="T18" fmla="*/ 724 w 943"/>
                  <a:gd name="T19" fmla="*/ 471 h 479"/>
                  <a:gd name="T20" fmla="*/ 639 w 943"/>
                  <a:gd name="T21" fmla="*/ 473 h 479"/>
                  <a:gd name="T22" fmla="*/ 574 w 943"/>
                  <a:gd name="T23" fmla="*/ 435 h 479"/>
                  <a:gd name="T24" fmla="*/ 557 w 943"/>
                  <a:gd name="T25" fmla="*/ 454 h 479"/>
                  <a:gd name="T26" fmla="*/ 456 w 943"/>
                  <a:gd name="T27" fmla="*/ 410 h 479"/>
                  <a:gd name="T28" fmla="*/ 407 w 943"/>
                  <a:gd name="T29" fmla="*/ 399 h 479"/>
                  <a:gd name="T30" fmla="*/ 382 w 943"/>
                  <a:gd name="T31" fmla="*/ 376 h 479"/>
                  <a:gd name="T32" fmla="*/ 352 w 943"/>
                  <a:gd name="T33" fmla="*/ 374 h 479"/>
                  <a:gd name="T34" fmla="*/ 319 w 943"/>
                  <a:gd name="T35" fmla="*/ 347 h 479"/>
                  <a:gd name="T36" fmla="*/ 331 w 943"/>
                  <a:gd name="T37" fmla="*/ 89 h 479"/>
                  <a:gd name="T38" fmla="*/ 0 w 943"/>
                  <a:gd name="T39" fmla="*/ 70 h 479"/>
                  <a:gd name="T40" fmla="*/ 6 w 943"/>
                  <a:gd name="T41" fmla="*/ 0 h 479"/>
                  <a:gd name="T42" fmla="*/ 6 w 943"/>
                  <a:gd name="T4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3" h="479">
                    <a:moveTo>
                      <a:pt x="6" y="0"/>
                    </a:moveTo>
                    <a:lnTo>
                      <a:pt x="110" y="7"/>
                    </a:lnTo>
                    <a:lnTo>
                      <a:pt x="574" y="28"/>
                    </a:lnTo>
                    <a:lnTo>
                      <a:pt x="918" y="26"/>
                    </a:lnTo>
                    <a:lnTo>
                      <a:pt x="922" y="97"/>
                    </a:lnTo>
                    <a:lnTo>
                      <a:pt x="943" y="247"/>
                    </a:lnTo>
                    <a:lnTo>
                      <a:pt x="939" y="479"/>
                    </a:lnTo>
                    <a:lnTo>
                      <a:pt x="865" y="439"/>
                    </a:lnTo>
                    <a:lnTo>
                      <a:pt x="783" y="454"/>
                    </a:lnTo>
                    <a:lnTo>
                      <a:pt x="724" y="471"/>
                    </a:lnTo>
                    <a:lnTo>
                      <a:pt x="639" y="473"/>
                    </a:lnTo>
                    <a:lnTo>
                      <a:pt x="574" y="435"/>
                    </a:lnTo>
                    <a:lnTo>
                      <a:pt x="557" y="454"/>
                    </a:lnTo>
                    <a:lnTo>
                      <a:pt x="456" y="410"/>
                    </a:lnTo>
                    <a:lnTo>
                      <a:pt x="407" y="399"/>
                    </a:lnTo>
                    <a:lnTo>
                      <a:pt x="382" y="376"/>
                    </a:lnTo>
                    <a:lnTo>
                      <a:pt x="352" y="374"/>
                    </a:lnTo>
                    <a:lnTo>
                      <a:pt x="319" y="347"/>
                    </a:lnTo>
                    <a:lnTo>
                      <a:pt x="331" y="89"/>
                    </a:lnTo>
                    <a:lnTo>
                      <a:pt x="0" y="70"/>
                    </a:lnTo>
                    <a:lnTo>
                      <a:pt x="6" y="0"/>
                    </a:lnTo>
                    <a:lnTo>
                      <a:pt x="6" y="0"/>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24" name="Freeform 1132">
                <a:extLst>
                  <a:ext uri="{FF2B5EF4-FFF2-40B4-BE49-F238E27FC236}">
                    <a16:creationId xmlns:a16="http://schemas.microsoft.com/office/drawing/2014/main" id="{3C07893B-09C9-4527-C674-BB7058E5F8B9}"/>
                  </a:ext>
                </a:extLst>
              </p:cNvPr>
              <p:cNvSpPr>
                <a:spLocks/>
              </p:cNvSpPr>
              <p:nvPr/>
            </p:nvSpPr>
            <p:spPr bwMode="auto">
              <a:xfrm>
                <a:off x="5389840" y="1013665"/>
                <a:ext cx="725411" cy="798513"/>
              </a:xfrm>
              <a:custGeom>
                <a:avLst/>
                <a:gdLst>
                  <a:gd name="T0" fmla="*/ 4 w 711"/>
                  <a:gd name="T1" fmla="*/ 146 h 774"/>
                  <a:gd name="T2" fmla="*/ 33 w 711"/>
                  <a:gd name="T3" fmla="*/ 238 h 774"/>
                  <a:gd name="T4" fmla="*/ 36 w 711"/>
                  <a:gd name="T5" fmla="*/ 352 h 774"/>
                  <a:gd name="T6" fmla="*/ 55 w 711"/>
                  <a:gd name="T7" fmla="*/ 445 h 774"/>
                  <a:gd name="T8" fmla="*/ 31 w 711"/>
                  <a:gd name="T9" fmla="*/ 492 h 774"/>
                  <a:gd name="T10" fmla="*/ 67 w 711"/>
                  <a:gd name="T11" fmla="*/ 527 h 774"/>
                  <a:gd name="T12" fmla="*/ 65 w 711"/>
                  <a:gd name="T13" fmla="*/ 774 h 774"/>
                  <a:gd name="T14" fmla="*/ 584 w 711"/>
                  <a:gd name="T15" fmla="*/ 764 h 774"/>
                  <a:gd name="T16" fmla="*/ 576 w 711"/>
                  <a:gd name="T17" fmla="*/ 715 h 774"/>
                  <a:gd name="T18" fmla="*/ 519 w 711"/>
                  <a:gd name="T19" fmla="*/ 673 h 774"/>
                  <a:gd name="T20" fmla="*/ 493 w 711"/>
                  <a:gd name="T21" fmla="*/ 643 h 774"/>
                  <a:gd name="T22" fmla="*/ 422 w 711"/>
                  <a:gd name="T23" fmla="*/ 599 h 774"/>
                  <a:gd name="T24" fmla="*/ 424 w 711"/>
                  <a:gd name="T25" fmla="*/ 529 h 774"/>
                  <a:gd name="T26" fmla="*/ 409 w 711"/>
                  <a:gd name="T27" fmla="*/ 481 h 774"/>
                  <a:gd name="T28" fmla="*/ 466 w 711"/>
                  <a:gd name="T29" fmla="*/ 413 h 774"/>
                  <a:gd name="T30" fmla="*/ 462 w 711"/>
                  <a:gd name="T31" fmla="*/ 344 h 774"/>
                  <a:gd name="T32" fmla="*/ 557 w 711"/>
                  <a:gd name="T33" fmla="*/ 274 h 774"/>
                  <a:gd name="T34" fmla="*/ 580 w 711"/>
                  <a:gd name="T35" fmla="*/ 234 h 774"/>
                  <a:gd name="T36" fmla="*/ 711 w 711"/>
                  <a:gd name="T37" fmla="*/ 165 h 774"/>
                  <a:gd name="T38" fmla="*/ 652 w 711"/>
                  <a:gd name="T39" fmla="*/ 141 h 774"/>
                  <a:gd name="T40" fmla="*/ 601 w 711"/>
                  <a:gd name="T41" fmla="*/ 146 h 774"/>
                  <a:gd name="T42" fmla="*/ 590 w 711"/>
                  <a:gd name="T43" fmla="*/ 127 h 774"/>
                  <a:gd name="T44" fmla="*/ 495 w 711"/>
                  <a:gd name="T45" fmla="*/ 126 h 774"/>
                  <a:gd name="T46" fmla="*/ 432 w 711"/>
                  <a:gd name="T47" fmla="*/ 107 h 774"/>
                  <a:gd name="T48" fmla="*/ 301 w 711"/>
                  <a:gd name="T49" fmla="*/ 93 h 774"/>
                  <a:gd name="T50" fmla="*/ 282 w 711"/>
                  <a:gd name="T51" fmla="*/ 70 h 774"/>
                  <a:gd name="T52" fmla="*/ 228 w 711"/>
                  <a:gd name="T53" fmla="*/ 50 h 774"/>
                  <a:gd name="T54" fmla="*/ 219 w 711"/>
                  <a:gd name="T55" fmla="*/ 0 h 774"/>
                  <a:gd name="T56" fmla="*/ 187 w 711"/>
                  <a:gd name="T57" fmla="*/ 0 h 774"/>
                  <a:gd name="T58" fmla="*/ 187 w 711"/>
                  <a:gd name="T59" fmla="*/ 36 h 774"/>
                  <a:gd name="T60" fmla="*/ 0 w 711"/>
                  <a:gd name="T61" fmla="*/ 36 h 774"/>
                  <a:gd name="T62" fmla="*/ 4 w 711"/>
                  <a:gd name="T63" fmla="*/ 146 h 774"/>
                  <a:gd name="T64" fmla="*/ 4 w 711"/>
                  <a:gd name="T65" fmla="*/ 146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11" h="774">
                    <a:moveTo>
                      <a:pt x="4" y="146"/>
                    </a:moveTo>
                    <a:lnTo>
                      <a:pt x="33" y="238"/>
                    </a:lnTo>
                    <a:lnTo>
                      <a:pt x="36" y="352"/>
                    </a:lnTo>
                    <a:lnTo>
                      <a:pt x="55" y="445"/>
                    </a:lnTo>
                    <a:lnTo>
                      <a:pt x="31" y="492"/>
                    </a:lnTo>
                    <a:lnTo>
                      <a:pt x="67" y="527"/>
                    </a:lnTo>
                    <a:lnTo>
                      <a:pt x="65" y="774"/>
                    </a:lnTo>
                    <a:lnTo>
                      <a:pt x="584" y="764"/>
                    </a:lnTo>
                    <a:lnTo>
                      <a:pt x="576" y="715"/>
                    </a:lnTo>
                    <a:lnTo>
                      <a:pt x="519" y="673"/>
                    </a:lnTo>
                    <a:lnTo>
                      <a:pt x="493" y="643"/>
                    </a:lnTo>
                    <a:lnTo>
                      <a:pt x="422" y="599"/>
                    </a:lnTo>
                    <a:lnTo>
                      <a:pt x="424" y="529"/>
                    </a:lnTo>
                    <a:lnTo>
                      <a:pt x="409" y="481"/>
                    </a:lnTo>
                    <a:lnTo>
                      <a:pt x="466" y="413"/>
                    </a:lnTo>
                    <a:lnTo>
                      <a:pt x="462" y="344"/>
                    </a:lnTo>
                    <a:lnTo>
                      <a:pt x="557" y="274"/>
                    </a:lnTo>
                    <a:lnTo>
                      <a:pt x="580" y="234"/>
                    </a:lnTo>
                    <a:lnTo>
                      <a:pt x="711" y="165"/>
                    </a:lnTo>
                    <a:lnTo>
                      <a:pt x="652" y="141"/>
                    </a:lnTo>
                    <a:lnTo>
                      <a:pt x="601" y="146"/>
                    </a:lnTo>
                    <a:lnTo>
                      <a:pt x="590" y="127"/>
                    </a:lnTo>
                    <a:lnTo>
                      <a:pt x="495" y="126"/>
                    </a:lnTo>
                    <a:lnTo>
                      <a:pt x="432" y="107"/>
                    </a:lnTo>
                    <a:lnTo>
                      <a:pt x="301" y="93"/>
                    </a:lnTo>
                    <a:lnTo>
                      <a:pt x="282" y="70"/>
                    </a:lnTo>
                    <a:lnTo>
                      <a:pt x="228" y="50"/>
                    </a:lnTo>
                    <a:lnTo>
                      <a:pt x="219" y="0"/>
                    </a:lnTo>
                    <a:lnTo>
                      <a:pt x="187" y="0"/>
                    </a:lnTo>
                    <a:lnTo>
                      <a:pt x="187" y="36"/>
                    </a:lnTo>
                    <a:lnTo>
                      <a:pt x="0" y="36"/>
                    </a:lnTo>
                    <a:lnTo>
                      <a:pt x="4" y="146"/>
                    </a:lnTo>
                    <a:lnTo>
                      <a:pt x="4" y="146"/>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5" name="Freeform 1133">
                <a:extLst>
                  <a:ext uri="{FF2B5EF4-FFF2-40B4-BE49-F238E27FC236}">
                    <a16:creationId xmlns:a16="http://schemas.microsoft.com/office/drawing/2014/main" id="{4564131A-D117-53C4-4037-344FB4C51EEF}"/>
                  </a:ext>
                </a:extLst>
              </p:cNvPr>
              <p:cNvSpPr>
                <a:spLocks/>
              </p:cNvSpPr>
              <p:nvPr/>
            </p:nvSpPr>
            <p:spPr bwMode="auto">
              <a:xfrm>
                <a:off x="5443811" y="1799478"/>
                <a:ext cx="660331" cy="431800"/>
              </a:xfrm>
              <a:custGeom>
                <a:avLst/>
                <a:gdLst>
                  <a:gd name="T0" fmla="*/ 2 w 652"/>
                  <a:gd name="T1" fmla="*/ 40 h 420"/>
                  <a:gd name="T2" fmla="*/ 13 w 652"/>
                  <a:gd name="T3" fmla="*/ 65 h 420"/>
                  <a:gd name="T4" fmla="*/ 5 w 652"/>
                  <a:gd name="T5" fmla="*/ 88 h 420"/>
                  <a:gd name="T6" fmla="*/ 13 w 652"/>
                  <a:gd name="T7" fmla="*/ 147 h 420"/>
                  <a:gd name="T8" fmla="*/ 43 w 652"/>
                  <a:gd name="T9" fmla="*/ 230 h 420"/>
                  <a:gd name="T10" fmla="*/ 43 w 652"/>
                  <a:gd name="T11" fmla="*/ 255 h 420"/>
                  <a:gd name="T12" fmla="*/ 64 w 652"/>
                  <a:gd name="T13" fmla="*/ 295 h 420"/>
                  <a:gd name="T14" fmla="*/ 74 w 652"/>
                  <a:gd name="T15" fmla="*/ 358 h 420"/>
                  <a:gd name="T16" fmla="*/ 68 w 652"/>
                  <a:gd name="T17" fmla="*/ 377 h 420"/>
                  <a:gd name="T18" fmla="*/ 81 w 652"/>
                  <a:gd name="T19" fmla="*/ 397 h 420"/>
                  <a:gd name="T20" fmla="*/ 504 w 652"/>
                  <a:gd name="T21" fmla="*/ 388 h 420"/>
                  <a:gd name="T22" fmla="*/ 534 w 652"/>
                  <a:gd name="T23" fmla="*/ 420 h 420"/>
                  <a:gd name="T24" fmla="*/ 578 w 652"/>
                  <a:gd name="T25" fmla="*/ 325 h 420"/>
                  <a:gd name="T26" fmla="*/ 564 w 652"/>
                  <a:gd name="T27" fmla="*/ 289 h 420"/>
                  <a:gd name="T28" fmla="*/ 639 w 652"/>
                  <a:gd name="T29" fmla="*/ 232 h 420"/>
                  <a:gd name="T30" fmla="*/ 652 w 652"/>
                  <a:gd name="T31" fmla="*/ 190 h 420"/>
                  <a:gd name="T32" fmla="*/ 599 w 652"/>
                  <a:gd name="T33" fmla="*/ 129 h 420"/>
                  <a:gd name="T34" fmla="*/ 545 w 652"/>
                  <a:gd name="T35" fmla="*/ 67 h 420"/>
                  <a:gd name="T36" fmla="*/ 534 w 652"/>
                  <a:gd name="T37" fmla="*/ 0 h 420"/>
                  <a:gd name="T38" fmla="*/ 15 w 652"/>
                  <a:gd name="T39" fmla="*/ 10 h 420"/>
                  <a:gd name="T40" fmla="*/ 0 w 652"/>
                  <a:gd name="T41" fmla="*/ 8 h 420"/>
                  <a:gd name="T42" fmla="*/ 2 w 652"/>
                  <a:gd name="T43" fmla="*/ 40 h 420"/>
                  <a:gd name="T44" fmla="*/ 2 w 652"/>
                  <a:gd name="T45" fmla="*/ 4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2" h="420">
                    <a:moveTo>
                      <a:pt x="2" y="40"/>
                    </a:moveTo>
                    <a:lnTo>
                      <a:pt x="13" y="65"/>
                    </a:lnTo>
                    <a:lnTo>
                      <a:pt x="5" y="88"/>
                    </a:lnTo>
                    <a:lnTo>
                      <a:pt x="13" y="147"/>
                    </a:lnTo>
                    <a:lnTo>
                      <a:pt x="43" y="230"/>
                    </a:lnTo>
                    <a:lnTo>
                      <a:pt x="43" y="255"/>
                    </a:lnTo>
                    <a:lnTo>
                      <a:pt x="64" y="295"/>
                    </a:lnTo>
                    <a:lnTo>
                      <a:pt x="74" y="358"/>
                    </a:lnTo>
                    <a:lnTo>
                      <a:pt x="68" y="377"/>
                    </a:lnTo>
                    <a:lnTo>
                      <a:pt x="81" y="397"/>
                    </a:lnTo>
                    <a:lnTo>
                      <a:pt x="504" y="388"/>
                    </a:lnTo>
                    <a:lnTo>
                      <a:pt x="534" y="420"/>
                    </a:lnTo>
                    <a:lnTo>
                      <a:pt x="578" y="325"/>
                    </a:lnTo>
                    <a:lnTo>
                      <a:pt x="564" y="289"/>
                    </a:lnTo>
                    <a:lnTo>
                      <a:pt x="639" y="232"/>
                    </a:lnTo>
                    <a:lnTo>
                      <a:pt x="652" y="190"/>
                    </a:lnTo>
                    <a:lnTo>
                      <a:pt x="599" y="129"/>
                    </a:lnTo>
                    <a:lnTo>
                      <a:pt x="545" y="67"/>
                    </a:lnTo>
                    <a:lnTo>
                      <a:pt x="534" y="0"/>
                    </a:lnTo>
                    <a:lnTo>
                      <a:pt x="15" y="10"/>
                    </a:lnTo>
                    <a:lnTo>
                      <a:pt x="0" y="8"/>
                    </a:lnTo>
                    <a:lnTo>
                      <a:pt x="2" y="40"/>
                    </a:lnTo>
                    <a:lnTo>
                      <a:pt x="2" y="40"/>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6" name="Freeform 1134">
                <a:extLst>
                  <a:ext uri="{FF2B5EF4-FFF2-40B4-BE49-F238E27FC236}">
                    <a16:creationId xmlns:a16="http://schemas.microsoft.com/office/drawing/2014/main" id="{E7B6840E-131D-A95C-4906-C147F17080BA}"/>
                  </a:ext>
                </a:extLst>
              </p:cNvPr>
              <p:cNvSpPr>
                <a:spLocks/>
              </p:cNvSpPr>
              <p:nvPr/>
            </p:nvSpPr>
            <p:spPr bwMode="auto">
              <a:xfrm>
                <a:off x="5520423" y="2198893"/>
                <a:ext cx="738110" cy="636587"/>
              </a:xfrm>
              <a:custGeom>
                <a:avLst/>
                <a:gdLst>
                  <a:gd name="T0" fmla="*/ 44 w 727"/>
                  <a:gd name="T1" fmla="*/ 89 h 616"/>
                  <a:gd name="T2" fmla="*/ 67 w 727"/>
                  <a:gd name="T3" fmla="*/ 108 h 616"/>
                  <a:gd name="T4" fmla="*/ 78 w 727"/>
                  <a:gd name="T5" fmla="*/ 104 h 616"/>
                  <a:gd name="T6" fmla="*/ 94 w 727"/>
                  <a:gd name="T7" fmla="*/ 125 h 616"/>
                  <a:gd name="T8" fmla="*/ 80 w 727"/>
                  <a:gd name="T9" fmla="*/ 125 h 616"/>
                  <a:gd name="T10" fmla="*/ 67 w 727"/>
                  <a:gd name="T11" fmla="*/ 154 h 616"/>
                  <a:gd name="T12" fmla="*/ 99 w 727"/>
                  <a:gd name="T13" fmla="*/ 200 h 616"/>
                  <a:gd name="T14" fmla="*/ 124 w 727"/>
                  <a:gd name="T15" fmla="*/ 205 h 616"/>
                  <a:gd name="T16" fmla="*/ 120 w 727"/>
                  <a:gd name="T17" fmla="*/ 492 h 616"/>
                  <a:gd name="T18" fmla="*/ 124 w 727"/>
                  <a:gd name="T19" fmla="*/ 563 h 616"/>
                  <a:gd name="T20" fmla="*/ 607 w 727"/>
                  <a:gd name="T21" fmla="*/ 547 h 616"/>
                  <a:gd name="T22" fmla="*/ 613 w 727"/>
                  <a:gd name="T23" fmla="*/ 589 h 616"/>
                  <a:gd name="T24" fmla="*/ 592 w 727"/>
                  <a:gd name="T25" fmla="*/ 616 h 616"/>
                  <a:gd name="T26" fmla="*/ 666 w 727"/>
                  <a:gd name="T27" fmla="*/ 612 h 616"/>
                  <a:gd name="T28" fmla="*/ 679 w 727"/>
                  <a:gd name="T29" fmla="*/ 589 h 616"/>
                  <a:gd name="T30" fmla="*/ 679 w 727"/>
                  <a:gd name="T31" fmla="*/ 563 h 616"/>
                  <a:gd name="T32" fmla="*/ 698 w 727"/>
                  <a:gd name="T33" fmla="*/ 544 h 616"/>
                  <a:gd name="T34" fmla="*/ 702 w 727"/>
                  <a:gd name="T35" fmla="*/ 523 h 616"/>
                  <a:gd name="T36" fmla="*/ 721 w 727"/>
                  <a:gd name="T37" fmla="*/ 521 h 616"/>
                  <a:gd name="T38" fmla="*/ 727 w 727"/>
                  <a:gd name="T39" fmla="*/ 479 h 616"/>
                  <a:gd name="T40" fmla="*/ 700 w 727"/>
                  <a:gd name="T41" fmla="*/ 473 h 616"/>
                  <a:gd name="T42" fmla="*/ 683 w 727"/>
                  <a:gd name="T43" fmla="*/ 443 h 616"/>
                  <a:gd name="T44" fmla="*/ 656 w 727"/>
                  <a:gd name="T45" fmla="*/ 369 h 616"/>
                  <a:gd name="T46" fmla="*/ 626 w 727"/>
                  <a:gd name="T47" fmla="*/ 359 h 616"/>
                  <a:gd name="T48" fmla="*/ 592 w 727"/>
                  <a:gd name="T49" fmla="*/ 331 h 616"/>
                  <a:gd name="T50" fmla="*/ 578 w 727"/>
                  <a:gd name="T51" fmla="*/ 293 h 616"/>
                  <a:gd name="T52" fmla="*/ 599 w 727"/>
                  <a:gd name="T53" fmla="*/ 234 h 616"/>
                  <a:gd name="T54" fmla="*/ 582 w 727"/>
                  <a:gd name="T55" fmla="*/ 222 h 616"/>
                  <a:gd name="T56" fmla="*/ 540 w 727"/>
                  <a:gd name="T57" fmla="*/ 222 h 616"/>
                  <a:gd name="T58" fmla="*/ 531 w 727"/>
                  <a:gd name="T59" fmla="*/ 186 h 616"/>
                  <a:gd name="T60" fmla="*/ 462 w 727"/>
                  <a:gd name="T61" fmla="*/ 114 h 616"/>
                  <a:gd name="T62" fmla="*/ 445 w 727"/>
                  <a:gd name="T63" fmla="*/ 55 h 616"/>
                  <a:gd name="T64" fmla="*/ 453 w 727"/>
                  <a:gd name="T65" fmla="*/ 32 h 616"/>
                  <a:gd name="T66" fmla="*/ 423 w 727"/>
                  <a:gd name="T67" fmla="*/ 0 h 616"/>
                  <a:gd name="T68" fmla="*/ 0 w 727"/>
                  <a:gd name="T69" fmla="*/ 9 h 616"/>
                  <a:gd name="T70" fmla="*/ 44 w 727"/>
                  <a:gd name="T71" fmla="*/ 89 h 616"/>
                  <a:gd name="T72" fmla="*/ 44 w 727"/>
                  <a:gd name="T73" fmla="*/ 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7" h="616">
                    <a:moveTo>
                      <a:pt x="44" y="89"/>
                    </a:moveTo>
                    <a:lnTo>
                      <a:pt x="67" y="108"/>
                    </a:lnTo>
                    <a:lnTo>
                      <a:pt x="78" y="104"/>
                    </a:lnTo>
                    <a:lnTo>
                      <a:pt x="94" y="125"/>
                    </a:lnTo>
                    <a:lnTo>
                      <a:pt x="80" y="125"/>
                    </a:lnTo>
                    <a:lnTo>
                      <a:pt x="67" y="154"/>
                    </a:lnTo>
                    <a:lnTo>
                      <a:pt x="99" y="200"/>
                    </a:lnTo>
                    <a:lnTo>
                      <a:pt x="124" y="205"/>
                    </a:lnTo>
                    <a:lnTo>
                      <a:pt x="120" y="492"/>
                    </a:lnTo>
                    <a:lnTo>
                      <a:pt x="124" y="563"/>
                    </a:lnTo>
                    <a:lnTo>
                      <a:pt x="607" y="547"/>
                    </a:lnTo>
                    <a:lnTo>
                      <a:pt x="613" y="589"/>
                    </a:lnTo>
                    <a:lnTo>
                      <a:pt x="592" y="616"/>
                    </a:lnTo>
                    <a:lnTo>
                      <a:pt x="666" y="612"/>
                    </a:lnTo>
                    <a:lnTo>
                      <a:pt x="679" y="589"/>
                    </a:lnTo>
                    <a:lnTo>
                      <a:pt x="679" y="563"/>
                    </a:lnTo>
                    <a:lnTo>
                      <a:pt x="698" y="544"/>
                    </a:lnTo>
                    <a:lnTo>
                      <a:pt x="702" y="523"/>
                    </a:lnTo>
                    <a:lnTo>
                      <a:pt x="721" y="521"/>
                    </a:lnTo>
                    <a:lnTo>
                      <a:pt x="727" y="479"/>
                    </a:lnTo>
                    <a:lnTo>
                      <a:pt x="700" y="473"/>
                    </a:lnTo>
                    <a:lnTo>
                      <a:pt x="683" y="443"/>
                    </a:lnTo>
                    <a:lnTo>
                      <a:pt x="656" y="369"/>
                    </a:lnTo>
                    <a:lnTo>
                      <a:pt x="626" y="359"/>
                    </a:lnTo>
                    <a:lnTo>
                      <a:pt x="592" y="331"/>
                    </a:lnTo>
                    <a:lnTo>
                      <a:pt x="578" y="293"/>
                    </a:lnTo>
                    <a:lnTo>
                      <a:pt x="599" y="234"/>
                    </a:lnTo>
                    <a:lnTo>
                      <a:pt x="582" y="222"/>
                    </a:lnTo>
                    <a:lnTo>
                      <a:pt x="540" y="222"/>
                    </a:lnTo>
                    <a:lnTo>
                      <a:pt x="531" y="186"/>
                    </a:lnTo>
                    <a:lnTo>
                      <a:pt x="462" y="114"/>
                    </a:lnTo>
                    <a:lnTo>
                      <a:pt x="445" y="55"/>
                    </a:lnTo>
                    <a:lnTo>
                      <a:pt x="453" y="32"/>
                    </a:lnTo>
                    <a:lnTo>
                      <a:pt x="423" y="0"/>
                    </a:lnTo>
                    <a:lnTo>
                      <a:pt x="0" y="9"/>
                    </a:lnTo>
                    <a:lnTo>
                      <a:pt x="44" y="89"/>
                    </a:lnTo>
                    <a:lnTo>
                      <a:pt x="44" y="89"/>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7" name="Freeform 1135">
                <a:extLst>
                  <a:ext uri="{FF2B5EF4-FFF2-40B4-BE49-F238E27FC236}">
                    <a16:creationId xmlns:a16="http://schemas.microsoft.com/office/drawing/2014/main" id="{7F7F14E5-20CE-E925-67AC-CAF373A190A2}"/>
                  </a:ext>
                </a:extLst>
              </p:cNvPr>
              <p:cNvSpPr>
                <a:spLocks/>
              </p:cNvSpPr>
              <p:nvPr/>
            </p:nvSpPr>
            <p:spPr bwMode="auto">
              <a:xfrm>
                <a:off x="5650164" y="2764678"/>
                <a:ext cx="558742" cy="495300"/>
              </a:xfrm>
              <a:custGeom>
                <a:avLst/>
                <a:gdLst>
                  <a:gd name="T0" fmla="*/ 21 w 551"/>
                  <a:gd name="T1" fmla="*/ 166 h 481"/>
                  <a:gd name="T2" fmla="*/ 17 w 551"/>
                  <a:gd name="T3" fmla="*/ 398 h 481"/>
                  <a:gd name="T4" fmla="*/ 29 w 551"/>
                  <a:gd name="T5" fmla="*/ 411 h 481"/>
                  <a:gd name="T6" fmla="*/ 69 w 551"/>
                  <a:gd name="T7" fmla="*/ 411 h 481"/>
                  <a:gd name="T8" fmla="*/ 70 w 551"/>
                  <a:gd name="T9" fmla="*/ 481 h 481"/>
                  <a:gd name="T10" fmla="*/ 397 w 551"/>
                  <a:gd name="T11" fmla="*/ 477 h 481"/>
                  <a:gd name="T12" fmla="*/ 392 w 551"/>
                  <a:gd name="T13" fmla="*/ 405 h 481"/>
                  <a:gd name="T14" fmla="*/ 418 w 551"/>
                  <a:gd name="T15" fmla="*/ 325 h 481"/>
                  <a:gd name="T16" fmla="*/ 460 w 551"/>
                  <a:gd name="T17" fmla="*/ 270 h 481"/>
                  <a:gd name="T18" fmla="*/ 456 w 551"/>
                  <a:gd name="T19" fmla="*/ 255 h 481"/>
                  <a:gd name="T20" fmla="*/ 487 w 551"/>
                  <a:gd name="T21" fmla="*/ 204 h 481"/>
                  <a:gd name="T22" fmla="*/ 504 w 551"/>
                  <a:gd name="T23" fmla="*/ 149 h 481"/>
                  <a:gd name="T24" fmla="*/ 498 w 551"/>
                  <a:gd name="T25" fmla="*/ 145 h 481"/>
                  <a:gd name="T26" fmla="*/ 525 w 551"/>
                  <a:gd name="T27" fmla="*/ 124 h 481"/>
                  <a:gd name="T28" fmla="*/ 551 w 551"/>
                  <a:gd name="T29" fmla="*/ 76 h 481"/>
                  <a:gd name="T30" fmla="*/ 542 w 551"/>
                  <a:gd name="T31" fmla="*/ 65 h 481"/>
                  <a:gd name="T32" fmla="*/ 468 w 551"/>
                  <a:gd name="T33" fmla="*/ 69 h 481"/>
                  <a:gd name="T34" fmla="*/ 489 w 551"/>
                  <a:gd name="T35" fmla="*/ 42 h 481"/>
                  <a:gd name="T36" fmla="*/ 483 w 551"/>
                  <a:gd name="T37" fmla="*/ 0 h 481"/>
                  <a:gd name="T38" fmla="*/ 0 w 551"/>
                  <a:gd name="T39" fmla="*/ 16 h 481"/>
                  <a:gd name="T40" fmla="*/ 21 w 551"/>
                  <a:gd name="T41" fmla="*/ 166 h 481"/>
                  <a:gd name="T42" fmla="*/ 21 w 551"/>
                  <a:gd name="T43" fmla="*/ 16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1" h="481">
                    <a:moveTo>
                      <a:pt x="21" y="166"/>
                    </a:moveTo>
                    <a:lnTo>
                      <a:pt x="17" y="398"/>
                    </a:lnTo>
                    <a:lnTo>
                      <a:pt x="29" y="411"/>
                    </a:lnTo>
                    <a:lnTo>
                      <a:pt x="69" y="411"/>
                    </a:lnTo>
                    <a:lnTo>
                      <a:pt x="70" y="481"/>
                    </a:lnTo>
                    <a:lnTo>
                      <a:pt x="397" y="477"/>
                    </a:lnTo>
                    <a:lnTo>
                      <a:pt x="392" y="405"/>
                    </a:lnTo>
                    <a:lnTo>
                      <a:pt x="418" y="325"/>
                    </a:lnTo>
                    <a:lnTo>
                      <a:pt x="460" y="270"/>
                    </a:lnTo>
                    <a:lnTo>
                      <a:pt x="456" y="255"/>
                    </a:lnTo>
                    <a:lnTo>
                      <a:pt x="487" y="204"/>
                    </a:lnTo>
                    <a:lnTo>
                      <a:pt x="504" y="149"/>
                    </a:lnTo>
                    <a:lnTo>
                      <a:pt x="498" y="145"/>
                    </a:lnTo>
                    <a:lnTo>
                      <a:pt x="525" y="124"/>
                    </a:lnTo>
                    <a:lnTo>
                      <a:pt x="551" y="76"/>
                    </a:lnTo>
                    <a:lnTo>
                      <a:pt x="542" y="65"/>
                    </a:lnTo>
                    <a:lnTo>
                      <a:pt x="468" y="69"/>
                    </a:lnTo>
                    <a:lnTo>
                      <a:pt x="489" y="42"/>
                    </a:lnTo>
                    <a:lnTo>
                      <a:pt x="483" y="0"/>
                    </a:lnTo>
                    <a:lnTo>
                      <a:pt x="0" y="16"/>
                    </a:lnTo>
                    <a:lnTo>
                      <a:pt x="21" y="166"/>
                    </a:lnTo>
                    <a:lnTo>
                      <a:pt x="21" y="166"/>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8" name="Freeform 1136">
                <a:extLst>
                  <a:ext uri="{FF2B5EF4-FFF2-40B4-BE49-F238E27FC236}">
                    <a16:creationId xmlns:a16="http://schemas.microsoft.com/office/drawing/2014/main" id="{5A3DD43E-5F0C-5029-AB33-B9CF4663CF0F}"/>
                  </a:ext>
                </a:extLst>
              </p:cNvPr>
              <p:cNvSpPr>
                <a:spLocks/>
              </p:cNvSpPr>
              <p:nvPr/>
            </p:nvSpPr>
            <p:spPr bwMode="auto">
              <a:xfrm>
                <a:off x="5723182" y="3255215"/>
                <a:ext cx="634934" cy="544513"/>
              </a:xfrm>
              <a:custGeom>
                <a:avLst/>
                <a:gdLst>
                  <a:gd name="T0" fmla="*/ 0 w 624"/>
                  <a:gd name="T1" fmla="*/ 4 h 529"/>
                  <a:gd name="T2" fmla="*/ 6 w 624"/>
                  <a:gd name="T3" fmla="*/ 147 h 529"/>
                  <a:gd name="T4" fmla="*/ 63 w 624"/>
                  <a:gd name="T5" fmla="*/ 251 h 529"/>
                  <a:gd name="T6" fmla="*/ 42 w 624"/>
                  <a:gd name="T7" fmla="*/ 333 h 529"/>
                  <a:gd name="T8" fmla="*/ 46 w 624"/>
                  <a:gd name="T9" fmla="*/ 401 h 529"/>
                  <a:gd name="T10" fmla="*/ 21 w 624"/>
                  <a:gd name="T11" fmla="*/ 436 h 529"/>
                  <a:gd name="T12" fmla="*/ 31 w 624"/>
                  <a:gd name="T13" fmla="*/ 447 h 529"/>
                  <a:gd name="T14" fmla="*/ 114 w 624"/>
                  <a:gd name="T15" fmla="*/ 438 h 529"/>
                  <a:gd name="T16" fmla="*/ 217 w 624"/>
                  <a:gd name="T17" fmla="*/ 464 h 529"/>
                  <a:gd name="T18" fmla="*/ 251 w 624"/>
                  <a:gd name="T19" fmla="*/ 438 h 529"/>
                  <a:gd name="T20" fmla="*/ 352 w 624"/>
                  <a:gd name="T21" fmla="*/ 479 h 529"/>
                  <a:gd name="T22" fmla="*/ 360 w 624"/>
                  <a:gd name="T23" fmla="*/ 502 h 529"/>
                  <a:gd name="T24" fmla="*/ 398 w 624"/>
                  <a:gd name="T25" fmla="*/ 519 h 529"/>
                  <a:gd name="T26" fmla="*/ 419 w 624"/>
                  <a:gd name="T27" fmla="*/ 498 h 529"/>
                  <a:gd name="T28" fmla="*/ 466 w 624"/>
                  <a:gd name="T29" fmla="*/ 517 h 529"/>
                  <a:gd name="T30" fmla="*/ 497 w 624"/>
                  <a:gd name="T31" fmla="*/ 502 h 529"/>
                  <a:gd name="T32" fmla="*/ 491 w 624"/>
                  <a:gd name="T33" fmla="*/ 472 h 529"/>
                  <a:gd name="T34" fmla="*/ 573 w 624"/>
                  <a:gd name="T35" fmla="*/ 498 h 529"/>
                  <a:gd name="T36" fmla="*/ 569 w 624"/>
                  <a:gd name="T37" fmla="*/ 529 h 529"/>
                  <a:gd name="T38" fmla="*/ 624 w 624"/>
                  <a:gd name="T39" fmla="*/ 491 h 529"/>
                  <a:gd name="T40" fmla="*/ 575 w 624"/>
                  <a:gd name="T41" fmla="*/ 485 h 529"/>
                  <a:gd name="T42" fmla="*/ 538 w 624"/>
                  <a:gd name="T43" fmla="*/ 445 h 529"/>
                  <a:gd name="T44" fmla="*/ 584 w 624"/>
                  <a:gd name="T45" fmla="*/ 396 h 529"/>
                  <a:gd name="T46" fmla="*/ 584 w 624"/>
                  <a:gd name="T47" fmla="*/ 367 h 529"/>
                  <a:gd name="T48" fmla="*/ 533 w 624"/>
                  <a:gd name="T49" fmla="*/ 409 h 529"/>
                  <a:gd name="T50" fmla="*/ 508 w 624"/>
                  <a:gd name="T51" fmla="*/ 396 h 529"/>
                  <a:gd name="T52" fmla="*/ 529 w 624"/>
                  <a:gd name="T53" fmla="*/ 373 h 529"/>
                  <a:gd name="T54" fmla="*/ 472 w 624"/>
                  <a:gd name="T55" fmla="*/ 390 h 529"/>
                  <a:gd name="T56" fmla="*/ 436 w 624"/>
                  <a:gd name="T57" fmla="*/ 375 h 529"/>
                  <a:gd name="T58" fmla="*/ 445 w 624"/>
                  <a:gd name="T59" fmla="*/ 350 h 529"/>
                  <a:gd name="T60" fmla="*/ 542 w 624"/>
                  <a:gd name="T61" fmla="*/ 367 h 529"/>
                  <a:gd name="T62" fmla="*/ 504 w 624"/>
                  <a:gd name="T63" fmla="*/ 305 h 529"/>
                  <a:gd name="T64" fmla="*/ 510 w 624"/>
                  <a:gd name="T65" fmla="*/ 259 h 529"/>
                  <a:gd name="T66" fmla="*/ 289 w 624"/>
                  <a:gd name="T67" fmla="*/ 268 h 529"/>
                  <a:gd name="T68" fmla="*/ 316 w 624"/>
                  <a:gd name="T69" fmla="*/ 170 h 529"/>
                  <a:gd name="T70" fmla="*/ 354 w 624"/>
                  <a:gd name="T71" fmla="*/ 120 h 529"/>
                  <a:gd name="T72" fmla="*/ 343 w 624"/>
                  <a:gd name="T73" fmla="*/ 107 h 529"/>
                  <a:gd name="T74" fmla="*/ 327 w 624"/>
                  <a:gd name="T75" fmla="*/ 0 h 529"/>
                  <a:gd name="T76" fmla="*/ 0 w 624"/>
                  <a:gd name="T77" fmla="*/ 4 h 529"/>
                  <a:gd name="T78" fmla="*/ 0 w 624"/>
                  <a:gd name="T79" fmla="*/ 4 h 529"/>
                  <a:gd name="T80" fmla="*/ 0 w 624"/>
                  <a:gd name="T81" fmla="*/ 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24" h="529">
                    <a:moveTo>
                      <a:pt x="0" y="4"/>
                    </a:moveTo>
                    <a:lnTo>
                      <a:pt x="6" y="147"/>
                    </a:lnTo>
                    <a:lnTo>
                      <a:pt x="63" y="251"/>
                    </a:lnTo>
                    <a:lnTo>
                      <a:pt x="42" y="333"/>
                    </a:lnTo>
                    <a:lnTo>
                      <a:pt x="46" y="401"/>
                    </a:lnTo>
                    <a:lnTo>
                      <a:pt x="21" y="436"/>
                    </a:lnTo>
                    <a:lnTo>
                      <a:pt x="31" y="447"/>
                    </a:lnTo>
                    <a:lnTo>
                      <a:pt x="114" y="438"/>
                    </a:lnTo>
                    <a:lnTo>
                      <a:pt x="217" y="464"/>
                    </a:lnTo>
                    <a:lnTo>
                      <a:pt x="251" y="438"/>
                    </a:lnTo>
                    <a:lnTo>
                      <a:pt x="352" y="479"/>
                    </a:lnTo>
                    <a:lnTo>
                      <a:pt x="360" y="502"/>
                    </a:lnTo>
                    <a:lnTo>
                      <a:pt x="398" y="519"/>
                    </a:lnTo>
                    <a:lnTo>
                      <a:pt x="419" y="498"/>
                    </a:lnTo>
                    <a:lnTo>
                      <a:pt x="466" y="517"/>
                    </a:lnTo>
                    <a:lnTo>
                      <a:pt x="497" y="502"/>
                    </a:lnTo>
                    <a:lnTo>
                      <a:pt x="491" y="472"/>
                    </a:lnTo>
                    <a:lnTo>
                      <a:pt x="573" y="498"/>
                    </a:lnTo>
                    <a:lnTo>
                      <a:pt x="569" y="529"/>
                    </a:lnTo>
                    <a:lnTo>
                      <a:pt x="624" y="491"/>
                    </a:lnTo>
                    <a:lnTo>
                      <a:pt x="575" y="485"/>
                    </a:lnTo>
                    <a:lnTo>
                      <a:pt x="538" y="445"/>
                    </a:lnTo>
                    <a:lnTo>
                      <a:pt x="584" y="396"/>
                    </a:lnTo>
                    <a:lnTo>
                      <a:pt x="584" y="367"/>
                    </a:lnTo>
                    <a:lnTo>
                      <a:pt x="533" y="409"/>
                    </a:lnTo>
                    <a:lnTo>
                      <a:pt x="508" y="396"/>
                    </a:lnTo>
                    <a:lnTo>
                      <a:pt x="529" y="373"/>
                    </a:lnTo>
                    <a:lnTo>
                      <a:pt x="472" y="390"/>
                    </a:lnTo>
                    <a:lnTo>
                      <a:pt x="436" y="375"/>
                    </a:lnTo>
                    <a:lnTo>
                      <a:pt x="445" y="350"/>
                    </a:lnTo>
                    <a:lnTo>
                      <a:pt x="542" y="367"/>
                    </a:lnTo>
                    <a:lnTo>
                      <a:pt x="504" y="305"/>
                    </a:lnTo>
                    <a:lnTo>
                      <a:pt x="510" y="259"/>
                    </a:lnTo>
                    <a:lnTo>
                      <a:pt x="289" y="268"/>
                    </a:lnTo>
                    <a:lnTo>
                      <a:pt x="316" y="170"/>
                    </a:lnTo>
                    <a:lnTo>
                      <a:pt x="354" y="120"/>
                    </a:lnTo>
                    <a:lnTo>
                      <a:pt x="343" y="107"/>
                    </a:lnTo>
                    <a:lnTo>
                      <a:pt x="327" y="0"/>
                    </a:lnTo>
                    <a:lnTo>
                      <a:pt x="0" y="4"/>
                    </a:lnTo>
                    <a:lnTo>
                      <a:pt x="0" y="4"/>
                    </a:lnTo>
                    <a:lnTo>
                      <a:pt x="0" y="4"/>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29" name="Freeform 1137">
                <a:extLst>
                  <a:ext uri="{FF2B5EF4-FFF2-40B4-BE49-F238E27FC236}">
                    <a16:creationId xmlns:a16="http://schemas.microsoft.com/office/drawing/2014/main" id="{92312F99-B257-2EE3-9125-BE9ED116962A}"/>
                  </a:ext>
                </a:extLst>
              </p:cNvPr>
              <p:cNvSpPr>
                <a:spLocks/>
              </p:cNvSpPr>
              <p:nvPr/>
            </p:nvSpPr>
            <p:spPr bwMode="auto">
              <a:xfrm>
                <a:off x="6043823" y="1234328"/>
                <a:ext cx="631759" cy="317500"/>
              </a:xfrm>
              <a:custGeom>
                <a:avLst/>
                <a:gdLst>
                  <a:gd name="T0" fmla="*/ 224 w 622"/>
                  <a:gd name="T1" fmla="*/ 203 h 310"/>
                  <a:gd name="T2" fmla="*/ 232 w 622"/>
                  <a:gd name="T3" fmla="*/ 222 h 310"/>
                  <a:gd name="T4" fmla="*/ 253 w 622"/>
                  <a:gd name="T5" fmla="*/ 228 h 310"/>
                  <a:gd name="T6" fmla="*/ 283 w 622"/>
                  <a:gd name="T7" fmla="*/ 310 h 310"/>
                  <a:gd name="T8" fmla="*/ 338 w 622"/>
                  <a:gd name="T9" fmla="*/ 197 h 310"/>
                  <a:gd name="T10" fmla="*/ 367 w 622"/>
                  <a:gd name="T11" fmla="*/ 201 h 310"/>
                  <a:gd name="T12" fmla="*/ 403 w 622"/>
                  <a:gd name="T13" fmla="*/ 184 h 310"/>
                  <a:gd name="T14" fmla="*/ 462 w 622"/>
                  <a:gd name="T15" fmla="*/ 184 h 310"/>
                  <a:gd name="T16" fmla="*/ 483 w 622"/>
                  <a:gd name="T17" fmla="*/ 158 h 310"/>
                  <a:gd name="T18" fmla="*/ 599 w 622"/>
                  <a:gd name="T19" fmla="*/ 161 h 310"/>
                  <a:gd name="T20" fmla="*/ 622 w 622"/>
                  <a:gd name="T21" fmla="*/ 144 h 310"/>
                  <a:gd name="T22" fmla="*/ 584 w 622"/>
                  <a:gd name="T23" fmla="*/ 101 h 310"/>
                  <a:gd name="T24" fmla="*/ 513 w 622"/>
                  <a:gd name="T25" fmla="*/ 102 h 310"/>
                  <a:gd name="T26" fmla="*/ 456 w 622"/>
                  <a:gd name="T27" fmla="*/ 95 h 310"/>
                  <a:gd name="T28" fmla="*/ 384 w 622"/>
                  <a:gd name="T29" fmla="*/ 95 h 310"/>
                  <a:gd name="T30" fmla="*/ 359 w 622"/>
                  <a:gd name="T31" fmla="*/ 131 h 310"/>
                  <a:gd name="T32" fmla="*/ 323 w 622"/>
                  <a:gd name="T33" fmla="*/ 110 h 310"/>
                  <a:gd name="T34" fmla="*/ 285 w 622"/>
                  <a:gd name="T35" fmla="*/ 114 h 310"/>
                  <a:gd name="T36" fmla="*/ 272 w 622"/>
                  <a:gd name="T37" fmla="*/ 76 h 310"/>
                  <a:gd name="T38" fmla="*/ 190 w 622"/>
                  <a:gd name="T39" fmla="*/ 70 h 310"/>
                  <a:gd name="T40" fmla="*/ 181 w 622"/>
                  <a:gd name="T41" fmla="*/ 57 h 310"/>
                  <a:gd name="T42" fmla="*/ 217 w 622"/>
                  <a:gd name="T43" fmla="*/ 17 h 310"/>
                  <a:gd name="T44" fmla="*/ 247 w 622"/>
                  <a:gd name="T45" fmla="*/ 15 h 310"/>
                  <a:gd name="T46" fmla="*/ 217 w 622"/>
                  <a:gd name="T47" fmla="*/ 0 h 310"/>
                  <a:gd name="T48" fmla="*/ 171 w 622"/>
                  <a:gd name="T49" fmla="*/ 11 h 310"/>
                  <a:gd name="T50" fmla="*/ 95 w 622"/>
                  <a:gd name="T51" fmla="*/ 87 h 310"/>
                  <a:gd name="T52" fmla="*/ 57 w 622"/>
                  <a:gd name="T53" fmla="*/ 95 h 310"/>
                  <a:gd name="T54" fmla="*/ 0 w 622"/>
                  <a:gd name="T55" fmla="*/ 133 h 310"/>
                  <a:gd name="T56" fmla="*/ 224 w 622"/>
                  <a:gd name="T57" fmla="*/ 203 h 310"/>
                  <a:gd name="T58" fmla="*/ 224 w 622"/>
                  <a:gd name="T59" fmla="*/ 20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22" h="310">
                    <a:moveTo>
                      <a:pt x="224" y="203"/>
                    </a:moveTo>
                    <a:lnTo>
                      <a:pt x="232" y="222"/>
                    </a:lnTo>
                    <a:lnTo>
                      <a:pt x="253" y="228"/>
                    </a:lnTo>
                    <a:lnTo>
                      <a:pt x="283" y="310"/>
                    </a:lnTo>
                    <a:lnTo>
                      <a:pt x="338" y="197"/>
                    </a:lnTo>
                    <a:lnTo>
                      <a:pt x="367" y="201"/>
                    </a:lnTo>
                    <a:lnTo>
                      <a:pt x="403" y="184"/>
                    </a:lnTo>
                    <a:lnTo>
                      <a:pt x="462" y="184"/>
                    </a:lnTo>
                    <a:lnTo>
                      <a:pt x="483" y="158"/>
                    </a:lnTo>
                    <a:lnTo>
                      <a:pt x="599" y="161"/>
                    </a:lnTo>
                    <a:lnTo>
                      <a:pt x="622" y="144"/>
                    </a:lnTo>
                    <a:lnTo>
                      <a:pt x="584" y="101"/>
                    </a:lnTo>
                    <a:lnTo>
                      <a:pt x="513" y="102"/>
                    </a:lnTo>
                    <a:lnTo>
                      <a:pt x="456" y="95"/>
                    </a:lnTo>
                    <a:lnTo>
                      <a:pt x="384" y="95"/>
                    </a:lnTo>
                    <a:lnTo>
                      <a:pt x="359" y="131"/>
                    </a:lnTo>
                    <a:lnTo>
                      <a:pt x="323" y="110"/>
                    </a:lnTo>
                    <a:lnTo>
                      <a:pt x="285" y="114"/>
                    </a:lnTo>
                    <a:lnTo>
                      <a:pt x="272" y="76"/>
                    </a:lnTo>
                    <a:lnTo>
                      <a:pt x="190" y="70"/>
                    </a:lnTo>
                    <a:lnTo>
                      <a:pt x="181" y="57"/>
                    </a:lnTo>
                    <a:lnTo>
                      <a:pt x="217" y="17"/>
                    </a:lnTo>
                    <a:lnTo>
                      <a:pt x="247" y="15"/>
                    </a:lnTo>
                    <a:lnTo>
                      <a:pt x="217" y="0"/>
                    </a:lnTo>
                    <a:lnTo>
                      <a:pt x="171" y="11"/>
                    </a:lnTo>
                    <a:lnTo>
                      <a:pt x="95" y="87"/>
                    </a:lnTo>
                    <a:lnTo>
                      <a:pt x="57" y="95"/>
                    </a:lnTo>
                    <a:lnTo>
                      <a:pt x="0" y="133"/>
                    </a:lnTo>
                    <a:lnTo>
                      <a:pt x="224" y="203"/>
                    </a:lnTo>
                    <a:lnTo>
                      <a:pt x="224" y="203"/>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0" name="Freeform 1138">
                <a:extLst>
                  <a:ext uri="{FF2B5EF4-FFF2-40B4-BE49-F238E27FC236}">
                    <a16:creationId xmlns:a16="http://schemas.microsoft.com/office/drawing/2014/main" id="{FF0B6776-56B7-D101-A22D-B70E9D0341D3}"/>
                  </a:ext>
                </a:extLst>
              </p:cNvPr>
              <p:cNvSpPr>
                <a:spLocks/>
              </p:cNvSpPr>
              <p:nvPr/>
            </p:nvSpPr>
            <p:spPr bwMode="auto">
              <a:xfrm>
                <a:off x="6450181" y="1431178"/>
                <a:ext cx="426992" cy="577850"/>
              </a:xfrm>
              <a:custGeom>
                <a:avLst/>
                <a:gdLst>
                  <a:gd name="T0" fmla="*/ 48 w 422"/>
                  <a:gd name="T1" fmla="*/ 464 h 559"/>
                  <a:gd name="T2" fmla="*/ 42 w 422"/>
                  <a:gd name="T3" fmla="*/ 370 h 559"/>
                  <a:gd name="T4" fmla="*/ 6 w 422"/>
                  <a:gd name="T5" fmla="*/ 302 h 559"/>
                  <a:gd name="T6" fmla="*/ 21 w 422"/>
                  <a:gd name="T7" fmla="*/ 159 h 559"/>
                  <a:gd name="T8" fmla="*/ 82 w 422"/>
                  <a:gd name="T9" fmla="*/ 85 h 559"/>
                  <a:gd name="T10" fmla="*/ 78 w 422"/>
                  <a:gd name="T11" fmla="*/ 140 h 559"/>
                  <a:gd name="T12" fmla="*/ 97 w 422"/>
                  <a:gd name="T13" fmla="*/ 129 h 559"/>
                  <a:gd name="T14" fmla="*/ 97 w 422"/>
                  <a:gd name="T15" fmla="*/ 83 h 559"/>
                  <a:gd name="T16" fmla="*/ 120 w 422"/>
                  <a:gd name="T17" fmla="*/ 57 h 559"/>
                  <a:gd name="T18" fmla="*/ 127 w 422"/>
                  <a:gd name="T19" fmla="*/ 7 h 559"/>
                  <a:gd name="T20" fmla="*/ 148 w 422"/>
                  <a:gd name="T21" fmla="*/ 0 h 559"/>
                  <a:gd name="T22" fmla="*/ 276 w 422"/>
                  <a:gd name="T23" fmla="*/ 43 h 559"/>
                  <a:gd name="T24" fmla="*/ 287 w 422"/>
                  <a:gd name="T25" fmla="*/ 80 h 559"/>
                  <a:gd name="T26" fmla="*/ 304 w 422"/>
                  <a:gd name="T27" fmla="*/ 114 h 559"/>
                  <a:gd name="T28" fmla="*/ 308 w 422"/>
                  <a:gd name="T29" fmla="*/ 175 h 559"/>
                  <a:gd name="T30" fmla="*/ 264 w 422"/>
                  <a:gd name="T31" fmla="*/ 228 h 559"/>
                  <a:gd name="T32" fmla="*/ 262 w 422"/>
                  <a:gd name="T33" fmla="*/ 268 h 559"/>
                  <a:gd name="T34" fmla="*/ 287 w 422"/>
                  <a:gd name="T35" fmla="*/ 281 h 559"/>
                  <a:gd name="T36" fmla="*/ 321 w 422"/>
                  <a:gd name="T37" fmla="*/ 226 h 559"/>
                  <a:gd name="T38" fmla="*/ 356 w 422"/>
                  <a:gd name="T39" fmla="*/ 207 h 559"/>
                  <a:gd name="T40" fmla="*/ 378 w 422"/>
                  <a:gd name="T41" fmla="*/ 218 h 559"/>
                  <a:gd name="T42" fmla="*/ 422 w 422"/>
                  <a:gd name="T43" fmla="*/ 342 h 559"/>
                  <a:gd name="T44" fmla="*/ 392 w 422"/>
                  <a:gd name="T45" fmla="*/ 395 h 559"/>
                  <a:gd name="T46" fmla="*/ 384 w 422"/>
                  <a:gd name="T47" fmla="*/ 433 h 559"/>
                  <a:gd name="T48" fmla="*/ 367 w 422"/>
                  <a:gd name="T49" fmla="*/ 445 h 559"/>
                  <a:gd name="T50" fmla="*/ 367 w 422"/>
                  <a:gd name="T51" fmla="*/ 479 h 559"/>
                  <a:gd name="T52" fmla="*/ 344 w 422"/>
                  <a:gd name="T53" fmla="*/ 524 h 559"/>
                  <a:gd name="T54" fmla="*/ 205 w 422"/>
                  <a:gd name="T55" fmla="*/ 543 h 559"/>
                  <a:gd name="T56" fmla="*/ 202 w 422"/>
                  <a:gd name="T57" fmla="*/ 536 h 559"/>
                  <a:gd name="T58" fmla="*/ 0 w 422"/>
                  <a:gd name="T59" fmla="*/ 559 h 559"/>
                  <a:gd name="T60" fmla="*/ 48 w 422"/>
                  <a:gd name="T61" fmla="*/ 464 h 559"/>
                  <a:gd name="T62" fmla="*/ 48 w 422"/>
                  <a:gd name="T63" fmla="*/ 464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2" h="559">
                    <a:moveTo>
                      <a:pt x="48" y="464"/>
                    </a:moveTo>
                    <a:lnTo>
                      <a:pt x="42" y="370"/>
                    </a:lnTo>
                    <a:lnTo>
                      <a:pt x="6" y="302"/>
                    </a:lnTo>
                    <a:lnTo>
                      <a:pt x="21" y="159"/>
                    </a:lnTo>
                    <a:lnTo>
                      <a:pt x="82" y="85"/>
                    </a:lnTo>
                    <a:lnTo>
                      <a:pt x="78" y="140"/>
                    </a:lnTo>
                    <a:lnTo>
                      <a:pt x="97" y="129"/>
                    </a:lnTo>
                    <a:lnTo>
                      <a:pt x="97" y="83"/>
                    </a:lnTo>
                    <a:lnTo>
                      <a:pt x="120" y="57"/>
                    </a:lnTo>
                    <a:lnTo>
                      <a:pt x="127" y="7"/>
                    </a:lnTo>
                    <a:lnTo>
                      <a:pt x="148" y="0"/>
                    </a:lnTo>
                    <a:lnTo>
                      <a:pt x="276" y="43"/>
                    </a:lnTo>
                    <a:lnTo>
                      <a:pt x="287" y="80"/>
                    </a:lnTo>
                    <a:lnTo>
                      <a:pt x="304" y="114"/>
                    </a:lnTo>
                    <a:lnTo>
                      <a:pt x="308" y="175"/>
                    </a:lnTo>
                    <a:lnTo>
                      <a:pt x="264" y="228"/>
                    </a:lnTo>
                    <a:lnTo>
                      <a:pt x="262" y="268"/>
                    </a:lnTo>
                    <a:lnTo>
                      <a:pt x="287" y="281"/>
                    </a:lnTo>
                    <a:lnTo>
                      <a:pt x="321" y="226"/>
                    </a:lnTo>
                    <a:lnTo>
                      <a:pt x="356" y="207"/>
                    </a:lnTo>
                    <a:lnTo>
                      <a:pt x="378" y="218"/>
                    </a:lnTo>
                    <a:lnTo>
                      <a:pt x="422" y="342"/>
                    </a:lnTo>
                    <a:lnTo>
                      <a:pt x="392" y="395"/>
                    </a:lnTo>
                    <a:lnTo>
                      <a:pt x="384" y="433"/>
                    </a:lnTo>
                    <a:lnTo>
                      <a:pt x="367" y="445"/>
                    </a:lnTo>
                    <a:lnTo>
                      <a:pt x="367" y="479"/>
                    </a:lnTo>
                    <a:lnTo>
                      <a:pt x="344" y="524"/>
                    </a:lnTo>
                    <a:lnTo>
                      <a:pt x="205" y="543"/>
                    </a:lnTo>
                    <a:lnTo>
                      <a:pt x="202" y="536"/>
                    </a:lnTo>
                    <a:lnTo>
                      <a:pt x="0" y="559"/>
                    </a:lnTo>
                    <a:lnTo>
                      <a:pt x="48" y="464"/>
                    </a:lnTo>
                    <a:lnTo>
                      <a:pt x="48" y="464"/>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1" name="Freeform 1139">
                <a:extLst>
                  <a:ext uri="{FF2B5EF4-FFF2-40B4-BE49-F238E27FC236}">
                    <a16:creationId xmlns:a16="http://schemas.microsoft.com/office/drawing/2014/main" id="{0E0199DE-B349-0ED0-785B-62CCC7FA05E3}"/>
                  </a:ext>
                </a:extLst>
              </p:cNvPr>
              <p:cNvSpPr>
                <a:spLocks/>
              </p:cNvSpPr>
              <p:nvPr/>
            </p:nvSpPr>
            <p:spPr bwMode="auto">
              <a:xfrm>
                <a:off x="5804135" y="1323228"/>
                <a:ext cx="590488" cy="609600"/>
              </a:xfrm>
              <a:custGeom>
                <a:avLst/>
                <a:gdLst>
                  <a:gd name="T0" fmla="*/ 15 w 578"/>
                  <a:gd name="T1" fmla="*/ 227 h 591"/>
                  <a:gd name="T2" fmla="*/ 13 w 578"/>
                  <a:gd name="T3" fmla="*/ 297 h 591"/>
                  <a:gd name="T4" fmla="*/ 84 w 578"/>
                  <a:gd name="T5" fmla="*/ 341 h 591"/>
                  <a:gd name="T6" fmla="*/ 110 w 578"/>
                  <a:gd name="T7" fmla="*/ 371 h 591"/>
                  <a:gd name="T8" fmla="*/ 167 w 578"/>
                  <a:gd name="T9" fmla="*/ 413 h 591"/>
                  <a:gd name="T10" fmla="*/ 175 w 578"/>
                  <a:gd name="T11" fmla="*/ 462 h 591"/>
                  <a:gd name="T12" fmla="*/ 186 w 578"/>
                  <a:gd name="T13" fmla="*/ 529 h 591"/>
                  <a:gd name="T14" fmla="*/ 240 w 578"/>
                  <a:gd name="T15" fmla="*/ 591 h 591"/>
                  <a:gd name="T16" fmla="*/ 527 w 578"/>
                  <a:gd name="T17" fmla="*/ 574 h 591"/>
                  <a:gd name="T18" fmla="*/ 511 w 578"/>
                  <a:gd name="T19" fmla="*/ 483 h 591"/>
                  <a:gd name="T20" fmla="*/ 536 w 578"/>
                  <a:gd name="T21" fmla="*/ 344 h 591"/>
                  <a:gd name="T22" fmla="*/ 536 w 578"/>
                  <a:gd name="T23" fmla="*/ 306 h 591"/>
                  <a:gd name="T24" fmla="*/ 578 w 578"/>
                  <a:gd name="T25" fmla="*/ 198 h 591"/>
                  <a:gd name="T26" fmla="*/ 567 w 578"/>
                  <a:gd name="T27" fmla="*/ 194 h 591"/>
                  <a:gd name="T28" fmla="*/ 540 w 578"/>
                  <a:gd name="T29" fmla="*/ 257 h 591"/>
                  <a:gd name="T30" fmla="*/ 517 w 578"/>
                  <a:gd name="T31" fmla="*/ 261 h 591"/>
                  <a:gd name="T32" fmla="*/ 508 w 578"/>
                  <a:gd name="T33" fmla="*/ 287 h 591"/>
                  <a:gd name="T34" fmla="*/ 483 w 578"/>
                  <a:gd name="T35" fmla="*/ 304 h 591"/>
                  <a:gd name="T36" fmla="*/ 500 w 578"/>
                  <a:gd name="T37" fmla="*/ 247 h 591"/>
                  <a:gd name="T38" fmla="*/ 517 w 578"/>
                  <a:gd name="T39" fmla="*/ 225 h 591"/>
                  <a:gd name="T40" fmla="*/ 487 w 578"/>
                  <a:gd name="T41" fmla="*/ 143 h 591"/>
                  <a:gd name="T42" fmla="*/ 466 w 578"/>
                  <a:gd name="T43" fmla="*/ 137 h 591"/>
                  <a:gd name="T44" fmla="*/ 458 w 578"/>
                  <a:gd name="T45" fmla="*/ 118 h 591"/>
                  <a:gd name="T46" fmla="*/ 234 w 578"/>
                  <a:gd name="T47" fmla="*/ 48 h 591"/>
                  <a:gd name="T48" fmla="*/ 205 w 578"/>
                  <a:gd name="T49" fmla="*/ 35 h 591"/>
                  <a:gd name="T50" fmla="*/ 190 w 578"/>
                  <a:gd name="T51" fmla="*/ 48 h 591"/>
                  <a:gd name="T52" fmla="*/ 184 w 578"/>
                  <a:gd name="T53" fmla="*/ 44 h 591"/>
                  <a:gd name="T54" fmla="*/ 192 w 578"/>
                  <a:gd name="T55" fmla="*/ 19 h 591"/>
                  <a:gd name="T56" fmla="*/ 198 w 578"/>
                  <a:gd name="T57" fmla="*/ 4 h 591"/>
                  <a:gd name="T58" fmla="*/ 190 w 578"/>
                  <a:gd name="T59" fmla="*/ 0 h 591"/>
                  <a:gd name="T60" fmla="*/ 99 w 578"/>
                  <a:gd name="T61" fmla="*/ 38 h 591"/>
                  <a:gd name="T62" fmla="*/ 89 w 578"/>
                  <a:gd name="T63" fmla="*/ 40 h 591"/>
                  <a:gd name="T64" fmla="*/ 70 w 578"/>
                  <a:gd name="T65" fmla="*/ 31 h 591"/>
                  <a:gd name="T66" fmla="*/ 53 w 578"/>
                  <a:gd name="T67" fmla="*/ 42 h 591"/>
                  <a:gd name="T68" fmla="*/ 57 w 578"/>
                  <a:gd name="T69" fmla="*/ 111 h 591"/>
                  <a:gd name="T70" fmla="*/ 0 w 578"/>
                  <a:gd name="T71" fmla="*/ 179 h 591"/>
                  <a:gd name="T72" fmla="*/ 15 w 578"/>
                  <a:gd name="T73" fmla="*/ 227 h 591"/>
                  <a:gd name="T74" fmla="*/ 15 w 578"/>
                  <a:gd name="T75" fmla="*/ 227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8" h="591">
                    <a:moveTo>
                      <a:pt x="15" y="227"/>
                    </a:moveTo>
                    <a:lnTo>
                      <a:pt x="13" y="297"/>
                    </a:lnTo>
                    <a:lnTo>
                      <a:pt x="84" y="341"/>
                    </a:lnTo>
                    <a:lnTo>
                      <a:pt x="110" y="371"/>
                    </a:lnTo>
                    <a:lnTo>
                      <a:pt x="167" y="413"/>
                    </a:lnTo>
                    <a:lnTo>
                      <a:pt x="175" y="462"/>
                    </a:lnTo>
                    <a:lnTo>
                      <a:pt x="186" y="529"/>
                    </a:lnTo>
                    <a:lnTo>
                      <a:pt x="240" y="591"/>
                    </a:lnTo>
                    <a:lnTo>
                      <a:pt x="527" y="574"/>
                    </a:lnTo>
                    <a:lnTo>
                      <a:pt x="511" y="483"/>
                    </a:lnTo>
                    <a:lnTo>
                      <a:pt x="536" y="344"/>
                    </a:lnTo>
                    <a:lnTo>
                      <a:pt x="536" y="306"/>
                    </a:lnTo>
                    <a:lnTo>
                      <a:pt x="578" y="198"/>
                    </a:lnTo>
                    <a:lnTo>
                      <a:pt x="567" y="194"/>
                    </a:lnTo>
                    <a:lnTo>
                      <a:pt x="540" y="257"/>
                    </a:lnTo>
                    <a:lnTo>
                      <a:pt x="517" y="261"/>
                    </a:lnTo>
                    <a:lnTo>
                      <a:pt x="508" y="287"/>
                    </a:lnTo>
                    <a:lnTo>
                      <a:pt x="483" y="304"/>
                    </a:lnTo>
                    <a:lnTo>
                      <a:pt x="500" y="247"/>
                    </a:lnTo>
                    <a:lnTo>
                      <a:pt x="517" y="225"/>
                    </a:lnTo>
                    <a:lnTo>
                      <a:pt x="487" y="143"/>
                    </a:lnTo>
                    <a:lnTo>
                      <a:pt x="466" y="137"/>
                    </a:lnTo>
                    <a:lnTo>
                      <a:pt x="458" y="118"/>
                    </a:lnTo>
                    <a:lnTo>
                      <a:pt x="234" y="48"/>
                    </a:lnTo>
                    <a:lnTo>
                      <a:pt x="205" y="35"/>
                    </a:lnTo>
                    <a:lnTo>
                      <a:pt x="190" y="48"/>
                    </a:lnTo>
                    <a:lnTo>
                      <a:pt x="184" y="44"/>
                    </a:lnTo>
                    <a:lnTo>
                      <a:pt x="192" y="19"/>
                    </a:lnTo>
                    <a:lnTo>
                      <a:pt x="198" y="4"/>
                    </a:lnTo>
                    <a:lnTo>
                      <a:pt x="190" y="0"/>
                    </a:lnTo>
                    <a:lnTo>
                      <a:pt x="99" y="38"/>
                    </a:lnTo>
                    <a:lnTo>
                      <a:pt x="89" y="40"/>
                    </a:lnTo>
                    <a:lnTo>
                      <a:pt x="70" y="31"/>
                    </a:lnTo>
                    <a:lnTo>
                      <a:pt x="53" y="42"/>
                    </a:lnTo>
                    <a:lnTo>
                      <a:pt x="57" y="111"/>
                    </a:lnTo>
                    <a:lnTo>
                      <a:pt x="0" y="179"/>
                    </a:lnTo>
                    <a:lnTo>
                      <a:pt x="15" y="227"/>
                    </a:lnTo>
                    <a:lnTo>
                      <a:pt x="15" y="22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2" name="Freeform 1140">
                <a:extLst>
                  <a:ext uri="{FF2B5EF4-FFF2-40B4-BE49-F238E27FC236}">
                    <a16:creationId xmlns:a16="http://schemas.microsoft.com/office/drawing/2014/main" id="{3C43DCB6-E9EF-AFB5-E3B8-97ACA8EB0EA4}"/>
                  </a:ext>
                </a:extLst>
              </p:cNvPr>
              <p:cNvSpPr>
                <a:spLocks/>
              </p:cNvSpPr>
              <p:nvPr/>
            </p:nvSpPr>
            <p:spPr bwMode="auto">
              <a:xfrm>
                <a:off x="5975567" y="1913778"/>
                <a:ext cx="438104" cy="779462"/>
              </a:xfrm>
              <a:custGeom>
                <a:avLst/>
                <a:gdLst>
                  <a:gd name="T0" fmla="*/ 8 w 430"/>
                  <a:gd name="T1" fmla="*/ 308 h 753"/>
                  <a:gd name="T2" fmla="*/ 52 w 430"/>
                  <a:gd name="T3" fmla="*/ 213 h 753"/>
                  <a:gd name="T4" fmla="*/ 38 w 430"/>
                  <a:gd name="T5" fmla="*/ 177 h 753"/>
                  <a:gd name="T6" fmla="*/ 113 w 430"/>
                  <a:gd name="T7" fmla="*/ 120 h 753"/>
                  <a:gd name="T8" fmla="*/ 126 w 430"/>
                  <a:gd name="T9" fmla="*/ 78 h 753"/>
                  <a:gd name="T10" fmla="*/ 73 w 430"/>
                  <a:gd name="T11" fmla="*/ 17 h 753"/>
                  <a:gd name="T12" fmla="*/ 360 w 430"/>
                  <a:gd name="T13" fmla="*/ 0 h 753"/>
                  <a:gd name="T14" fmla="*/ 367 w 430"/>
                  <a:gd name="T15" fmla="*/ 44 h 753"/>
                  <a:gd name="T16" fmla="*/ 396 w 430"/>
                  <a:gd name="T17" fmla="*/ 101 h 753"/>
                  <a:gd name="T18" fmla="*/ 421 w 430"/>
                  <a:gd name="T19" fmla="*/ 388 h 753"/>
                  <a:gd name="T20" fmla="*/ 415 w 430"/>
                  <a:gd name="T21" fmla="*/ 447 h 753"/>
                  <a:gd name="T22" fmla="*/ 430 w 430"/>
                  <a:gd name="T23" fmla="*/ 481 h 753"/>
                  <a:gd name="T24" fmla="*/ 413 w 430"/>
                  <a:gd name="T25" fmla="*/ 546 h 753"/>
                  <a:gd name="T26" fmla="*/ 390 w 430"/>
                  <a:gd name="T27" fmla="*/ 574 h 753"/>
                  <a:gd name="T28" fmla="*/ 379 w 430"/>
                  <a:gd name="T29" fmla="*/ 622 h 753"/>
                  <a:gd name="T30" fmla="*/ 392 w 430"/>
                  <a:gd name="T31" fmla="*/ 637 h 753"/>
                  <a:gd name="T32" fmla="*/ 381 w 430"/>
                  <a:gd name="T33" fmla="*/ 664 h 753"/>
                  <a:gd name="T34" fmla="*/ 386 w 430"/>
                  <a:gd name="T35" fmla="*/ 673 h 753"/>
                  <a:gd name="T36" fmla="*/ 352 w 430"/>
                  <a:gd name="T37" fmla="*/ 686 h 753"/>
                  <a:gd name="T38" fmla="*/ 344 w 430"/>
                  <a:gd name="T39" fmla="*/ 734 h 753"/>
                  <a:gd name="T40" fmla="*/ 295 w 430"/>
                  <a:gd name="T41" fmla="*/ 719 h 753"/>
                  <a:gd name="T42" fmla="*/ 270 w 430"/>
                  <a:gd name="T43" fmla="*/ 753 h 753"/>
                  <a:gd name="T44" fmla="*/ 255 w 430"/>
                  <a:gd name="T45" fmla="*/ 749 h 753"/>
                  <a:gd name="T46" fmla="*/ 238 w 430"/>
                  <a:gd name="T47" fmla="*/ 719 h 753"/>
                  <a:gd name="T48" fmla="*/ 211 w 430"/>
                  <a:gd name="T49" fmla="*/ 645 h 753"/>
                  <a:gd name="T50" fmla="*/ 147 w 430"/>
                  <a:gd name="T51" fmla="*/ 607 h 753"/>
                  <a:gd name="T52" fmla="*/ 133 w 430"/>
                  <a:gd name="T53" fmla="*/ 569 h 753"/>
                  <a:gd name="T54" fmla="*/ 154 w 430"/>
                  <a:gd name="T55" fmla="*/ 510 h 753"/>
                  <a:gd name="T56" fmla="*/ 137 w 430"/>
                  <a:gd name="T57" fmla="*/ 498 h 753"/>
                  <a:gd name="T58" fmla="*/ 95 w 430"/>
                  <a:gd name="T59" fmla="*/ 498 h 753"/>
                  <a:gd name="T60" fmla="*/ 86 w 430"/>
                  <a:gd name="T61" fmla="*/ 462 h 753"/>
                  <a:gd name="T62" fmla="*/ 17 w 430"/>
                  <a:gd name="T63" fmla="*/ 390 h 753"/>
                  <a:gd name="T64" fmla="*/ 0 w 430"/>
                  <a:gd name="T65" fmla="*/ 331 h 753"/>
                  <a:gd name="T66" fmla="*/ 8 w 430"/>
                  <a:gd name="T67" fmla="*/ 308 h 753"/>
                  <a:gd name="T68" fmla="*/ 8 w 430"/>
                  <a:gd name="T69" fmla="*/ 308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 h="753">
                    <a:moveTo>
                      <a:pt x="8" y="308"/>
                    </a:moveTo>
                    <a:lnTo>
                      <a:pt x="52" y="213"/>
                    </a:lnTo>
                    <a:lnTo>
                      <a:pt x="38" y="177"/>
                    </a:lnTo>
                    <a:lnTo>
                      <a:pt x="113" y="120"/>
                    </a:lnTo>
                    <a:lnTo>
                      <a:pt x="126" y="78"/>
                    </a:lnTo>
                    <a:lnTo>
                      <a:pt x="73" y="17"/>
                    </a:lnTo>
                    <a:lnTo>
                      <a:pt x="360" y="0"/>
                    </a:lnTo>
                    <a:lnTo>
                      <a:pt x="367" y="44"/>
                    </a:lnTo>
                    <a:lnTo>
                      <a:pt x="396" y="101"/>
                    </a:lnTo>
                    <a:lnTo>
                      <a:pt x="421" y="388"/>
                    </a:lnTo>
                    <a:lnTo>
                      <a:pt x="415" y="447"/>
                    </a:lnTo>
                    <a:lnTo>
                      <a:pt x="430" y="481"/>
                    </a:lnTo>
                    <a:lnTo>
                      <a:pt x="413" y="546"/>
                    </a:lnTo>
                    <a:lnTo>
                      <a:pt x="390" y="574"/>
                    </a:lnTo>
                    <a:lnTo>
                      <a:pt x="379" y="622"/>
                    </a:lnTo>
                    <a:lnTo>
                      <a:pt x="392" y="637"/>
                    </a:lnTo>
                    <a:lnTo>
                      <a:pt x="381" y="664"/>
                    </a:lnTo>
                    <a:lnTo>
                      <a:pt x="386" y="673"/>
                    </a:lnTo>
                    <a:lnTo>
                      <a:pt x="352" y="686"/>
                    </a:lnTo>
                    <a:lnTo>
                      <a:pt x="344" y="734"/>
                    </a:lnTo>
                    <a:lnTo>
                      <a:pt x="295" y="719"/>
                    </a:lnTo>
                    <a:lnTo>
                      <a:pt x="270" y="753"/>
                    </a:lnTo>
                    <a:lnTo>
                      <a:pt x="255" y="749"/>
                    </a:lnTo>
                    <a:lnTo>
                      <a:pt x="238" y="719"/>
                    </a:lnTo>
                    <a:lnTo>
                      <a:pt x="211" y="645"/>
                    </a:lnTo>
                    <a:lnTo>
                      <a:pt x="147" y="607"/>
                    </a:lnTo>
                    <a:lnTo>
                      <a:pt x="133" y="569"/>
                    </a:lnTo>
                    <a:lnTo>
                      <a:pt x="154" y="510"/>
                    </a:lnTo>
                    <a:lnTo>
                      <a:pt x="137" y="498"/>
                    </a:lnTo>
                    <a:lnTo>
                      <a:pt x="95" y="498"/>
                    </a:lnTo>
                    <a:lnTo>
                      <a:pt x="86" y="462"/>
                    </a:lnTo>
                    <a:lnTo>
                      <a:pt x="17" y="390"/>
                    </a:lnTo>
                    <a:lnTo>
                      <a:pt x="0" y="331"/>
                    </a:lnTo>
                    <a:lnTo>
                      <a:pt x="8" y="308"/>
                    </a:lnTo>
                    <a:lnTo>
                      <a:pt x="8" y="308"/>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3" name="Freeform 1141">
                <a:extLst>
                  <a:ext uri="{FF2B5EF4-FFF2-40B4-BE49-F238E27FC236}">
                    <a16:creationId xmlns:a16="http://schemas.microsoft.com/office/drawing/2014/main" id="{854059AC-884E-1DE2-61EE-5196C1069CB2}"/>
                  </a:ext>
                </a:extLst>
              </p:cNvPr>
              <p:cNvSpPr>
                <a:spLocks/>
              </p:cNvSpPr>
              <p:nvPr/>
            </p:nvSpPr>
            <p:spPr bwMode="auto">
              <a:xfrm>
                <a:off x="6361290" y="1982040"/>
                <a:ext cx="342864" cy="587375"/>
              </a:xfrm>
              <a:custGeom>
                <a:avLst/>
                <a:gdLst>
                  <a:gd name="T0" fmla="*/ 11 w 338"/>
                  <a:gd name="T1" fmla="*/ 566 h 566"/>
                  <a:gd name="T2" fmla="*/ 21 w 338"/>
                  <a:gd name="T3" fmla="*/ 549 h 566"/>
                  <a:gd name="T4" fmla="*/ 85 w 338"/>
                  <a:gd name="T5" fmla="*/ 545 h 566"/>
                  <a:gd name="T6" fmla="*/ 138 w 338"/>
                  <a:gd name="T7" fmla="*/ 528 h 566"/>
                  <a:gd name="T8" fmla="*/ 192 w 338"/>
                  <a:gd name="T9" fmla="*/ 496 h 566"/>
                  <a:gd name="T10" fmla="*/ 235 w 338"/>
                  <a:gd name="T11" fmla="*/ 494 h 566"/>
                  <a:gd name="T12" fmla="*/ 285 w 338"/>
                  <a:gd name="T13" fmla="*/ 412 h 566"/>
                  <a:gd name="T14" fmla="*/ 300 w 338"/>
                  <a:gd name="T15" fmla="*/ 418 h 566"/>
                  <a:gd name="T16" fmla="*/ 338 w 338"/>
                  <a:gd name="T17" fmla="*/ 389 h 566"/>
                  <a:gd name="T18" fmla="*/ 329 w 338"/>
                  <a:gd name="T19" fmla="*/ 368 h 566"/>
                  <a:gd name="T20" fmla="*/ 332 w 338"/>
                  <a:gd name="T21" fmla="*/ 357 h 566"/>
                  <a:gd name="T22" fmla="*/ 294 w 338"/>
                  <a:gd name="T23" fmla="*/ 7 h 566"/>
                  <a:gd name="T24" fmla="*/ 291 w 338"/>
                  <a:gd name="T25" fmla="*/ 0 h 566"/>
                  <a:gd name="T26" fmla="*/ 89 w 338"/>
                  <a:gd name="T27" fmla="*/ 23 h 566"/>
                  <a:gd name="T28" fmla="*/ 51 w 338"/>
                  <a:gd name="T29" fmla="*/ 42 h 566"/>
                  <a:gd name="T30" fmla="*/ 17 w 338"/>
                  <a:gd name="T31" fmla="*/ 32 h 566"/>
                  <a:gd name="T32" fmla="*/ 42 w 338"/>
                  <a:gd name="T33" fmla="*/ 319 h 566"/>
                  <a:gd name="T34" fmla="*/ 36 w 338"/>
                  <a:gd name="T35" fmla="*/ 378 h 566"/>
                  <a:gd name="T36" fmla="*/ 51 w 338"/>
                  <a:gd name="T37" fmla="*/ 412 h 566"/>
                  <a:gd name="T38" fmla="*/ 34 w 338"/>
                  <a:gd name="T39" fmla="*/ 477 h 566"/>
                  <a:gd name="T40" fmla="*/ 11 w 338"/>
                  <a:gd name="T41" fmla="*/ 505 h 566"/>
                  <a:gd name="T42" fmla="*/ 0 w 338"/>
                  <a:gd name="T43" fmla="*/ 553 h 566"/>
                  <a:gd name="T44" fmla="*/ 11 w 338"/>
                  <a:gd name="T45" fmla="*/ 566 h 566"/>
                  <a:gd name="T46" fmla="*/ 11 w 338"/>
                  <a:gd name="T47" fmla="*/ 5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8" h="566">
                    <a:moveTo>
                      <a:pt x="11" y="566"/>
                    </a:moveTo>
                    <a:lnTo>
                      <a:pt x="21" y="549"/>
                    </a:lnTo>
                    <a:lnTo>
                      <a:pt x="85" y="545"/>
                    </a:lnTo>
                    <a:lnTo>
                      <a:pt x="138" y="528"/>
                    </a:lnTo>
                    <a:lnTo>
                      <a:pt x="192" y="496"/>
                    </a:lnTo>
                    <a:lnTo>
                      <a:pt x="235" y="494"/>
                    </a:lnTo>
                    <a:lnTo>
                      <a:pt x="285" y="412"/>
                    </a:lnTo>
                    <a:lnTo>
                      <a:pt x="300" y="418"/>
                    </a:lnTo>
                    <a:lnTo>
                      <a:pt x="338" y="389"/>
                    </a:lnTo>
                    <a:lnTo>
                      <a:pt x="329" y="368"/>
                    </a:lnTo>
                    <a:lnTo>
                      <a:pt x="332" y="357"/>
                    </a:lnTo>
                    <a:lnTo>
                      <a:pt x="294" y="7"/>
                    </a:lnTo>
                    <a:lnTo>
                      <a:pt x="291" y="0"/>
                    </a:lnTo>
                    <a:lnTo>
                      <a:pt x="89" y="23"/>
                    </a:lnTo>
                    <a:lnTo>
                      <a:pt x="51" y="42"/>
                    </a:lnTo>
                    <a:lnTo>
                      <a:pt x="17" y="32"/>
                    </a:lnTo>
                    <a:lnTo>
                      <a:pt x="42" y="319"/>
                    </a:lnTo>
                    <a:lnTo>
                      <a:pt x="36" y="378"/>
                    </a:lnTo>
                    <a:lnTo>
                      <a:pt x="51" y="412"/>
                    </a:lnTo>
                    <a:lnTo>
                      <a:pt x="34" y="477"/>
                    </a:lnTo>
                    <a:lnTo>
                      <a:pt x="11" y="505"/>
                    </a:lnTo>
                    <a:lnTo>
                      <a:pt x="0" y="553"/>
                    </a:lnTo>
                    <a:lnTo>
                      <a:pt x="11" y="566"/>
                    </a:lnTo>
                    <a:lnTo>
                      <a:pt x="11" y="566"/>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4" name="Freeform 1142">
                <a:extLst>
                  <a:ext uri="{FF2B5EF4-FFF2-40B4-BE49-F238E27FC236}">
                    <a16:creationId xmlns:a16="http://schemas.microsoft.com/office/drawing/2014/main" id="{095CB5C8-510F-528F-4046-11341652F06A}"/>
                  </a:ext>
                </a:extLst>
              </p:cNvPr>
              <p:cNvSpPr>
                <a:spLocks/>
              </p:cNvSpPr>
              <p:nvPr/>
            </p:nvSpPr>
            <p:spPr bwMode="auto">
              <a:xfrm>
                <a:off x="6236207" y="2345578"/>
                <a:ext cx="804778" cy="409575"/>
              </a:xfrm>
              <a:custGeom>
                <a:avLst/>
                <a:gdLst>
                  <a:gd name="T0" fmla="*/ 4 w 791"/>
                  <a:gd name="T1" fmla="*/ 375 h 396"/>
                  <a:gd name="T2" fmla="*/ 23 w 791"/>
                  <a:gd name="T3" fmla="*/ 373 h 396"/>
                  <a:gd name="T4" fmla="*/ 29 w 791"/>
                  <a:gd name="T5" fmla="*/ 331 h 396"/>
                  <a:gd name="T6" fmla="*/ 17 w 791"/>
                  <a:gd name="T7" fmla="*/ 329 h 396"/>
                  <a:gd name="T8" fmla="*/ 42 w 791"/>
                  <a:gd name="T9" fmla="*/ 295 h 396"/>
                  <a:gd name="T10" fmla="*/ 91 w 791"/>
                  <a:gd name="T11" fmla="*/ 310 h 396"/>
                  <a:gd name="T12" fmla="*/ 99 w 791"/>
                  <a:gd name="T13" fmla="*/ 262 h 396"/>
                  <a:gd name="T14" fmla="*/ 133 w 791"/>
                  <a:gd name="T15" fmla="*/ 249 h 396"/>
                  <a:gd name="T16" fmla="*/ 128 w 791"/>
                  <a:gd name="T17" fmla="*/ 240 h 396"/>
                  <a:gd name="T18" fmla="*/ 147 w 791"/>
                  <a:gd name="T19" fmla="*/ 194 h 396"/>
                  <a:gd name="T20" fmla="*/ 211 w 791"/>
                  <a:gd name="T21" fmla="*/ 190 h 396"/>
                  <a:gd name="T22" fmla="*/ 264 w 791"/>
                  <a:gd name="T23" fmla="*/ 173 h 396"/>
                  <a:gd name="T24" fmla="*/ 299 w 791"/>
                  <a:gd name="T25" fmla="*/ 150 h 396"/>
                  <a:gd name="T26" fmla="*/ 318 w 791"/>
                  <a:gd name="T27" fmla="*/ 141 h 396"/>
                  <a:gd name="T28" fmla="*/ 361 w 791"/>
                  <a:gd name="T29" fmla="*/ 139 h 396"/>
                  <a:gd name="T30" fmla="*/ 411 w 791"/>
                  <a:gd name="T31" fmla="*/ 57 h 396"/>
                  <a:gd name="T32" fmla="*/ 426 w 791"/>
                  <a:gd name="T33" fmla="*/ 63 h 396"/>
                  <a:gd name="T34" fmla="*/ 464 w 791"/>
                  <a:gd name="T35" fmla="*/ 34 h 396"/>
                  <a:gd name="T36" fmla="*/ 455 w 791"/>
                  <a:gd name="T37" fmla="*/ 13 h 396"/>
                  <a:gd name="T38" fmla="*/ 458 w 791"/>
                  <a:gd name="T39" fmla="*/ 2 h 396"/>
                  <a:gd name="T40" fmla="*/ 493 w 791"/>
                  <a:gd name="T41" fmla="*/ 0 h 396"/>
                  <a:gd name="T42" fmla="*/ 515 w 791"/>
                  <a:gd name="T43" fmla="*/ 8 h 396"/>
                  <a:gd name="T44" fmla="*/ 584 w 791"/>
                  <a:gd name="T45" fmla="*/ 48 h 396"/>
                  <a:gd name="T46" fmla="*/ 633 w 791"/>
                  <a:gd name="T47" fmla="*/ 46 h 396"/>
                  <a:gd name="T48" fmla="*/ 656 w 791"/>
                  <a:gd name="T49" fmla="*/ 31 h 396"/>
                  <a:gd name="T50" fmla="*/ 711 w 791"/>
                  <a:gd name="T51" fmla="*/ 65 h 396"/>
                  <a:gd name="T52" fmla="*/ 728 w 791"/>
                  <a:gd name="T53" fmla="*/ 129 h 396"/>
                  <a:gd name="T54" fmla="*/ 791 w 791"/>
                  <a:gd name="T55" fmla="*/ 175 h 396"/>
                  <a:gd name="T56" fmla="*/ 761 w 791"/>
                  <a:gd name="T57" fmla="*/ 211 h 396"/>
                  <a:gd name="T58" fmla="*/ 707 w 791"/>
                  <a:gd name="T59" fmla="*/ 262 h 396"/>
                  <a:gd name="T60" fmla="*/ 706 w 791"/>
                  <a:gd name="T61" fmla="*/ 274 h 396"/>
                  <a:gd name="T62" fmla="*/ 628 w 791"/>
                  <a:gd name="T63" fmla="*/ 323 h 396"/>
                  <a:gd name="T64" fmla="*/ 190 w 791"/>
                  <a:gd name="T65" fmla="*/ 365 h 396"/>
                  <a:gd name="T66" fmla="*/ 143 w 791"/>
                  <a:gd name="T67" fmla="*/ 361 h 396"/>
                  <a:gd name="T68" fmla="*/ 145 w 791"/>
                  <a:gd name="T69" fmla="*/ 384 h 396"/>
                  <a:gd name="T70" fmla="*/ 0 w 791"/>
                  <a:gd name="T71" fmla="*/ 396 h 396"/>
                  <a:gd name="T72" fmla="*/ 4 w 791"/>
                  <a:gd name="T73" fmla="*/ 375 h 396"/>
                  <a:gd name="T74" fmla="*/ 4 w 791"/>
                  <a:gd name="T75" fmla="*/ 37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1" h="396">
                    <a:moveTo>
                      <a:pt x="4" y="375"/>
                    </a:moveTo>
                    <a:lnTo>
                      <a:pt x="23" y="373"/>
                    </a:lnTo>
                    <a:lnTo>
                      <a:pt x="29" y="331"/>
                    </a:lnTo>
                    <a:lnTo>
                      <a:pt x="17" y="329"/>
                    </a:lnTo>
                    <a:lnTo>
                      <a:pt x="42" y="295"/>
                    </a:lnTo>
                    <a:lnTo>
                      <a:pt x="91" y="310"/>
                    </a:lnTo>
                    <a:lnTo>
                      <a:pt x="99" y="262"/>
                    </a:lnTo>
                    <a:lnTo>
                      <a:pt x="133" y="249"/>
                    </a:lnTo>
                    <a:lnTo>
                      <a:pt x="128" y="240"/>
                    </a:lnTo>
                    <a:lnTo>
                      <a:pt x="147" y="194"/>
                    </a:lnTo>
                    <a:lnTo>
                      <a:pt x="211" y="190"/>
                    </a:lnTo>
                    <a:lnTo>
                      <a:pt x="264" y="173"/>
                    </a:lnTo>
                    <a:lnTo>
                      <a:pt x="299" y="150"/>
                    </a:lnTo>
                    <a:lnTo>
                      <a:pt x="318" y="141"/>
                    </a:lnTo>
                    <a:lnTo>
                      <a:pt x="361" y="139"/>
                    </a:lnTo>
                    <a:lnTo>
                      <a:pt x="411" y="57"/>
                    </a:lnTo>
                    <a:lnTo>
                      <a:pt x="426" y="63"/>
                    </a:lnTo>
                    <a:lnTo>
                      <a:pt x="464" y="34"/>
                    </a:lnTo>
                    <a:lnTo>
                      <a:pt x="455" y="13"/>
                    </a:lnTo>
                    <a:lnTo>
                      <a:pt x="458" y="2"/>
                    </a:lnTo>
                    <a:lnTo>
                      <a:pt x="493" y="0"/>
                    </a:lnTo>
                    <a:lnTo>
                      <a:pt x="515" y="8"/>
                    </a:lnTo>
                    <a:lnTo>
                      <a:pt x="584" y="48"/>
                    </a:lnTo>
                    <a:lnTo>
                      <a:pt x="633" y="46"/>
                    </a:lnTo>
                    <a:lnTo>
                      <a:pt x="656" y="31"/>
                    </a:lnTo>
                    <a:lnTo>
                      <a:pt x="711" y="65"/>
                    </a:lnTo>
                    <a:lnTo>
                      <a:pt x="728" y="129"/>
                    </a:lnTo>
                    <a:lnTo>
                      <a:pt x="791" y="175"/>
                    </a:lnTo>
                    <a:lnTo>
                      <a:pt x="761" y="211"/>
                    </a:lnTo>
                    <a:lnTo>
                      <a:pt x="707" y="262"/>
                    </a:lnTo>
                    <a:lnTo>
                      <a:pt x="706" y="274"/>
                    </a:lnTo>
                    <a:lnTo>
                      <a:pt x="628" y="323"/>
                    </a:lnTo>
                    <a:lnTo>
                      <a:pt x="190" y="365"/>
                    </a:lnTo>
                    <a:lnTo>
                      <a:pt x="143" y="361"/>
                    </a:lnTo>
                    <a:lnTo>
                      <a:pt x="145" y="384"/>
                    </a:lnTo>
                    <a:lnTo>
                      <a:pt x="0" y="396"/>
                    </a:lnTo>
                    <a:lnTo>
                      <a:pt x="4" y="375"/>
                    </a:lnTo>
                    <a:lnTo>
                      <a:pt x="4" y="375"/>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5" name="Freeform 1143">
                <a:extLst>
                  <a:ext uri="{FF2B5EF4-FFF2-40B4-BE49-F238E27FC236}">
                    <a16:creationId xmlns:a16="http://schemas.microsoft.com/office/drawing/2014/main" id="{B8FA543D-7905-9A25-72C4-50FB86B652A1}"/>
                  </a:ext>
                </a:extLst>
              </p:cNvPr>
              <p:cNvSpPr>
                <a:spLocks/>
              </p:cNvSpPr>
              <p:nvPr/>
            </p:nvSpPr>
            <p:spPr bwMode="auto">
              <a:xfrm>
                <a:off x="6145412" y="2653553"/>
                <a:ext cx="946051" cy="317500"/>
              </a:xfrm>
              <a:custGeom>
                <a:avLst/>
                <a:gdLst>
                  <a:gd name="T0" fmla="*/ 17 w 931"/>
                  <a:gd name="T1" fmla="*/ 253 h 308"/>
                  <a:gd name="T2" fmla="*/ 11 w 931"/>
                  <a:gd name="T3" fmla="*/ 249 h 308"/>
                  <a:gd name="T4" fmla="*/ 38 w 931"/>
                  <a:gd name="T5" fmla="*/ 228 h 308"/>
                  <a:gd name="T6" fmla="*/ 64 w 931"/>
                  <a:gd name="T7" fmla="*/ 180 h 308"/>
                  <a:gd name="T8" fmla="*/ 55 w 931"/>
                  <a:gd name="T9" fmla="*/ 169 h 308"/>
                  <a:gd name="T10" fmla="*/ 68 w 931"/>
                  <a:gd name="T11" fmla="*/ 146 h 308"/>
                  <a:gd name="T12" fmla="*/ 68 w 931"/>
                  <a:gd name="T13" fmla="*/ 120 h 308"/>
                  <a:gd name="T14" fmla="*/ 87 w 931"/>
                  <a:gd name="T15" fmla="*/ 101 h 308"/>
                  <a:gd name="T16" fmla="*/ 232 w 931"/>
                  <a:gd name="T17" fmla="*/ 89 h 308"/>
                  <a:gd name="T18" fmla="*/ 230 w 931"/>
                  <a:gd name="T19" fmla="*/ 66 h 308"/>
                  <a:gd name="T20" fmla="*/ 277 w 931"/>
                  <a:gd name="T21" fmla="*/ 70 h 308"/>
                  <a:gd name="T22" fmla="*/ 715 w 931"/>
                  <a:gd name="T23" fmla="*/ 28 h 308"/>
                  <a:gd name="T24" fmla="*/ 931 w 931"/>
                  <a:gd name="T25" fmla="*/ 0 h 308"/>
                  <a:gd name="T26" fmla="*/ 893 w 931"/>
                  <a:gd name="T27" fmla="*/ 74 h 308"/>
                  <a:gd name="T28" fmla="*/ 834 w 931"/>
                  <a:gd name="T29" fmla="*/ 87 h 308"/>
                  <a:gd name="T30" fmla="*/ 806 w 931"/>
                  <a:gd name="T31" fmla="*/ 125 h 308"/>
                  <a:gd name="T32" fmla="*/ 699 w 931"/>
                  <a:gd name="T33" fmla="*/ 186 h 308"/>
                  <a:gd name="T34" fmla="*/ 694 w 931"/>
                  <a:gd name="T35" fmla="*/ 209 h 308"/>
                  <a:gd name="T36" fmla="*/ 667 w 931"/>
                  <a:gd name="T37" fmla="*/ 222 h 308"/>
                  <a:gd name="T38" fmla="*/ 667 w 931"/>
                  <a:gd name="T39" fmla="*/ 253 h 308"/>
                  <a:gd name="T40" fmla="*/ 523 w 931"/>
                  <a:gd name="T41" fmla="*/ 270 h 308"/>
                  <a:gd name="T42" fmla="*/ 234 w 931"/>
                  <a:gd name="T43" fmla="*/ 294 h 308"/>
                  <a:gd name="T44" fmla="*/ 0 w 931"/>
                  <a:gd name="T45" fmla="*/ 308 h 308"/>
                  <a:gd name="T46" fmla="*/ 17 w 931"/>
                  <a:gd name="T47" fmla="*/ 253 h 308"/>
                  <a:gd name="T48" fmla="*/ 17 w 931"/>
                  <a:gd name="T49" fmla="*/ 25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1" h="308">
                    <a:moveTo>
                      <a:pt x="17" y="253"/>
                    </a:moveTo>
                    <a:lnTo>
                      <a:pt x="11" y="249"/>
                    </a:lnTo>
                    <a:lnTo>
                      <a:pt x="38" y="228"/>
                    </a:lnTo>
                    <a:lnTo>
                      <a:pt x="64" y="180"/>
                    </a:lnTo>
                    <a:lnTo>
                      <a:pt x="55" y="169"/>
                    </a:lnTo>
                    <a:lnTo>
                      <a:pt x="68" y="146"/>
                    </a:lnTo>
                    <a:lnTo>
                      <a:pt x="68" y="120"/>
                    </a:lnTo>
                    <a:lnTo>
                      <a:pt x="87" y="101"/>
                    </a:lnTo>
                    <a:lnTo>
                      <a:pt x="232" y="89"/>
                    </a:lnTo>
                    <a:lnTo>
                      <a:pt x="230" y="66"/>
                    </a:lnTo>
                    <a:lnTo>
                      <a:pt x="277" y="70"/>
                    </a:lnTo>
                    <a:lnTo>
                      <a:pt x="715" y="28"/>
                    </a:lnTo>
                    <a:lnTo>
                      <a:pt x="931" y="0"/>
                    </a:lnTo>
                    <a:lnTo>
                      <a:pt x="893" y="74"/>
                    </a:lnTo>
                    <a:lnTo>
                      <a:pt x="834" y="87"/>
                    </a:lnTo>
                    <a:lnTo>
                      <a:pt x="806" y="125"/>
                    </a:lnTo>
                    <a:lnTo>
                      <a:pt x="699" y="186"/>
                    </a:lnTo>
                    <a:lnTo>
                      <a:pt x="694" y="209"/>
                    </a:lnTo>
                    <a:lnTo>
                      <a:pt x="667" y="222"/>
                    </a:lnTo>
                    <a:lnTo>
                      <a:pt x="667" y="253"/>
                    </a:lnTo>
                    <a:lnTo>
                      <a:pt x="523" y="270"/>
                    </a:lnTo>
                    <a:lnTo>
                      <a:pt x="234" y="294"/>
                    </a:lnTo>
                    <a:lnTo>
                      <a:pt x="0" y="308"/>
                    </a:lnTo>
                    <a:lnTo>
                      <a:pt x="17" y="253"/>
                    </a:lnTo>
                    <a:lnTo>
                      <a:pt x="17" y="253"/>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6" name="Freeform 1144">
                <a:extLst>
                  <a:ext uri="{FF2B5EF4-FFF2-40B4-BE49-F238E27FC236}">
                    <a16:creationId xmlns:a16="http://schemas.microsoft.com/office/drawing/2014/main" id="{F5BAC9FE-DB77-F0C9-2907-81578FEA2857}"/>
                  </a:ext>
                </a:extLst>
              </p:cNvPr>
              <p:cNvSpPr>
                <a:spLocks/>
              </p:cNvSpPr>
              <p:nvPr/>
            </p:nvSpPr>
            <p:spPr bwMode="auto">
              <a:xfrm>
                <a:off x="6013663" y="2958353"/>
                <a:ext cx="396834" cy="673100"/>
              </a:xfrm>
              <a:custGeom>
                <a:avLst/>
                <a:gdLst>
                  <a:gd name="T0" fmla="*/ 27 w 388"/>
                  <a:gd name="T1" fmla="*/ 457 h 654"/>
                  <a:gd name="T2" fmla="*/ 65 w 388"/>
                  <a:gd name="T3" fmla="*/ 407 h 654"/>
                  <a:gd name="T4" fmla="*/ 54 w 388"/>
                  <a:gd name="T5" fmla="*/ 394 h 654"/>
                  <a:gd name="T6" fmla="*/ 38 w 388"/>
                  <a:gd name="T7" fmla="*/ 287 h 654"/>
                  <a:gd name="T8" fmla="*/ 33 w 388"/>
                  <a:gd name="T9" fmla="*/ 215 h 654"/>
                  <a:gd name="T10" fmla="*/ 59 w 388"/>
                  <a:gd name="T11" fmla="*/ 135 h 654"/>
                  <a:gd name="T12" fmla="*/ 101 w 388"/>
                  <a:gd name="T13" fmla="*/ 80 h 654"/>
                  <a:gd name="T14" fmla="*/ 97 w 388"/>
                  <a:gd name="T15" fmla="*/ 65 h 654"/>
                  <a:gd name="T16" fmla="*/ 128 w 388"/>
                  <a:gd name="T17" fmla="*/ 14 h 654"/>
                  <a:gd name="T18" fmla="*/ 362 w 388"/>
                  <a:gd name="T19" fmla="*/ 0 h 654"/>
                  <a:gd name="T20" fmla="*/ 373 w 388"/>
                  <a:gd name="T21" fmla="*/ 12 h 654"/>
                  <a:gd name="T22" fmla="*/ 362 w 388"/>
                  <a:gd name="T23" fmla="*/ 419 h 654"/>
                  <a:gd name="T24" fmla="*/ 388 w 388"/>
                  <a:gd name="T25" fmla="*/ 614 h 654"/>
                  <a:gd name="T26" fmla="*/ 379 w 388"/>
                  <a:gd name="T27" fmla="*/ 624 h 654"/>
                  <a:gd name="T28" fmla="*/ 329 w 388"/>
                  <a:gd name="T29" fmla="*/ 612 h 654"/>
                  <a:gd name="T30" fmla="*/ 253 w 388"/>
                  <a:gd name="T31" fmla="*/ 654 h 654"/>
                  <a:gd name="T32" fmla="*/ 215 w 388"/>
                  <a:gd name="T33" fmla="*/ 592 h 654"/>
                  <a:gd name="T34" fmla="*/ 221 w 388"/>
                  <a:gd name="T35" fmla="*/ 546 h 654"/>
                  <a:gd name="T36" fmla="*/ 0 w 388"/>
                  <a:gd name="T37" fmla="*/ 555 h 654"/>
                  <a:gd name="T38" fmla="*/ 27 w 388"/>
                  <a:gd name="T39" fmla="*/ 457 h 654"/>
                  <a:gd name="T40" fmla="*/ 27 w 388"/>
                  <a:gd name="T41" fmla="*/ 457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54">
                    <a:moveTo>
                      <a:pt x="27" y="457"/>
                    </a:moveTo>
                    <a:lnTo>
                      <a:pt x="65" y="407"/>
                    </a:lnTo>
                    <a:lnTo>
                      <a:pt x="54" y="394"/>
                    </a:lnTo>
                    <a:lnTo>
                      <a:pt x="38" y="287"/>
                    </a:lnTo>
                    <a:lnTo>
                      <a:pt x="33" y="215"/>
                    </a:lnTo>
                    <a:lnTo>
                      <a:pt x="59" y="135"/>
                    </a:lnTo>
                    <a:lnTo>
                      <a:pt x="101" y="80"/>
                    </a:lnTo>
                    <a:lnTo>
                      <a:pt x="97" y="65"/>
                    </a:lnTo>
                    <a:lnTo>
                      <a:pt x="128" y="14"/>
                    </a:lnTo>
                    <a:lnTo>
                      <a:pt x="362" y="0"/>
                    </a:lnTo>
                    <a:lnTo>
                      <a:pt x="373" y="12"/>
                    </a:lnTo>
                    <a:lnTo>
                      <a:pt x="362" y="419"/>
                    </a:lnTo>
                    <a:lnTo>
                      <a:pt x="388" y="614"/>
                    </a:lnTo>
                    <a:lnTo>
                      <a:pt x="379" y="624"/>
                    </a:lnTo>
                    <a:lnTo>
                      <a:pt x="329" y="612"/>
                    </a:lnTo>
                    <a:lnTo>
                      <a:pt x="253" y="654"/>
                    </a:lnTo>
                    <a:lnTo>
                      <a:pt x="215" y="592"/>
                    </a:lnTo>
                    <a:lnTo>
                      <a:pt x="221" y="546"/>
                    </a:lnTo>
                    <a:lnTo>
                      <a:pt x="0" y="555"/>
                    </a:lnTo>
                    <a:lnTo>
                      <a:pt x="27" y="457"/>
                    </a:lnTo>
                    <a:lnTo>
                      <a:pt x="27" y="45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37" name="Freeform 1145">
                <a:extLst>
                  <a:ext uri="{FF2B5EF4-FFF2-40B4-BE49-F238E27FC236}">
                    <a16:creationId xmlns:a16="http://schemas.microsoft.com/office/drawing/2014/main" id="{4D5AC3A0-3EF4-3388-1028-DCC1EE478570}"/>
                  </a:ext>
                </a:extLst>
              </p:cNvPr>
              <p:cNvSpPr>
                <a:spLocks/>
              </p:cNvSpPr>
              <p:nvPr/>
            </p:nvSpPr>
            <p:spPr bwMode="auto">
              <a:xfrm>
                <a:off x="6383513" y="2931365"/>
                <a:ext cx="419056" cy="677863"/>
              </a:xfrm>
              <a:custGeom>
                <a:avLst/>
                <a:gdLst>
                  <a:gd name="T0" fmla="*/ 11 w 416"/>
                  <a:gd name="T1" fmla="*/ 36 h 659"/>
                  <a:gd name="T2" fmla="*/ 0 w 416"/>
                  <a:gd name="T3" fmla="*/ 443 h 659"/>
                  <a:gd name="T4" fmla="*/ 26 w 416"/>
                  <a:gd name="T5" fmla="*/ 638 h 659"/>
                  <a:gd name="T6" fmla="*/ 55 w 416"/>
                  <a:gd name="T7" fmla="*/ 646 h 659"/>
                  <a:gd name="T8" fmla="*/ 81 w 416"/>
                  <a:gd name="T9" fmla="*/ 631 h 659"/>
                  <a:gd name="T10" fmla="*/ 97 w 416"/>
                  <a:gd name="T11" fmla="*/ 646 h 659"/>
                  <a:gd name="T12" fmla="*/ 74 w 416"/>
                  <a:gd name="T13" fmla="*/ 659 h 659"/>
                  <a:gd name="T14" fmla="*/ 131 w 416"/>
                  <a:gd name="T15" fmla="*/ 644 h 659"/>
                  <a:gd name="T16" fmla="*/ 142 w 416"/>
                  <a:gd name="T17" fmla="*/ 627 h 659"/>
                  <a:gd name="T18" fmla="*/ 135 w 416"/>
                  <a:gd name="T19" fmla="*/ 616 h 659"/>
                  <a:gd name="T20" fmla="*/ 138 w 416"/>
                  <a:gd name="T21" fmla="*/ 598 h 659"/>
                  <a:gd name="T22" fmla="*/ 112 w 416"/>
                  <a:gd name="T23" fmla="*/ 574 h 659"/>
                  <a:gd name="T24" fmla="*/ 112 w 416"/>
                  <a:gd name="T25" fmla="*/ 553 h 659"/>
                  <a:gd name="T26" fmla="*/ 416 w 416"/>
                  <a:gd name="T27" fmla="*/ 526 h 659"/>
                  <a:gd name="T28" fmla="*/ 391 w 416"/>
                  <a:gd name="T29" fmla="*/ 422 h 659"/>
                  <a:gd name="T30" fmla="*/ 406 w 416"/>
                  <a:gd name="T31" fmla="*/ 359 h 659"/>
                  <a:gd name="T32" fmla="*/ 368 w 416"/>
                  <a:gd name="T33" fmla="*/ 277 h 659"/>
                  <a:gd name="T34" fmla="*/ 289 w 416"/>
                  <a:gd name="T35" fmla="*/ 0 h 659"/>
                  <a:gd name="T36" fmla="*/ 0 w 416"/>
                  <a:gd name="T37" fmla="*/ 24 h 659"/>
                  <a:gd name="T38" fmla="*/ 11 w 416"/>
                  <a:gd name="T39" fmla="*/ 36 h 659"/>
                  <a:gd name="T40" fmla="*/ 11 w 416"/>
                  <a:gd name="T41" fmla="*/ 3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6" h="659">
                    <a:moveTo>
                      <a:pt x="11" y="36"/>
                    </a:moveTo>
                    <a:lnTo>
                      <a:pt x="0" y="443"/>
                    </a:lnTo>
                    <a:lnTo>
                      <a:pt x="26" y="638"/>
                    </a:lnTo>
                    <a:lnTo>
                      <a:pt x="55" y="646"/>
                    </a:lnTo>
                    <a:lnTo>
                      <a:pt x="81" y="631"/>
                    </a:lnTo>
                    <a:lnTo>
                      <a:pt x="97" y="646"/>
                    </a:lnTo>
                    <a:lnTo>
                      <a:pt x="74" y="659"/>
                    </a:lnTo>
                    <a:lnTo>
                      <a:pt x="131" y="644"/>
                    </a:lnTo>
                    <a:lnTo>
                      <a:pt x="142" y="627"/>
                    </a:lnTo>
                    <a:lnTo>
                      <a:pt x="135" y="616"/>
                    </a:lnTo>
                    <a:lnTo>
                      <a:pt x="138" y="598"/>
                    </a:lnTo>
                    <a:lnTo>
                      <a:pt x="112" y="574"/>
                    </a:lnTo>
                    <a:lnTo>
                      <a:pt x="112" y="553"/>
                    </a:lnTo>
                    <a:lnTo>
                      <a:pt x="416" y="526"/>
                    </a:lnTo>
                    <a:lnTo>
                      <a:pt x="391" y="422"/>
                    </a:lnTo>
                    <a:lnTo>
                      <a:pt x="406" y="359"/>
                    </a:lnTo>
                    <a:lnTo>
                      <a:pt x="368" y="277"/>
                    </a:lnTo>
                    <a:lnTo>
                      <a:pt x="289" y="0"/>
                    </a:lnTo>
                    <a:lnTo>
                      <a:pt x="0" y="24"/>
                    </a:lnTo>
                    <a:lnTo>
                      <a:pt x="11" y="36"/>
                    </a:lnTo>
                    <a:lnTo>
                      <a:pt x="11" y="36"/>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38" name="Freeform 1146">
                <a:extLst>
                  <a:ext uri="{FF2B5EF4-FFF2-40B4-BE49-F238E27FC236}">
                    <a16:creationId xmlns:a16="http://schemas.microsoft.com/office/drawing/2014/main" id="{18AC6B00-5A5C-F06B-A96D-17155FCA8131}"/>
                  </a:ext>
                </a:extLst>
              </p:cNvPr>
              <p:cNvSpPr>
                <a:spLocks/>
              </p:cNvSpPr>
              <p:nvPr/>
            </p:nvSpPr>
            <p:spPr bwMode="auto">
              <a:xfrm>
                <a:off x="6677963" y="2899615"/>
                <a:ext cx="596838" cy="619125"/>
              </a:xfrm>
              <a:custGeom>
                <a:avLst/>
                <a:gdLst>
                  <a:gd name="T0" fmla="*/ 79 w 587"/>
                  <a:gd name="T1" fmla="*/ 312 h 603"/>
                  <a:gd name="T2" fmla="*/ 117 w 587"/>
                  <a:gd name="T3" fmla="*/ 394 h 603"/>
                  <a:gd name="T4" fmla="*/ 102 w 587"/>
                  <a:gd name="T5" fmla="*/ 457 h 603"/>
                  <a:gd name="T6" fmla="*/ 127 w 587"/>
                  <a:gd name="T7" fmla="*/ 561 h 603"/>
                  <a:gd name="T8" fmla="*/ 150 w 587"/>
                  <a:gd name="T9" fmla="*/ 595 h 603"/>
                  <a:gd name="T10" fmla="*/ 464 w 587"/>
                  <a:gd name="T11" fmla="*/ 578 h 603"/>
                  <a:gd name="T12" fmla="*/ 467 w 587"/>
                  <a:gd name="T13" fmla="*/ 599 h 603"/>
                  <a:gd name="T14" fmla="*/ 486 w 587"/>
                  <a:gd name="T15" fmla="*/ 603 h 603"/>
                  <a:gd name="T16" fmla="*/ 479 w 587"/>
                  <a:gd name="T17" fmla="*/ 552 h 603"/>
                  <a:gd name="T18" fmla="*/ 492 w 587"/>
                  <a:gd name="T19" fmla="*/ 538 h 603"/>
                  <a:gd name="T20" fmla="*/ 538 w 587"/>
                  <a:gd name="T21" fmla="*/ 548 h 603"/>
                  <a:gd name="T22" fmla="*/ 545 w 587"/>
                  <a:gd name="T23" fmla="*/ 512 h 603"/>
                  <a:gd name="T24" fmla="*/ 540 w 587"/>
                  <a:gd name="T25" fmla="*/ 464 h 603"/>
                  <a:gd name="T26" fmla="*/ 559 w 587"/>
                  <a:gd name="T27" fmla="*/ 451 h 603"/>
                  <a:gd name="T28" fmla="*/ 587 w 587"/>
                  <a:gd name="T29" fmla="*/ 360 h 603"/>
                  <a:gd name="T30" fmla="*/ 568 w 587"/>
                  <a:gd name="T31" fmla="*/ 356 h 603"/>
                  <a:gd name="T32" fmla="*/ 492 w 587"/>
                  <a:gd name="T33" fmla="*/ 238 h 603"/>
                  <a:gd name="T34" fmla="*/ 327 w 587"/>
                  <a:gd name="T35" fmla="*/ 90 h 603"/>
                  <a:gd name="T36" fmla="*/ 254 w 587"/>
                  <a:gd name="T37" fmla="*/ 44 h 603"/>
                  <a:gd name="T38" fmla="*/ 279 w 587"/>
                  <a:gd name="T39" fmla="*/ 0 h 603"/>
                  <a:gd name="T40" fmla="*/ 144 w 587"/>
                  <a:gd name="T41" fmla="*/ 18 h 603"/>
                  <a:gd name="T42" fmla="*/ 0 w 587"/>
                  <a:gd name="T43" fmla="*/ 35 h 603"/>
                  <a:gd name="T44" fmla="*/ 79 w 587"/>
                  <a:gd name="T45" fmla="*/ 312 h 603"/>
                  <a:gd name="T46" fmla="*/ 79 w 587"/>
                  <a:gd name="T47" fmla="*/ 312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7" h="603">
                    <a:moveTo>
                      <a:pt x="79" y="312"/>
                    </a:moveTo>
                    <a:lnTo>
                      <a:pt x="117" y="394"/>
                    </a:lnTo>
                    <a:lnTo>
                      <a:pt x="102" y="457"/>
                    </a:lnTo>
                    <a:lnTo>
                      <a:pt x="127" y="561"/>
                    </a:lnTo>
                    <a:lnTo>
                      <a:pt x="150" y="595"/>
                    </a:lnTo>
                    <a:lnTo>
                      <a:pt x="464" y="578"/>
                    </a:lnTo>
                    <a:lnTo>
                      <a:pt x="467" y="599"/>
                    </a:lnTo>
                    <a:lnTo>
                      <a:pt x="486" y="603"/>
                    </a:lnTo>
                    <a:lnTo>
                      <a:pt x="479" y="552"/>
                    </a:lnTo>
                    <a:lnTo>
                      <a:pt x="492" y="538"/>
                    </a:lnTo>
                    <a:lnTo>
                      <a:pt x="538" y="548"/>
                    </a:lnTo>
                    <a:lnTo>
                      <a:pt x="545" y="512"/>
                    </a:lnTo>
                    <a:lnTo>
                      <a:pt x="540" y="464"/>
                    </a:lnTo>
                    <a:lnTo>
                      <a:pt x="559" y="451"/>
                    </a:lnTo>
                    <a:lnTo>
                      <a:pt x="587" y="360"/>
                    </a:lnTo>
                    <a:lnTo>
                      <a:pt x="568" y="356"/>
                    </a:lnTo>
                    <a:lnTo>
                      <a:pt x="492" y="238"/>
                    </a:lnTo>
                    <a:lnTo>
                      <a:pt x="327" y="90"/>
                    </a:lnTo>
                    <a:lnTo>
                      <a:pt x="254" y="44"/>
                    </a:lnTo>
                    <a:lnTo>
                      <a:pt x="279" y="0"/>
                    </a:lnTo>
                    <a:lnTo>
                      <a:pt x="144" y="18"/>
                    </a:lnTo>
                    <a:lnTo>
                      <a:pt x="0" y="35"/>
                    </a:lnTo>
                    <a:lnTo>
                      <a:pt x="79" y="312"/>
                    </a:lnTo>
                    <a:lnTo>
                      <a:pt x="79" y="312"/>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39" name="Freeform 1147">
                <a:extLst>
                  <a:ext uri="{FF2B5EF4-FFF2-40B4-BE49-F238E27FC236}">
                    <a16:creationId xmlns:a16="http://schemas.microsoft.com/office/drawing/2014/main" id="{709A10E2-5264-1E0F-423A-7E398D9E5D54}"/>
                  </a:ext>
                </a:extLst>
              </p:cNvPr>
              <p:cNvSpPr>
                <a:spLocks/>
              </p:cNvSpPr>
              <p:nvPr/>
            </p:nvSpPr>
            <p:spPr bwMode="auto">
              <a:xfrm>
                <a:off x="6497801" y="3450478"/>
                <a:ext cx="1004782" cy="754062"/>
              </a:xfrm>
              <a:custGeom>
                <a:avLst/>
                <a:gdLst>
                  <a:gd name="T0" fmla="*/ 0 w 990"/>
                  <a:gd name="T1" fmla="*/ 71 h 732"/>
                  <a:gd name="T2" fmla="*/ 26 w 990"/>
                  <a:gd name="T3" fmla="*/ 95 h 732"/>
                  <a:gd name="T4" fmla="*/ 23 w 990"/>
                  <a:gd name="T5" fmla="*/ 113 h 732"/>
                  <a:gd name="T6" fmla="*/ 30 w 990"/>
                  <a:gd name="T7" fmla="*/ 124 h 732"/>
                  <a:gd name="T8" fmla="*/ 19 w 990"/>
                  <a:gd name="T9" fmla="*/ 141 h 732"/>
                  <a:gd name="T10" fmla="*/ 135 w 990"/>
                  <a:gd name="T11" fmla="*/ 101 h 732"/>
                  <a:gd name="T12" fmla="*/ 283 w 990"/>
                  <a:gd name="T13" fmla="*/ 194 h 732"/>
                  <a:gd name="T14" fmla="*/ 405 w 990"/>
                  <a:gd name="T15" fmla="*/ 130 h 732"/>
                  <a:gd name="T16" fmla="*/ 475 w 990"/>
                  <a:gd name="T17" fmla="*/ 145 h 732"/>
                  <a:gd name="T18" fmla="*/ 564 w 990"/>
                  <a:gd name="T19" fmla="*/ 232 h 732"/>
                  <a:gd name="T20" fmla="*/ 597 w 990"/>
                  <a:gd name="T21" fmla="*/ 232 h 732"/>
                  <a:gd name="T22" fmla="*/ 625 w 990"/>
                  <a:gd name="T23" fmla="*/ 293 h 732"/>
                  <a:gd name="T24" fmla="*/ 618 w 990"/>
                  <a:gd name="T25" fmla="*/ 409 h 732"/>
                  <a:gd name="T26" fmla="*/ 639 w 990"/>
                  <a:gd name="T27" fmla="*/ 422 h 732"/>
                  <a:gd name="T28" fmla="*/ 642 w 990"/>
                  <a:gd name="T29" fmla="*/ 401 h 732"/>
                  <a:gd name="T30" fmla="*/ 671 w 990"/>
                  <a:gd name="T31" fmla="*/ 401 h 732"/>
                  <a:gd name="T32" fmla="*/ 642 w 990"/>
                  <a:gd name="T33" fmla="*/ 457 h 732"/>
                  <a:gd name="T34" fmla="*/ 718 w 990"/>
                  <a:gd name="T35" fmla="*/ 533 h 732"/>
                  <a:gd name="T36" fmla="*/ 730 w 990"/>
                  <a:gd name="T37" fmla="*/ 512 h 732"/>
                  <a:gd name="T38" fmla="*/ 736 w 990"/>
                  <a:gd name="T39" fmla="*/ 565 h 732"/>
                  <a:gd name="T40" fmla="*/ 760 w 990"/>
                  <a:gd name="T41" fmla="*/ 576 h 732"/>
                  <a:gd name="T42" fmla="*/ 787 w 990"/>
                  <a:gd name="T43" fmla="*/ 641 h 732"/>
                  <a:gd name="T44" fmla="*/ 814 w 990"/>
                  <a:gd name="T45" fmla="*/ 641 h 732"/>
                  <a:gd name="T46" fmla="*/ 871 w 990"/>
                  <a:gd name="T47" fmla="*/ 702 h 732"/>
                  <a:gd name="T48" fmla="*/ 903 w 990"/>
                  <a:gd name="T49" fmla="*/ 706 h 732"/>
                  <a:gd name="T50" fmla="*/ 903 w 990"/>
                  <a:gd name="T51" fmla="*/ 715 h 732"/>
                  <a:gd name="T52" fmla="*/ 880 w 990"/>
                  <a:gd name="T53" fmla="*/ 732 h 732"/>
                  <a:gd name="T54" fmla="*/ 931 w 990"/>
                  <a:gd name="T55" fmla="*/ 725 h 732"/>
                  <a:gd name="T56" fmla="*/ 964 w 990"/>
                  <a:gd name="T57" fmla="*/ 711 h 732"/>
                  <a:gd name="T58" fmla="*/ 981 w 990"/>
                  <a:gd name="T59" fmla="*/ 626 h 732"/>
                  <a:gd name="T60" fmla="*/ 990 w 990"/>
                  <a:gd name="T61" fmla="*/ 630 h 732"/>
                  <a:gd name="T62" fmla="*/ 983 w 990"/>
                  <a:gd name="T63" fmla="*/ 512 h 732"/>
                  <a:gd name="T64" fmla="*/ 969 w 990"/>
                  <a:gd name="T65" fmla="*/ 477 h 732"/>
                  <a:gd name="T66" fmla="*/ 863 w 990"/>
                  <a:gd name="T67" fmla="*/ 306 h 732"/>
                  <a:gd name="T68" fmla="*/ 779 w 990"/>
                  <a:gd name="T69" fmla="*/ 145 h 732"/>
                  <a:gd name="T70" fmla="*/ 728 w 990"/>
                  <a:gd name="T71" fmla="*/ 12 h 732"/>
                  <a:gd name="T72" fmla="*/ 715 w 990"/>
                  <a:gd name="T73" fmla="*/ 10 h 732"/>
                  <a:gd name="T74" fmla="*/ 669 w 990"/>
                  <a:gd name="T75" fmla="*/ 0 h 732"/>
                  <a:gd name="T76" fmla="*/ 656 w 990"/>
                  <a:gd name="T77" fmla="*/ 14 h 732"/>
                  <a:gd name="T78" fmla="*/ 663 w 990"/>
                  <a:gd name="T79" fmla="*/ 65 h 732"/>
                  <a:gd name="T80" fmla="*/ 644 w 990"/>
                  <a:gd name="T81" fmla="*/ 61 h 732"/>
                  <a:gd name="T82" fmla="*/ 641 w 990"/>
                  <a:gd name="T83" fmla="*/ 40 h 732"/>
                  <a:gd name="T84" fmla="*/ 327 w 990"/>
                  <a:gd name="T85" fmla="*/ 57 h 732"/>
                  <a:gd name="T86" fmla="*/ 304 w 990"/>
                  <a:gd name="T87" fmla="*/ 23 h 732"/>
                  <a:gd name="T88" fmla="*/ 0 w 990"/>
                  <a:gd name="T89" fmla="*/ 50 h 732"/>
                  <a:gd name="T90" fmla="*/ 0 w 990"/>
                  <a:gd name="T91" fmla="*/ 71 h 732"/>
                  <a:gd name="T92" fmla="*/ 0 w 990"/>
                  <a:gd name="T93" fmla="*/ 71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0" h="732">
                    <a:moveTo>
                      <a:pt x="0" y="71"/>
                    </a:moveTo>
                    <a:lnTo>
                      <a:pt x="26" y="95"/>
                    </a:lnTo>
                    <a:lnTo>
                      <a:pt x="23" y="113"/>
                    </a:lnTo>
                    <a:lnTo>
                      <a:pt x="30" y="124"/>
                    </a:lnTo>
                    <a:lnTo>
                      <a:pt x="19" y="141"/>
                    </a:lnTo>
                    <a:lnTo>
                      <a:pt x="135" y="101"/>
                    </a:lnTo>
                    <a:lnTo>
                      <a:pt x="283" y="194"/>
                    </a:lnTo>
                    <a:lnTo>
                      <a:pt x="405" y="130"/>
                    </a:lnTo>
                    <a:lnTo>
                      <a:pt x="475" y="145"/>
                    </a:lnTo>
                    <a:lnTo>
                      <a:pt x="564" y="232"/>
                    </a:lnTo>
                    <a:lnTo>
                      <a:pt x="597" y="232"/>
                    </a:lnTo>
                    <a:lnTo>
                      <a:pt x="625" y="293"/>
                    </a:lnTo>
                    <a:lnTo>
                      <a:pt x="618" y="409"/>
                    </a:lnTo>
                    <a:lnTo>
                      <a:pt x="639" y="422"/>
                    </a:lnTo>
                    <a:lnTo>
                      <a:pt x="642" y="401"/>
                    </a:lnTo>
                    <a:lnTo>
                      <a:pt x="671" y="401"/>
                    </a:lnTo>
                    <a:lnTo>
                      <a:pt x="642" y="457"/>
                    </a:lnTo>
                    <a:lnTo>
                      <a:pt x="718" y="533"/>
                    </a:lnTo>
                    <a:lnTo>
                      <a:pt x="730" y="512"/>
                    </a:lnTo>
                    <a:lnTo>
                      <a:pt x="736" y="565"/>
                    </a:lnTo>
                    <a:lnTo>
                      <a:pt x="760" y="576"/>
                    </a:lnTo>
                    <a:lnTo>
                      <a:pt x="787" y="641"/>
                    </a:lnTo>
                    <a:lnTo>
                      <a:pt x="814" y="641"/>
                    </a:lnTo>
                    <a:lnTo>
                      <a:pt x="871" y="702"/>
                    </a:lnTo>
                    <a:lnTo>
                      <a:pt x="903" y="706"/>
                    </a:lnTo>
                    <a:lnTo>
                      <a:pt x="903" y="715"/>
                    </a:lnTo>
                    <a:lnTo>
                      <a:pt x="880" y="732"/>
                    </a:lnTo>
                    <a:lnTo>
                      <a:pt x="931" y="725"/>
                    </a:lnTo>
                    <a:lnTo>
                      <a:pt x="964" y="711"/>
                    </a:lnTo>
                    <a:lnTo>
                      <a:pt x="981" y="626"/>
                    </a:lnTo>
                    <a:lnTo>
                      <a:pt x="990" y="630"/>
                    </a:lnTo>
                    <a:lnTo>
                      <a:pt x="983" y="512"/>
                    </a:lnTo>
                    <a:lnTo>
                      <a:pt x="969" y="477"/>
                    </a:lnTo>
                    <a:lnTo>
                      <a:pt x="863" y="306"/>
                    </a:lnTo>
                    <a:lnTo>
                      <a:pt x="779" y="145"/>
                    </a:lnTo>
                    <a:lnTo>
                      <a:pt x="728" y="12"/>
                    </a:lnTo>
                    <a:lnTo>
                      <a:pt x="715" y="10"/>
                    </a:lnTo>
                    <a:lnTo>
                      <a:pt x="669" y="0"/>
                    </a:lnTo>
                    <a:lnTo>
                      <a:pt x="656" y="14"/>
                    </a:lnTo>
                    <a:lnTo>
                      <a:pt x="663" y="65"/>
                    </a:lnTo>
                    <a:lnTo>
                      <a:pt x="644" y="61"/>
                    </a:lnTo>
                    <a:lnTo>
                      <a:pt x="641" y="40"/>
                    </a:lnTo>
                    <a:lnTo>
                      <a:pt x="327" y="57"/>
                    </a:lnTo>
                    <a:lnTo>
                      <a:pt x="304" y="23"/>
                    </a:lnTo>
                    <a:lnTo>
                      <a:pt x="0" y="50"/>
                    </a:lnTo>
                    <a:lnTo>
                      <a:pt x="0" y="71"/>
                    </a:lnTo>
                    <a:lnTo>
                      <a:pt x="0" y="71"/>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0" name="Freeform 1151">
                <a:extLst>
                  <a:ext uri="{FF2B5EF4-FFF2-40B4-BE49-F238E27FC236}">
                    <a16:creationId xmlns:a16="http://schemas.microsoft.com/office/drawing/2014/main" id="{DB548F01-2452-198C-9C54-3BEDCEEFA83E}"/>
                  </a:ext>
                </a:extLst>
              </p:cNvPr>
              <p:cNvSpPr>
                <a:spLocks/>
              </p:cNvSpPr>
              <p:nvPr/>
            </p:nvSpPr>
            <p:spPr bwMode="auto">
              <a:xfrm>
                <a:off x="6659709" y="1897903"/>
                <a:ext cx="465088" cy="517525"/>
              </a:xfrm>
              <a:custGeom>
                <a:avLst/>
                <a:gdLst>
                  <a:gd name="T0" fmla="*/ 0 w 459"/>
                  <a:gd name="T1" fmla="*/ 91 h 504"/>
                  <a:gd name="T2" fmla="*/ 38 w 459"/>
                  <a:gd name="T3" fmla="*/ 441 h 504"/>
                  <a:gd name="T4" fmla="*/ 95 w 459"/>
                  <a:gd name="T5" fmla="*/ 447 h 504"/>
                  <a:gd name="T6" fmla="*/ 164 w 459"/>
                  <a:gd name="T7" fmla="*/ 487 h 504"/>
                  <a:gd name="T8" fmla="*/ 213 w 459"/>
                  <a:gd name="T9" fmla="*/ 485 h 504"/>
                  <a:gd name="T10" fmla="*/ 236 w 459"/>
                  <a:gd name="T11" fmla="*/ 470 h 504"/>
                  <a:gd name="T12" fmla="*/ 291 w 459"/>
                  <a:gd name="T13" fmla="*/ 504 h 504"/>
                  <a:gd name="T14" fmla="*/ 324 w 459"/>
                  <a:gd name="T15" fmla="*/ 475 h 504"/>
                  <a:gd name="T16" fmla="*/ 331 w 459"/>
                  <a:gd name="T17" fmla="*/ 420 h 504"/>
                  <a:gd name="T18" fmla="*/ 352 w 459"/>
                  <a:gd name="T19" fmla="*/ 432 h 504"/>
                  <a:gd name="T20" fmla="*/ 364 w 459"/>
                  <a:gd name="T21" fmla="*/ 386 h 504"/>
                  <a:gd name="T22" fmla="*/ 440 w 459"/>
                  <a:gd name="T23" fmla="*/ 319 h 504"/>
                  <a:gd name="T24" fmla="*/ 453 w 459"/>
                  <a:gd name="T25" fmla="*/ 211 h 504"/>
                  <a:gd name="T26" fmla="*/ 443 w 459"/>
                  <a:gd name="T27" fmla="*/ 188 h 504"/>
                  <a:gd name="T28" fmla="*/ 459 w 459"/>
                  <a:gd name="T29" fmla="*/ 177 h 504"/>
                  <a:gd name="T30" fmla="*/ 430 w 459"/>
                  <a:gd name="T31" fmla="*/ 0 h 504"/>
                  <a:gd name="T32" fmla="*/ 352 w 459"/>
                  <a:gd name="T33" fmla="*/ 40 h 504"/>
                  <a:gd name="T34" fmla="*/ 312 w 459"/>
                  <a:gd name="T35" fmla="*/ 82 h 504"/>
                  <a:gd name="T36" fmla="*/ 284 w 459"/>
                  <a:gd name="T37" fmla="*/ 84 h 504"/>
                  <a:gd name="T38" fmla="*/ 240 w 459"/>
                  <a:gd name="T39" fmla="*/ 107 h 504"/>
                  <a:gd name="T40" fmla="*/ 139 w 459"/>
                  <a:gd name="T41" fmla="*/ 72 h 504"/>
                  <a:gd name="T42" fmla="*/ 0 w 459"/>
                  <a:gd name="T43" fmla="*/ 91 h 504"/>
                  <a:gd name="T44" fmla="*/ 0 w 459"/>
                  <a:gd name="T45" fmla="*/ 9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9" h="504">
                    <a:moveTo>
                      <a:pt x="0" y="91"/>
                    </a:moveTo>
                    <a:lnTo>
                      <a:pt x="38" y="441"/>
                    </a:lnTo>
                    <a:lnTo>
                      <a:pt x="95" y="447"/>
                    </a:lnTo>
                    <a:lnTo>
                      <a:pt x="164" y="487"/>
                    </a:lnTo>
                    <a:lnTo>
                      <a:pt x="213" y="485"/>
                    </a:lnTo>
                    <a:lnTo>
                      <a:pt x="236" y="470"/>
                    </a:lnTo>
                    <a:lnTo>
                      <a:pt x="291" y="504"/>
                    </a:lnTo>
                    <a:lnTo>
                      <a:pt x="324" y="475"/>
                    </a:lnTo>
                    <a:lnTo>
                      <a:pt x="331" y="420"/>
                    </a:lnTo>
                    <a:lnTo>
                      <a:pt x="352" y="432"/>
                    </a:lnTo>
                    <a:lnTo>
                      <a:pt x="364" y="386"/>
                    </a:lnTo>
                    <a:lnTo>
                      <a:pt x="440" y="319"/>
                    </a:lnTo>
                    <a:lnTo>
                      <a:pt x="453" y="211"/>
                    </a:lnTo>
                    <a:lnTo>
                      <a:pt x="443" y="188"/>
                    </a:lnTo>
                    <a:lnTo>
                      <a:pt x="459" y="177"/>
                    </a:lnTo>
                    <a:lnTo>
                      <a:pt x="430" y="0"/>
                    </a:lnTo>
                    <a:lnTo>
                      <a:pt x="352" y="40"/>
                    </a:lnTo>
                    <a:lnTo>
                      <a:pt x="312" y="82"/>
                    </a:lnTo>
                    <a:lnTo>
                      <a:pt x="284" y="84"/>
                    </a:lnTo>
                    <a:lnTo>
                      <a:pt x="240" y="107"/>
                    </a:lnTo>
                    <a:lnTo>
                      <a:pt x="139" y="72"/>
                    </a:lnTo>
                    <a:lnTo>
                      <a:pt x="0" y="91"/>
                    </a:lnTo>
                    <a:lnTo>
                      <a:pt x="0" y="91"/>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1" name="Freeform 1152">
                <a:extLst>
                  <a:ext uri="{FF2B5EF4-FFF2-40B4-BE49-F238E27FC236}">
                    <a16:creationId xmlns:a16="http://schemas.microsoft.com/office/drawing/2014/main" id="{DE9F5C34-E909-5468-C79C-B8244B99CFD5}"/>
                  </a:ext>
                </a:extLst>
              </p:cNvPr>
              <p:cNvSpPr>
                <a:spLocks/>
              </p:cNvSpPr>
              <p:nvPr/>
            </p:nvSpPr>
            <p:spPr bwMode="auto">
              <a:xfrm>
                <a:off x="6954953" y="2082053"/>
                <a:ext cx="495248" cy="485775"/>
              </a:xfrm>
              <a:custGeom>
                <a:avLst/>
                <a:gdLst>
                  <a:gd name="T0" fmla="*/ 0 w 489"/>
                  <a:gd name="T1" fmla="*/ 327 h 473"/>
                  <a:gd name="T2" fmla="*/ 17 w 489"/>
                  <a:gd name="T3" fmla="*/ 391 h 473"/>
                  <a:gd name="T4" fmla="*/ 80 w 489"/>
                  <a:gd name="T5" fmla="*/ 437 h 473"/>
                  <a:gd name="T6" fmla="*/ 111 w 489"/>
                  <a:gd name="T7" fmla="*/ 473 h 473"/>
                  <a:gd name="T8" fmla="*/ 204 w 489"/>
                  <a:gd name="T9" fmla="*/ 435 h 473"/>
                  <a:gd name="T10" fmla="*/ 246 w 489"/>
                  <a:gd name="T11" fmla="*/ 429 h 473"/>
                  <a:gd name="T12" fmla="*/ 268 w 489"/>
                  <a:gd name="T13" fmla="*/ 401 h 473"/>
                  <a:gd name="T14" fmla="*/ 304 w 489"/>
                  <a:gd name="T15" fmla="*/ 258 h 473"/>
                  <a:gd name="T16" fmla="*/ 344 w 489"/>
                  <a:gd name="T17" fmla="*/ 275 h 473"/>
                  <a:gd name="T18" fmla="*/ 420 w 489"/>
                  <a:gd name="T19" fmla="*/ 122 h 473"/>
                  <a:gd name="T20" fmla="*/ 479 w 489"/>
                  <a:gd name="T21" fmla="*/ 154 h 473"/>
                  <a:gd name="T22" fmla="*/ 489 w 489"/>
                  <a:gd name="T23" fmla="*/ 127 h 473"/>
                  <a:gd name="T24" fmla="*/ 447 w 489"/>
                  <a:gd name="T25" fmla="*/ 93 h 473"/>
                  <a:gd name="T26" fmla="*/ 415 w 489"/>
                  <a:gd name="T27" fmla="*/ 97 h 473"/>
                  <a:gd name="T28" fmla="*/ 403 w 489"/>
                  <a:gd name="T29" fmla="*/ 114 h 473"/>
                  <a:gd name="T30" fmla="*/ 344 w 489"/>
                  <a:gd name="T31" fmla="*/ 131 h 473"/>
                  <a:gd name="T32" fmla="*/ 306 w 489"/>
                  <a:gd name="T33" fmla="*/ 173 h 473"/>
                  <a:gd name="T34" fmla="*/ 295 w 489"/>
                  <a:gd name="T35" fmla="*/ 106 h 473"/>
                  <a:gd name="T36" fmla="*/ 189 w 489"/>
                  <a:gd name="T37" fmla="*/ 123 h 473"/>
                  <a:gd name="T38" fmla="*/ 168 w 489"/>
                  <a:gd name="T39" fmla="*/ 0 h 473"/>
                  <a:gd name="T40" fmla="*/ 152 w 489"/>
                  <a:gd name="T41" fmla="*/ 11 h 473"/>
                  <a:gd name="T42" fmla="*/ 162 w 489"/>
                  <a:gd name="T43" fmla="*/ 34 h 473"/>
                  <a:gd name="T44" fmla="*/ 149 w 489"/>
                  <a:gd name="T45" fmla="*/ 142 h 473"/>
                  <a:gd name="T46" fmla="*/ 73 w 489"/>
                  <a:gd name="T47" fmla="*/ 209 h 473"/>
                  <a:gd name="T48" fmla="*/ 61 w 489"/>
                  <a:gd name="T49" fmla="*/ 255 h 473"/>
                  <a:gd name="T50" fmla="*/ 40 w 489"/>
                  <a:gd name="T51" fmla="*/ 243 h 473"/>
                  <a:gd name="T52" fmla="*/ 33 w 489"/>
                  <a:gd name="T53" fmla="*/ 298 h 473"/>
                  <a:gd name="T54" fmla="*/ 0 w 489"/>
                  <a:gd name="T55" fmla="*/ 327 h 473"/>
                  <a:gd name="T56" fmla="*/ 0 w 489"/>
                  <a:gd name="T57" fmla="*/ 327 h 473"/>
                  <a:gd name="T58" fmla="*/ 0 w 489"/>
                  <a:gd name="T59" fmla="*/ 32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9" h="473">
                    <a:moveTo>
                      <a:pt x="0" y="327"/>
                    </a:moveTo>
                    <a:lnTo>
                      <a:pt x="17" y="391"/>
                    </a:lnTo>
                    <a:lnTo>
                      <a:pt x="80" y="437"/>
                    </a:lnTo>
                    <a:lnTo>
                      <a:pt x="111" y="473"/>
                    </a:lnTo>
                    <a:lnTo>
                      <a:pt x="204" y="435"/>
                    </a:lnTo>
                    <a:lnTo>
                      <a:pt x="246" y="429"/>
                    </a:lnTo>
                    <a:lnTo>
                      <a:pt x="268" y="401"/>
                    </a:lnTo>
                    <a:lnTo>
                      <a:pt x="304" y="258"/>
                    </a:lnTo>
                    <a:lnTo>
                      <a:pt x="344" y="275"/>
                    </a:lnTo>
                    <a:lnTo>
                      <a:pt x="420" y="122"/>
                    </a:lnTo>
                    <a:lnTo>
                      <a:pt x="479" y="154"/>
                    </a:lnTo>
                    <a:lnTo>
                      <a:pt x="489" y="127"/>
                    </a:lnTo>
                    <a:lnTo>
                      <a:pt x="447" y="93"/>
                    </a:lnTo>
                    <a:lnTo>
                      <a:pt x="415" y="97"/>
                    </a:lnTo>
                    <a:lnTo>
                      <a:pt x="403" y="114"/>
                    </a:lnTo>
                    <a:lnTo>
                      <a:pt x="344" y="131"/>
                    </a:lnTo>
                    <a:lnTo>
                      <a:pt x="306" y="173"/>
                    </a:lnTo>
                    <a:lnTo>
                      <a:pt x="295" y="106"/>
                    </a:lnTo>
                    <a:lnTo>
                      <a:pt x="189" y="123"/>
                    </a:lnTo>
                    <a:lnTo>
                      <a:pt x="168" y="0"/>
                    </a:lnTo>
                    <a:lnTo>
                      <a:pt x="152" y="11"/>
                    </a:lnTo>
                    <a:lnTo>
                      <a:pt x="162" y="34"/>
                    </a:lnTo>
                    <a:lnTo>
                      <a:pt x="149" y="142"/>
                    </a:lnTo>
                    <a:lnTo>
                      <a:pt x="73" y="209"/>
                    </a:lnTo>
                    <a:lnTo>
                      <a:pt x="61" y="255"/>
                    </a:lnTo>
                    <a:lnTo>
                      <a:pt x="40" y="243"/>
                    </a:lnTo>
                    <a:lnTo>
                      <a:pt x="33" y="298"/>
                    </a:lnTo>
                    <a:lnTo>
                      <a:pt x="0" y="327"/>
                    </a:lnTo>
                    <a:lnTo>
                      <a:pt x="0" y="327"/>
                    </a:lnTo>
                    <a:lnTo>
                      <a:pt x="0" y="327"/>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2" name="Freeform 1153">
                <a:extLst>
                  <a:ext uri="{FF2B5EF4-FFF2-40B4-BE49-F238E27FC236}">
                    <a16:creationId xmlns:a16="http://schemas.microsoft.com/office/drawing/2014/main" id="{DFB4C3A0-FE14-C429-AB5B-990515F54FEC}"/>
                  </a:ext>
                </a:extLst>
              </p:cNvPr>
              <p:cNvSpPr>
                <a:spLocks/>
              </p:cNvSpPr>
              <p:nvPr/>
            </p:nvSpPr>
            <p:spPr bwMode="auto">
              <a:xfrm>
                <a:off x="7253372" y="2116978"/>
                <a:ext cx="506359" cy="244475"/>
              </a:xfrm>
              <a:custGeom>
                <a:avLst/>
                <a:gdLst>
                  <a:gd name="T0" fmla="*/ 0 w 496"/>
                  <a:gd name="T1" fmla="*/ 72 h 240"/>
                  <a:gd name="T2" fmla="*/ 11 w 496"/>
                  <a:gd name="T3" fmla="*/ 139 h 240"/>
                  <a:gd name="T4" fmla="*/ 49 w 496"/>
                  <a:gd name="T5" fmla="*/ 97 h 240"/>
                  <a:gd name="T6" fmla="*/ 108 w 496"/>
                  <a:gd name="T7" fmla="*/ 80 h 240"/>
                  <a:gd name="T8" fmla="*/ 120 w 496"/>
                  <a:gd name="T9" fmla="*/ 63 h 240"/>
                  <a:gd name="T10" fmla="*/ 152 w 496"/>
                  <a:gd name="T11" fmla="*/ 59 h 240"/>
                  <a:gd name="T12" fmla="*/ 194 w 496"/>
                  <a:gd name="T13" fmla="*/ 93 h 240"/>
                  <a:gd name="T14" fmla="*/ 222 w 496"/>
                  <a:gd name="T15" fmla="*/ 101 h 240"/>
                  <a:gd name="T16" fmla="*/ 276 w 496"/>
                  <a:gd name="T17" fmla="*/ 148 h 240"/>
                  <a:gd name="T18" fmla="*/ 257 w 496"/>
                  <a:gd name="T19" fmla="*/ 194 h 240"/>
                  <a:gd name="T20" fmla="*/ 264 w 496"/>
                  <a:gd name="T21" fmla="*/ 215 h 240"/>
                  <a:gd name="T22" fmla="*/ 287 w 496"/>
                  <a:gd name="T23" fmla="*/ 205 h 240"/>
                  <a:gd name="T24" fmla="*/ 308 w 496"/>
                  <a:gd name="T25" fmla="*/ 205 h 240"/>
                  <a:gd name="T26" fmla="*/ 319 w 496"/>
                  <a:gd name="T27" fmla="*/ 221 h 240"/>
                  <a:gd name="T28" fmla="*/ 344 w 496"/>
                  <a:gd name="T29" fmla="*/ 221 h 240"/>
                  <a:gd name="T30" fmla="*/ 354 w 496"/>
                  <a:gd name="T31" fmla="*/ 215 h 240"/>
                  <a:gd name="T32" fmla="*/ 338 w 496"/>
                  <a:gd name="T33" fmla="*/ 173 h 240"/>
                  <a:gd name="T34" fmla="*/ 335 w 496"/>
                  <a:gd name="T35" fmla="*/ 97 h 240"/>
                  <a:gd name="T36" fmla="*/ 316 w 496"/>
                  <a:gd name="T37" fmla="*/ 86 h 240"/>
                  <a:gd name="T38" fmla="*/ 354 w 496"/>
                  <a:gd name="T39" fmla="*/ 51 h 240"/>
                  <a:gd name="T40" fmla="*/ 356 w 496"/>
                  <a:gd name="T41" fmla="*/ 29 h 240"/>
                  <a:gd name="T42" fmla="*/ 380 w 496"/>
                  <a:gd name="T43" fmla="*/ 31 h 240"/>
                  <a:gd name="T44" fmla="*/ 350 w 496"/>
                  <a:gd name="T45" fmla="*/ 78 h 240"/>
                  <a:gd name="T46" fmla="*/ 367 w 496"/>
                  <a:gd name="T47" fmla="*/ 135 h 240"/>
                  <a:gd name="T48" fmla="*/ 375 w 496"/>
                  <a:gd name="T49" fmla="*/ 150 h 240"/>
                  <a:gd name="T50" fmla="*/ 386 w 496"/>
                  <a:gd name="T51" fmla="*/ 158 h 240"/>
                  <a:gd name="T52" fmla="*/ 363 w 496"/>
                  <a:gd name="T53" fmla="*/ 156 h 240"/>
                  <a:gd name="T54" fmla="*/ 371 w 496"/>
                  <a:gd name="T55" fmla="*/ 192 h 240"/>
                  <a:gd name="T56" fmla="*/ 411 w 496"/>
                  <a:gd name="T57" fmla="*/ 215 h 240"/>
                  <a:gd name="T58" fmla="*/ 420 w 496"/>
                  <a:gd name="T59" fmla="*/ 221 h 240"/>
                  <a:gd name="T60" fmla="*/ 432 w 496"/>
                  <a:gd name="T61" fmla="*/ 221 h 240"/>
                  <a:gd name="T62" fmla="*/ 426 w 496"/>
                  <a:gd name="T63" fmla="*/ 240 h 240"/>
                  <a:gd name="T64" fmla="*/ 475 w 496"/>
                  <a:gd name="T65" fmla="*/ 215 h 240"/>
                  <a:gd name="T66" fmla="*/ 485 w 496"/>
                  <a:gd name="T67" fmla="*/ 184 h 240"/>
                  <a:gd name="T68" fmla="*/ 496 w 496"/>
                  <a:gd name="T69" fmla="*/ 152 h 240"/>
                  <a:gd name="T70" fmla="*/ 426 w 496"/>
                  <a:gd name="T71" fmla="*/ 167 h 240"/>
                  <a:gd name="T72" fmla="*/ 380 w 496"/>
                  <a:gd name="T73" fmla="*/ 0 h 240"/>
                  <a:gd name="T74" fmla="*/ 0 w 496"/>
                  <a:gd name="T75" fmla="*/ 72 h 240"/>
                  <a:gd name="T76" fmla="*/ 0 w 496"/>
                  <a:gd name="T77" fmla="*/ 72 h 240"/>
                  <a:gd name="T78" fmla="*/ 0 w 496"/>
                  <a:gd name="T79"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6" h="240">
                    <a:moveTo>
                      <a:pt x="0" y="72"/>
                    </a:moveTo>
                    <a:lnTo>
                      <a:pt x="11" y="139"/>
                    </a:lnTo>
                    <a:lnTo>
                      <a:pt x="49" y="97"/>
                    </a:lnTo>
                    <a:lnTo>
                      <a:pt x="108" y="80"/>
                    </a:lnTo>
                    <a:lnTo>
                      <a:pt x="120" y="63"/>
                    </a:lnTo>
                    <a:lnTo>
                      <a:pt x="152" y="59"/>
                    </a:lnTo>
                    <a:lnTo>
                      <a:pt x="194" y="93"/>
                    </a:lnTo>
                    <a:lnTo>
                      <a:pt x="222" y="101"/>
                    </a:lnTo>
                    <a:lnTo>
                      <a:pt x="276" y="148"/>
                    </a:lnTo>
                    <a:lnTo>
                      <a:pt x="257" y="194"/>
                    </a:lnTo>
                    <a:lnTo>
                      <a:pt x="264" y="215"/>
                    </a:lnTo>
                    <a:lnTo>
                      <a:pt x="287" y="205"/>
                    </a:lnTo>
                    <a:lnTo>
                      <a:pt x="308" y="205"/>
                    </a:lnTo>
                    <a:lnTo>
                      <a:pt x="319" y="221"/>
                    </a:lnTo>
                    <a:lnTo>
                      <a:pt x="344" y="221"/>
                    </a:lnTo>
                    <a:lnTo>
                      <a:pt x="354" y="215"/>
                    </a:lnTo>
                    <a:lnTo>
                      <a:pt x="338" y="173"/>
                    </a:lnTo>
                    <a:lnTo>
                      <a:pt x="335" y="97"/>
                    </a:lnTo>
                    <a:lnTo>
                      <a:pt x="316" y="86"/>
                    </a:lnTo>
                    <a:lnTo>
                      <a:pt x="354" y="51"/>
                    </a:lnTo>
                    <a:lnTo>
                      <a:pt x="356" y="29"/>
                    </a:lnTo>
                    <a:lnTo>
                      <a:pt x="380" y="31"/>
                    </a:lnTo>
                    <a:lnTo>
                      <a:pt x="350" y="78"/>
                    </a:lnTo>
                    <a:lnTo>
                      <a:pt x="367" y="135"/>
                    </a:lnTo>
                    <a:lnTo>
                      <a:pt x="375" y="150"/>
                    </a:lnTo>
                    <a:lnTo>
                      <a:pt x="386" y="158"/>
                    </a:lnTo>
                    <a:lnTo>
                      <a:pt x="363" y="156"/>
                    </a:lnTo>
                    <a:lnTo>
                      <a:pt x="371" y="192"/>
                    </a:lnTo>
                    <a:lnTo>
                      <a:pt x="411" y="215"/>
                    </a:lnTo>
                    <a:lnTo>
                      <a:pt x="420" y="221"/>
                    </a:lnTo>
                    <a:lnTo>
                      <a:pt x="432" y="221"/>
                    </a:lnTo>
                    <a:lnTo>
                      <a:pt x="426" y="240"/>
                    </a:lnTo>
                    <a:lnTo>
                      <a:pt x="475" y="215"/>
                    </a:lnTo>
                    <a:lnTo>
                      <a:pt x="485" y="184"/>
                    </a:lnTo>
                    <a:lnTo>
                      <a:pt x="496" y="152"/>
                    </a:lnTo>
                    <a:lnTo>
                      <a:pt x="426" y="167"/>
                    </a:lnTo>
                    <a:lnTo>
                      <a:pt x="380" y="0"/>
                    </a:lnTo>
                    <a:lnTo>
                      <a:pt x="0" y="72"/>
                    </a:lnTo>
                    <a:lnTo>
                      <a:pt x="0" y="72"/>
                    </a:lnTo>
                    <a:lnTo>
                      <a:pt x="0" y="72"/>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3" name="Freeform 1154">
                <a:extLst>
                  <a:ext uri="{FF2B5EF4-FFF2-40B4-BE49-F238E27FC236}">
                    <a16:creationId xmlns:a16="http://schemas.microsoft.com/office/drawing/2014/main" id="{50E72A8F-321F-8054-2D8E-37BCA96F481D}"/>
                  </a:ext>
                </a:extLst>
              </p:cNvPr>
              <p:cNvSpPr>
                <a:spLocks/>
              </p:cNvSpPr>
              <p:nvPr/>
            </p:nvSpPr>
            <p:spPr bwMode="auto">
              <a:xfrm>
                <a:off x="6870824" y="2209053"/>
                <a:ext cx="857160" cy="476250"/>
              </a:xfrm>
              <a:custGeom>
                <a:avLst/>
                <a:gdLst>
                  <a:gd name="T0" fmla="*/ 78 w 844"/>
                  <a:gd name="T1" fmla="*/ 414 h 463"/>
                  <a:gd name="T2" fmla="*/ 79 w 844"/>
                  <a:gd name="T3" fmla="*/ 402 h 463"/>
                  <a:gd name="T4" fmla="*/ 133 w 844"/>
                  <a:gd name="T5" fmla="*/ 351 h 463"/>
                  <a:gd name="T6" fmla="*/ 163 w 844"/>
                  <a:gd name="T7" fmla="*/ 315 h 463"/>
                  <a:gd name="T8" fmla="*/ 194 w 844"/>
                  <a:gd name="T9" fmla="*/ 351 h 463"/>
                  <a:gd name="T10" fmla="*/ 287 w 844"/>
                  <a:gd name="T11" fmla="*/ 313 h 463"/>
                  <a:gd name="T12" fmla="*/ 329 w 844"/>
                  <a:gd name="T13" fmla="*/ 307 h 463"/>
                  <a:gd name="T14" fmla="*/ 351 w 844"/>
                  <a:gd name="T15" fmla="*/ 279 h 463"/>
                  <a:gd name="T16" fmla="*/ 387 w 844"/>
                  <a:gd name="T17" fmla="*/ 136 h 463"/>
                  <a:gd name="T18" fmla="*/ 427 w 844"/>
                  <a:gd name="T19" fmla="*/ 153 h 463"/>
                  <a:gd name="T20" fmla="*/ 503 w 844"/>
                  <a:gd name="T21" fmla="*/ 0 h 463"/>
                  <a:gd name="T22" fmla="*/ 562 w 844"/>
                  <a:gd name="T23" fmla="*/ 32 h 463"/>
                  <a:gd name="T24" fmla="*/ 572 w 844"/>
                  <a:gd name="T25" fmla="*/ 5 h 463"/>
                  <a:gd name="T26" fmla="*/ 600 w 844"/>
                  <a:gd name="T27" fmla="*/ 13 h 463"/>
                  <a:gd name="T28" fmla="*/ 654 w 844"/>
                  <a:gd name="T29" fmla="*/ 60 h 463"/>
                  <a:gd name="T30" fmla="*/ 635 w 844"/>
                  <a:gd name="T31" fmla="*/ 106 h 463"/>
                  <a:gd name="T32" fmla="*/ 642 w 844"/>
                  <a:gd name="T33" fmla="*/ 127 h 463"/>
                  <a:gd name="T34" fmla="*/ 665 w 844"/>
                  <a:gd name="T35" fmla="*/ 117 h 463"/>
                  <a:gd name="T36" fmla="*/ 682 w 844"/>
                  <a:gd name="T37" fmla="*/ 138 h 463"/>
                  <a:gd name="T38" fmla="*/ 764 w 844"/>
                  <a:gd name="T39" fmla="*/ 165 h 463"/>
                  <a:gd name="T40" fmla="*/ 688 w 844"/>
                  <a:gd name="T41" fmla="*/ 161 h 463"/>
                  <a:gd name="T42" fmla="*/ 768 w 844"/>
                  <a:gd name="T43" fmla="*/ 231 h 463"/>
                  <a:gd name="T44" fmla="*/ 718 w 844"/>
                  <a:gd name="T45" fmla="*/ 224 h 463"/>
                  <a:gd name="T46" fmla="*/ 819 w 844"/>
                  <a:gd name="T47" fmla="*/ 288 h 463"/>
                  <a:gd name="T48" fmla="*/ 844 w 844"/>
                  <a:gd name="T49" fmla="*/ 332 h 463"/>
                  <a:gd name="T50" fmla="*/ 827 w 844"/>
                  <a:gd name="T51" fmla="*/ 326 h 463"/>
                  <a:gd name="T52" fmla="*/ 823 w 844"/>
                  <a:gd name="T53" fmla="*/ 338 h 463"/>
                  <a:gd name="T54" fmla="*/ 492 w 844"/>
                  <a:gd name="T55" fmla="*/ 401 h 463"/>
                  <a:gd name="T56" fmla="*/ 216 w 844"/>
                  <a:gd name="T57" fmla="*/ 435 h 463"/>
                  <a:gd name="T58" fmla="*/ 0 w 844"/>
                  <a:gd name="T59" fmla="*/ 463 h 463"/>
                  <a:gd name="T60" fmla="*/ 78 w 844"/>
                  <a:gd name="T61" fmla="*/ 414 h 463"/>
                  <a:gd name="T62" fmla="*/ 78 w 844"/>
                  <a:gd name="T63" fmla="*/ 414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4" h="463">
                    <a:moveTo>
                      <a:pt x="78" y="414"/>
                    </a:moveTo>
                    <a:lnTo>
                      <a:pt x="79" y="402"/>
                    </a:lnTo>
                    <a:lnTo>
                      <a:pt x="133" y="351"/>
                    </a:lnTo>
                    <a:lnTo>
                      <a:pt x="163" y="315"/>
                    </a:lnTo>
                    <a:lnTo>
                      <a:pt x="194" y="351"/>
                    </a:lnTo>
                    <a:lnTo>
                      <a:pt x="287" y="313"/>
                    </a:lnTo>
                    <a:lnTo>
                      <a:pt x="329" y="307"/>
                    </a:lnTo>
                    <a:lnTo>
                      <a:pt x="351" y="279"/>
                    </a:lnTo>
                    <a:lnTo>
                      <a:pt x="387" y="136"/>
                    </a:lnTo>
                    <a:lnTo>
                      <a:pt x="427" y="153"/>
                    </a:lnTo>
                    <a:lnTo>
                      <a:pt x="503" y="0"/>
                    </a:lnTo>
                    <a:lnTo>
                      <a:pt x="562" y="32"/>
                    </a:lnTo>
                    <a:lnTo>
                      <a:pt x="572" y="5"/>
                    </a:lnTo>
                    <a:lnTo>
                      <a:pt x="600" y="13"/>
                    </a:lnTo>
                    <a:lnTo>
                      <a:pt x="654" y="60"/>
                    </a:lnTo>
                    <a:lnTo>
                      <a:pt x="635" y="106"/>
                    </a:lnTo>
                    <a:lnTo>
                      <a:pt x="642" y="127"/>
                    </a:lnTo>
                    <a:lnTo>
                      <a:pt x="665" y="117"/>
                    </a:lnTo>
                    <a:lnTo>
                      <a:pt x="682" y="138"/>
                    </a:lnTo>
                    <a:lnTo>
                      <a:pt x="764" y="165"/>
                    </a:lnTo>
                    <a:lnTo>
                      <a:pt x="688" y="161"/>
                    </a:lnTo>
                    <a:lnTo>
                      <a:pt x="768" y="231"/>
                    </a:lnTo>
                    <a:lnTo>
                      <a:pt x="718" y="224"/>
                    </a:lnTo>
                    <a:lnTo>
                      <a:pt x="819" y="288"/>
                    </a:lnTo>
                    <a:lnTo>
                      <a:pt x="844" y="332"/>
                    </a:lnTo>
                    <a:lnTo>
                      <a:pt x="827" y="326"/>
                    </a:lnTo>
                    <a:lnTo>
                      <a:pt x="823" y="338"/>
                    </a:lnTo>
                    <a:lnTo>
                      <a:pt x="492" y="401"/>
                    </a:lnTo>
                    <a:lnTo>
                      <a:pt x="216" y="435"/>
                    </a:lnTo>
                    <a:lnTo>
                      <a:pt x="0" y="463"/>
                    </a:lnTo>
                    <a:lnTo>
                      <a:pt x="78" y="414"/>
                    </a:lnTo>
                    <a:lnTo>
                      <a:pt x="78" y="414"/>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4" name="Freeform 1156">
                <a:extLst>
                  <a:ext uri="{FF2B5EF4-FFF2-40B4-BE49-F238E27FC236}">
                    <a16:creationId xmlns:a16="http://schemas.microsoft.com/office/drawing/2014/main" id="{6DBEE65E-59AC-5A09-8286-6E5B14E830C0}"/>
                  </a:ext>
                </a:extLst>
              </p:cNvPr>
              <p:cNvSpPr>
                <a:spLocks/>
              </p:cNvSpPr>
              <p:nvPr/>
            </p:nvSpPr>
            <p:spPr bwMode="auto">
              <a:xfrm>
                <a:off x="6823204" y="2553540"/>
                <a:ext cx="944464" cy="422275"/>
              </a:xfrm>
              <a:custGeom>
                <a:avLst/>
                <a:gdLst>
                  <a:gd name="T0" fmla="*/ 0 w 932"/>
                  <a:gd name="T1" fmla="*/ 350 h 407"/>
                  <a:gd name="T2" fmla="*/ 135 w 932"/>
                  <a:gd name="T3" fmla="*/ 332 h 407"/>
                  <a:gd name="T4" fmla="*/ 213 w 932"/>
                  <a:gd name="T5" fmla="*/ 294 h 407"/>
                  <a:gd name="T6" fmla="*/ 361 w 932"/>
                  <a:gd name="T7" fmla="*/ 279 h 407"/>
                  <a:gd name="T8" fmla="*/ 422 w 932"/>
                  <a:gd name="T9" fmla="*/ 317 h 407"/>
                  <a:gd name="T10" fmla="*/ 519 w 932"/>
                  <a:gd name="T11" fmla="*/ 304 h 407"/>
                  <a:gd name="T12" fmla="*/ 666 w 932"/>
                  <a:gd name="T13" fmla="*/ 407 h 407"/>
                  <a:gd name="T14" fmla="*/ 723 w 932"/>
                  <a:gd name="T15" fmla="*/ 393 h 407"/>
                  <a:gd name="T16" fmla="*/ 804 w 932"/>
                  <a:gd name="T17" fmla="*/ 275 h 407"/>
                  <a:gd name="T18" fmla="*/ 871 w 932"/>
                  <a:gd name="T19" fmla="*/ 251 h 407"/>
                  <a:gd name="T20" fmla="*/ 892 w 932"/>
                  <a:gd name="T21" fmla="*/ 217 h 407"/>
                  <a:gd name="T22" fmla="*/ 820 w 932"/>
                  <a:gd name="T23" fmla="*/ 230 h 407"/>
                  <a:gd name="T24" fmla="*/ 801 w 932"/>
                  <a:gd name="T25" fmla="*/ 205 h 407"/>
                  <a:gd name="T26" fmla="*/ 844 w 932"/>
                  <a:gd name="T27" fmla="*/ 194 h 407"/>
                  <a:gd name="T28" fmla="*/ 844 w 932"/>
                  <a:gd name="T29" fmla="*/ 179 h 407"/>
                  <a:gd name="T30" fmla="*/ 795 w 932"/>
                  <a:gd name="T31" fmla="*/ 161 h 407"/>
                  <a:gd name="T32" fmla="*/ 858 w 932"/>
                  <a:gd name="T33" fmla="*/ 139 h 407"/>
                  <a:gd name="T34" fmla="*/ 854 w 932"/>
                  <a:gd name="T35" fmla="*/ 163 h 407"/>
                  <a:gd name="T36" fmla="*/ 894 w 932"/>
                  <a:gd name="T37" fmla="*/ 163 h 407"/>
                  <a:gd name="T38" fmla="*/ 916 w 932"/>
                  <a:gd name="T39" fmla="*/ 122 h 407"/>
                  <a:gd name="T40" fmla="*/ 932 w 932"/>
                  <a:gd name="T41" fmla="*/ 120 h 407"/>
                  <a:gd name="T42" fmla="*/ 922 w 932"/>
                  <a:gd name="T43" fmla="*/ 82 h 407"/>
                  <a:gd name="T44" fmla="*/ 894 w 932"/>
                  <a:gd name="T45" fmla="*/ 120 h 407"/>
                  <a:gd name="T46" fmla="*/ 865 w 932"/>
                  <a:gd name="T47" fmla="*/ 36 h 407"/>
                  <a:gd name="T48" fmla="*/ 884 w 932"/>
                  <a:gd name="T49" fmla="*/ 32 h 407"/>
                  <a:gd name="T50" fmla="*/ 911 w 932"/>
                  <a:gd name="T51" fmla="*/ 55 h 407"/>
                  <a:gd name="T52" fmla="*/ 892 w 932"/>
                  <a:gd name="T53" fmla="*/ 17 h 407"/>
                  <a:gd name="T54" fmla="*/ 871 w 932"/>
                  <a:gd name="T55" fmla="*/ 0 h 407"/>
                  <a:gd name="T56" fmla="*/ 540 w 932"/>
                  <a:gd name="T57" fmla="*/ 63 h 407"/>
                  <a:gd name="T58" fmla="*/ 264 w 932"/>
                  <a:gd name="T59" fmla="*/ 97 h 407"/>
                  <a:gd name="T60" fmla="*/ 226 w 932"/>
                  <a:gd name="T61" fmla="*/ 171 h 407"/>
                  <a:gd name="T62" fmla="*/ 167 w 932"/>
                  <a:gd name="T63" fmla="*/ 184 h 407"/>
                  <a:gd name="T64" fmla="*/ 139 w 932"/>
                  <a:gd name="T65" fmla="*/ 222 h 407"/>
                  <a:gd name="T66" fmla="*/ 32 w 932"/>
                  <a:gd name="T67" fmla="*/ 283 h 407"/>
                  <a:gd name="T68" fmla="*/ 27 w 932"/>
                  <a:gd name="T69" fmla="*/ 306 h 407"/>
                  <a:gd name="T70" fmla="*/ 0 w 932"/>
                  <a:gd name="T71" fmla="*/ 319 h 407"/>
                  <a:gd name="T72" fmla="*/ 0 w 932"/>
                  <a:gd name="T73" fmla="*/ 350 h 407"/>
                  <a:gd name="T74" fmla="*/ 0 w 932"/>
                  <a:gd name="T75" fmla="*/ 35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2" h="407">
                    <a:moveTo>
                      <a:pt x="0" y="350"/>
                    </a:moveTo>
                    <a:lnTo>
                      <a:pt x="135" y="332"/>
                    </a:lnTo>
                    <a:lnTo>
                      <a:pt x="213" y="294"/>
                    </a:lnTo>
                    <a:lnTo>
                      <a:pt x="361" y="279"/>
                    </a:lnTo>
                    <a:lnTo>
                      <a:pt x="422" y="317"/>
                    </a:lnTo>
                    <a:lnTo>
                      <a:pt x="519" y="304"/>
                    </a:lnTo>
                    <a:lnTo>
                      <a:pt x="666" y="407"/>
                    </a:lnTo>
                    <a:lnTo>
                      <a:pt x="723" y="393"/>
                    </a:lnTo>
                    <a:lnTo>
                      <a:pt x="804" y="275"/>
                    </a:lnTo>
                    <a:lnTo>
                      <a:pt x="871" y="251"/>
                    </a:lnTo>
                    <a:lnTo>
                      <a:pt x="892" y="217"/>
                    </a:lnTo>
                    <a:lnTo>
                      <a:pt x="820" y="230"/>
                    </a:lnTo>
                    <a:lnTo>
                      <a:pt x="801" y="205"/>
                    </a:lnTo>
                    <a:lnTo>
                      <a:pt x="844" y="194"/>
                    </a:lnTo>
                    <a:lnTo>
                      <a:pt x="844" y="179"/>
                    </a:lnTo>
                    <a:lnTo>
                      <a:pt x="795" y="161"/>
                    </a:lnTo>
                    <a:lnTo>
                      <a:pt x="858" y="139"/>
                    </a:lnTo>
                    <a:lnTo>
                      <a:pt x="854" y="163"/>
                    </a:lnTo>
                    <a:lnTo>
                      <a:pt x="894" y="163"/>
                    </a:lnTo>
                    <a:lnTo>
                      <a:pt x="916" y="122"/>
                    </a:lnTo>
                    <a:lnTo>
                      <a:pt x="932" y="120"/>
                    </a:lnTo>
                    <a:lnTo>
                      <a:pt x="922" y="82"/>
                    </a:lnTo>
                    <a:lnTo>
                      <a:pt x="894" y="120"/>
                    </a:lnTo>
                    <a:lnTo>
                      <a:pt x="865" y="36"/>
                    </a:lnTo>
                    <a:lnTo>
                      <a:pt x="884" y="32"/>
                    </a:lnTo>
                    <a:lnTo>
                      <a:pt x="911" y="55"/>
                    </a:lnTo>
                    <a:lnTo>
                      <a:pt x="892" y="17"/>
                    </a:lnTo>
                    <a:lnTo>
                      <a:pt x="871" y="0"/>
                    </a:lnTo>
                    <a:lnTo>
                      <a:pt x="540" y="63"/>
                    </a:lnTo>
                    <a:lnTo>
                      <a:pt x="264" y="97"/>
                    </a:lnTo>
                    <a:lnTo>
                      <a:pt x="226" y="171"/>
                    </a:lnTo>
                    <a:lnTo>
                      <a:pt x="167" y="184"/>
                    </a:lnTo>
                    <a:lnTo>
                      <a:pt x="139" y="222"/>
                    </a:lnTo>
                    <a:lnTo>
                      <a:pt x="32" y="283"/>
                    </a:lnTo>
                    <a:lnTo>
                      <a:pt x="27" y="306"/>
                    </a:lnTo>
                    <a:lnTo>
                      <a:pt x="0" y="319"/>
                    </a:lnTo>
                    <a:lnTo>
                      <a:pt x="0" y="350"/>
                    </a:lnTo>
                    <a:lnTo>
                      <a:pt x="0" y="350"/>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5" name="Freeform 1157">
                <a:extLst>
                  <a:ext uri="{FF2B5EF4-FFF2-40B4-BE49-F238E27FC236}">
                    <a16:creationId xmlns:a16="http://schemas.microsoft.com/office/drawing/2014/main" id="{3E112A93-65DE-2603-F602-79F4C44873A3}"/>
                  </a:ext>
                </a:extLst>
              </p:cNvPr>
              <p:cNvSpPr>
                <a:spLocks/>
              </p:cNvSpPr>
              <p:nvPr/>
            </p:nvSpPr>
            <p:spPr bwMode="auto">
              <a:xfrm>
                <a:off x="6934317" y="2836115"/>
                <a:ext cx="563504" cy="422275"/>
              </a:xfrm>
              <a:custGeom>
                <a:avLst/>
                <a:gdLst>
                  <a:gd name="T0" fmla="*/ 25 w 556"/>
                  <a:gd name="T1" fmla="*/ 53 h 413"/>
                  <a:gd name="T2" fmla="*/ 103 w 556"/>
                  <a:gd name="T3" fmla="*/ 15 h 413"/>
                  <a:gd name="T4" fmla="*/ 251 w 556"/>
                  <a:gd name="T5" fmla="*/ 0 h 413"/>
                  <a:gd name="T6" fmla="*/ 312 w 556"/>
                  <a:gd name="T7" fmla="*/ 38 h 413"/>
                  <a:gd name="T8" fmla="*/ 409 w 556"/>
                  <a:gd name="T9" fmla="*/ 25 h 413"/>
                  <a:gd name="T10" fmla="*/ 556 w 556"/>
                  <a:gd name="T11" fmla="*/ 128 h 413"/>
                  <a:gd name="T12" fmla="*/ 491 w 556"/>
                  <a:gd name="T13" fmla="*/ 206 h 413"/>
                  <a:gd name="T14" fmla="*/ 495 w 556"/>
                  <a:gd name="T15" fmla="*/ 240 h 413"/>
                  <a:gd name="T16" fmla="*/ 384 w 556"/>
                  <a:gd name="T17" fmla="*/ 340 h 413"/>
                  <a:gd name="T18" fmla="*/ 365 w 556"/>
                  <a:gd name="T19" fmla="*/ 344 h 413"/>
                  <a:gd name="T20" fmla="*/ 358 w 556"/>
                  <a:gd name="T21" fmla="*/ 375 h 413"/>
                  <a:gd name="T22" fmla="*/ 333 w 556"/>
                  <a:gd name="T23" fmla="*/ 358 h 413"/>
                  <a:gd name="T24" fmla="*/ 354 w 556"/>
                  <a:gd name="T25" fmla="*/ 386 h 413"/>
                  <a:gd name="T26" fmla="*/ 333 w 556"/>
                  <a:gd name="T27" fmla="*/ 413 h 413"/>
                  <a:gd name="T28" fmla="*/ 314 w 556"/>
                  <a:gd name="T29" fmla="*/ 409 h 413"/>
                  <a:gd name="T30" fmla="*/ 238 w 556"/>
                  <a:gd name="T31" fmla="*/ 291 h 413"/>
                  <a:gd name="T32" fmla="*/ 73 w 556"/>
                  <a:gd name="T33" fmla="*/ 143 h 413"/>
                  <a:gd name="T34" fmla="*/ 0 w 556"/>
                  <a:gd name="T35" fmla="*/ 97 h 413"/>
                  <a:gd name="T36" fmla="*/ 25 w 556"/>
                  <a:gd name="T37" fmla="*/ 53 h 413"/>
                  <a:gd name="T38" fmla="*/ 25 w 556"/>
                  <a:gd name="T39" fmla="*/ 5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6" h="413">
                    <a:moveTo>
                      <a:pt x="25" y="53"/>
                    </a:moveTo>
                    <a:lnTo>
                      <a:pt x="103" y="15"/>
                    </a:lnTo>
                    <a:lnTo>
                      <a:pt x="251" y="0"/>
                    </a:lnTo>
                    <a:lnTo>
                      <a:pt x="312" y="38"/>
                    </a:lnTo>
                    <a:lnTo>
                      <a:pt x="409" y="25"/>
                    </a:lnTo>
                    <a:lnTo>
                      <a:pt x="556" y="128"/>
                    </a:lnTo>
                    <a:lnTo>
                      <a:pt x="491" y="206"/>
                    </a:lnTo>
                    <a:lnTo>
                      <a:pt x="495" y="240"/>
                    </a:lnTo>
                    <a:lnTo>
                      <a:pt x="384" y="340"/>
                    </a:lnTo>
                    <a:lnTo>
                      <a:pt x="365" y="344"/>
                    </a:lnTo>
                    <a:lnTo>
                      <a:pt x="358" y="375"/>
                    </a:lnTo>
                    <a:lnTo>
                      <a:pt x="333" y="358"/>
                    </a:lnTo>
                    <a:lnTo>
                      <a:pt x="354" y="386"/>
                    </a:lnTo>
                    <a:lnTo>
                      <a:pt x="333" y="413"/>
                    </a:lnTo>
                    <a:lnTo>
                      <a:pt x="314" y="409"/>
                    </a:lnTo>
                    <a:lnTo>
                      <a:pt x="238" y="291"/>
                    </a:lnTo>
                    <a:lnTo>
                      <a:pt x="73" y="143"/>
                    </a:lnTo>
                    <a:lnTo>
                      <a:pt x="0" y="97"/>
                    </a:lnTo>
                    <a:lnTo>
                      <a:pt x="25" y="53"/>
                    </a:lnTo>
                    <a:lnTo>
                      <a:pt x="25" y="53"/>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C56870"/>
                  </a:solidFill>
                  <a:effectLst/>
                  <a:uLnTx/>
                  <a:uFillTx/>
                  <a:ea typeface="Verdana" panose="020B0604030504040204" pitchFamily="34" charset="0"/>
                  <a:cs typeface="Tahoma" panose="020B0604030504040204" pitchFamily="34" charset="0"/>
                </a:endParaRPr>
              </a:p>
            </p:txBody>
          </p:sp>
          <p:sp>
            <p:nvSpPr>
              <p:cNvPr id="46" name="Freeform 1159">
                <a:extLst>
                  <a:ext uri="{FF2B5EF4-FFF2-40B4-BE49-F238E27FC236}">
                    <a16:creationId xmlns:a16="http://schemas.microsoft.com/office/drawing/2014/main" id="{B63C927D-324E-E1C1-9125-10590FB68076}"/>
                  </a:ext>
                </a:extLst>
              </p:cNvPr>
              <p:cNvSpPr>
                <a:spLocks/>
              </p:cNvSpPr>
              <p:nvPr/>
            </p:nvSpPr>
            <p:spPr bwMode="auto">
              <a:xfrm>
                <a:off x="7096225" y="1799478"/>
                <a:ext cx="642871" cy="409575"/>
              </a:xfrm>
              <a:custGeom>
                <a:avLst/>
                <a:gdLst>
                  <a:gd name="T0" fmla="*/ 50 w 635"/>
                  <a:gd name="T1" fmla="*/ 397 h 397"/>
                  <a:gd name="T2" fmla="*/ 156 w 635"/>
                  <a:gd name="T3" fmla="*/ 380 h 397"/>
                  <a:gd name="T4" fmla="*/ 536 w 635"/>
                  <a:gd name="T5" fmla="*/ 308 h 397"/>
                  <a:gd name="T6" fmla="*/ 553 w 635"/>
                  <a:gd name="T7" fmla="*/ 291 h 397"/>
                  <a:gd name="T8" fmla="*/ 574 w 635"/>
                  <a:gd name="T9" fmla="*/ 291 h 397"/>
                  <a:gd name="T10" fmla="*/ 599 w 635"/>
                  <a:gd name="T11" fmla="*/ 274 h 397"/>
                  <a:gd name="T12" fmla="*/ 635 w 635"/>
                  <a:gd name="T13" fmla="*/ 228 h 397"/>
                  <a:gd name="T14" fmla="*/ 572 w 635"/>
                  <a:gd name="T15" fmla="*/ 179 h 397"/>
                  <a:gd name="T16" fmla="*/ 570 w 635"/>
                  <a:gd name="T17" fmla="*/ 133 h 397"/>
                  <a:gd name="T18" fmla="*/ 599 w 635"/>
                  <a:gd name="T19" fmla="*/ 69 h 397"/>
                  <a:gd name="T20" fmla="*/ 557 w 635"/>
                  <a:gd name="T21" fmla="*/ 48 h 397"/>
                  <a:gd name="T22" fmla="*/ 512 w 635"/>
                  <a:gd name="T23" fmla="*/ 0 h 397"/>
                  <a:gd name="T24" fmla="*/ 89 w 635"/>
                  <a:gd name="T25" fmla="*/ 78 h 397"/>
                  <a:gd name="T26" fmla="*/ 69 w 635"/>
                  <a:gd name="T27" fmla="*/ 48 h 397"/>
                  <a:gd name="T28" fmla="*/ 0 w 635"/>
                  <a:gd name="T29" fmla="*/ 97 h 397"/>
                  <a:gd name="T30" fmla="*/ 50 w 635"/>
                  <a:gd name="T31" fmla="*/ 397 h 397"/>
                  <a:gd name="T32" fmla="*/ 50 w 635"/>
                  <a:gd name="T33"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5" h="397">
                    <a:moveTo>
                      <a:pt x="50" y="397"/>
                    </a:moveTo>
                    <a:lnTo>
                      <a:pt x="156" y="380"/>
                    </a:lnTo>
                    <a:lnTo>
                      <a:pt x="536" y="308"/>
                    </a:lnTo>
                    <a:lnTo>
                      <a:pt x="553" y="291"/>
                    </a:lnTo>
                    <a:lnTo>
                      <a:pt x="574" y="291"/>
                    </a:lnTo>
                    <a:lnTo>
                      <a:pt x="599" y="274"/>
                    </a:lnTo>
                    <a:lnTo>
                      <a:pt x="635" y="228"/>
                    </a:lnTo>
                    <a:lnTo>
                      <a:pt x="572" y="179"/>
                    </a:lnTo>
                    <a:lnTo>
                      <a:pt x="570" y="133"/>
                    </a:lnTo>
                    <a:lnTo>
                      <a:pt x="599" y="69"/>
                    </a:lnTo>
                    <a:lnTo>
                      <a:pt x="557" y="48"/>
                    </a:lnTo>
                    <a:lnTo>
                      <a:pt x="512" y="0"/>
                    </a:lnTo>
                    <a:lnTo>
                      <a:pt x="89" y="78"/>
                    </a:lnTo>
                    <a:lnTo>
                      <a:pt x="69" y="48"/>
                    </a:lnTo>
                    <a:lnTo>
                      <a:pt x="0" y="97"/>
                    </a:lnTo>
                    <a:lnTo>
                      <a:pt x="50" y="397"/>
                    </a:lnTo>
                    <a:lnTo>
                      <a:pt x="50" y="397"/>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7" name="Freeform 1160">
                <a:extLst>
                  <a:ext uri="{FF2B5EF4-FFF2-40B4-BE49-F238E27FC236}">
                    <a16:creationId xmlns:a16="http://schemas.microsoft.com/office/drawing/2014/main" id="{10D5EBC8-F6F4-FAB0-09B9-D2DB74F08FC2}"/>
                  </a:ext>
                </a:extLst>
              </p:cNvPr>
              <p:cNvSpPr>
                <a:spLocks/>
              </p:cNvSpPr>
              <p:nvPr/>
            </p:nvSpPr>
            <p:spPr bwMode="auto">
              <a:xfrm>
                <a:off x="7672428" y="1867740"/>
                <a:ext cx="139685" cy="336550"/>
              </a:xfrm>
              <a:custGeom>
                <a:avLst/>
                <a:gdLst>
                  <a:gd name="T0" fmla="*/ 7 w 137"/>
                  <a:gd name="T1" fmla="*/ 222 h 325"/>
                  <a:gd name="T2" fmla="*/ 32 w 137"/>
                  <a:gd name="T3" fmla="*/ 205 h 325"/>
                  <a:gd name="T4" fmla="*/ 68 w 137"/>
                  <a:gd name="T5" fmla="*/ 159 h 325"/>
                  <a:gd name="T6" fmla="*/ 5 w 137"/>
                  <a:gd name="T7" fmla="*/ 110 h 325"/>
                  <a:gd name="T8" fmla="*/ 3 w 137"/>
                  <a:gd name="T9" fmla="*/ 64 h 325"/>
                  <a:gd name="T10" fmla="*/ 32 w 137"/>
                  <a:gd name="T11" fmla="*/ 0 h 325"/>
                  <a:gd name="T12" fmla="*/ 125 w 137"/>
                  <a:gd name="T13" fmla="*/ 32 h 325"/>
                  <a:gd name="T14" fmla="*/ 127 w 137"/>
                  <a:gd name="T15" fmla="*/ 43 h 325"/>
                  <a:gd name="T16" fmla="*/ 116 w 137"/>
                  <a:gd name="T17" fmla="*/ 79 h 325"/>
                  <a:gd name="T18" fmla="*/ 106 w 137"/>
                  <a:gd name="T19" fmla="*/ 87 h 325"/>
                  <a:gd name="T20" fmla="*/ 104 w 137"/>
                  <a:gd name="T21" fmla="*/ 106 h 325"/>
                  <a:gd name="T22" fmla="*/ 114 w 137"/>
                  <a:gd name="T23" fmla="*/ 112 h 325"/>
                  <a:gd name="T24" fmla="*/ 137 w 137"/>
                  <a:gd name="T25" fmla="*/ 106 h 325"/>
                  <a:gd name="T26" fmla="*/ 137 w 137"/>
                  <a:gd name="T27" fmla="*/ 161 h 325"/>
                  <a:gd name="T28" fmla="*/ 137 w 137"/>
                  <a:gd name="T29" fmla="*/ 195 h 325"/>
                  <a:gd name="T30" fmla="*/ 137 w 137"/>
                  <a:gd name="T31" fmla="*/ 214 h 325"/>
                  <a:gd name="T32" fmla="*/ 129 w 137"/>
                  <a:gd name="T33" fmla="*/ 232 h 325"/>
                  <a:gd name="T34" fmla="*/ 119 w 137"/>
                  <a:gd name="T35" fmla="*/ 233 h 325"/>
                  <a:gd name="T36" fmla="*/ 123 w 137"/>
                  <a:gd name="T37" fmla="*/ 249 h 325"/>
                  <a:gd name="T38" fmla="*/ 89 w 137"/>
                  <a:gd name="T39" fmla="*/ 325 h 325"/>
                  <a:gd name="T40" fmla="*/ 81 w 137"/>
                  <a:gd name="T41" fmla="*/ 325 h 325"/>
                  <a:gd name="T42" fmla="*/ 78 w 137"/>
                  <a:gd name="T43" fmla="*/ 296 h 325"/>
                  <a:gd name="T44" fmla="*/ 55 w 137"/>
                  <a:gd name="T45" fmla="*/ 296 h 325"/>
                  <a:gd name="T46" fmla="*/ 7 w 137"/>
                  <a:gd name="T47" fmla="*/ 266 h 325"/>
                  <a:gd name="T48" fmla="*/ 0 w 137"/>
                  <a:gd name="T49" fmla="*/ 241 h 325"/>
                  <a:gd name="T50" fmla="*/ 7 w 137"/>
                  <a:gd name="T51" fmla="*/ 222 h 325"/>
                  <a:gd name="T52" fmla="*/ 7 w 137"/>
                  <a:gd name="T53" fmla="*/ 2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325">
                    <a:moveTo>
                      <a:pt x="7" y="222"/>
                    </a:moveTo>
                    <a:lnTo>
                      <a:pt x="32" y="205"/>
                    </a:lnTo>
                    <a:lnTo>
                      <a:pt x="68" y="159"/>
                    </a:lnTo>
                    <a:lnTo>
                      <a:pt x="5" y="110"/>
                    </a:lnTo>
                    <a:lnTo>
                      <a:pt x="3" y="64"/>
                    </a:lnTo>
                    <a:lnTo>
                      <a:pt x="32" y="0"/>
                    </a:lnTo>
                    <a:lnTo>
                      <a:pt x="125" y="32"/>
                    </a:lnTo>
                    <a:lnTo>
                      <a:pt x="127" y="43"/>
                    </a:lnTo>
                    <a:lnTo>
                      <a:pt x="116" y="79"/>
                    </a:lnTo>
                    <a:lnTo>
                      <a:pt x="106" y="87"/>
                    </a:lnTo>
                    <a:lnTo>
                      <a:pt x="104" y="106"/>
                    </a:lnTo>
                    <a:lnTo>
                      <a:pt x="114" y="112"/>
                    </a:lnTo>
                    <a:lnTo>
                      <a:pt x="137" y="106"/>
                    </a:lnTo>
                    <a:lnTo>
                      <a:pt x="137" y="161"/>
                    </a:lnTo>
                    <a:lnTo>
                      <a:pt x="137" y="195"/>
                    </a:lnTo>
                    <a:lnTo>
                      <a:pt x="137" y="214"/>
                    </a:lnTo>
                    <a:lnTo>
                      <a:pt x="129" y="232"/>
                    </a:lnTo>
                    <a:lnTo>
                      <a:pt x="119" y="233"/>
                    </a:lnTo>
                    <a:lnTo>
                      <a:pt x="123" y="249"/>
                    </a:lnTo>
                    <a:lnTo>
                      <a:pt x="89" y="325"/>
                    </a:lnTo>
                    <a:lnTo>
                      <a:pt x="81" y="325"/>
                    </a:lnTo>
                    <a:lnTo>
                      <a:pt x="78" y="296"/>
                    </a:lnTo>
                    <a:lnTo>
                      <a:pt x="55" y="296"/>
                    </a:lnTo>
                    <a:lnTo>
                      <a:pt x="7" y="266"/>
                    </a:lnTo>
                    <a:lnTo>
                      <a:pt x="0" y="241"/>
                    </a:lnTo>
                    <a:lnTo>
                      <a:pt x="7" y="222"/>
                    </a:lnTo>
                    <a:lnTo>
                      <a:pt x="7" y="222"/>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8" name="Freeform 1161">
                <a:extLst>
                  <a:ext uri="{FF2B5EF4-FFF2-40B4-BE49-F238E27FC236}">
                    <a16:creationId xmlns:a16="http://schemas.microsoft.com/office/drawing/2014/main" id="{5E4F4C5F-F437-B9F0-78C2-AFBFF61DFF29}"/>
                  </a:ext>
                </a:extLst>
              </p:cNvPr>
              <p:cNvSpPr>
                <a:spLocks/>
              </p:cNvSpPr>
              <p:nvPr/>
            </p:nvSpPr>
            <p:spPr bwMode="auto">
              <a:xfrm>
                <a:off x="7166068" y="1345453"/>
                <a:ext cx="658744" cy="584200"/>
              </a:xfrm>
              <a:custGeom>
                <a:avLst/>
                <a:gdLst>
                  <a:gd name="T0" fmla="*/ 20 w 648"/>
                  <a:gd name="T1" fmla="*/ 517 h 565"/>
                  <a:gd name="T2" fmla="*/ 443 w 648"/>
                  <a:gd name="T3" fmla="*/ 439 h 565"/>
                  <a:gd name="T4" fmla="*/ 488 w 648"/>
                  <a:gd name="T5" fmla="*/ 487 h 565"/>
                  <a:gd name="T6" fmla="*/ 530 w 648"/>
                  <a:gd name="T7" fmla="*/ 508 h 565"/>
                  <a:gd name="T8" fmla="*/ 623 w 648"/>
                  <a:gd name="T9" fmla="*/ 540 h 565"/>
                  <a:gd name="T10" fmla="*/ 631 w 648"/>
                  <a:gd name="T11" fmla="*/ 565 h 565"/>
                  <a:gd name="T12" fmla="*/ 646 w 648"/>
                  <a:gd name="T13" fmla="*/ 530 h 565"/>
                  <a:gd name="T14" fmla="*/ 648 w 648"/>
                  <a:gd name="T15" fmla="*/ 483 h 565"/>
                  <a:gd name="T16" fmla="*/ 631 w 648"/>
                  <a:gd name="T17" fmla="*/ 392 h 565"/>
                  <a:gd name="T18" fmla="*/ 631 w 648"/>
                  <a:gd name="T19" fmla="*/ 297 h 565"/>
                  <a:gd name="T20" fmla="*/ 585 w 648"/>
                  <a:gd name="T21" fmla="*/ 158 h 565"/>
                  <a:gd name="T22" fmla="*/ 577 w 648"/>
                  <a:gd name="T23" fmla="*/ 97 h 565"/>
                  <a:gd name="T24" fmla="*/ 549 w 648"/>
                  <a:gd name="T25" fmla="*/ 0 h 565"/>
                  <a:gd name="T26" fmla="*/ 412 w 648"/>
                  <a:gd name="T27" fmla="*/ 32 h 565"/>
                  <a:gd name="T28" fmla="*/ 336 w 648"/>
                  <a:gd name="T29" fmla="*/ 112 h 565"/>
                  <a:gd name="T30" fmla="*/ 332 w 648"/>
                  <a:gd name="T31" fmla="*/ 133 h 565"/>
                  <a:gd name="T32" fmla="*/ 289 w 648"/>
                  <a:gd name="T33" fmla="*/ 181 h 565"/>
                  <a:gd name="T34" fmla="*/ 300 w 648"/>
                  <a:gd name="T35" fmla="*/ 198 h 565"/>
                  <a:gd name="T36" fmla="*/ 309 w 648"/>
                  <a:gd name="T37" fmla="*/ 211 h 565"/>
                  <a:gd name="T38" fmla="*/ 302 w 648"/>
                  <a:gd name="T39" fmla="*/ 215 h 565"/>
                  <a:gd name="T40" fmla="*/ 315 w 648"/>
                  <a:gd name="T41" fmla="*/ 234 h 565"/>
                  <a:gd name="T42" fmla="*/ 317 w 648"/>
                  <a:gd name="T43" fmla="*/ 251 h 565"/>
                  <a:gd name="T44" fmla="*/ 275 w 648"/>
                  <a:gd name="T45" fmla="*/ 291 h 565"/>
                  <a:gd name="T46" fmla="*/ 212 w 648"/>
                  <a:gd name="T47" fmla="*/ 308 h 565"/>
                  <a:gd name="T48" fmla="*/ 197 w 648"/>
                  <a:gd name="T49" fmla="*/ 319 h 565"/>
                  <a:gd name="T50" fmla="*/ 174 w 648"/>
                  <a:gd name="T51" fmla="*/ 310 h 565"/>
                  <a:gd name="T52" fmla="*/ 104 w 648"/>
                  <a:gd name="T53" fmla="*/ 318 h 565"/>
                  <a:gd name="T54" fmla="*/ 53 w 648"/>
                  <a:gd name="T55" fmla="*/ 338 h 565"/>
                  <a:gd name="T56" fmla="*/ 53 w 648"/>
                  <a:gd name="T57" fmla="*/ 365 h 565"/>
                  <a:gd name="T58" fmla="*/ 62 w 648"/>
                  <a:gd name="T59" fmla="*/ 382 h 565"/>
                  <a:gd name="T60" fmla="*/ 70 w 648"/>
                  <a:gd name="T61" fmla="*/ 382 h 565"/>
                  <a:gd name="T62" fmla="*/ 77 w 648"/>
                  <a:gd name="T63" fmla="*/ 403 h 565"/>
                  <a:gd name="T64" fmla="*/ 64 w 648"/>
                  <a:gd name="T65" fmla="*/ 414 h 565"/>
                  <a:gd name="T66" fmla="*/ 58 w 648"/>
                  <a:gd name="T67" fmla="*/ 433 h 565"/>
                  <a:gd name="T68" fmla="*/ 0 w 648"/>
                  <a:gd name="T69" fmla="*/ 487 h 565"/>
                  <a:gd name="T70" fmla="*/ 20 w 648"/>
                  <a:gd name="T71" fmla="*/ 517 h 565"/>
                  <a:gd name="T72" fmla="*/ 20 w 648"/>
                  <a:gd name="T73" fmla="*/ 517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8" h="565">
                    <a:moveTo>
                      <a:pt x="20" y="517"/>
                    </a:moveTo>
                    <a:lnTo>
                      <a:pt x="443" y="439"/>
                    </a:lnTo>
                    <a:lnTo>
                      <a:pt x="488" y="487"/>
                    </a:lnTo>
                    <a:lnTo>
                      <a:pt x="530" y="508"/>
                    </a:lnTo>
                    <a:lnTo>
                      <a:pt x="623" y="540"/>
                    </a:lnTo>
                    <a:lnTo>
                      <a:pt x="631" y="565"/>
                    </a:lnTo>
                    <a:lnTo>
                      <a:pt x="646" y="530"/>
                    </a:lnTo>
                    <a:lnTo>
                      <a:pt x="648" y="483"/>
                    </a:lnTo>
                    <a:lnTo>
                      <a:pt x="631" y="392"/>
                    </a:lnTo>
                    <a:lnTo>
                      <a:pt x="631" y="297"/>
                    </a:lnTo>
                    <a:lnTo>
                      <a:pt x="585" y="158"/>
                    </a:lnTo>
                    <a:lnTo>
                      <a:pt x="577" y="97"/>
                    </a:lnTo>
                    <a:lnTo>
                      <a:pt x="549" y="0"/>
                    </a:lnTo>
                    <a:lnTo>
                      <a:pt x="412" y="32"/>
                    </a:lnTo>
                    <a:lnTo>
                      <a:pt x="336" y="112"/>
                    </a:lnTo>
                    <a:lnTo>
                      <a:pt x="332" y="133"/>
                    </a:lnTo>
                    <a:lnTo>
                      <a:pt x="289" y="181"/>
                    </a:lnTo>
                    <a:lnTo>
                      <a:pt x="300" y="198"/>
                    </a:lnTo>
                    <a:lnTo>
                      <a:pt x="309" y="211"/>
                    </a:lnTo>
                    <a:lnTo>
                      <a:pt x="302" y="215"/>
                    </a:lnTo>
                    <a:lnTo>
                      <a:pt x="315" y="234"/>
                    </a:lnTo>
                    <a:lnTo>
                      <a:pt x="317" y="251"/>
                    </a:lnTo>
                    <a:lnTo>
                      <a:pt x="275" y="291"/>
                    </a:lnTo>
                    <a:lnTo>
                      <a:pt x="212" y="308"/>
                    </a:lnTo>
                    <a:lnTo>
                      <a:pt x="197" y="319"/>
                    </a:lnTo>
                    <a:lnTo>
                      <a:pt x="174" y="310"/>
                    </a:lnTo>
                    <a:lnTo>
                      <a:pt x="104" y="318"/>
                    </a:lnTo>
                    <a:lnTo>
                      <a:pt x="53" y="338"/>
                    </a:lnTo>
                    <a:lnTo>
                      <a:pt x="53" y="365"/>
                    </a:lnTo>
                    <a:lnTo>
                      <a:pt x="62" y="382"/>
                    </a:lnTo>
                    <a:lnTo>
                      <a:pt x="70" y="382"/>
                    </a:lnTo>
                    <a:lnTo>
                      <a:pt x="77" y="403"/>
                    </a:lnTo>
                    <a:lnTo>
                      <a:pt x="64" y="414"/>
                    </a:lnTo>
                    <a:lnTo>
                      <a:pt x="58" y="433"/>
                    </a:lnTo>
                    <a:lnTo>
                      <a:pt x="0" y="487"/>
                    </a:lnTo>
                    <a:lnTo>
                      <a:pt x="20" y="517"/>
                    </a:lnTo>
                    <a:lnTo>
                      <a:pt x="20" y="517"/>
                    </a:lnTo>
                    <a:close/>
                  </a:path>
                </a:pathLst>
              </a:custGeom>
              <a:solidFill>
                <a:schemeClr val="accent3">
                  <a:lumMod val="75000"/>
                </a:scheme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49" name="Freeform 1163">
                <a:extLst>
                  <a:ext uri="{FF2B5EF4-FFF2-40B4-BE49-F238E27FC236}">
                    <a16:creationId xmlns:a16="http://schemas.microsoft.com/office/drawing/2014/main" id="{F5D33F9C-2136-AAC1-62B8-6578D8FEAD18}"/>
                  </a:ext>
                </a:extLst>
              </p:cNvPr>
              <p:cNvSpPr>
                <a:spLocks/>
              </p:cNvSpPr>
              <p:nvPr/>
            </p:nvSpPr>
            <p:spPr bwMode="auto">
              <a:xfrm>
                <a:off x="7796240" y="1840753"/>
                <a:ext cx="203179" cy="123825"/>
              </a:xfrm>
              <a:custGeom>
                <a:avLst/>
                <a:gdLst>
                  <a:gd name="T0" fmla="*/ 15 w 202"/>
                  <a:gd name="T1" fmla="*/ 116 h 116"/>
                  <a:gd name="T2" fmla="*/ 86 w 202"/>
                  <a:gd name="T3" fmla="*/ 76 h 116"/>
                  <a:gd name="T4" fmla="*/ 135 w 202"/>
                  <a:gd name="T5" fmla="*/ 53 h 116"/>
                  <a:gd name="T6" fmla="*/ 84 w 202"/>
                  <a:gd name="T7" fmla="*/ 89 h 116"/>
                  <a:gd name="T8" fmla="*/ 88 w 202"/>
                  <a:gd name="T9" fmla="*/ 91 h 116"/>
                  <a:gd name="T10" fmla="*/ 164 w 202"/>
                  <a:gd name="T11" fmla="*/ 40 h 116"/>
                  <a:gd name="T12" fmla="*/ 202 w 202"/>
                  <a:gd name="T13" fmla="*/ 6 h 116"/>
                  <a:gd name="T14" fmla="*/ 198 w 202"/>
                  <a:gd name="T15" fmla="*/ 0 h 116"/>
                  <a:gd name="T16" fmla="*/ 164 w 202"/>
                  <a:gd name="T17" fmla="*/ 19 h 116"/>
                  <a:gd name="T18" fmla="*/ 160 w 202"/>
                  <a:gd name="T19" fmla="*/ 17 h 116"/>
                  <a:gd name="T20" fmla="*/ 143 w 202"/>
                  <a:gd name="T21" fmla="*/ 40 h 116"/>
                  <a:gd name="T22" fmla="*/ 133 w 202"/>
                  <a:gd name="T23" fmla="*/ 40 h 116"/>
                  <a:gd name="T24" fmla="*/ 158 w 202"/>
                  <a:gd name="T25" fmla="*/ 0 h 116"/>
                  <a:gd name="T26" fmla="*/ 131 w 202"/>
                  <a:gd name="T27" fmla="*/ 30 h 116"/>
                  <a:gd name="T28" fmla="*/ 40 w 202"/>
                  <a:gd name="T29" fmla="*/ 61 h 116"/>
                  <a:gd name="T30" fmla="*/ 23 w 202"/>
                  <a:gd name="T31" fmla="*/ 84 h 116"/>
                  <a:gd name="T32" fmla="*/ 10 w 202"/>
                  <a:gd name="T33" fmla="*/ 87 h 116"/>
                  <a:gd name="T34" fmla="*/ 0 w 202"/>
                  <a:gd name="T35" fmla="*/ 105 h 116"/>
                  <a:gd name="T36" fmla="*/ 15 w 202"/>
                  <a:gd name="T37" fmla="*/ 116 h 116"/>
                  <a:gd name="T38" fmla="*/ 15 w 202"/>
                  <a:gd name="T3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2" h="116">
                    <a:moveTo>
                      <a:pt x="15" y="116"/>
                    </a:moveTo>
                    <a:lnTo>
                      <a:pt x="86" y="76"/>
                    </a:lnTo>
                    <a:lnTo>
                      <a:pt x="135" y="53"/>
                    </a:lnTo>
                    <a:lnTo>
                      <a:pt x="84" y="89"/>
                    </a:lnTo>
                    <a:lnTo>
                      <a:pt x="88" y="91"/>
                    </a:lnTo>
                    <a:lnTo>
                      <a:pt x="164" y="40"/>
                    </a:lnTo>
                    <a:lnTo>
                      <a:pt x="202" y="6"/>
                    </a:lnTo>
                    <a:lnTo>
                      <a:pt x="198" y="0"/>
                    </a:lnTo>
                    <a:lnTo>
                      <a:pt x="164" y="19"/>
                    </a:lnTo>
                    <a:lnTo>
                      <a:pt x="160" y="17"/>
                    </a:lnTo>
                    <a:lnTo>
                      <a:pt x="143" y="40"/>
                    </a:lnTo>
                    <a:lnTo>
                      <a:pt x="133" y="40"/>
                    </a:lnTo>
                    <a:lnTo>
                      <a:pt x="158" y="0"/>
                    </a:lnTo>
                    <a:lnTo>
                      <a:pt x="131" y="30"/>
                    </a:lnTo>
                    <a:lnTo>
                      <a:pt x="40" y="61"/>
                    </a:lnTo>
                    <a:lnTo>
                      <a:pt x="23" y="84"/>
                    </a:lnTo>
                    <a:lnTo>
                      <a:pt x="10" y="87"/>
                    </a:lnTo>
                    <a:lnTo>
                      <a:pt x="0" y="105"/>
                    </a:lnTo>
                    <a:lnTo>
                      <a:pt x="15" y="116"/>
                    </a:lnTo>
                    <a:lnTo>
                      <a:pt x="15" y="116"/>
                    </a:lnTo>
                    <a:close/>
                  </a:path>
                </a:pathLst>
              </a:custGeom>
              <a:solidFill>
                <a:schemeClr val="accent3">
                  <a:lumMod val="75000"/>
                </a:schemeClr>
              </a:solidFill>
              <a:ln w="9525">
                <a:solidFill>
                  <a:srgbClr val="FFFFFF"/>
                </a:solidFill>
                <a:round/>
                <a:headEnd/>
                <a:tailEnd/>
              </a:ln>
              <a:effectLst/>
            </p:spPr>
            <p:txBody>
              <a:bodyPr>
                <a:noAutofit/>
              </a:bodyPr>
              <a:lstStyle/>
              <a:p>
                <a:pPr defTabSz="914400"/>
                <a:endParaRPr lang="en-US" sz="1600" kern="0">
                  <a:solidFill>
                    <a:srgbClr val="000000"/>
                  </a:solidFill>
                  <a:ea typeface="Verdana" panose="020B0604030504040204" pitchFamily="34" charset="0"/>
                  <a:cs typeface="Tahoma" panose="020B0604030504040204" pitchFamily="34" charset="0"/>
                </a:endParaRPr>
              </a:p>
            </p:txBody>
          </p:sp>
          <p:sp>
            <p:nvSpPr>
              <p:cNvPr id="50" name="Freeform 1164">
                <a:extLst>
                  <a:ext uri="{FF2B5EF4-FFF2-40B4-BE49-F238E27FC236}">
                    <a16:creationId xmlns:a16="http://schemas.microsoft.com/office/drawing/2014/main" id="{4EF7849E-A713-6287-4F5D-0CCAD89C247E}"/>
                  </a:ext>
                </a:extLst>
              </p:cNvPr>
              <p:cNvSpPr>
                <a:spLocks/>
              </p:cNvSpPr>
              <p:nvPr/>
            </p:nvSpPr>
            <p:spPr bwMode="auto">
              <a:xfrm>
                <a:off x="7807351" y="1715340"/>
                <a:ext cx="188893" cy="177800"/>
              </a:xfrm>
              <a:custGeom>
                <a:avLst/>
                <a:gdLst>
                  <a:gd name="T0" fmla="*/ 17 w 188"/>
                  <a:gd name="T1" fmla="*/ 127 h 174"/>
                  <a:gd name="T2" fmla="*/ 15 w 188"/>
                  <a:gd name="T3" fmla="*/ 174 h 174"/>
                  <a:gd name="T4" fmla="*/ 30 w 188"/>
                  <a:gd name="T5" fmla="*/ 171 h 174"/>
                  <a:gd name="T6" fmla="*/ 66 w 188"/>
                  <a:gd name="T7" fmla="*/ 144 h 174"/>
                  <a:gd name="T8" fmla="*/ 78 w 188"/>
                  <a:gd name="T9" fmla="*/ 121 h 174"/>
                  <a:gd name="T10" fmla="*/ 85 w 188"/>
                  <a:gd name="T11" fmla="*/ 127 h 174"/>
                  <a:gd name="T12" fmla="*/ 135 w 188"/>
                  <a:gd name="T13" fmla="*/ 114 h 174"/>
                  <a:gd name="T14" fmla="*/ 137 w 188"/>
                  <a:gd name="T15" fmla="*/ 104 h 174"/>
                  <a:gd name="T16" fmla="*/ 144 w 188"/>
                  <a:gd name="T17" fmla="*/ 108 h 174"/>
                  <a:gd name="T18" fmla="*/ 154 w 188"/>
                  <a:gd name="T19" fmla="*/ 100 h 174"/>
                  <a:gd name="T20" fmla="*/ 169 w 188"/>
                  <a:gd name="T21" fmla="*/ 98 h 174"/>
                  <a:gd name="T22" fmla="*/ 188 w 188"/>
                  <a:gd name="T23" fmla="*/ 89 h 174"/>
                  <a:gd name="T24" fmla="*/ 169 w 188"/>
                  <a:gd name="T25" fmla="*/ 0 h 174"/>
                  <a:gd name="T26" fmla="*/ 0 w 188"/>
                  <a:gd name="T27" fmla="*/ 36 h 174"/>
                  <a:gd name="T28" fmla="*/ 17 w 188"/>
                  <a:gd name="T29" fmla="*/ 127 h 174"/>
                  <a:gd name="T30" fmla="*/ 17 w 188"/>
                  <a:gd name="T31"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74">
                    <a:moveTo>
                      <a:pt x="17" y="127"/>
                    </a:moveTo>
                    <a:lnTo>
                      <a:pt x="15" y="174"/>
                    </a:lnTo>
                    <a:lnTo>
                      <a:pt x="30" y="171"/>
                    </a:lnTo>
                    <a:lnTo>
                      <a:pt x="66" y="144"/>
                    </a:lnTo>
                    <a:lnTo>
                      <a:pt x="78" y="121"/>
                    </a:lnTo>
                    <a:lnTo>
                      <a:pt x="85" y="127"/>
                    </a:lnTo>
                    <a:lnTo>
                      <a:pt x="135" y="114"/>
                    </a:lnTo>
                    <a:lnTo>
                      <a:pt x="137" y="104"/>
                    </a:lnTo>
                    <a:lnTo>
                      <a:pt x="144" y="108"/>
                    </a:lnTo>
                    <a:lnTo>
                      <a:pt x="154" y="100"/>
                    </a:lnTo>
                    <a:lnTo>
                      <a:pt x="169" y="98"/>
                    </a:lnTo>
                    <a:lnTo>
                      <a:pt x="188" y="89"/>
                    </a:lnTo>
                    <a:lnTo>
                      <a:pt x="169" y="0"/>
                    </a:lnTo>
                    <a:lnTo>
                      <a:pt x="0" y="36"/>
                    </a:lnTo>
                    <a:lnTo>
                      <a:pt x="17" y="127"/>
                    </a:lnTo>
                    <a:lnTo>
                      <a:pt x="17" y="127"/>
                    </a:lnTo>
                    <a:close/>
                  </a:path>
                </a:pathLst>
              </a:custGeom>
              <a:solidFill>
                <a:srgbClr val="D52B1E">
                  <a:lumMod val="7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1" name="Freeform 1165">
                <a:extLst>
                  <a:ext uri="{FF2B5EF4-FFF2-40B4-BE49-F238E27FC236}">
                    <a16:creationId xmlns:a16="http://schemas.microsoft.com/office/drawing/2014/main" id="{BD293569-AA43-D8F9-D854-B378BD3F910C}"/>
                  </a:ext>
                </a:extLst>
              </p:cNvPr>
              <p:cNvSpPr>
                <a:spLocks/>
              </p:cNvSpPr>
              <p:nvPr/>
            </p:nvSpPr>
            <p:spPr bwMode="auto">
              <a:xfrm>
                <a:off x="7978783" y="1702640"/>
                <a:ext cx="87304" cy="103188"/>
              </a:xfrm>
              <a:custGeom>
                <a:avLst/>
                <a:gdLst>
                  <a:gd name="T0" fmla="*/ 19 w 85"/>
                  <a:gd name="T1" fmla="*/ 99 h 99"/>
                  <a:gd name="T2" fmla="*/ 55 w 85"/>
                  <a:gd name="T3" fmla="*/ 86 h 99"/>
                  <a:gd name="T4" fmla="*/ 55 w 85"/>
                  <a:gd name="T5" fmla="*/ 46 h 99"/>
                  <a:gd name="T6" fmla="*/ 65 w 85"/>
                  <a:gd name="T7" fmla="*/ 55 h 99"/>
                  <a:gd name="T8" fmla="*/ 66 w 85"/>
                  <a:gd name="T9" fmla="*/ 74 h 99"/>
                  <a:gd name="T10" fmla="*/ 74 w 85"/>
                  <a:gd name="T11" fmla="*/ 74 h 99"/>
                  <a:gd name="T12" fmla="*/ 85 w 85"/>
                  <a:gd name="T13" fmla="*/ 55 h 99"/>
                  <a:gd name="T14" fmla="*/ 74 w 85"/>
                  <a:gd name="T15" fmla="*/ 34 h 99"/>
                  <a:gd name="T16" fmla="*/ 55 w 85"/>
                  <a:gd name="T17" fmla="*/ 30 h 99"/>
                  <a:gd name="T18" fmla="*/ 42 w 85"/>
                  <a:gd name="T19" fmla="*/ 4 h 99"/>
                  <a:gd name="T20" fmla="*/ 30 w 85"/>
                  <a:gd name="T21" fmla="*/ 0 h 99"/>
                  <a:gd name="T22" fmla="*/ 0 w 85"/>
                  <a:gd name="T23" fmla="*/ 10 h 99"/>
                  <a:gd name="T24" fmla="*/ 19 w 85"/>
                  <a:gd name="T25" fmla="*/ 99 h 99"/>
                  <a:gd name="T26" fmla="*/ 19 w 85"/>
                  <a:gd name="T2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9">
                    <a:moveTo>
                      <a:pt x="19" y="99"/>
                    </a:moveTo>
                    <a:lnTo>
                      <a:pt x="55" y="86"/>
                    </a:lnTo>
                    <a:lnTo>
                      <a:pt x="55" y="46"/>
                    </a:lnTo>
                    <a:lnTo>
                      <a:pt x="65" y="55"/>
                    </a:lnTo>
                    <a:lnTo>
                      <a:pt x="66" y="74"/>
                    </a:lnTo>
                    <a:lnTo>
                      <a:pt x="74" y="74"/>
                    </a:lnTo>
                    <a:lnTo>
                      <a:pt x="85" y="55"/>
                    </a:lnTo>
                    <a:lnTo>
                      <a:pt x="74" y="34"/>
                    </a:lnTo>
                    <a:lnTo>
                      <a:pt x="55" y="30"/>
                    </a:lnTo>
                    <a:lnTo>
                      <a:pt x="42" y="4"/>
                    </a:lnTo>
                    <a:lnTo>
                      <a:pt x="30" y="0"/>
                    </a:lnTo>
                    <a:lnTo>
                      <a:pt x="0" y="10"/>
                    </a:lnTo>
                    <a:lnTo>
                      <a:pt x="19" y="99"/>
                    </a:lnTo>
                    <a:lnTo>
                      <a:pt x="19" y="99"/>
                    </a:lnTo>
                    <a:close/>
                  </a:path>
                </a:pathLst>
              </a:custGeom>
              <a:solidFill>
                <a:schemeClr val="accent3">
                  <a:lumMod val="75000"/>
                </a:scheme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2" name="Freeform 1166">
                <a:extLst>
                  <a:ext uri="{FF2B5EF4-FFF2-40B4-BE49-F238E27FC236}">
                    <a16:creationId xmlns:a16="http://schemas.microsoft.com/office/drawing/2014/main" id="{9ED27305-079D-0152-4324-1ECF9D40EDA7}"/>
                  </a:ext>
                </a:extLst>
              </p:cNvPr>
              <p:cNvSpPr>
                <a:spLocks/>
              </p:cNvSpPr>
              <p:nvPr/>
            </p:nvSpPr>
            <p:spPr bwMode="auto">
              <a:xfrm>
                <a:off x="7814194" y="1580403"/>
                <a:ext cx="373023" cy="184150"/>
              </a:xfrm>
              <a:custGeom>
                <a:avLst/>
                <a:gdLst>
                  <a:gd name="T0" fmla="*/ 0 w 365"/>
                  <a:gd name="T1" fmla="*/ 169 h 180"/>
                  <a:gd name="T2" fmla="*/ 169 w 365"/>
                  <a:gd name="T3" fmla="*/ 133 h 180"/>
                  <a:gd name="T4" fmla="*/ 199 w 365"/>
                  <a:gd name="T5" fmla="*/ 123 h 180"/>
                  <a:gd name="T6" fmla="*/ 211 w 365"/>
                  <a:gd name="T7" fmla="*/ 127 h 180"/>
                  <a:gd name="T8" fmla="*/ 224 w 365"/>
                  <a:gd name="T9" fmla="*/ 153 h 180"/>
                  <a:gd name="T10" fmla="*/ 243 w 365"/>
                  <a:gd name="T11" fmla="*/ 157 h 180"/>
                  <a:gd name="T12" fmla="*/ 254 w 365"/>
                  <a:gd name="T13" fmla="*/ 178 h 180"/>
                  <a:gd name="T14" fmla="*/ 266 w 365"/>
                  <a:gd name="T15" fmla="*/ 180 h 180"/>
                  <a:gd name="T16" fmla="*/ 279 w 365"/>
                  <a:gd name="T17" fmla="*/ 159 h 180"/>
                  <a:gd name="T18" fmla="*/ 285 w 365"/>
                  <a:gd name="T19" fmla="*/ 142 h 180"/>
                  <a:gd name="T20" fmla="*/ 298 w 365"/>
                  <a:gd name="T21" fmla="*/ 165 h 180"/>
                  <a:gd name="T22" fmla="*/ 365 w 365"/>
                  <a:gd name="T23" fmla="*/ 144 h 180"/>
                  <a:gd name="T24" fmla="*/ 361 w 365"/>
                  <a:gd name="T25" fmla="*/ 119 h 180"/>
                  <a:gd name="T26" fmla="*/ 342 w 365"/>
                  <a:gd name="T27" fmla="*/ 87 h 180"/>
                  <a:gd name="T28" fmla="*/ 332 w 365"/>
                  <a:gd name="T29" fmla="*/ 83 h 180"/>
                  <a:gd name="T30" fmla="*/ 321 w 365"/>
                  <a:gd name="T31" fmla="*/ 85 h 180"/>
                  <a:gd name="T32" fmla="*/ 323 w 365"/>
                  <a:gd name="T33" fmla="*/ 91 h 180"/>
                  <a:gd name="T34" fmla="*/ 338 w 365"/>
                  <a:gd name="T35" fmla="*/ 93 h 180"/>
                  <a:gd name="T36" fmla="*/ 344 w 365"/>
                  <a:gd name="T37" fmla="*/ 123 h 180"/>
                  <a:gd name="T38" fmla="*/ 317 w 365"/>
                  <a:gd name="T39" fmla="*/ 134 h 180"/>
                  <a:gd name="T40" fmla="*/ 279 w 365"/>
                  <a:gd name="T41" fmla="*/ 110 h 180"/>
                  <a:gd name="T42" fmla="*/ 266 w 365"/>
                  <a:gd name="T43" fmla="*/ 83 h 180"/>
                  <a:gd name="T44" fmla="*/ 249 w 365"/>
                  <a:gd name="T45" fmla="*/ 76 h 180"/>
                  <a:gd name="T46" fmla="*/ 249 w 365"/>
                  <a:gd name="T47" fmla="*/ 83 h 180"/>
                  <a:gd name="T48" fmla="*/ 232 w 365"/>
                  <a:gd name="T49" fmla="*/ 68 h 180"/>
                  <a:gd name="T50" fmla="*/ 245 w 365"/>
                  <a:gd name="T51" fmla="*/ 49 h 180"/>
                  <a:gd name="T52" fmla="*/ 256 w 365"/>
                  <a:gd name="T53" fmla="*/ 32 h 180"/>
                  <a:gd name="T54" fmla="*/ 235 w 365"/>
                  <a:gd name="T55" fmla="*/ 0 h 180"/>
                  <a:gd name="T56" fmla="*/ 199 w 365"/>
                  <a:gd name="T57" fmla="*/ 26 h 180"/>
                  <a:gd name="T58" fmla="*/ 78 w 365"/>
                  <a:gd name="T59" fmla="*/ 57 h 180"/>
                  <a:gd name="T60" fmla="*/ 0 w 365"/>
                  <a:gd name="T61" fmla="*/ 74 h 180"/>
                  <a:gd name="T62" fmla="*/ 0 w 365"/>
                  <a:gd name="T63" fmla="*/ 169 h 180"/>
                  <a:gd name="T64" fmla="*/ 0 w 365"/>
                  <a:gd name="T65" fmla="*/ 1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5" h="180">
                    <a:moveTo>
                      <a:pt x="0" y="169"/>
                    </a:moveTo>
                    <a:lnTo>
                      <a:pt x="169" y="133"/>
                    </a:lnTo>
                    <a:lnTo>
                      <a:pt x="199" y="123"/>
                    </a:lnTo>
                    <a:lnTo>
                      <a:pt x="211" y="127"/>
                    </a:lnTo>
                    <a:lnTo>
                      <a:pt x="224" y="153"/>
                    </a:lnTo>
                    <a:lnTo>
                      <a:pt x="243" y="157"/>
                    </a:lnTo>
                    <a:lnTo>
                      <a:pt x="254" y="178"/>
                    </a:lnTo>
                    <a:lnTo>
                      <a:pt x="266" y="180"/>
                    </a:lnTo>
                    <a:lnTo>
                      <a:pt x="279" y="159"/>
                    </a:lnTo>
                    <a:lnTo>
                      <a:pt x="285" y="142"/>
                    </a:lnTo>
                    <a:lnTo>
                      <a:pt x="298" y="165"/>
                    </a:lnTo>
                    <a:lnTo>
                      <a:pt x="365" y="144"/>
                    </a:lnTo>
                    <a:lnTo>
                      <a:pt x="361" y="119"/>
                    </a:lnTo>
                    <a:lnTo>
                      <a:pt x="342" y="87"/>
                    </a:lnTo>
                    <a:lnTo>
                      <a:pt x="332" y="83"/>
                    </a:lnTo>
                    <a:lnTo>
                      <a:pt x="321" y="85"/>
                    </a:lnTo>
                    <a:lnTo>
                      <a:pt x="323" y="91"/>
                    </a:lnTo>
                    <a:lnTo>
                      <a:pt x="338" y="93"/>
                    </a:lnTo>
                    <a:lnTo>
                      <a:pt x="344" y="123"/>
                    </a:lnTo>
                    <a:lnTo>
                      <a:pt x="317" y="134"/>
                    </a:lnTo>
                    <a:lnTo>
                      <a:pt x="279" y="110"/>
                    </a:lnTo>
                    <a:lnTo>
                      <a:pt x="266" y="83"/>
                    </a:lnTo>
                    <a:lnTo>
                      <a:pt x="249" y="76"/>
                    </a:lnTo>
                    <a:lnTo>
                      <a:pt x="249" y="83"/>
                    </a:lnTo>
                    <a:lnTo>
                      <a:pt x="232" y="68"/>
                    </a:lnTo>
                    <a:lnTo>
                      <a:pt x="245" y="49"/>
                    </a:lnTo>
                    <a:lnTo>
                      <a:pt x="256" y="32"/>
                    </a:lnTo>
                    <a:lnTo>
                      <a:pt x="235" y="0"/>
                    </a:lnTo>
                    <a:lnTo>
                      <a:pt x="199" y="26"/>
                    </a:lnTo>
                    <a:lnTo>
                      <a:pt x="78" y="57"/>
                    </a:lnTo>
                    <a:lnTo>
                      <a:pt x="0" y="74"/>
                    </a:lnTo>
                    <a:lnTo>
                      <a:pt x="0" y="169"/>
                    </a:lnTo>
                    <a:lnTo>
                      <a:pt x="0" y="169"/>
                    </a:lnTo>
                    <a:close/>
                  </a:path>
                </a:pathLst>
              </a:custGeom>
              <a:solidFill>
                <a:srgbClr val="FFFFFF">
                  <a:lumMod val="85000"/>
                </a:srgb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3" name="Freeform 1169">
                <a:extLst>
                  <a:ext uri="{FF2B5EF4-FFF2-40B4-BE49-F238E27FC236}">
                    <a16:creationId xmlns:a16="http://schemas.microsoft.com/office/drawing/2014/main" id="{99C54B7B-EBF7-9CBE-1335-0054948B6159}"/>
                  </a:ext>
                </a:extLst>
              </p:cNvPr>
              <p:cNvSpPr>
                <a:spLocks/>
              </p:cNvSpPr>
              <p:nvPr/>
            </p:nvSpPr>
            <p:spPr bwMode="auto">
              <a:xfrm>
                <a:off x="7720048" y="1304178"/>
                <a:ext cx="180956" cy="349250"/>
              </a:xfrm>
              <a:custGeom>
                <a:avLst/>
                <a:gdLst>
                  <a:gd name="T0" fmla="*/ 28 w 177"/>
                  <a:gd name="T1" fmla="*/ 139 h 339"/>
                  <a:gd name="T2" fmla="*/ 36 w 177"/>
                  <a:gd name="T3" fmla="*/ 200 h 339"/>
                  <a:gd name="T4" fmla="*/ 82 w 177"/>
                  <a:gd name="T5" fmla="*/ 339 h 339"/>
                  <a:gd name="T6" fmla="*/ 160 w 177"/>
                  <a:gd name="T7" fmla="*/ 322 h 339"/>
                  <a:gd name="T8" fmla="*/ 154 w 177"/>
                  <a:gd name="T9" fmla="*/ 124 h 339"/>
                  <a:gd name="T10" fmla="*/ 175 w 177"/>
                  <a:gd name="T11" fmla="*/ 86 h 339"/>
                  <a:gd name="T12" fmla="*/ 177 w 177"/>
                  <a:gd name="T13" fmla="*/ 0 h 339"/>
                  <a:gd name="T14" fmla="*/ 0 w 177"/>
                  <a:gd name="T15" fmla="*/ 42 h 339"/>
                  <a:gd name="T16" fmla="*/ 28 w 177"/>
                  <a:gd name="T17" fmla="*/ 139 h 339"/>
                  <a:gd name="T18" fmla="*/ 28 w 177"/>
                  <a:gd name="T19" fmla="*/ 1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339">
                    <a:moveTo>
                      <a:pt x="28" y="139"/>
                    </a:moveTo>
                    <a:lnTo>
                      <a:pt x="36" y="200"/>
                    </a:lnTo>
                    <a:lnTo>
                      <a:pt x="82" y="339"/>
                    </a:lnTo>
                    <a:lnTo>
                      <a:pt x="160" y="322"/>
                    </a:lnTo>
                    <a:lnTo>
                      <a:pt x="154" y="124"/>
                    </a:lnTo>
                    <a:lnTo>
                      <a:pt x="175" y="86"/>
                    </a:lnTo>
                    <a:lnTo>
                      <a:pt x="177" y="0"/>
                    </a:lnTo>
                    <a:lnTo>
                      <a:pt x="0" y="42"/>
                    </a:lnTo>
                    <a:lnTo>
                      <a:pt x="28" y="139"/>
                    </a:lnTo>
                    <a:lnTo>
                      <a:pt x="28" y="139"/>
                    </a:lnTo>
                    <a:close/>
                  </a:path>
                </a:pathLst>
              </a:custGeom>
              <a:solidFill>
                <a:srgbClr val="D9D9D9"/>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4" name="Freeform 1170">
                <a:extLst>
                  <a:ext uri="{FF2B5EF4-FFF2-40B4-BE49-F238E27FC236}">
                    <a16:creationId xmlns:a16="http://schemas.microsoft.com/office/drawing/2014/main" id="{01B97AFD-4BF6-0259-D5EC-AE05941E455B}"/>
                  </a:ext>
                </a:extLst>
              </p:cNvPr>
              <p:cNvSpPr>
                <a:spLocks/>
              </p:cNvSpPr>
              <p:nvPr/>
            </p:nvSpPr>
            <p:spPr bwMode="auto">
              <a:xfrm>
                <a:off x="7878781" y="1254965"/>
                <a:ext cx="166670" cy="379413"/>
              </a:xfrm>
              <a:custGeom>
                <a:avLst/>
                <a:gdLst>
                  <a:gd name="T0" fmla="*/ 0 w 163"/>
                  <a:gd name="T1" fmla="*/ 173 h 371"/>
                  <a:gd name="T2" fmla="*/ 21 w 163"/>
                  <a:gd name="T3" fmla="*/ 135 h 371"/>
                  <a:gd name="T4" fmla="*/ 23 w 163"/>
                  <a:gd name="T5" fmla="*/ 49 h 371"/>
                  <a:gd name="T6" fmla="*/ 21 w 163"/>
                  <a:gd name="T7" fmla="*/ 17 h 371"/>
                  <a:gd name="T8" fmla="*/ 53 w 163"/>
                  <a:gd name="T9" fmla="*/ 0 h 371"/>
                  <a:gd name="T10" fmla="*/ 127 w 163"/>
                  <a:gd name="T11" fmla="*/ 232 h 371"/>
                  <a:gd name="T12" fmla="*/ 163 w 163"/>
                  <a:gd name="T13" fmla="*/ 281 h 371"/>
                  <a:gd name="T14" fmla="*/ 163 w 163"/>
                  <a:gd name="T15" fmla="*/ 314 h 371"/>
                  <a:gd name="T16" fmla="*/ 127 w 163"/>
                  <a:gd name="T17" fmla="*/ 340 h 371"/>
                  <a:gd name="T18" fmla="*/ 6 w 163"/>
                  <a:gd name="T19" fmla="*/ 371 h 371"/>
                  <a:gd name="T20" fmla="*/ 0 w 163"/>
                  <a:gd name="T21" fmla="*/ 173 h 371"/>
                  <a:gd name="T22" fmla="*/ 0 w 163"/>
                  <a:gd name="T23" fmla="*/ 17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371">
                    <a:moveTo>
                      <a:pt x="0" y="173"/>
                    </a:moveTo>
                    <a:lnTo>
                      <a:pt x="21" y="135"/>
                    </a:lnTo>
                    <a:lnTo>
                      <a:pt x="23" y="49"/>
                    </a:lnTo>
                    <a:lnTo>
                      <a:pt x="21" y="17"/>
                    </a:lnTo>
                    <a:lnTo>
                      <a:pt x="53" y="0"/>
                    </a:lnTo>
                    <a:lnTo>
                      <a:pt x="127" y="232"/>
                    </a:lnTo>
                    <a:lnTo>
                      <a:pt x="163" y="281"/>
                    </a:lnTo>
                    <a:lnTo>
                      <a:pt x="163" y="314"/>
                    </a:lnTo>
                    <a:lnTo>
                      <a:pt x="127" y="340"/>
                    </a:lnTo>
                    <a:lnTo>
                      <a:pt x="6" y="371"/>
                    </a:lnTo>
                    <a:lnTo>
                      <a:pt x="0" y="173"/>
                    </a:lnTo>
                    <a:lnTo>
                      <a:pt x="0" y="173"/>
                    </a:lnTo>
                    <a:close/>
                  </a:path>
                </a:pathLst>
              </a:custGeom>
              <a:solidFill>
                <a:schemeClr val="accent3">
                  <a:lumMod val="75000"/>
                </a:schemeClr>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5" name="Freeform 1171">
                <a:extLst>
                  <a:ext uri="{FF2B5EF4-FFF2-40B4-BE49-F238E27FC236}">
                    <a16:creationId xmlns:a16="http://schemas.microsoft.com/office/drawing/2014/main" id="{684A8DCA-7A45-43AA-BB38-DD0ADD62D8B7}"/>
                  </a:ext>
                </a:extLst>
              </p:cNvPr>
              <p:cNvSpPr>
                <a:spLocks/>
              </p:cNvSpPr>
              <p:nvPr/>
            </p:nvSpPr>
            <p:spPr bwMode="auto">
              <a:xfrm>
                <a:off x="7931163" y="913653"/>
                <a:ext cx="409532" cy="628650"/>
              </a:xfrm>
              <a:custGeom>
                <a:avLst/>
                <a:gdLst>
                  <a:gd name="T0" fmla="*/ 0 w 399"/>
                  <a:gd name="T1" fmla="*/ 329 h 610"/>
                  <a:gd name="T2" fmla="*/ 23 w 399"/>
                  <a:gd name="T3" fmla="*/ 331 h 610"/>
                  <a:gd name="T4" fmla="*/ 25 w 399"/>
                  <a:gd name="T5" fmla="*/ 291 h 610"/>
                  <a:gd name="T6" fmla="*/ 53 w 399"/>
                  <a:gd name="T7" fmla="*/ 236 h 610"/>
                  <a:gd name="T8" fmla="*/ 40 w 399"/>
                  <a:gd name="T9" fmla="*/ 196 h 610"/>
                  <a:gd name="T10" fmla="*/ 97 w 399"/>
                  <a:gd name="T11" fmla="*/ 4 h 610"/>
                  <a:gd name="T12" fmla="*/ 110 w 399"/>
                  <a:gd name="T13" fmla="*/ 4 h 610"/>
                  <a:gd name="T14" fmla="*/ 114 w 399"/>
                  <a:gd name="T15" fmla="*/ 29 h 610"/>
                  <a:gd name="T16" fmla="*/ 171 w 399"/>
                  <a:gd name="T17" fmla="*/ 8 h 610"/>
                  <a:gd name="T18" fmla="*/ 173 w 399"/>
                  <a:gd name="T19" fmla="*/ 0 h 610"/>
                  <a:gd name="T20" fmla="*/ 219 w 399"/>
                  <a:gd name="T21" fmla="*/ 10 h 610"/>
                  <a:gd name="T22" fmla="*/ 293 w 399"/>
                  <a:gd name="T23" fmla="*/ 198 h 610"/>
                  <a:gd name="T24" fmla="*/ 327 w 399"/>
                  <a:gd name="T25" fmla="*/ 200 h 610"/>
                  <a:gd name="T26" fmla="*/ 390 w 399"/>
                  <a:gd name="T27" fmla="*/ 270 h 610"/>
                  <a:gd name="T28" fmla="*/ 380 w 399"/>
                  <a:gd name="T29" fmla="*/ 283 h 610"/>
                  <a:gd name="T30" fmla="*/ 399 w 399"/>
                  <a:gd name="T31" fmla="*/ 283 h 610"/>
                  <a:gd name="T32" fmla="*/ 386 w 399"/>
                  <a:gd name="T33" fmla="*/ 318 h 610"/>
                  <a:gd name="T34" fmla="*/ 356 w 399"/>
                  <a:gd name="T35" fmla="*/ 340 h 610"/>
                  <a:gd name="T36" fmla="*/ 322 w 399"/>
                  <a:gd name="T37" fmla="*/ 357 h 610"/>
                  <a:gd name="T38" fmla="*/ 318 w 399"/>
                  <a:gd name="T39" fmla="*/ 380 h 610"/>
                  <a:gd name="T40" fmla="*/ 299 w 399"/>
                  <a:gd name="T41" fmla="*/ 359 h 610"/>
                  <a:gd name="T42" fmla="*/ 268 w 399"/>
                  <a:gd name="T43" fmla="*/ 384 h 610"/>
                  <a:gd name="T44" fmla="*/ 253 w 399"/>
                  <a:gd name="T45" fmla="*/ 384 h 610"/>
                  <a:gd name="T46" fmla="*/ 240 w 399"/>
                  <a:gd name="T47" fmla="*/ 369 h 610"/>
                  <a:gd name="T48" fmla="*/ 232 w 399"/>
                  <a:gd name="T49" fmla="*/ 443 h 610"/>
                  <a:gd name="T50" fmla="*/ 204 w 399"/>
                  <a:gd name="T51" fmla="*/ 454 h 610"/>
                  <a:gd name="T52" fmla="*/ 190 w 399"/>
                  <a:gd name="T53" fmla="*/ 483 h 610"/>
                  <a:gd name="T54" fmla="*/ 173 w 399"/>
                  <a:gd name="T55" fmla="*/ 483 h 610"/>
                  <a:gd name="T56" fmla="*/ 133 w 399"/>
                  <a:gd name="T57" fmla="*/ 527 h 610"/>
                  <a:gd name="T58" fmla="*/ 131 w 399"/>
                  <a:gd name="T59" fmla="*/ 561 h 610"/>
                  <a:gd name="T60" fmla="*/ 122 w 399"/>
                  <a:gd name="T61" fmla="*/ 574 h 610"/>
                  <a:gd name="T62" fmla="*/ 110 w 399"/>
                  <a:gd name="T63" fmla="*/ 610 h 610"/>
                  <a:gd name="T64" fmla="*/ 74 w 399"/>
                  <a:gd name="T65" fmla="*/ 561 h 610"/>
                  <a:gd name="T66" fmla="*/ 0 w 399"/>
                  <a:gd name="T67" fmla="*/ 329 h 610"/>
                  <a:gd name="T68" fmla="*/ 0 w 399"/>
                  <a:gd name="T69" fmla="*/ 32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9" h="610">
                    <a:moveTo>
                      <a:pt x="0" y="329"/>
                    </a:moveTo>
                    <a:lnTo>
                      <a:pt x="23" y="331"/>
                    </a:lnTo>
                    <a:lnTo>
                      <a:pt x="25" y="291"/>
                    </a:lnTo>
                    <a:lnTo>
                      <a:pt x="53" y="236"/>
                    </a:lnTo>
                    <a:lnTo>
                      <a:pt x="40" y="196"/>
                    </a:lnTo>
                    <a:lnTo>
                      <a:pt x="97" y="4"/>
                    </a:lnTo>
                    <a:lnTo>
                      <a:pt x="110" y="4"/>
                    </a:lnTo>
                    <a:lnTo>
                      <a:pt x="114" y="29"/>
                    </a:lnTo>
                    <a:lnTo>
                      <a:pt x="171" y="8"/>
                    </a:lnTo>
                    <a:lnTo>
                      <a:pt x="173" y="0"/>
                    </a:lnTo>
                    <a:lnTo>
                      <a:pt x="219" y="10"/>
                    </a:lnTo>
                    <a:lnTo>
                      <a:pt x="293" y="198"/>
                    </a:lnTo>
                    <a:lnTo>
                      <a:pt x="327" y="200"/>
                    </a:lnTo>
                    <a:lnTo>
                      <a:pt x="390" y="270"/>
                    </a:lnTo>
                    <a:lnTo>
                      <a:pt x="380" y="283"/>
                    </a:lnTo>
                    <a:lnTo>
                      <a:pt x="399" y="283"/>
                    </a:lnTo>
                    <a:lnTo>
                      <a:pt x="386" y="318"/>
                    </a:lnTo>
                    <a:lnTo>
                      <a:pt x="356" y="340"/>
                    </a:lnTo>
                    <a:lnTo>
                      <a:pt x="322" y="357"/>
                    </a:lnTo>
                    <a:lnTo>
                      <a:pt x="318" y="380"/>
                    </a:lnTo>
                    <a:lnTo>
                      <a:pt x="299" y="359"/>
                    </a:lnTo>
                    <a:lnTo>
                      <a:pt x="268" y="384"/>
                    </a:lnTo>
                    <a:lnTo>
                      <a:pt x="253" y="384"/>
                    </a:lnTo>
                    <a:lnTo>
                      <a:pt x="240" y="369"/>
                    </a:lnTo>
                    <a:lnTo>
                      <a:pt x="232" y="443"/>
                    </a:lnTo>
                    <a:lnTo>
                      <a:pt x="204" y="454"/>
                    </a:lnTo>
                    <a:lnTo>
                      <a:pt x="190" y="483"/>
                    </a:lnTo>
                    <a:lnTo>
                      <a:pt x="173" y="483"/>
                    </a:lnTo>
                    <a:lnTo>
                      <a:pt x="133" y="527"/>
                    </a:lnTo>
                    <a:lnTo>
                      <a:pt x="131" y="561"/>
                    </a:lnTo>
                    <a:lnTo>
                      <a:pt x="122" y="574"/>
                    </a:lnTo>
                    <a:lnTo>
                      <a:pt x="110" y="610"/>
                    </a:lnTo>
                    <a:lnTo>
                      <a:pt x="74" y="561"/>
                    </a:lnTo>
                    <a:lnTo>
                      <a:pt x="0" y="329"/>
                    </a:lnTo>
                    <a:lnTo>
                      <a:pt x="0" y="329"/>
                    </a:lnTo>
                    <a:close/>
                  </a:path>
                </a:pathLst>
              </a:custGeom>
              <a:solidFill>
                <a:srgbClr val="D52B1E"/>
              </a:solidFill>
              <a:ln w="9525">
                <a:solidFill>
                  <a:srgbClr val="FFFFFF"/>
                </a:solidFill>
                <a:round/>
                <a:headEnd/>
                <a:tailEnd/>
              </a:ln>
              <a:effectLst/>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6" name="Freeform 58">
                <a:extLst>
                  <a:ext uri="{FF2B5EF4-FFF2-40B4-BE49-F238E27FC236}">
                    <a16:creationId xmlns:a16="http://schemas.microsoft.com/office/drawing/2014/main" id="{D0F5B120-A316-A137-B8EE-69CC1D694CE1}"/>
                  </a:ext>
                </a:extLst>
              </p:cNvPr>
              <p:cNvSpPr>
                <a:spLocks/>
              </p:cNvSpPr>
              <p:nvPr/>
            </p:nvSpPr>
            <p:spPr bwMode="auto">
              <a:xfrm>
                <a:off x="7639093" y="2094753"/>
                <a:ext cx="114288" cy="192087"/>
              </a:xfrm>
              <a:custGeom>
                <a:avLst/>
                <a:gdLst>
                  <a:gd name="T0" fmla="*/ 0 w 64"/>
                  <a:gd name="T1" fmla="*/ 2147483646 h 107"/>
                  <a:gd name="T2" fmla="*/ 2147483646 w 64"/>
                  <a:gd name="T3" fmla="*/ 2147483646 h 107"/>
                  <a:gd name="T4" fmla="*/ 2147483646 w 64"/>
                  <a:gd name="T5" fmla="*/ 2147483646 h 107"/>
                  <a:gd name="T6" fmla="*/ 2147483646 w 64"/>
                  <a:gd name="T7" fmla="*/ 2147483646 h 107"/>
                  <a:gd name="T8" fmla="*/ 2147483646 w 64"/>
                  <a:gd name="T9" fmla="*/ 0 h 107"/>
                  <a:gd name="T10" fmla="*/ 2147483646 w 64"/>
                  <a:gd name="T11" fmla="*/ 0 h 107"/>
                  <a:gd name="T12" fmla="*/ 2147483646 w 64"/>
                  <a:gd name="T13" fmla="*/ 2147483646 h 107"/>
                  <a:gd name="T14" fmla="*/ 2147483646 w 64"/>
                  <a:gd name="T15" fmla="*/ 2147483646 h 107"/>
                  <a:gd name="T16" fmla="*/ 2147483646 w 64"/>
                  <a:gd name="T17" fmla="*/ 2147483646 h 107"/>
                  <a:gd name="T18" fmla="*/ 2147483646 w 64"/>
                  <a:gd name="T19" fmla="*/ 2147483646 h 107"/>
                  <a:gd name="T20" fmla="*/ 2147483646 w 64"/>
                  <a:gd name="T21" fmla="*/ 2147483646 h 107"/>
                  <a:gd name="T22" fmla="*/ 2147483646 w 64"/>
                  <a:gd name="T23" fmla="*/ 2147483646 h 107"/>
                  <a:gd name="T24" fmla="*/ 2147483646 w 64"/>
                  <a:gd name="T25" fmla="*/ 2147483646 h 107"/>
                  <a:gd name="T26" fmla="*/ 2147483646 w 64"/>
                  <a:gd name="T27" fmla="*/ 2147483646 h 107"/>
                  <a:gd name="T28" fmla="*/ 2147483646 w 64"/>
                  <a:gd name="T29" fmla="*/ 2147483646 h 107"/>
                  <a:gd name="T30" fmla="*/ 2147483646 w 64"/>
                  <a:gd name="T31" fmla="*/ 2147483646 h 107"/>
                  <a:gd name="T32" fmla="*/ 2147483646 w 64"/>
                  <a:gd name="T33" fmla="*/ 2147483646 h 107"/>
                  <a:gd name="T34" fmla="*/ 2147483646 w 64"/>
                  <a:gd name="T35" fmla="*/ 2147483646 h 107"/>
                  <a:gd name="T36" fmla="*/ 2147483646 w 64"/>
                  <a:gd name="T37" fmla="*/ 2147483646 h 107"/>
                  <a:gd name="T38" fmla="*/ 2147483646 w 64"/>
                  <a:gd name="T39" fmla="*/ 2147483646 h 107"/>
                  <a:gd name="T40" fmla="*/ 2147483646 w 64"/>
                  <a:gd name="T41" fmla="*/ 2147483646 h 107"/>
                  <a:gd name="T42" fmla="*/ 2147483646 w 64"/>
                  <a:gd name="T43" fmla="*/ 2147483646 h 107"/>
                  <a:gd name="T44" fmla="*/ 2147483646 w 64"/>
                  <a:gd name="T45" fmla="*/ 2147483646 h 107"/>
                  <a:gd name="T46" fmla="*/ 2147483646 w 64"/>
                  <a:gd name="T47" fmla="*/ 2147483646 h 107"/>
                  <a:gd name="T48" fmla="*/ 2147483646 w 64"/>
                  <a:gd name="T49" fmla="*/ 2147483646 h 107"/>
                  <a:gd name="T50" fmla="*/ 2147483646 w 64"/>
                  <a:gd name="T51" fmla="*/ 2147483646 h 107"/>
                  <a:gd name="T52" fmla="*/ 2147483646 w 64"/>
                  <a:gd name="T53" fmla="*/ 2147483646 h 107"/>
                  <a:gd name="T54" fmla="*/ 2147483646 w 64"/>
                  <a:gd name="T55" fmla="*/ 2147483646 h 107"/>
                  <a:gd name="T56" fmla="*/ 2147483646 w 64"/>
                  <a:gd name="T57" fmla="*/ 2147483646 h 107"/>
                  <a:gd name="T58" fmla="*/ 2147483646 w 64"/>
                  <a:gd name="T59" fmla="*/ 2147483646 h 107"/>
                  <a:gd name="T60" fmla="*/ 2147483646 w 64"/>
                  <a:gd name="T61" fmla="*/ 2147483646 h 107"/>
                  <a:gd name="T62" fmla="*/ 2147483646 w 64"/>
                  <a:gd name="T63" fmla="*/ 2147483646 h 107"/>
                  <a:gd name="T64" fmla="*/ 2147483646 w 64"/>
                  <a:gd name="T65" fmla="*/ 2147483646 h 107"/>
                  <a:gd name="T66" fmla="*/ 2147483646 w 64"/>
                  <a:gd name="T67" fmla="*/ 2147483646 h 107"/>
                  <a:gd name="T68" fmla="*/ 2147483646 w 64"/>
                  <a:gd name="T69" fmla="*/ 2147483646 h 107"/>
                  <a:gd name="T70" fmla="*/ 2147483646 w 64"/>
                  <a:gd name="T71" fmla="*/ 2147483646 h 107"/>
                  <a:gd name="T72" fmla="*/ 0 w 64"/>
                  <a:gd name="T73" fmla="*/ 2147483646 h 1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4" h="107">
                    <a:moveTo>
                      <a:pt x="0" y="14"/>
                    </a:moveTo>
                    <a:lnTo>
                      <a:pt x="1" y="9"/>
                    </a:lnTo>
                    <a:lnTo>
                      <a:pt x="4" y="4"/>
                    </a:lnTo>
                    <a:lnTo>
                      <a:pt x="9" y="2"/>
                    </a:lnTo>
                    <a:lnTo>
                      <a:pt x="12" y="0"/>
                    </a:lnTo>
                    <a:lnTo>
                      <a:pt x="16" y="0"/>
                    </a:lnTo>
                    <a:lnTo>
                      <a:pt x="19" y="3"/>
                    </a:lnTo>
                    <a:lnTo>
                      <a:pt x="16" y="4"/>
                    </a:lnTo>
                    <a:lnTo>
                      <a:pt x="16" y="9"/>
                    </a:lnTo>
                    <a:lnTo>
                      <a:pt x="14" y="14"/>
                    </a:lnTo>
                    <a:lnTo>
                      <a:pt x="11" y="18"/>
                    </a:lnTo>
                    <a:lnTo>
                      <a:pt x="15" y="23"/>
                    </a:lnTo>
                    <a:lnTo>
                      <a:pt x="15" y="27"/>
                    </a:lnTo>
                    <a:lnTo>
                      <a:pt x="17" y="32"/>
                    </a:lnTo>
                    <a:lnTo>
                      <a:pt x="21" y="37"/>
                    </a:lnTo>
                    <a:lnTo>
                      <a:pt x="26" y="41"/>
                    </a:lnTo>
                    <a:lnTo>
                      <a:pt x="30" y="44"/>
                    </a:lnTo>
                    <a:lnTo>
                      <a:pt x="30" y="51"/>
                    </a:lnTo>
                    <a:lnTo>
                      <a:pt x="33" y="58"/>
                    </a:lnTo>
                    <a:lnTo>
                      <a:pt x="39" y="62"/>
                    </a:lnTo>
                    <a:lnTo>
                      <a:pt x="40" y="67"/>
                    </a:lnTo>
                    <a:lnTo>
                      <a:pt x="49" y="75"/>
                    </a:lnTo>
                    <a:lnTo>
                      <a:pt x="55" y="73"/>
                    </a:lnTo>
                    <a:lnTo>
                      <a:pt x="56" y="76"/>
                    </a:lnTo>
                    <a:lnTo>
                      <a:pt x="55" y="81"/>
                    </a:lnTo>
                    <a:lnTo>
                      <a:pt x="55" y="86"/>
                    </a:lnTo>
                    <a:lnTo>
                      <a:pt x="56" y="86"/>
                    </a:lnTo>
                    <a:lnTo>
                      <a:pt x="53" y="91"/>
                    </a:lnTo>
                    <a:lnTo>
                      <a:pt x="55" y="90"/>
                    </a:lnTo>
                    <a:lnTo>
                      <a:pt x="60" y="88"/>
                    </a:lnTo>
                    <a:lnTo>
                      <a:pt x="64" y="99"/>
                    </a:lnTo>
                    <a:lnTo>
                      <a:pt x="63" y="99"/>
                    </a:lnTo>
                    <a:lnTo>
                      <a:pt x="60" y="100"/>
                    </a:lnTo>
                    <a:lnTo>
                      <a:pt x="26" y="107"/>
                    </a:lnTo>
                    <a:lnTo>
                      <a:pt x="24" y="102"/>
                    </a:lnTo>
                    <a:lnTo>
                      <a:pt x="15" y="68"/>
                    </a:lnTo>
                    <a:lnTo>
                      <a:pt x="0" y="14"/>
                    </a:lnTo>
                  </a:path>
                </a:pathLst>
              </a:custGeom>
              <a:solidFill>
                <a:srgbClr val="D9D9D9"/>
              </a:solidFill>
              <a:ln w="4763">
                <a:solidFill>
                  <a:srgbClr val="FFFFFF"/>
                </a:solidFill>
                <a:prstDash val="solid"/>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endParaRPr>
              </a:p>
            </p:txBody>
          </p:sp>
          <p:sp>
            <p:nvSpPr>
              <p:cNvPr id="57" name="Freeform 8">
                <a:extLst>
                  <a:ext uri="{FF2B5EF4-FFF2-40B4-BE49-F238E27FC236}">
                    <a16:creationId xmlns:a16="http://schemas.microsoft.com/office/drawing/2014/main" id="{26757D76-4155-068D-EBE7-109861C1A9CE}"/>
                  </a:ext>
                </a:extLst>
              </p:cNvPr>
              <p:cNvSpPr>
                <a:spLocks/>
              </p:cNvSpPr>
              <p:nvPr/>
            </p:nvSpPr>
            <p:spPr bwMode="auto">
              <a:xfrm>
                <a:off x="3664408" y="3569540"/>
                <a:ext cx="47620" cy="68263"/>
              </a:xfrm>
              <a:custGeom>
                <a:avLst/>
                <a:gdLst>
                  <a:gd name="T0" fmla="*/ 0 w 44"/>
                  <a:gd name="T1" fmla="*/ 64 h 64"/>
                  <a:gd name="T2" fmla="*/ 0 w 44"/>
                  <a:gd name="T3" fmla="*/ 45 h 64"/>
                  <a:gd name="T4" fmla="*/ 25 w 44"/>
                  <a:gd name="T5" fmla="*/ 0 h 64"/>
                  <a:gd name="T6" fmla="*/ 44 w 44"/>
                  <a:gd name="T7" fmla="*/ 13 h 64"/>
                  <a:gd name="T8" fmla="*/ 23 w 44"/>
                  <a:gd name="T9" fmla="*/ 64 h 64"/>
                  <a:gd name="T10" fmla="*/ 0 w 44"/>
                  <a:gd name="T11" fmla="*/ 64 h 64"/>
                  <a:gd name="T12" fmla="*/ 0 60000 65536"/>
                  <a:gd name="T13" fmla="*/ 0 60000 65536"/>
                  <a:gd name="T14" fmla="*/ 0 60000 65536"/>
                  <a:gd name="T15" fmla="*/ 0 60000 65536"/>
                  <a:gd name="T16" fmla="*/ 0 60000 65536"/>
                  <a:gd name="T17" fmla="*/ 0 60000 65536"/>
                  <a:gd name="T18" fmla="*/ 0 w 44"/>
                  <a:gd name="T19" fmla="*/ 0 h 64"/>
                  <a:gd name="T20" fmla="*/ 44 w 44"/>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44" h="64">
                    <a:moveTo>
                      <a:pt x="0" y="64"/>
                    </a:moveTo>
                    <a:lnTo>
                      <a:pt x="0" y="45"/>
                    </a:lnTo>
                    <a:lnTo>
                      <a:pt x="25" y="0"/>
                    </a:lnTo>
                    <a:lnTo>
                      <a:pt x="44" y="13"/>
                    </a:lnTo>
                    <a:lnTo>
                      <a:pt x="23" y="64"/>
                    </a:lnTo>
                    <a:lnTo>
                      <a:pt x="0" y="64"/>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8" name="Freeform 9">
                <a:extLst>
                  <a:ext uri="{FF2B5EF4-FFF2-40B4-BE49-F238E27FC236}">
                    <a16:creationId xmlns:a16="http://schemas.microsoft.com/office/drawing/2014/main" id="{2B588D10-B91B-732F-2F12-11FB2DE73640}"/>
                  </a:ext>
                </a:extLst>
              </p:cNvPr>
              <p:cNvSpPr>
                <a:spLocks/>
              </p:cNvSpPr>
              <p:nvPr/>
            </p:nvSpPr>
            <p:spPr bwMode="auto">
              <a:xfrm>
                <a:off x="3732664" y="3509215"/>
                <a:ext cx="88891" cy="87313"/>
              </a:xfrm>
              <a:custGeom>
                <a:avLst/>
                <a:gdLst>
                  <a:gd name="T0" fmla="*/ 18 w 83"/>
                  <a:gd name="T1" fmla="*/ 9 h 81"/>
                  <a:gd name="T2" fmla="*/ 0 w 83"/>
                  <a:gd name="T3" fmla="*/ 48 h 81"/>
                  <a:gd name="T4" fmla="*/ 32 w 83"/>
                  <a:gd name="T5" fmla="*/ 74 h 81"/>
                  <a:gd name="T6" fmla="*/ 69 w 83"/>
                  <a:gd name="T7" fmla="*/ 81 h 81"/>
                  <a:gd name="T8" fmla="*/ 83 w 83"/>
                  <a:gd name="T9" fmla="*/ 49 h 81"/>
                  <a:gd name="T10" fmla="*/ 74 w 83"/>
                  <a:gd name="T11" fmla="*/ 0 h 81"/>
                  <a:gd name="T12" fmla="*/ 18 w 83"/>
                  <a:gd name="T13" fmla="*/ 9 h 81"/>
                  <a:gd name="T14" fmla="*/ 0 60000 65536"/>
                  <a:gd name="T15" fmla="*/ 0 60000 65536"/>
                  <a:gd name="T16" fmla="*/ 0 60000 65536"/>
                  <a:gd name="T17" fmla="*/ 0 60000 65536"/>
                  <a:gd name="T18" fmla="*/ 0 60000 65536"/>
                  <a:gd name="T19" fmla="*/ 0 60000 65536"/>
                  <a:gd name="T20" fmla="*/ 0 60000 65536"/>
                  <a:gd name="T21" fmla="*/ 0 w 83"/>
                  <a:gd name="T22" fmla="*/ 0 h 81"/>
                  <a:gd name="T23" fmla="*/ 83 w 83"/>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81">
                    <a:moveTo>
                      <a:pt x="18" y="9"/>
                    </a:moveTo>
                    <a:lnTo>
                      <a:pt x="0" y="48"/>
                    </a:lnTo>
                    <a:lnTo>
                      <a:pt x="32" y="74"/>
                    </a:lnTo>
                    <a:lnTo>
                      <a:pt x="69" y="81"/>
                    </a:lnTo>
                    <a:lnTo>
                      <a:pt x="83" y="49"/>
                    </a:lnTo>
                    <a:lnTo>
                      <a:pt x="74" y="0"/>
                    </a:lnTo>
                    <a:lnTo>
                      <a:pt x="18" y="9"/>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59" name="Freeform 10">
                <a:extLst>
                  <a:ext uri="{FF2B5EF4-FFF2-40B4-BE49-F238E27FC236}">
                    <a16:creationId xmlns:a16="http://schemas.microsoft.com/office/drawing/2014/main" id="{6CDDCF85-F3BE-5A6C-B895-1DCC68C58B00}"/>
                  </a:ext>
                </a:extLst>
              </p:cNvPr>
              <p:cNvSpPr>
                <a:spLocks/>
              </p:cNvSpPr>
              <p:nvPr/>
            </p:nvSpPr>
            <p:spPr bwMode="auto">
              <a:xfrm>
                <a:off x="3815205" y="3569540"/>
                <a:ext cx="131748" cy="98425"/>
              </a:xfrm>
              <a:custGeom>
                <a:avLst/>
                <a:gdLst>
                  <a:gd name="T0" fmla="*/ 0 w 123"/>
                  <a:gd name="T1" fmla="*/ 32 h 91"/>
                  <a:gd name="T2" fmla="*/ 84 w 123"/>
                  <a:gd name="T3" fmla="*/ 0 h 91"/>
                  <a:gd name="T4" fmla="*/ 100 w 123"/>
                  <a:gd name="T5" fmla="*/ 39 h 91"/>
                  <a:gd name="T6" fmla="*/ 116 w 123"/>
                  <a:gd name="T7" fmla="*/ 48 h 91"/>
                  <a:gd name="T8" fmla="*/ 123 w 123"/>
                  <a:gd name="T9" fmla="*/ 80 h 91"/>
                  <a:gd name="T10" fmla="*/ 81 w 123"/>
                  <a:gd name="T11" fmla="*/ 85 h 91"/>
                  <a:gd name="T12" fmla="*/ 51 w 123"/>
                  <a:gd name="T13" fmla="*/ 91 h 91"/>
                  <a:gd name="T14" fmla="*/ 0 w 123"/>
                  <a:gd name="T15" fmla="*/ 32 h 91"/>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91"/>
                  <a:gd name="T26" fmla="*/ 123 w 123"/>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91">
                    <a:moveTo>
                      <a:pt x="0" y="32"/>
                    </a:moveTo>
                    <a:lnTo>
                      <a:pt x="84" y="0"/>
                    </a:lnTo>
                    <a:lnTo>
                      <a:pt x="100" y="39"/>
                    </a:lnTo>
                    <a:lnTo>
                      <a:pt x="116" y="48"/>
                    </a:lnTo>
                    <a:lnTo>
                      <a:pt x="123" y="80"/>
                    </a:lnTo>
                    <a:lnTo>
                      <a:pt x="81" y="85"/>
                    </a:lnTo>
                    <a:lnTo>
                      <a:pt x="51" y="91"/>
                    </a:lnTo>
                    <a:lnTo>
                      <a:pt x="0" y="32"/>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0" name="Freeform 11">
                <a:extLst>
                  <a:ext uri="{FF2B5EF4-FFF2-40B4-BE49-F238E27FC236}">
                    <a16:creationId xmlns:a16="http://schemas.microsoft.com/office/drawing/2014/main" id="{F6B74CBD-EDC2-1008-1AFC-769559BB482C}"/>
                  </a:ext>
                </a:extLst>
              </p:cNvPr>
              <p:cNvSpPr>
                <a:spLocks/>
              </p:cNvSpPr>
              <p:nvPr/>
            </p:nvSpPr>
            <p:spPr bwMode="auto">
              <a:xfrm>
                <a:off x="3951716" y="3644153"/>
                <a:ext cx="104764" cy="52387"/>
              </a:xfrm>
              <a:custGeom>
                <a:avLst/>
                <a:gdLst>
                  <a:gd name="T0" fmla="*/ 15 w 98"/>
                  <a:gd name="T1" fmla="*/ 2 h 48"/>
                  <a:gd name="T2" fmla="*/ 0 w 98"/>
                  <a:gd name="T3" fmla="*/ 45 h 48"/>
                  <a:gd name="T4" fmla="*/ 26 w 98"/>
                  <a:gd name="T5" fmla="*/ 48 h 48"/>
                  <a:gd name="T6" fmla="*/ 42 w 98"/>
                  <a:gd name="T7" fmla="*/ 38 h 48"/>
                  <a:gd name="T8" fmla="*/ 72 w 98"/>
                  <a:gd name="T9" fmla="*/ 39 h 48"/>
                  <a:gd name="T10" fmla="*/ 98 w 98"/>
                  <a:gd name="T11" fmla="*/ 20 h 48"/>
                  <a:gd name="T12" fmla="*/ 81 w 98"/>
                  <a:gd name="T13" fmla="*/ 13 h 48"/>
                  <a:gd name="T14" fmla="*/ 68 w 98"/>
                  <a:gd name="T15" fmla="*/ 0 h 48"/>
                  <a:gd name="T16" fmla="*/ 15 w 98"/>
                  <a:gd name="T17" fmla="*/ 2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8"/>
                  <a:gd name="T29" fmla="*/ 98 w 9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8">
                    <a:moveTo>
                      <a:pt x="15" y="2"/>
                    </a:moveTo>
                    <a:lnTo>
                      <a:pt x="0" y="45"/>
                    </a:lnTo>
                    <a:lnTo>
                      <a:pt x="26" y="48"/>
                    </a:lnTo>
                    <a:lnTo>
                      <a:pt x="42" y="38"/>
                    </a:lnTo>
                    <a:lnTo>
                      <a:pt x="72" y="39"/>
                    </a:lnTo>
                    <a:lnTo>
                      <a:pt x="98" y="20"/>
                    </a:lnTo>
                    <a:lnTo>
                      <a:pt x="81" y="13"/>
                    </a:lnTo>
                    <a:lnTo>
                      <a:pt x="68" y="0"/>
                    </a:lnTo>
                    <a:lnTo>
                      <a:pt x="15" y="2"/>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1" name="Freeform 12">
                <a:extLst>
                  <a:ext uri="{FF2B5EF4-FFF2-40B4-BE49-F238E27FC236}">
                    <a16:creationId xmlns:a16="http://schemas.microsoft.com/office/drawing/2014/main" id="{A044D57A-8F3A-24D6-AD2B-F399CC1AB240}"/>
                  </a:ext>
                </a:extLst>
              </p:cNvPr>
              <p:cNvSpPr>
                <a:spLocks/>
              </p:cNvSpPr>
              <p:nvPr/>
            </p:nvSpPr>
            <p:spPr bwMode="auto">
              <a:xfrm>
                <a:off x="3981875" y="3717178"/>
                <a:ext cx="42859" cy="38100"/>
              </a:xfrm>
              <a:custGeom>
                <a:avLst/>
                <a:gdLst>
                  <a:gd name="T0" fmla="*/ 35 w 40"/>
                  <a:gd name="T1" fmla="*/ 0 h 35"/>
                  <a:gd name="T2" fmla="*/ 0 w 40"/>
                  <a:gd name="T3" fmla="*/ 3 h 35"/>
                  <a:gd name="T4" fmla="*/ 6 w 40"/>
                  <a:gd name="T5" fmla="*/ 35 h 35"/>
                  <a:gd name="T6" fmla="*/ 40 w 40"/>
                  <a:gd name="T7" fmla="*/ 27 h 35"/>
                  <a:gd name="T8" fmla="*/ 35 w 40"/>
                  <a:gd name="T9" fmla="*/ 0 h 35"/>
                  <a:gd name="T10" fmla="*/ 0 60000 65536"/>
                  <a:gd name="T11" fmla="*/ 0 60000 65536"/>
                  <a:gd name="T12" fmla="*/ 0 60000 65536"/>
                  <a:gd name="T13" fmla="*/ 0 60000 65536"/>
                  <a:gd name="T14" fmla="*/ 0 60000 65536"/>
                  <a:gd name="T15" fmla="*/ 0 w 40"/>
                  <a:gd name="T16" fmla="*/ 0 h 35"/>
                  <a:gd name="T17" fmla="*/ 40 w 40"/>
                  <a:gd name="T18" fmla="*/ 35 h 35"/>
                </a:gdLst>
                <a:ahLst/>
                <a:cxnLst>
                  <a:cxn ang="T10">
                    <a:pos x="T0" y="T1"/>
                  </a:cxn>
                  <a:cxn ang="T11">
                    <a:pos x="T2" y="T3"/>
                  </a:cxn>
                  <a:cxn ang="T12">
                    <a:pos x="T4" y="T5"/>
                  </a:cxn>
                  <a:cxn ang="T13">
                    <a:pos x="T6" y="T7"/>
                  </a:cxn>
                  <a:cxn ang="T14">
                    <a:pos x="T8" y="T9"/>
                  </a:cxn>
                </a:cxnLst>
                <a:rect l="T15" t="T16" r="T17" b="T18"/>
                <a:pathLst>
                  <a:path w="40" h="35">
                    <a:moveTo>
                      <a:pt x="35" y="0"/>
                    </a:moveTo>
                    <a:lnTo>
                      <a:pt x="0" y="3"/>
                    </a:lnTo>
                    <a:lnTo>
                      <a:pt x="6" y="35"/>
                    </a:lnTo>
                    <a:lnTo>
                      <a:pt x="40" y="27"/>
                    </a:lnTo>
                    <a:lnTo>
                      <a:pt x="35" y="0"/>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2" name="Freeform 13">
                <a:extLst>
                  <a:ext uri="{FF2B5EF4-FFF2-40B4-BE49-F238E27FC236}">
                    <a16:creationId xmlns:a16="http://schemas.microsoft.com/office/drawing/2014/main" id="{550C5F0A-8FE8-EF66-A608-013A410DFACA}"/>
                  </a:ext>
                </a:extLst>
              </p:cNvPr>
              <p:cNvSpPr>
                <a:spLocks/>
              </p:cNvSpPr>
              <p:nvPr/>
            </p:nvSpPr>
            <p:spPr bwMode="auto">
              <a:xfrm>
                <a:off x="4029495" y="3758453"/>
                <a:ext cx="28572" cy="36512"/>
              </a:xfrm>
              <a:custGeom>
                <a:avLst/>
                <a:gdLst>
                  <a:gd name="T0" fmla="*/ 0 w 27"/>
                  <a:gd name="T1" fmla="*/ 13 h 34"/>
                  <a:gd name="T2" fmla="*/ 27 w 27"/>
                  <a:gd name="T3" fmla="*/ 0 h 34"/>
                  <a:gd name="T4" fmla="*/ 27 w 27"/>
                  <a:gd name="T5" fmla="*/ 30 h 34"/>
                  <a:gd name="T6" fmla="*/ 9 w 27"/>
                  <a:gd name="T7" fmla="*/ 34 h 34"/>
                  <a:gd name="T8" fmla="*/ 0 w 27"/>
                  <a:gd name="T9" fmla="*/ 13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0" y="13"/>
                    </a:moveTo>
                    <a:lnTo>
                      <a:pt x="27" y="0"/>
                    </a:lnTo>
                    <a:lnTo>
                      <a:pt x="27" y="30"/>
                    </a:lnTo>
                    <a:lnTo>
                      <a:pt x="9" y="34"/>
                    </a:lnTo>
                    <a:lnTo>
                      <a:pt x="0" y="13"/>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3" name="Freeform 14">
                <a:extLst>
                  <a:ext uri="{FF2B5EF4-FFF2-40B4-BE49-F238E27FC236}">
                    <a16:creationId xmlns:a16="http://schemas.microsoft.com/office/drawing/2014/main" id="{8B4AC288-A78C-F032-A84C-D14BF1511D30}"/>
                  </a:ext>
                </a:extLst>
              </p:cNvPr>
              <p:cNvSpPr>
                <a:spLocks/>
              </p:cNvSpPr>
              <p:nvPr/>
            </p:nvSpPr>
            <p:spPr bwMode="auto">
              <a:xfrm>
                <a:off x="4102512" y="3775915"/>
                <a:ext cx="177781" cy="212725"/>
              </a:xfrm>
              <a:custGeom>
                <a:avLst/>
                <a:gdLst>
                  <a:gd name="T0" fmla="*/ 28 w 167"/>
                  <a:gd name="T1" fmla="*/ 0 h 197"/>
                  <a:gd name="T2" fmla="*/ 0 w 167"/>
                  <a:gd name="T3" fmla="*/ 75 h 197"/>
                  <a:gd name="T4" fmla="*/ 20 w 167"/>
                  <a:gd name="T5" fmla="*/ 112 h 197"/>
                  <a:gd name="T6" fmla="*/ 20 w 167"/>
                  <a:gd name="T7" fmla="*/ 179 h 197"/>
                  <a:gd name="T8" fmla="*/ 60 w 167"/>
                  <a:gd name="T9" fmla="*/ 197 h 197"/>
                  <a:gd name="T10" fmla="*/ 78 w 167"/>
                  <a:gd name="T11" fmla="*/ 158 h 197"/>
                  <a:gd name="T12" fmla="*/ 129 w 167"/>
                  <a:gd name="T13" fmla="*/ 149 h 197"/>
                  <a:gd name="T14" fmla="*/ 167 w 167"/>
                  <a:gd name="T15" fmla="*/ 106 h 197"/>
                  <a:gd name="T16" fmla="*/ 127 w 167"/>
                  <a:gd name="T17" fmla="*/ 39 h 197"/>
                  <a:gd name="T18" fmla="*/ 28 w 167"/>
                  <a:gd name="T19" fmla="*/ 0 h 1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7"/>
                  <a:gd name="T31" fmla="*/ 0 h 197"/>
                  <a:gd name="T32" fmla="*/ 167 w 167"/>
                  <a:gd name="T33" fmla="*/ 197 h 1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7" h="197">
                    <a:moveTo>
                      <a:pt x="28" y="0"/>
                    </a:moveTo>
                    <a:lnTo>
                      <a:pt x="0" y="75"/>
                    </a:lnTo>
                    <a:lnTo>
                      <a:pt x="20" y="112"/>
                    </a:lnTo>
                    <a:lnTo>
                      <a:pt x="20" y="179"/>
                    </a:lnTo>
                    <a:lnTo>
                      <a:pt x="60" y="197"/>
                    </a:lnTo>
                    <a:lnTo>
                      <a:pt x="78" y="158"/>
                    </a:lnTo>
                    <a:lnTo>
                      <a:pt x="129" y="149"/>
                    </a:lnTo>
                    <a:lnTo>
                      <a:pt x="167" y="106"/>
                    </a:lnTo>
                    <a:lnTo>
                      <a:pt x="127" y="39"/>
                    </a:lnTo>
                    <a:lnTo>
                      <a:pt x="28" y="0"/>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4" name="Freeform 15">
                <a:extLst>
                  <a:ext uri="{FF2B5EF4-FFF2-40B4-BE49-F238E27FC236}">
                    <a16:creationId xmlns:a16="http://schemas.microsoft.com/office/drawing/2014/main" id="{1B7CD3C7-74B3-1DBE-DDE5-A7927F4F651F}"/>
                  </a:ext>
                </a:extLst>
              </p:cNvPr>
              <p:cNvSpPr>
                <a:spLocks/>
              </p:cNvSpPr>
              <p:nvPr/>
            </p:nvSpPr>
            <p:spPr bwMode="auto">
              <a:xfrm>
                <a:off x="4039019" y="3675903"/>
                <a:ext cx="98415" cy="84137"/>
              </a:xfrm>
              <a:custGeom>
                <a:avLst/>
                <a:gdLst>
                  <a:gd name="T0" fmla="*/ 19 w 92"/>
                  <a:gd name="T1" fmla="*/ 0 h 77"/>
                  <a:gd name="T2" fmla="*/ 0 w 92"/>
                  <a:gd name="T3" fmla="*/ 23 h 77"/>
                  <a:gd name="T4" fmla="*/ 8 w 92"/>
                  <a:gd name="T5" fmla="*/ 41 h 77"/>
                  <a:gd name="T6" fmla="*/ 25 w 92"/>
                  <a:gd name="T7" fmla="*/ 47 h 77"/>
                  <a:gd name="T8" fmla="*/ 43 w 92"/>
                  <a:gd name="T9" fmla="*/ 77 h 77"/>
                  <a:gd name="T10" fmla="*/ 91 w 92"/>
                  <a:gd name="T11" fmla="*/ 65 h 77"/>
                  <a:gd name="T12" fmla="*/ 92 w 92"/>
                  <a:gd name="T13" fmla="*/ 33 h 77"/>
                  <a:gd name="T14" fmla="*/ 57 w 92"/>
                  <a:gd name="T15" fmla="*/ 6 h 77"/>
                  <a:gd name="T16" fmla="*/ 19 w 92"/>
                  <a:gd name="T17" fmla="*/ 0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77"/>
                  <a:gd name="T29" fmla="*/ 92 w 92"/>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77">
                    <a:moveTo>
                      <a:pt x="19" y="0"/>
                    </a:moveTo>
                    <a:lnTo>
                      <a:pt x="0" y="23"/>
                    </a:lnTo>
                    <a:lnTo>
                      <a:pt x="8" y="41"/>
                    </a:lnTo>
                    <a:lnTo>
                      <a:pt x="25" y="47"/>
                    </a:lnTo>
                    <a:lnTo>
                      <a:pt x="43" y="77"/>
                    </a:lnTo>
                    <a:lnTo>
                      <a:pt x="91" y="65"/>
                    </a:lnTo>
                    <a:lnTo>
                      <a:pt x="92" y="33"/>
                    </a:lnTo>
                    <a:lnTo>
                      <a:pt x="57" y="6"/>
                    </a:lnTo>
                    <a:lnTo>
                      <a:pt x="19" y="0"/>
                    </a:lnTo>
                    <a:close/>
                  </a:path>
                </a:pathLst>
              </a:custGeom>
              <a:solidFill>
                <a:srgbClr val="D52B1E">
                  <a:lumMod val="75000"/>
                </a:srgbClr>
              </a:solidFill>
              <a:ln w="6350">
                <a:solidFill>
                  <a:srgbClr val="FFFFFF"/>
                </a:solidFill>
                <a:round/>
                <a:headEnd/>
                <a:tailEnd/>
              </a:ln>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ea typeface="Verdana" panose="020B0604030504040204" pitchFamily="34" charset="0"/>
                  <a:cs typeface="Tahoma" panose="020B0604030504040204" pitchFamily="34" charset="0"/>
                </a:endParaRPr>
              </a:p>
            </p:txBody>
          </p:sp>
          <p:sp>
            <p:nvSpPr>
              <p:cNvPr id="65" name="TextBox 143">
                <a:extLst>
                  <a:ext uri="{FF2B5EF4-FFF2-40B4-BE49-F238E27FC236}">
                    <a16:creationId xmlns:a16="http://schemas.microsoft.com/office/drawing/2014/main" id="{451BF597-9AA5-7490-A744-29AA4A4F76F5}"/>
                  </a:ext>
                </a:extLst>
              </p:cNvPr>
              <p:cNvSpPr txBox="1">
                <a:spLocks noChangeArrowheads="1"/>
              </p:cNvSpPr>
              <p:nvPr/>
            </p:nvSpPr>
            <p:spPr bwMode="auto">
              <a:xfrm>
                <a:off x="7796051" y="1442710"/>
                <a:ext cx="320641" cy="21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oAutofit/>
              </a:bodyPr>
              <a:lstStyle>
                <a:lvl1pPr>
                  <a:lnSpc>
                    <a:spcPct val="90000"/>
                  </a:lnSpc>
                  <a:spcBef>
                    <a:spcPts val="1000"/>
                  </a:spcBef>
                  <a:buFont typeface="Arial" charset="0"/>
                  <a:buChar char="•"/>
                  <a:defRPr sz="2800">
                    <a:solidFill>
                      <a:schemeClr val="tx1"/>
                    </a:solidFill>
                    <a:latin typeface="Georgia" charset="0"/>
                    <a:ea typeface="ＭＳ Ｐゴシック" charset="-128"/>
                    <a:cs typeface="MS PGothic" charset="-128"/>
                  </a:defRPr>
                </a:lvl1pPr>
                <a:lvl2pPr marL="742950" indent="-285750">
                  <a:lnSpc>
                    <a:spcPct val="90000"/>
                  </a:lnSpc>
                  <a:spcBef>
                    <a:spcPts val="500"/>
                  </a:spcBef>
                  <a:buFont typeface="Arial" charset="0"/>
                  <a:buChar char="•"/>
                  <a:defRPr sz="2400">
                    <a:solidFill>
                      <a:schemeClr val="tx1"/>
                    </a:solidFill>
                    <a:latin typeface="Georgia" charset="0"/>
                    <a:ea typeface="ＭＳ Ｐゴシック" charset="-128"/>
                    <a:cs typeface="MS PGothic" charset="-128"/>
                  </a:defRPr>
                </a:lvl2pPr>
                <a:lvl3pPr marL="1143000" indent="-228600">
                  <a:lnSpc>
                    <a:spcPct val="90000"/>
                  </a:lnSpc>
                  <a:spcBef>
                    <a:spcPts val="500"/>
                  </a:spcBef>
                  <a:buFont typeface="Arial" charset="0"/>
                  <a:buChar char="•"/>
                  <a:defRPr sz="2000">
                    <a:solidFill>
                      <a:schemeClr val="tx1"/>
                    </a:solidFill>
                    <a:latin typeface="Georgia" charset="0"/>
                    <a:ea typeface="ＭＳ Ｐゴシック" charset="-128"/>
                    <a:cs typeface="MS PGothic" charset="-128"/>
                  </a:defRPr>
                </a:lvl3pPr>
                <a:lvl4pPr marL="16002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4pPr>
                <a:lvl5pPr marL="20574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NH</a:t>
                </a:r>
              </a:p>
            </p:txBody>
          </p:sp>
          <p:sp>
            <p:nvSpPr>
              <p:cNvPr id="66" name="TextBox 142">
                <a:extLst>
                  <a:ext uri="{FF2B5EF4-FFF2-40B4-BE49-F238E27FC236}">
                    <a16:creationId xmlns:a16="http://schemas.microsoft.com/office/drawing/2014/main" id="{9EDBDD1D-CEAD-4E5A-63D6-50A7B3D21979}"/>
                  </a:ext>
                </a:extLst>
              </p:cNvPr>
              <p:cNvSpPr txBox="1">
                <a:spLocks noChangeArrowheads="1"/>
              </p:cNvSpPr>
              <p:nvPr/>
            </p:nvSpPr>
            <p:spPr bwMode="auto">
              <a:xfrm>
                <a:off x="7653501" y="1312238"/>
                <a:ext cx="320641" cy="3312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oAutofit/>
              </a:bodyPr>
              <a:lstStyle>
                <a:lvl1pPr>
                  <a:lnSpc>
                    <a:spcPct val="90000"/>
                  </a:lnSpc>
                  <a:spcBef>
                    <a:spcPts val="1000"/>
                  </a:spcBef>
                  <a:buFont typeface="Arial" charset="0"/>
                  <a:buChar char="•"/>
                  <a:defRPr sz="2800">
                    <a:solidFill>
                      <a:schemeClr val="tx1"/>
                    </a:solidFill>
                    <a:latin typeface="Georgia" charset="0"/>
                    <a:ea typeface="ＭＳ Ｐゴシック" charset="-128"/>
                    <a:cs typeface="MS PGothic" charset="-128"/>
                  </a:defRPr>
                </a:lvl1pPr>
                <a:lvl2pPr marL="742950" indent="-285750">
                  <a:lnSpc>
                    <a:spcPct val="90000"/>
                  </a:lnSpc>
                  <a:spcBef>
                    <a:spcPts val="500"/>
                  </a:spcBef>
                  <a:buFont typeface="Arial" charset="0"/>
                  <a:buChar char="•"/>
                  <a:defRPr sz="2400">
                    <a:solidFill>
                      <a:schemeClr val="tx1"/>
                    </a:solidFill>
                    <a:latin typeface="Georgia" charset="0"/>
                    <a:ea typeface="ＭＳ Ｐゴシック" charset="-128"/>
                    <a:cs typeface="MS PGothic" charset="-128"/>
                  </a:defRPr>
                </a:lvl2pPr>
                <a:lvl3pPr marL="1143000" indent="-228600">
                  <a:lnSpc>
                    <a:spcPct val="90000"/>
                  </a:lnSpc>
                  <a:spcBef>
                    <a:spcPts val="500"/>
                  </a:spcBef>
                  <a:buFont typeface="Arial" charset="0"/>
                  <a:buChar char="•"/>
                  <a:defRPr sz="2000">
                    <a:solidFill>
                      <a:schemeClr val="tx1"/>
                    </a:solidFill>
                    <a:latin typeface="Georgia" charset="0"/>
                    <a:ea typeface="ＭＳ Ｐゴシック" charset="-128"/>
                    <a:cs typeface="MS PGothic" charset="-128"/>
                  </a:defRPr>
                </a:lvl3pPr>
                <a:lvl4pPr marL="16002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4pPr>
                <a:lvl5pPr marL="2057400" indent="-228600">
                  <a:lnSpc>
                    <a:spcPct val="90000"/>
                  </a:lnSpc>
                  <a:spcBef>
                    <a:spcPts val="500"/>
                  </a:spcBef>
                  <a:buFont typeface="Arial" charset="0"/>
                  <a:buChar char="•"/>
                  <a:defRPr>
                    <a:solidFill>
                      <a:schemeClr val="tx1"/>
                    </a:solidFill>
                    <a:latin typeface="Georgia" charset="0"/>
                    <a:ea typeface="ＭＳ Ｐゴシック" charset="-128"/>
                    <a:cs typeface="MS PGothic" charset="-128"/>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Georgia" charset="0"/>
                    <a:ea typeface="ＭＳ Ｐゴシック" charset="-128"/>
                    <a:cs typeface="MS PGothic" charset="-128"/>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effectLst/>
                    <a:uLnTx/>
                    <a:uFillTx/>
                    <a:latin typeface="+mn-lt"/>
                    <a:ea typeface="Verdana" panose="020B0604030504040204" pitchFamily="34" charset="0"/>
                    <a:cs typeface="Verdana"/>
                  </a:rPr>
                  <a:t>VT</a:t>
                </a:r>
                <a:endParaRPr kumimoji="0" lang="en-US" altLang="en-US" sz="800" b="0" i="0" u="none" strike="noStrike" kern="0" cap="none" spc="0" normalizeH="0" baseline="0" noProof="0">
                  <a:ln>
                    <a:noFill/>
                  </a:ln>
                  <a:effectLst/>
                  <a:uLnTx/>
                  <a:uFillTx/>
                  <a:latin typeface="+mn-lt"/>
                  <a:ea typeface="Verdana" panose="020B0604030504040204" pitchFamily="34" charset="0"/>
                  <a:cs typeface="Verdana"/>
                </a:endParaRPr>
              </a:p>
            </p:txBody>
          </p:sp>
          <p:sp>
            <p:nvSpPr>
              <p:cNvPr id="67" name="TextBox 102">
                <a:extLst>
                  <a:ext uri="{FF2B5EF4-FFF2-40B4-BE49-F238E27FC236}">
                    <a16:creationId xmlns:a16="http://schemas.microsoft.com/office/drawing/2014/main" id="{D42FAD5B-B039-FA2E-BD47-2E7DAA0C1F4B}"/>
                  </a:ext>
                </a:extLst>
              </p:cNvPr>
              <p:cNvSpPr txBox="1">
                <a:spLocks noChangeArrowheads="1"/>
              </p:cNvSpPr>
              <p:nvPr/>
            </p:nvSpPr>
            <p:spPr bwMode="auto">
              <a:xfrm>
                <a:off x="6685285" y="2012203"/>
                <a:ext cx="34445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OH</a:t>
                </a:r>
              </a:p>
            </p:txBody>
          </p:sp>
          <p:sp>
            <p:nvSpPr>
              <p:cNvPr id="68" name="TextBox 103">
                <a:extLst>
                  <a:ext uri="{FF2B5EF4-FFF2-40B4-BE49-F238E27FC236}">
                    <a16:creationId xmlns:a16="http://schemas.microsoft.com/office/drawing/2014/main" id="{08F4761A-D353-881A-00C9-36C24AD6E48A}"/>
                  </a:ext>
                </a:extLst>
              </p:cNvPr>
              <p:cNvSpPr txBox="1">
                <a:spLocks noChangeArrowheads="1"/>
              </p:cNvSpPr>
              <p:nvPr/>
            </p:nvSpPr>
            <p:spPr bwMode="auto">
              <a:xfrm>
                <a:off x="6956273" y="2260441"/>
                <a:ext cx="36420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6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WV</a:t>
                </a:r>
              </a:p>
            </p:txBody>
          </p:sp>
          <p:sp>
            <p:nvSpPr>
              <p:cNvPr id="69" name="TextBox 104">
                <a:extLst>
                  <a:ext uri="{FF2B5EF4-FFF2-40B4-BE49-F238E27FC236}">
                    <a16:creationId xmlns:a16="http://schemas.microsoft.com/office/drawing/2014/main" id="{452756B9-044A-7457-BA0D-193B43FA5024}"/>
                  </a:ext>
                </a:extLst>
              </p:cNvPr>
              <p:cNvSpPr txBox="1">
                <a:spLocks noChangeArrowheads="1"/>
              </p:cNvSpPr>
              <p:nvPr/>
            </p:nvSpPr>
            <p:spPr bwMode="auto">
              <a:xfrm>
                <a:off x="7262896" y="2377363"/>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VA</a:t>
                </a:r>
              </a:p>
            </p:txBody>
          </p:sp>
          <p:sp>
            <p:nvSpPr>
              <p:cNvPr id="70" name="TextBox 105">
                <a:extLst>
                  <a:ext uri="{FF2B5EF4-FFF2-40B4-BE49-F238E27FC236}">
                    <a16:creationId xmlns:a16="http://schemas.microsoft.com/office/drawing/2014/main" id="{F80C84C9-B149-02CC-5E7B-38882C3CBEB7}"/>
                  </a:ext>
                </a:extLst>
              </p:cNvPr>
              <p:cNvSpPr txBox="1">
                <a:spLocks noChangeArrowheads="1"/>
              </p:cNvSpPr>
              <p:nvPr/>
            </p:nvSpPr>
            <p:spPr bwMode="auto">
              <a:xfrm>
                <a:off x="7244864" y="1828535"/>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PA</a:t>
                </a:r>
              </a:p>
            </p:txBody>
          </p:sp>
          <p:sp>
            <p:nvSpPr>
              <p:cNvPr id="71" name="TextBox 106">
                <a:extLst>
                  <a:ext uri="{FF2B5EF4-FFF2-40B4-BE49-F238E27FC236}">
                    <a16:creationId xmlns:a16="http://schemas.microsoft.com/office/drawing/2014/main" id="{18841915-B2FB-FD26-6242-0034FB42B30C}"/>
                  </a:ext>
                </a:extLst>
              </p:cNvPr>
              <p:cNvSpPr txBox="1">
                <a:spLocks noChangeArrowheads="1"/>
              </p:cNvSpPr>
              <p:nvPr/>
            </p:nvSpPr>
            <p:spPr bwMode="auto">
              <a:xfrm>
                <a:off x="7462391" y="1474083"/>
                <a:ext cx="32699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NY</a:t>
                </a:r>
              </a:p>
            </p:txBody>
          </p:sp>
          <p:sp>
            <p:nvSpPr>
              <p:cNvPr id="72" name="TextBox 107">
                <a:extLst>
                  <a:ext uri="{FF2B5EF4-FFF2-40B4-BE49-F238E27FC236}">
                    <a16:creationId xmlns:a16="http://schemas.microsoft.com/office/drawing/2014/main" id="{097CB775-7C76-F8EB-D1D0-FE32DCB35563}"/>
                  </a:ext>
                </a:extLst>
              </p:cNvPr>
              <p:cNvSpPr txBox="1">
                <a:spLocks noChangeArrowheads="1"/>
              </p:cNvSpPr>
              <p:nvPr/>
            </p:nvSpPr>
            <p:spPr bwMode="auto">
              <a:xfrm>
                <a:off x="7941063" y="991658"/>
                <a:ext cx="346039"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ME</a:t>
                </a:r>
              </a:p>
            </p:txBody>
          </p:sp>
          <p:sp>
            <p:nvSpPr>
              <p:cNvPr id="73" name="TextBox 108">
                <a:extLst>
                  <a:ext uri="{FF2B5EF4-FFF2-40B4-BE49-F238E27FC236}">
                    <a16:creationId xmlns:a16="http://schemas.microsoft.com/office/drawing/2014/main" id="{A21FDEED-7EEC-CD22-995B-C3031DDD81CF}"/>
                  </a:ext>
                </a:extLst>
              </p:cNvPr>
              <p:cNvSpPr txBox="1">
                <a:spLocks noChangeArrowheads="1"/>
              </p:cNvSpPr>
              <p:nvPr/>
            </p:nvSpPr>
            <p:spPr bwMode="auto">
              <a:xfrm>
                <a:off x="7196229" y="2643743"/>
                <a:ext cx="33651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NC</a:t>
                </a:r>
              </a:p>
            </p:txBody>
          </p:sp>
          <p:sp>
            <p:nvSpPr>
              <p:cNvPr id="74" name="TextBox 109">
                <a:extLst>
                  <a:ext uri="{FF2B5EF4-FFF2-40B4-BE49-F238E27FC236}">
                    <a16:creationId xmlns:a16="http://schemas.microsoft.com/office/drawing/2014/main" id="{1F43CA22-E204-11D5-CB11-288635BCAC6C}"/>
                  </a:ext>
                </a:extLst>
              </p:cNvPr>
              <p:cNvSpPr txBox="1">
                <a:spLocks noChangeArrowheads="1"/>
              </p:cNvSpPr>
              <p:nvPr/>
            </p:nvSpPr>
            <p:spPr bwMode="auto">
              <a:xfrm>
                <a:off x="7082892" y="2861807"/>
                <a:ext cx="32643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SC</a:t>
                </a:r>
              </a:p>
            </p:txBody>
          </p:sp>
          <p:sp>
            <p:nvSpPr>
              <p:cNvPr id="75" name="TextBox 110">
                <a:extLst>
                  <a:ext uri="{FF2B5EF4-FFF2-40B4-BE49-F238E27FC236}">
                    <a16:creationId xmlns:a16="http://schemas.microsoft.com/office/drawing/2014/main" id="{93F15D1D-871E-7DF5-5616-659EC413824B}"/>
                  </a:ext>
                </a:extLst>
              </p:cNvPr>
              <p:cNvSpPr txBox="1">
                <a:spLocks noChangeArrowheads="1"/>
              </p:cNvSpPr>
              <p:nvPr/>
            </p:nvSpPr>
            <p:spPr bwMode="auto">
              <a:xfrm>
                <a:off x="6775437" y="3045894"/>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GA</a:t>
                </a:r>
              </a:p>
            </p:txBody>
          </p:sp>
          <p:sp>
            <p:nvSpPr>
              <p:cNvPr id="76" name="TextBox 111">
                <a:extLst>
                  <a:ext uri="{FF2B5EF4-FFF2-40B4-BE49-F238E27FC236}">
                    <a16:creationId xmlns:a16="http://schemas.microsoft.com/office/drawing/2014/main" id="{BFFCB3C0-3F9F-A109-EEBC-30ECDE5EEDF1}"/>
                  </a:ext>
                </a:extLst>
              </p:cNvPr>
              <p:cNvSpPr txBox="1">
                <a:spLocks noChangeArrowheads="1"/>
              </p:cNvSpPr>
              <p:nvPr/>
            </p:nvSpPr>
            <p:spPr bwMode="auto">
              <a:xfrm>
                <a:off x="6434307" y="2710703"/>
                <a:ext cx="326991" cy="214312"/>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TN</a:t>
                </a:r>
              </a:p>
            </p:txBody>
          </p:sp>
          <p:sp>
            <p:nvSpPr>
              <p:cNvPr id="77" name="TextBox 112">
                <a:extLst>
                  <a:ext uri="{FF2B5EF4-FFF2-40B4-BE49-F238E27FC236}">
                    <a16:creationId xmlns:a16="http://schemas.microsoft.com/office/drawing/2014/main" id="{EC0D2559-F2FD-D6BC-51A4-E8439354AA58}"/>
                  </a:ext>
                </a:extLst>
              </p:cNvPr>
              <p:cNvSpPr txBox="1">
                <a:spLocks noChangeArrowheads="1"/>
              </p:cNvSpPr>
              <p:nvPr/>
            </p:nvSpPr>
            <p:spPr bwMode="auto">
              <a:xfrm>
                <a:off x="6537355" y="2477231"/>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KY</a:t>
                </a:r>
              </a:p>
            </p:txBody>
          </p:sp>
          <p:sp>
            <p:nvSpPr>
              <p:cNvPr id="78" name="TextBox 113">
                <a:extLst>
                  <a:ext uri="{FF2B5EF4-FFF2-40B4-BE49-F238E27FC236}">
                    <a16:creationId xmlns:a16="http://schemas.microsoft.com/office/drawing/2014/main" id="{D368DDBB-6907-8474-370A-B39BD40F9E51}"/>
                  </a:ext>
                </a:extLst>
              </p:cNvPr>
              <p:cNvSpPr txBox="1">
                <a:spLocks noChangeArrowheads="1"/>
              </p:cNvSpPr>
              <p:nvPr/>
            </p:nvSpPr>
            <p:spPr bwMode="auto">
              <a:xfrm>
                <a:off x="6372402" y="2152491"/>
                <a:ext cx="303180"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IN</a:t>
                </a:r>
              </a:p>
            </p:txBody>
          </p:sp>
          <p:sp>
            <p:nvSpPr>
              <p:cNvPr id="79" name="TextBox 114">
                <a:extLst>
                  <a:ext uri="{FF2B5EF4-FFF2-40B4-BE49-F238E27FC236}">
                    <a16:creationId xmlns:a16="http://schemas.microsoft.com/office/drawing/2014/main" id="{6E1F0FCF-8B86-3C55-DA69-8B5403B6A8C4}"/>
                  </a:ext>
                </a:extLst>
              </p:cNvPr>
              <p:cNvSpPr txBox="1">
                <a:spLocks noChangeArrowheads="1"/>
              </p:cNvSpPr>
              <p:nvPr/>
            </p:nvSpPr>
            <p:spPr bwMode="auto">
              <a:xfrm>
                <a:off x="6483810" y="1637722"/>
                <a:ext cx="31905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MI</a:t>
                </a:r>
              </a:p>
            </p:txBody>
          </p:sp>
          <p:sp>
            <p:nvSpPr>
              <p:cNvPr id="80" name="TextBox 115">
                <a:extLst>
                  <a:ext uri="{FF2B5EF4-FFF2-40B4-BE49-F238E27FC236}">
                    <a16:creationId xmlns:a16="http://schemas.microsoft.com/office/drawing/2014/main" id="{D480C9E1-7EEF-0BBB-C32D-9DCF668A670D}"/>
                  </a:ext>
                </a:extLst>
              </p:cNvPr>
              <p:cNvSpPr txBox="1">
                <a:spLocks noChangeArrowheads="1"/>
              </p:cNvSpPr>
              <p:nvPr/>
            </p:nvSpPr>
            <p:spPr bwMode="auto">
              <a:xfrm>
                <a:off x="5948581" y="1507221"/>
                <a:ext cx="329287"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WI</a:t>
                </a:r>
              </a:p>
            </p:txBody>
          </p:sp>
          <p:sp>
            <p:nvSpPr>
              <p:cNvPr id="81" name="TextBox 116">
                <a:extLst>
                  <a:ext uri="{FF2B5EF4-FFF2-40B4-BE49-F238E27FC236}">
                    <a16:creationId xmlns:a16="http://schemas.microsoft.com/office/drawing/2014/main" id="{EED7C84F-A55A-5490-D39D-DB6B58121035}"/>
                  </a:ext>
                </a:extLst>
              </p:cNvPr>
              <p:cNvSpPr txBox="1">
                <a:spLocks noChangeArrowheads="1"/>
              </p:cNvSpPr>
              <p:nvPr/>
            </p:nvSpPr>
            <p:spPr bwMode="auto">
              <a:xfrm>
                <a:off x="5453416" y="1312291"/>
                <a:ext cx="357150"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MN</a:t>
                </a:r>
              </a:p>
            </p:txBody>
          </p:sp>
          <p:sp>
            <p:nvSpPr>
              <p:cNvPr id="82" name="TextBox 117">
                <a:extLst>
                  <a:ext uri="{FF2B5EF4-FFF2-40B4-BE49-F238E27FC236}">
                    <a16:creationId xmlns:a16="http://schemas.microsoft.com/office/drawing/2014/main" id="{B2AAA888-7EA9-F728-52C1-97D01F96162E}"/>
                  </a:ext>
                </a:extLst>
              </p:cNvPr>
              <p:cNvSpPr txBox="1">
                <a:spLocks noChangeArrowheads="1"/>
              </p:cNvSpPr>
              <p:nvPr/>
            </p:nvSpPr>
            <p:spPr bwMode="auto">
              <a:xfrm>
                <a:off x="6067855" y="2074883"/>
                <a:ext cx="287307"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IL</a:t>
                </a:r>
              </a:p>
            </p:txBody>
          </p:sp>
          <p:sp>
            <p:nvSpPr>
              <p:cNvPr id="83" name="TextBox 118">
                <a:extLst>
                  <a:ext uri="{FF2B5EF4-FFF2-40B4-BE49-F238E27FC236}">
                    <a16:creationId xmlns:a16="http://schemas.microsoft.com/office/drawing/2014/main" id="{B988877C-5106-F686-BF16-8680CEC89EF5}"/>
                  </a:ext>
                </a:extLst>
              </p:cNvPr>
              <p:cNvSpPr txBox="1">
                <a:spLocks noChangeArrowheads="1"/>
              </p:cNvSpPr>
              <p:nvPr/>
            </p:nvSpPr>
            <p:spPr bwMode="auto">
              <a:xfrm>
                <a:off x="5723195" y="3367076"/>
                <a:ext cx="312906"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LA</a:t>
                </a:r>
              </a:p>
            </p:txBody>
          </p:sp>
          <p:sp>
            <p:nvSpPr>
              <p:cNvPr id="84" name="TextBox 119">
                <a:extLst>
                  <a:ext uri="{FF2B5EF4-FFF2-40B4-BE49-F238E27FC236}">
                    <a16:creationId xmlns:a16="http://schemas.microsoft.com/office/drawing/2014/main" id="{D2F38184-CBEC-08DA-2184-7616C77EA436}"/>
                  </a:ext>
                </a:extLst>
              </p:cNvPr>
              <p:cNvSpPr txBox="1">
                <a:spLocks noChangeArrowheads="1"/>
              </p:cNvSpPr>
              <p:nvPr/>
            </p:nvSpPr>
            <p:spPr bwMode="auto">
              <a:xfrm>
                <a:off x="4981895" y="3326653"/>
                <a:ext cx="32573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TX</a:t>
                </a:r>
              </a:p>
            </p:txBody>
          </p:sp>
          <p:sp>
            <p:nvSpPr>
              <p:cNvPr id="85" name="TextBox 120">
                <a:extLst>
                  <a:ext uri="{FF2B5EF4-FFF2-40B4-BE49-F238E27FC236}">
                    <a16:creationId xmlns:a16="http://schemas.microsoft.com/office/drawing/2014/main" id="{F953214F-5BD1-DC90-4AA9-F2BB1D590F6B}"/>
                  </a:ext>
                </a:extLst>
              </p:cNvPr>
              <p:cNvSpPr txBox="1">
                <a:spLocks noChangeArrowheads="1"/>
              </p:cNvSpPr>
              <p:nvPr/>
            </p:nvSpPr>
            <p:spPr bwMode="auto">
              <a:xfrm>
                <a:off x="5173963" y="2787379"/>
                <a:ext cx="33651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OK</a:t>
                </a:r>
              </a:p>
            </p:txBody>
          </p:sp>
          <p:sp>
            <p:nvSpPr>
              <p:cNvPr id="86" name="TextBox 121">
                <a:extLst>
                  <a:ext uri="{FF2B5EF4-FFF2-40B4-BE49-F238E27FC236}">
                    <a16:creationId xmlns:a16="http://schemas.microsoft.com/office/drawing/2014/main" id="{6861AB51-DF93-7395-2B86-BB85ED0298AB}"/>
                  </a:ext>
                </a:extLst>
              </p:cNvPr>
              <p:cNvSpPr txBox="1">
                <a:spLocks noChangeArrowheads="1"/>
              </p:cNvSpPr>
              <p:nvPr/>
            </p:nvSpPr>
            <p:spPr bwMode="auto">
              <a:xfrm>
                <a:off x="3513341" y="1437162"/>
                <a:ext cx="306895"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ID</a:t>
                </a:r>
              </a:p>
            </p:txBody>
          </p:sp>
          <p:sp>
            <p:nvSpPr>
              <p:cNvPr id="87" name="TextBox 122">
                <a:extLst>
                  <a:ext uri="{FF2B5EF4-FFF2-40B4-BE49-F238E27FC236}">
                    <a16:creationId xmlns:a16="http://schemas.microsoft.com/office/drawing/2014/main" id="{BB2509F7-D772-A0B2-2B8E-707EFE68781A}"/>
                  </a:ext>
                </a:extLst>
              </p:cNvPr>
              <p:cNvSpPr txBox="1">
                <a:spLocks noChangeArrowheads="1"/>
              </p:cNvSpPr>
              <p:nvPr/>
            </p:nvSpPr>
            <p:spPr bwMode="auto">
              <a:xfrm>
                <a:off x="3113911" y="2001136"/>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NV</a:t>
                </a:r>
              </a:p>
            </p:txBody>
          </p:sp>
          <p:sp>
            <p:nvSpPr>
              <p:cNvPr id="88" name="TextBox 123">
                <a:extLst>
                  <a:ext uri="{FF2B5EF4-FFF2-40B4-BE49-F238E27FC236}">
                    <a16:creationId xmlns:a16="http://schemas.microsoft.com/office/drawing/2014/main" id="{E881C824-D27D-387D-B393-DEBED30AF5D3}"/>
                  </a:ext>
                </a:extLst>
              </p:cNvPr>
              <p:cNvSpPr txBox="1">
                <a:spLocks noChangeArrowheads="1"/>
              </p:cNvSpPr>
              <p:nvPr/>
            </p:nvSpPr>
            <p:spPr bwMode="auto">
              <a:xfrm>
                <a:off x="2897499" y="1259955"/>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OR</a:t>
                </a:r>
              </a:p>
            </p:txBody>
          </p:sp>
          <p:sp>
            <p:nvSpPr>
              <p:cNvPr id="89" name="TextBox 124">
                <a:extLst>
                  <a:ext uri="{FF2B5EF4-FFF2-40B4-BE49-F238E27FC236}">
                    <a16:creationId xmlns:a16="http://schemas.microsoft.com/office/drawing/2014/main" id="{61836A62-6077-18CA-3EDB-8F1E11AF644E}"/>
                  </a:ext>
                </a:extLst>
              </p:cNvPr>
              <p:cNvSpPr txBox="1">
                <a:spLocks noChangeArrowheads="1"/>
              </p:cNvSpPr>
              <p:nvPr/>
            </p:nvSpPr>
            <p:spPr bwMode="auto">
              <a:xfrm>
                <a:off x="3071242" y="826630"/>
                <a:ext cx="36420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WA</a:t>
                </a:r>
              </a:p>
            </p:txBody>
          </p:sp>
          <p:sp>
            <p:nvSpPr>
              <p:cNvPr id="90" name="TextBox 125">
                <a:extLst>
                  <a:ext uri="{FF2B5EF4-FFF2-40B4-BE49-F238E27FC236}">
                    <a16:creationId xmlns:a16="http://schemas.microsoft.com/office/drawing/2014/main" id="{1D0967BB-C72B-304F-5A58-7F15C3430989}"/>
                  </a:ext>
                </a:extLst>
              </p:cNvPr>
              <p:cNvSpPr txBox="1">
                <a:spLocks noChangeArrowheads="1"/>
              </p:cNvSpPr>
              <p:nvPr/>
            </p:nvSpPr>
            <p:spPr bwMode="auto">
              <a:xfrm>
                <a:off x="2762970" y="2313824"/>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CA</a:t>
                </a:r>
              </a:p>
            </p:txBody>
          </p:sp>
          <p:sp>
            <p:nvSpPr>
              <p:cNvPr id="91" name="TextBox 126">
                <a:extLst>
                  <a:ext uri="{FF2B5EF4-FFF2-40B4-BE49-F238E27FC236}">
                    <a16:creationId xmlns:a16="http://schemas.microsoft.com/office/drawing/2014/main" id="{102B41EB-610B-71C7-3440-ADC2B4DC1CEC}"/>
                  </a:ext>
                </a:extLst>
              </p:cNvPr>
              <p:cNvSpPr txBox="1">
                <a:spLocks noChangeArrowheads="1"/>
              </p:cNvSpPr>
              <p:nvPr/>
            </p:nvSpPr>
            <p:spPr bwMode="auto">
              <a:xfrm>
                <a:off x="3541635" y="2788482"/>
                <a:ext cx="325079"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AZ</a:t>
                </a:r>
              </a:p>
            </p:txBody>
          </p:sp>
          <p:sp>
            <p:nvSpPr>
              <p:cNvPr id="92" name="TextBox 127">
                <a:extLst>
                  <a:ext uri="{FF2B5EF4-FFF2-40B4-BE49-F238E27FC236}">
                    <a16:creationId xmlns:a16="http://schemas.microsoft.com/office/drawing/2014/main" id="{74C89475-AD77-0854-0E7A-43F04AD29D7C}"/>
                  </a:ext>
                </a:extLst>
              </p:cNvPr>
              <p:cNvSpPr txBox="1">
                <a:spLocks noChangeArrowheads="1"/>
              </p:cNvSpPr>
              <p:nvPr/>
            </p:nvSpPr>
            <p:spPr bwMode="auto">
              <a:xfrm>
                <a:off x="4152563" y="2867761"/>
                <a:ext cx="357151"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NM</a:t>
                </a:r>
              </a:p>
            </p:txBody>
          </p:sp>
          <p:sp>
            <p:nvSpPr>
              <p:cNvPr id="93" name="TextBox 128">
                <a:extLst>
                  <a:ext uri="{FF2B5EF4-FFF2-40B4-BE49-F238E27FC236}">
                    <a16:creationId xmlns:a16="http://schemas.microsoft.com/office/drawing/2014/main" id="{A6BA089A-84C5-B224-E7D8-189A6CBBBCC6}"/>
                  </a:ext>
                </a:extLst>
              </p:cNvPr>
              <p:cNvSpPr txBox="1">
                <a:spLocks noChangeArrowheads="1"/>
              </p:cNvSpPr>
              <p:nvPr/>
            </p:nvSpPr>
            <p:spPr bwMode="auto">
              <a:xfrm>
                <a:off x="4286191" y="2215633"/>
                <a:ext cx="338554"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CO</a:t>
                </a:r>
              </a:p>
            </p:txBody>
          </p:sp>
          <p:sp>
            <p:nvSpPr>
              <p:cNvPr id="94" name="TextBox 129">
                <a:extLst>
                  <a:ext uri="{FF2B5EF4-FFF2-40B4-BE49-F238E27FC236}">
                    <a16:creationId xmlns:a16="http://schemas.microsoft.com/office/drawing/2014/main" id="{5C80E511-685E-B797-37CD-0CE2449B7FD8}"/>
                  </a:ext>
                </a:extLst>
              </p:cNvPr>
              <p:cNvSpPr txBox="1">
                <a:spLocks noChangeArrowheads="1"/>
              </p:cNvSpPr>
              <p:nvPr/>
            </p:nvSpPr>
            <p:spPr bwMode="auto">
              <a:xfrm>
                <a:off x="4142195" y="1644669"/>
                <a:ext cx="35397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WY</a:t>
                </a:r>
              </a:p>
            </p:txBody>
          </p:sp>
          <p:sp>
            <p:nvSpPr>
              <p:cNvPr id="95" name="TextBox 130">
                <a:extLst>
                  <a:ext uri="{FF2B5EF4-FFF2-40B4-BE49-F238E27FC236}">
                    <a16:creationId xmlns:a16="http://schemas.microsoft.com/office/drawing/2014/main" id="{C2332197-C186-5861-B254-9B5EFD885C1C}"/>
                  </a:ext>
                </a:extLst>
              </p:cNvPr>
              <p:cNvSpPr txBox="1">
                <a:spLocks noChangeArrowheads="1"/>
              </p:cNvSpPr>
              <p:nvPr/>
            </p:nvSpPr>
            <p:spPr bwMode="auto">
              <a:xfrm>
                <a:off x="4069178" y="1126378"/>
                <a:ext cx="34286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MT</a:t>
                </a:r>
              </a:p>
            </p:txBody>
          </p:sp>
          <p:sp>
            <p:nvSpPr>
              <p:cNvPr id="96" name="TextBox 131">
                <a:extLst>
                  <a:ext uri="{FF2B5EF4-FFF2-40B4-BE49-F238E27FC236}">
                    <a16:creationId xmlns:a16="http://schemas.microsoft.com/office/drawing/2014/main" id="{DBD18D55-400E-442D-DBF2-7C2C85758F14}"/>
                  </a:ext>
                </a:extLst>
              </p:cNvPr>
              <p:cNvSpPr txBox="1">
                <a:spLocks noChangeArrowheads="1"/>
              </p:cNvSpPr>
              <p:nvPr/>
            </p:nvSpPr>
            <p:spPr bwMode="auto">
              <a:xfrm>
                <a:off x="4908542" y="1126378"/>
                <a:ext cx="341277"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ND</a:t>
                </a:r>
              </a:p>
            </p:txBody>
          </p:sp>
          <p:sp>
            <p:nvSpPr>
              <p:cNvPr id="97" name="TextBox 132">
                <a:extLst>
                  <a:ext uri="{FF2B5EF4-FFF2-40B4-BE49-F238E27FC236}">
                    <a16:creationId xmlns:a16="http://schemas.microsoft.com/office/drawing/2014/main" id="{ED0C0698-4627-611D-EA38-E193DFDEA118}"/>
                  </a:ext>
                </a:extLst>
              </p:cNvPr>
              <p:cNvSpPr txBox="1">
                <a:spLocks noChangeArrowheads="1"/>
              </p:cNvSpPr>
              <p:nvPr/>
            </p:nvSpPr>
            <p:spPr bwMode="auto">
              <a:xfrm>
                <a:off x="4883057" y="1485764"/>
                <a:ext cx="333845"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SD</a:t>
                </a:r>
              </a:p>
            </p:txBody>
          </p:sp>
          <p:sp>
            <p:nvSpPr>
              <p:cNvPr id="98" name="TextBox 133">
                <a:extLst>
                  <a:ext uri="{FF2B5EF4-FFF2-40B4-BE49-F238E27FC236}">
                    <a16:creationId xmlns:a16="http://schemas.microsoft.com/office/drawing/2014/main" id="{F27494B4-FBEE-E695-47D2-AD3D519874FA}"/>
                  </a:ext>
                </a:extLst>
              </p:cNvPr>
              <p:cNvSpPr txBox="1">
                <a:spLocks noChangeArrowheads="1"/>
              </p:cNvSpPr>
              <p:nvPr/>
            </p:nvSpPr>
            <p:spPr bwMode="auto">
              <a:xfrm>
                <a:off x="5589363" y="1838235"/>
                <a:ext cx="300082"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IA</a:t>
                </a:r>
              </a:p>
            </p:txBody>
          </p:sp>
          <p:sp>
            <p:nvSpPr>
              <p:cNvPr id="99" name="TextBox 134">
                <a:extLst>
                  <a:ext uri="{FF2B5EF4-FFF2-40B4-BE49-F238E27FC236}">
                    <a16:creationId xmlns:a16="http://schemas.microsoft.com/office/drawing/2014/main" id="{FA6F5A79-2896-718D-4A8D-79C620BE9937}"/>
                  </a:ext>
                </a:extLst>
              </p:cNvPr>
              <p:cNvSpPr txBox="1">
                <a:spLocks noChangeArrowheads="1"/>
              </p:cNvSpPr>
              <p:nvPr/>
            </p:nvSpPr>
            <p:spPr bwMode="auto">
              <a:xfrm>
                <a:off x="3654884" y="2124915"/>
                <a:ext cx="32540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UT</a:t>
                </a:r>
              </a:p>
            </p:txBody>
          </p:sp>
          <p:sp>
            <p:nvSpPr>
              <p:cNvPr id="100" name="TextBox 135">
                <a:extLst>
                  <a:ext uri="{FF2B5EF4-FFF2-40B4-BE49-F238E27FC236}">
                    <a16:creationId xmlns:a16="http://schemas.microsoft.com/office/drawing/2014/main" id="{12C17E90-0D7E-A4BB-64A6-F95F443131D9}"/>
                  </a:ext>
                </a:extLst>
              </p:cNvPr>
              <p:cNvSpPr txBox="1">
                <a:spLocks noChangeArrowheads="1"/>
              </p:cNvSpPr>
              <p:nvPr/>
            </p:nvSpPr>
            <p:spPr bwMode="auto">
              <a:xfrm>
                <a:off x="7124797" y="3647580"/>
                <a:ext cx="312906"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FL</a:t>
                </a:r>
              </a:p>
            </p:txBody>
          </p:sp>
          <p:sp>
            <p:nvSpPr>
              <p:cNvPr id="101" name="TextBox 136">
                <a:extLst>
                  <a:ext uri="{FF2B5EF4-FFF2-40B4-BE49-F238E27FC236}">
                    <a16:creationId xmlns:a16="http://schemas.microsoft.com/office/drawing/2014/main" id="{801A99A0-1B98-4003-9E56-CB9D8D281E76}"/>
                  </a:ext>
                </a:extLst>
              </p:cNvPr>
              <p:cNvSpPr txBox="1">
                <a:spLocks noChangeArrowheads="1"/>
              </p:cNvSpPr>
              <p:nvPr/>
            </p:nvSpPr>
            <p:spPr bwMode="auto">
              <a:xfrm>
                <a:off x="5718419" y="2850403"/>
                <a:ext cx="325404"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AR</a:t>
                </a:r>
              </a:p>
            </p:txBody>
          </p:sp>
          <p:sp>
            <p:nvSpPr>
              <p:cNvPr id="102" name="TextBox 137">
                <a:extLst>
                  <a:ext uri="{FF2B5EF4-FFF2-40B4-BE49-F238E27FC236}">
                    <a16:creationId xmlns:a16="http://schemas.microsoft.com/office/drawing/2014/main" id="{9C51CC2A-F214-092A-DA12-3E0CF1A2320E}"/>
                  </a:ext>
                </a:extLst>
              </p:cNvPr>
              <p:cNvSpPr txBox="1">
                <a:spLocks noChangeArrowheads="1"/>
              </p:cNvSpPr>
              <p:nvPr/>
            </p:nvSpPr>
            <p:spPr bwMode="auto">
              <a:xfrm>
                <a:off x="5680323" y="2394790"/>
                <a:ext cx="355563"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MO</a:t>
                </a:r>
              </a:p>
            </p:txBody>
          </p:sp>
          <p:sp>
            <p:nvSpPr>
              <p:cNvPr id="103" name="TextBox 138">
                <a:extLst>
                  <a:ext uri="{FF2B5EF4-FFF2-40B4-BE49-F238E27FC236}">
                    <a16:creationId xmlns:a16="http://schemas.microsoft.com/office/drawing/2014/main" id="{DB2612F5-2D34-3360-493D-10A61042A92A}"/>
                  </a:ext>
                </a:extLst>
              </p:cNvPr>
              <p:cNvSpPr txBox="1">
                <a:spLocks noChangeArrowheads="1"/>
              </p:cNvSpPr>
              <p:nvPr/>
            </p:nvSpPr>
            <p:spPr bwMode="auto">
              <a:xfrm>
                <a:off x="6060499" y="3113928"/>
                <a:ext cx="341259" cy="33855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MS</a:t>
                </a:r>
              </a:p>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700" b="0" i="0" u="none" strike="noStrike" kern="0" cap="none" spc="0" normalizeH="0" baseline="0" noProof="0">
                  <a:ln>
                    <a:noFill/>
                  </a:ln>
                  <a:effectLst/>
                  <a:uLnTx/>
                  <a:uFillTx/>
                  <a:latin typeface="+mn-lt"/>
                  <a:ea typeface="Verdana" panose="020B0604030504040204" pitchFamily="34" charset="0"/>
                  <a:cs typeface="Verdana"/>
                </a:endParaRPr>
              </a:p>
            </p:txBody>
          </p:sp>
          <p:sp>
            <p:nvSpPr>
              <p:cNvPr id="104" name="TextBox 139">
                <a:extLst>
                  <a:ext uri="{FF2B5EF4-FFF2-40B4-BE49-F238E27FC236}">
                    <a16:creationId xmlns:a16="http://schemas.microsoft.com/office/drawing/2014/main" id="{D91A400D-1818-3F60-D370-F8E4DE60E1B1}"/>
                  </a:ext>
                </a:extLst>
              </p:cNvPr>
              <p:cNvSpPr txBox="1">
                <a:spLocks noChangeArrowheads="1"/>
              </p:cNvSpPr>
              <p:nvPr/>
            </p:nvSpPr>
            <p:spPr bwMode="auto">
              <a:xfrm>
                <a:off x="6408617" y="3082941"/>
                <a:ext cx="315879"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AL</a:t>
                </a:r>
              </a:p>
            </p:txBody>
          </p:sp>
          <p:sp>
            <p:nvSpPr>
              <p:cNvPr id="105" name="TextBox 140">
                <a:extLst>
                  <a:ext uri="{FF2B5EF4-FFF2-40B4-BE49-F238E27FC236}">
                    <a16:creationId xmlns:a16="http://schemas.microsoft.com/office/drawing/2014/main" id="{2580BA7A-25F4-E145-EAB8-1D47DE5A4F2C}"/>
                  </a:ext>
                </a:extLst>
              </p:cNvPr>
              <p:cNvSpPr txBox="1">
                <a:spLocks noChangeArrowheads="1"/>
              </p:cNvSpPr>
              <p:nvPr/>
            </p:nvSpPr>
            <p:spPr bwMode="auto">
              <a:xfrm>
                <a:off x="4946976" y="1911962"/>
                <a:ext cx="33016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FFFFFF"/>
                    </a:solidFill>
                    <a:effectLst/>
                    <a:uLnTx/>
                    <a:uFillTx/>
                    <a:latin typeface="+mn-lt"/>
                    <a:ea typeface="Verdana" panose="020B0604030504040204" pitchFamily="34" charset="0"/>
                    <a:cs typeface="Verdana"/>
                  </a:rPr>
                  <a:t>NE</a:t>
                </a:r>
              </a:p>
            </p:txBody>
          </p:sp>
          <p:sp>
            <p:nvSpPr>
              <p:cNvPr id="106" name="TextBox 141">
                <a:extLst>
                  <a:ext uri="{FF2B5EF4-FFF2-40B4-BE49-F238E27FC236}">
                    <a16:creationId xmlns:a16="http://schemas.microsoft.com/office/drawing/2014/main" id="{8B2DD7C6-5BAA-0771-776F-7D4D94D56DCA}"/>
                  </a:ext>
                </a:extLst>
              </p:cNvPr>
              <p:cNvSpPr txBox="1">
                <a:spLocks noChangeArrowheads="1"/>
              </p:cNvSpPr>
              <p:nvPr/>
            </p:nvSpPr>
            <p:spPr bwMode="auto">
              <a:xfrm>
                <a:off x="5076660" y="2328161"/>
                <a:ext cx="325880" cy="215444"/>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KS</a:t>
                </a:r>
              </a:p>
            </p:txBody>
          </p:sp>
          <p:sp>
            <p:nvSpPr>
              <p:cNvPr id="107" name="TextBox 153">
                <a:extLst>
                  <a:ext uri="{FF2B5EF4-FFF2-40B4-BE49-F238E27FC236}">
                    <a16:creationId xmlns:a16="http://schemas.microsoft.com/office/drawing/2014/main" id="{32900BCA-A0BD-5D78-F1F7-4677B92B48A4}"/>
                  </a:ext>
                </a:extLst>
              </p:cNvPr>
              <p:cNvSpPr txBox="1">
                <a:spLocks noChangeArrowheads="1"/>
              </p:cNvSpPr>
              <p:nvPr/>
            </p:nvSpPr>
            <p:spPr bwMode="auto">
              <a:xfrm>
                <a:off x="2827089" y="3302841"/>
                <a:ext cx="323816"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effectLst/>
                    <a:uLnTx/>
                    <a:uFillTx/>
                    <a:latin typeface="+mn-lt"/>
                    <a:ea typeface="Verdana" panose="020B0604030504040204" pitchFamily="34" charset="0"/>
                    <a:cs typeface="Verdana"/>
                  </a:rPr>
                  <a:t>AK</a:t>
                </a:r>
              </a:p>
            </p:txBody>
          </p:sp>
          <p:sp>
            <p:nvSpPr>
              <p:cNvPr id="108" name="TextBox 107">
                <a:extLst>
                  <a:ext uri="{FF2B5EF4-FFF2-40B4-BE49-F238E27FC236}">
                    <a16:creationId xmlns:a16="http://schemas.microsoft.com/office/drawing/2014/main" id="{6C90A0B9-8AE0-75B5-6B4C-A4927143F5DB}"/>
                  </a:ext>
                </a:extLst>
              </p:cNvPr>
              <p:cNvSpPr txBox="1">
                <a:spLocks noChangeArrowheads="1"/>
              </p:cNvSpPr>
              <p:nvPr/>
            </p:nvSpPr>
            <p:spPr bwMode="auto">
              <a:xfrm>
                <a:off x="3802637" y="3820365"/>
                <a:ext cx="307975" cy="215900"/>
              </a:xfrm>
              <a:prstGeom prst="rect">
                <a:avLst/>
              </a:prstGeom>
              <a:noFill/>
              <a:ln>
                <a:noFill/>
              </a:ln>
            </p:spPr>
            <p:txBody>
              <a:bodyPr wrap="none">
                <a:noAutofit/>
              </a:bodyPr>
              <a:lstStyle>
                <a:lvl1pPr>
                  <a:spcBef>
                    <a:spcPct val="20000"/>
                  </a:spcBef>
                  <a:buClr>
                    <a:srgbClr val="005596"/>
                  </a:buClr>
                  <a:buFont typeface="Arial" panose="020B0604020202020204" pitchFamily="34" charset="0"/>
                  <a:buChar char="•"/>
                  <a:defRPr sz="24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1pPr>
                <a:lvl2pPr marL="742950" indent="-285750">
                  <a:spcBef>
                    <a:spcPct val="20000"/>
                  </a:spcBef>
                  <a:buClr>
                    <a:srgbClr val="005596"/>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2pPr>
                <a:lvl3pPr marL="11430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3pPr>
                <a:lvl4pPr marL="1600200" indent="-228600">
                  <a:spcBef>
                    <a:spcPct val="20000"/>
                  </a:spcBef>
                  <a:buClr>
                    <a:schemeClr val="accent1"/>
                  </a:buClr>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MS PGothic" panose="020B0600070205080204" pitchFamily="34" charset="-128"/>
                    <a:cs typeface="Gill Sans MT" panose="020B0502020104020203"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700" b="0" i="0" u="none" strike="noStrike" kern="0" cap="none" spc="0" normalizeH="0" baseline="0" noProof="0">
                    <a:ln>
                      <a:noFill/>
                    </a:ln>
                    <a:solidFill>
                      <a:srgbClr val="000000"/>
                    </a:solidFill>
                    <a:effectLst/>
                    <a:uLnTx/>
                    <a:uFillTx/>
                    <a:latin typeface="+mn-lt"/>
                    <a:ea typeface="Verdana" panose="020B0604030504040204" pitchFamily="34" charset="0"/>
                    <a:cs typeface="Verdana"/>
                  </a:rPr>
                  <a:t>HI</a:t>
                </a:r>
              </a:p>
            </p:txBody>
          </p:sp>
        </p:grpSp>
      </p:grpSp>
      <p:sp>
        <p:nvSpPr>
          <p:cNvPr id="117" name="Rectangle 116">
            <a:extLst>
              <a:ext uri="{FF2B5EF4-FFF2-40B4-BE49-F238E27FC236}">
                <a16:creationId xmlns:a16="http://schemas.microsoft.com/office/drawing/2014/main" id="{D3E338C1-1C84-906A-B2F5-8FD520411844}"/>
              </a:ext>
            </a:extLst>
          </p:cNvPr>
          <p:cNvSpPr/>
          <p:nvPr/>
        </p:nvSpPr>
        <p:spPr>
          <a:xfrm flipH="1">
            <a:off x="5295264" y="1266880"/>
            <a:ext cx="3848735" cy="989483"/>
          </a:xfrm>
          <a:prstGeom prst="rect">
            <a:avLst/>
          </a:prstGeom>
          <a:solidFill>
            <a:srgbClr val="FFFFFF"/>
          </a:solidFill>
          <a:ln>
            <a:noFill/>
          </a:ln>
          <a:effectLst>
            <a:outerShdw blurRad="127000" sx="102000" sy="102000" algn="ctr" rotWithShape="0">
              <a:prstClr val="black">
                <a:alpha val="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mn-cs"/>
            </a:endParaRPr>
          </a:p>
        </p:txBody>
      </p:sp>
      <p:sp>
        <p:nvSpPr>
          <p:cNvPr id="118" name="Rectangle 117">
            <a:extLst>
              <a:ext uri="{FF2B5EF4-FFF2-40B4-BE49-F238E27FC236}">
                <a16:creationId xmlns:a16="http://schemas.microsoft.com/office/drawing/2014/main" id="{9998E3CF-F8A7-50D4-D8D9-DD17214C9E3F}"/>
              </a:ext>
            </a:extLst>
          </p:cNvPr>
          <p:cNvSpPr/>
          <p:nvPr/>
        </p:nvSpPr>
        <p:spPr>
          <a:xfrm flipH="1">
            <a:off x="5295265" y="1266880"/>
            <a:ext cx="87878" cy="989483"/>
          </a:xfrm>
          <a:prstGeom prst="rect">
            <a:avLst/>
          </a:prstGeom>
          <a:solidFill>
            <a:srgbClr val="D52B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3F96572B-17E1-6FBE-68F5-874A3C8462E5}"/>
              </a:ext>
            </a:extLst>
          </p:cNvPr>
          <p:cNvSpPr/>
          <p:nvPr/>
        </p:nvSpPr>
        <p:spPr>
          <a:xfrm flipH="1">
            <a:off x="5295264" y="2342942"/>
            <a:ext cx="3848735" cy="989483"/>
          </a:xfrm>
          <a:prstGeom prst="rect">
            <a:avLst/>
          </a:prstGeom>
          <a:solidFill>
            <a:srgbClr val="FFFFFF"/>
          </a:solidFill>
          <a:ln>
            <a:noFill/>
          </a:ln>
          <a:effectLst>
            <a:outerShdw blurRad="127000" sx="102000" sy="102000" algn="ctr" rotWithShape="0">
              <a:prstClr val="black">
                <a:alpha val="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mn-cs"/>
            </a:endParaRPr>
          </a:p>
        </p:txBody>
      </p:sp>
      <p:sp>
        <p:nvSpPr>
          <p:cNvPr id="121" name="Rectangle 120">
            <a:extLst>
              <a:ext uri="{FF2B5EF4-FFF2-40B4-BE49-F238E27FC236}">
                <a16:creationId xmlns:a16="http://schemas.microsoft.com/office/drawing/2014/main" id="{C75D8D2C-6E35-D36A-74B4-C3451C062460}"/>
              </a:ext>
            </a:extLst>
          </p:cNvPr>
          <p:cNvSpPr/>
          <p:nvPr/>
        </p:nvSpPr>
        <p:spPr>
          <a:xfrm flipH="1">
            <a:off x="5295265" y="2342942"/>
            <a:ext cx="87878" cy="989483"/>
          </a:xfrm>
          <a:prstGeom prst="rect">
            <a:avLst/>
          </a:prstGeom>
          <a:solidFill>
            <a:srgbClr val="A02016"/>
          </a:solidFill>
        </p:spPr>
        <p:txBody>
          <a:bodyPr wrap="square" lIns="0" tIns="0" rIns="0" bIns="0" rtlCol="0" anchor="ctr" anchorCtr="0">
            <a:noAutofit/>
          </a:bodyPr>
          <a:lstStyle/>
          <a:p>
            <a:pPr algn="ctr">
              <a:buClrTx/>
            </a:pPr>
            <a:endParaRPr lang="en-US" sz="900" b="1">
              <a:solidFill>
                <a:srgbClr val="FFFFFF"/>
              </a:solidFill>
              <a:latin typeface="Arial"/>
              <a:cs typeface="Arial"/>
            </a:endParaRPr>
          </a:p>
        </p:txBody>
      </p:sp>
      <p:sp>
        <p:nvSpPr>
          <p:cNvPr id="123" name="Rectangle 122">
            <a:extLst>
              <a:ext uri="{FF2B5EF4-FFF2-40B4-BE49-F238E27FC236}">
                <a16:creationId xmlns:a16="http://schemas.microsoft.com/office/drawing/2014/main" id="{87C292BF-145B-1EBF-A314-18092F278EB2}"/>
              </a:ext>
            </a:extLst>
          </p:cNvPr>
          <p:cNvSpPr/>
          <p:nvPr/>
        </p:nvSpPr>
        <p:spPr>
          <a:xfrm flipH="1">
            <a:off x="5295264" y="3419004"/>
            <a:ext cx="3848735" cy="989483"/>
          </a:xfrm>
          <a:prstGeom prst="rect">
            <a:avLst/>
          </a:prstGeom>
          <a:solidFill>
            <a:srgbClr val="FFFFFF"/>
          </a:solidFill>
          <a:ln>
            <a:noFill/>
          </a:ln>
          <a:effectLst>
            <a:outerShdw blurRad="127000" sx="102000" sy="102000" algn="ctr" rotWithShape="0">
              <a:prstClr val="black">
                <a:alpha val="3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2F2F2"/>
              </a:solidFill>
              <a:effectLst/>
              <a:uLnTx/>
              <a:uFillTx/>
              <a:latin typeface="Arial"/>
              <a:ea typeface="+mn-ea"/>
              <a:cs typeface="+mn-cs"/>
            </a:endParaRPr>
          </a:p>
        </p:txBody>
      </p:sp>
      <p:sp>
        <p:nvSpPr>
          <p:cNvPr id="124" name="Rectangle 123">
            <a:extLst>
              <a:ext uri="{FF2B5EF4-FFF2-40B4-BE49-F238E27FC236}">
                <a16:creationId xmlns:a16="http://schemas.microsoft.com/office/drawing/2014/main" id="{8819FFB1-EB01-F404-9299-E20D6FE16B85}"/>
              </a:ext>
            </a:extLst>
          </p:cNvPr>
          <p:cNvSpPr/>
          <p:nvPr/>
        </p:nvSpPr>
        <p:spPr>
          <a:xfrm flipH="1">
            <a:off x="5295265" y="3419004"/>
            <a:ext cx="87878" cy="989483"/>
          </a:xfrm>
          <a:prstGeom prst="rect">
            <a:avLst/>
          </a:prstGeom>
          <a:solidFill>
            <a:schemeClr val="accent3">
              <a:lumMod val="75000"/>
            </a:schemeClr>
          </a:solidFill>
        </p:spPr>
        <p:txBody>
          <a:bodyPr wrap="square" lIns="0" tIns="0" rIns="0" bIns="0" rtlCol="0" anchor="ctr" anchorCtr="0">
            <a:noAutofit/>
          </a:bodyPr>
          <a:lstStyle/>
          <a:p>
            <a:pPr algn="ctr">
              <a:buClrTx/>
            </a:pPr>
            <a:endParaRPr lang="en-US" sz="900" b="1">
              <a:solidFill>
                <a:srgbClr val="FFFFFF"/>
              </a:solidFill>
              <a:latin typeface="Arial"/>
              <a:cs typeface="Arial"/>
            </a:endParaRPr>
          </a:p>
        </p:txBody>
      </p:sp>
      <p:sp>
        <p:nvSpPr>
          <p:cNvPr id="126" name="Oval 125">
            <a:extLst>
              <a:ext uri="{FF2B5EF4-FFF2-40B4-BE49-F238E27FC236}">
                <a16:creationId xmlns:a16="http://schemas.microsoft.com/office/drawing/2014/main" id="{1A032619-493F-41DA-80E7-807104FCDF32}"/>
              </a:ext>
            </a:extLst>
          </p:cNvPr>
          <p:cNvSpPr/>
          <p:nvPr/>
        </p:nvSpPr>
        <p:spPr>
          <a:xfrm>
            <a:off x="8243195" y="1490609"/>
            <a:ext cx="542030" cy="542024"/>
          </a:xfrm>
          <a:prstGeom prst="ellipse">
            <a:avLst/>
          </a:prstGeom>
          <a:solidFill>
            <a:srgbClr val="D52B1E"/>
          </a:solidFill>
        </p:spPr>
        <p:txBody>
          <a:bodyPr wrap="square" lIns="0" tIns="0" rIns="0" b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900" b="1" i="0" u="none" strike="noStrike" kern="0" cap="none" spc="0" normalizeH="0" baseline="0" noProof="0">
              <a:ln>
                <a:noFill/>
              </a:ln>
              <a:solidFill>
                <a:srgbClr val="FFFFFF"/>
              </a:solidFill>
              <a:effectLst/>
              <a:uLnTx/>
              <a:uFillTx/>
            </a:endParaRPr>
          </a:p>
        </p:txBody>
      </p:sp>
      <p:sp>
        <p:nvSpPr>
          <p:cNvPr id="127" name="Oval 126">
            <a:extLst>
              <a:ext uri="{FF2B5EF4-FFF2-40B4-BE49-F238E27FC236}">
                <a16:creationId xmlns:a16="http://schemas.microsoft.com/office/drawing/2014/main" id="{7378F297-3A95-1E61-84BF-AD4995CF8C67}"/>
              </a:ext>
            </a:extLst>
          </p:cNvPr>
          <p:cNvSpPr/>
          <p:nvPr/>
        </p:nvSpPr>
        <p:spPr>
          <a:xfrm>
            <a:off x="8243195" y="2566671"/>
            <a:ext cx="542030" cy="542024"/>
          </a:xfrm>
          <a:prstGeom prst="ellipse">
            <a:avLst/>
          </a:prstGeom>
          <a:solidFill>
            <a:srgbClr val="A02016"/>
          </a:solidFill>
        </p:spPr>
        <p:txBody>
          <a:bodyPr wrap="square" lIns="0" tIns="0" rIns="0" bIns="0" rtlCol="0" anchor="ctr" anchorCtr="0">
            <a:noAutofit/>
          </a:bodyPr>
          <a:lstStyle/>
          <a:p>
            <a:pPr algn="ctr">
              <a:buClrTx/>
            </a:pPr>
            <a:endParaRPr lang="en-ID" sz="900" b="1">
              <a:solidFill>
                <a:srgbClr val="FFFFFF"/>
              </a:solidFill>
            </a:endParaRPr>
          </a:p>
        </p:txBody>
      </p:sp>
      <p:sp>
        <p:nvSpPr>
          <p:cNvPr id="128" name="Oval 127">
            <a:extLst>
              <a:ext uri="{FF2B5EF4-FFF2-40B4-BE49-F238E27FC236}">
                <a16:creationId xmlns:a16="http://schemas.microsoft.com/office/drawing/2014/main" id="{275532C8-230C-1BCD-5C02-B60FA702EB2C}"/>
              </a:ext>
            </a:extLst>
          </p:cNvPr>
          <p:cNvSpPr/>
          <p:nvPr/>
        </p:nvSpPr>
        <p:spPr>
          <a:xfrm>
            <a:off x="8243195" y="3642733"/>
            <a:ext cx="542030" cy="542024"/>
          </a:xfrm>
          <a:prstGeom prst="ellipse">
            <a:avLst/>
          </a:prstGeom>
          <a:solidFill>
            <a:schemeClr val="accent3">
              <a:lumMod val="75000"/>
            </a:schemeClr>
          </a:solidFill>
        </p:spPr>
        <p:txBody>
          <a:bodyPr wrap="square" lIns="0" tIns="0" rIns="0" bIns="0" rtlCol="0" anchor="ctr" anchorCtr="0">
            <a:noAutofit/>
          </a:bodyPr>
          <a:lstStyle/>
          <a:p>
            <a:pPr algn="ctr">
              <a:buClrTx/>
            </a:pPr>
            <a:endParaRPr lang="en-ID" sz="900" b="1">
              <a:solidFill>
                <a:srgbClr val="FFFFFF"/>
              </a:solidFill>
            </a:endParaRPr>
          </a:p>
        </p:txBody>
      </p:sp>
      <p:sp>
        <p:nvSpPr>
          <p:cNvPr id="132" name="Title 5">
            <a:extLst>
              <a:ext uri="{FF2B5EF4-FFF2-40B4-BE49-F238E27FC236}">
                <a16:creationId xmlns:a16="http://schemas.microsoft.com/office/drawing/2014/main" id="{3DFCCFF8-05D4-C20B-018D-00533FC67B31}"/>
              </a:ext>
            </a:extLst>
          </p:cNvPr>
          <p:cNvSpPr txBox="1">
            <a:spLocks/>
          </p:cNvSpPr>
          <p:nvPr/>
        </p:nvSpPr>
        <p:spPr>
          <a:xfrm>
            <a:off x="5748936" y="2726884"/>
            <a:ext cx="453987" cy="221599"/>
          </a:xfrm>
          <a:prstGeom prst="rect">
            <a:avLst/>
          </a:prstGeom>
        </p:spPr>
        <p:txBody>
          <a:bodyPr vert="horz" wrap="square" lIns="0" tIns="0" rIns="0" bIns="0" rtlCol="0" anchor="t">
            <a:sp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marL="0" marR="0" lvl="0" indent="0" algn="l" defTabSz="4572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A02016"/>
                </a:solidFill>
                <a:effectLst/>
                <a:uLnTx/>
                <a:uFillTx/>
                <a:latin typeface="Arial"/>
                <a:ea typeface="+mj-ea"/>
                <a:cs typeface="Arial"/>
              </a:rPr>
              <a:t>2024</a:t>
            </a:r>
            <a:endParaRPr kumimoji="0" lang="en-US" sz="1400" b="0" i="0" u="none" strike="noStrike" kern="1200" cap="none" spc="0" normalizeH="0" baseline="0" noProof="0">
              <a:ln>
                <a:noFill/>
              </a:ln>
              <a:solidFill>
                <a:srgbClr val="141313"/>
              </a:solidFill>
              <a:effectLst/>
              <a:uLnTx/>
              <a:uFillTx/>
              <a:latin typeface="Arial"/>
              <a:ea typeface="+mj-ea"/>
              <a:cs typeface="Arial"/>
            </a:endParaRPr>
          </a:p>
        </p:txBody>
      </p:sp>
      <p:sp>
        <p:nvSpPr>
          <p:cNvPr id="133" name="Title 5">
            <a:extLst>
              <a:ext uri="{FF2B5EF4-FFF2-40B4-BE49-F238E27FC236}">
                <a16:creationId xmlns:a16="http://schemas.microsoft.com/office/drawing/2014/main" id="{A2ACD44B-E150-B26A-B36E-84AC33AB41B0}"/>
              </a:ext>
            </a:extLst>
          </p:cNvPr>
          <p:cNvSpPr txBox="1">
            <a:spLocks/>
          </p:cNvSpPr>
          <p:nvPr/>
        </p:nvSpPr>
        <p:spPr>
          <a:xfrm>
            <a:off x="5748936" y="1650822"/>
            <a:ext cx="453987" cy="221599"/>
          </a:xfrm>
          <a:prstGeom prst="rect">
            <a:avLst/>
          </a:prstGeom>
        </p:spPr>
        <p:txBody>
          <a:bodyPr vert="horz" wrap="square" lIns="0" tIns="0" rIns="0" bIns="0" rtlCol="0" anchor="t">
            <a:sp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marL="0" marR="0" lvl="0" indent="0" algn="l" defTabSz="4572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A02016"/>
                </a:solidFill>
                <a:effectLst/>
                <a:uLnTx/>
                <a:uFillTx/>
                <a:latin typeface="Arial"/>
                <a:ea typeface="+mj-ea"/>
                <a:cs typeface="Arial"/>
              </a:rPr>
              <a:t>2023</a:t>
            </a:r>
            <a:endParaRPr kumimoji="0" lang="en-US" sz="1400" b="0" i="0" u="none" strike="noStrike" kern="1200" cap="none" spc="0" normalizeH="0" baseline="0" noProof="0">
              <a:ln>
                <a:noFill/>
              </a:ln>
              <a:solidFill>
                <a:srgbClr val="141313"/>
              </a:solidFill>
              <a:effectLst/>
              <a:uLnTx/>
              <a:uFillTx/>
              <a:latin typeface="Arial"/>
              <a:ea typeface="+mj-ea"/>
              <a:cs typeface="Arial"/>
            </a:endParaRPr>
          </a:p>
        </p:txBody>
      </p:sp>
      <p:sp>
        <p:nvSpPr>
          <p:cNvPr id="134" name="Title 5">
            <a:extLst>
              <a:ext uri="{FF2B5EF4-FFF2-40B4-BE49-F238E27FC236}">
                <a16:creationId xmlns:a16="http://schemas.microsoft.com/office/drawing/2014/main" id="{A44239BF-CFF6-8716-F1AF-213FA4C8AC53}"/>
              </a:ext>
            </a:extLst>
          </p:cNvPr>
          <p:cNvSpPr txBox="1">
            <a:spLocks/>
          </p:cNvSpPr>
          <p:nvPr/>
        </p:nvSpPr>
        <p:spPr>
          <a:xfrm>
            <a:off x="5748936" y="3802946"/>
            <a:ext cx="453987" cy="221599"/>
          </a:xfrm>
          <a:prstGeom prst="rect">
            <a:avLst/>
          </a:prstGeom>
        </p:spPr>
        <p:txBody>
          <a:bodyPr vert="horz" wrap="square" lIns="0" tIns="0" rIns="0" bIns="0" rtlCol="0" anchor="t">
            <a:sp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marL="0" marR="0" lvl="0" indent="0" algn="l" defTabSz="4572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A02016"/>
                </a:solidFill>
                <a:effectLst/>
                <a:uLnTx/>
                <a:uFillTx/>
                <a:latin typeface="Arial"/>
                <a:ea typeface="+mj-ea"/>
                <a:cs typeface="Arial"/>
              </a:rPr>
              <a:t>2025</a:t>
            </a:r>
            <a:endParaRPr kumimoji="0" lang="en-US" sz="1400" b="0" i="0" u="none" strike="noStrike" kern="1200" cap="none" spc="0" normalizeH="0" baseline="0" noProof="0">
              <a:ln>
                <a:noFill/>
              </a:ln>
              <a:solidFill>
                <a:srgbClr val="141313"/>
              </a:solidFill>
              <a:effectLst/>
              <a:uLnTx/>
              <a:uFillTx/>
              <a:latin typeface="Arial"/>
              <a:ea typeface="+mj-ea"/>
              <a:cs typeface="Arial"/>
            </a:endParaRPr>
          </a:p>
        </p:txBody>
      </p:sp>
      <p:sp>
        <p:nvSpPr>
          <p:cNvPr id="135" name="Title 5">
            <a:extLst>
              <a:ext uri="{FF2B5EF4-FFF2-40B4-BE49-F238E27FC236}">
                <a16:creationId xmlns:a16="http://schemas.microsoft.com/office/drawing/2014/main" id="{50897768-916E-1FC7-226F-6B24F5198837}"/>
              </a:ext>
            </a:extLst>
          </p:cNvPr>
          <p:cNvSpPr txBox="1">
            <a:spLocks/>
          </p:cNvSpPr>
          <p:nvPr/>
        </p:nvSpPr>
        <p:spPr>
          <a:xfrm>
            <a:off x="6755574" y="2754584"/>
            <a:ext cx="1215987" cy="636988"/>
          </a:xfrm>
          <a:prstGeom prst="rect">
            <a:avLst/>
          </a:prstGeom>
        </p:spPr>
        <p:txBody>
          <a:bodyPr vert="horz" wrap="square" lIns="0" tIns="0" rIns="0" bIns="0" rtlCol="0" anchor="t">
            <a:norm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lvl="0">
              <a:defRPr/>
            </a:pPr>
            <a:r>
              <a:rPr lang="en-US" sz="1200" b="0">
                <a:solidFill>
                  <a:srgbClr val="141313"/>
                </a:solidFill>
              </a:rPr>
              <a:t>14 Bills Passed </a:t>
            </a:r>
          </a:p>
        </p:txBody>
      </p:sp>
      <p:sp>
        <p:nvSpPr>
          <p:cNvPr id="136" name="Title 5">
            <a:extLst>
              <a:ext uri="{FF2B5EF4-FFF2-40B4-BE49-F238E27FC236}">
                <a16:creationId xmlns:a16="http://schemas.microsoft.com/office/drawing/2014/main" id="{EED18B94-4FB9-2B0D-B1F6-A882D83F3DB1}"/>
              </a:ext>
            </a:extLst>
          </p:cNvPr>
          <p:cNvSpPr txBox="1">
            <a:spLocks/>
          </p:cNvSpPr>
          <p:nvPr/>
        </p:nvSpPr>
        <p:spPr>
          <a:xfrm>
            <a:off x="6755574" y="1678522"/>
            <a:ext cx="1215987" cy="636988"/>
          </a:xfrm>
          <a:prstGeom prst="rect">
            <a:avLst/>
          </a:prstGeom>
        </p:spPr>
        <p:txBody>
          <a:bodyPr vert="horz" wrap="square" lIns="0" tIns="0" rIns="0" bIns="0" rtlCol="0" anchor="t">
            <a:norm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lvl="0">
              <a:defRPr/>
            </a:pPr>
            <a:r>
              <a:rPr lang="en-US" sz="1200" b="0">
                <a:solidFill>
                  <a:srgbClr val="141313"/>
                </a:solidFill>
              </a:rPr>
              <a:t>16 Bills Passed </a:t>
            </a:r>
          </a:p>
        </p:txBody>
      </p:sp>
      <p:sp>
        <p:nvSpPr>
          <p:cNvPr id="137" name="Title 5">
            <a:extLst>
              <a:ext uri="{FF2B5EF4-FFF2-40B4-BE49-F238E27FC236}">
                <a16:creationId xmlns:a16="http://schemas.microsoft.com/office/drawing/2014/main" id="{038D0288-A6D6-F389-340A-B686596A9160}"/>
              </a:ext>
            </a:extLst>
          </p:cNvPr>
          <p:cNvSpPr txBox="1">
            <a:spLocks/>
          </p:cNvSpPr>
          <p:nvPr/>
        </p:nvSpPr>
        <p:spPr>
          <a:xfrm>
            <a:off x="6755574" y="3830646"/>
            <a:ext cx="1215987" cy="166199"/>
          </a:xfrm>
          <a:prstGeom prst="rect">
            <a:avLst/>
          </a:prstGeom>
        </p:spPr>
        <p:txBody>
          <a:bodyPr vert="horz" wrap="square" lIns="0" tIns="0" rIns="0" bIns="0" rtlCol="0" anchor="t">
            <a:spAutoFit/>
          </a:bodyPr>
          <a:lstStyle>
            <a:lvl1pPr algn="l" defTabSz="457200" rtl="0" eaLnBrk="1" latinLnBrk="0" hangingPunct="1">
              <a:lnSpc>
                <a:spcPct val="90000"/>
              </a:lnSpc>
              <a:spcBef>
                <a:spcPct val="0"/>
              </a:spcBef>
              <a:buNone/>
              <a:defRPr sz="4500" b="1" kern="1200" cap="none">
                <a:solidFill>
                  <a:srgbClr val="EC1300"/>
                </a:solidFill>
                <a:latin typeface="Arial"/>
                <a:ea typeface="+mj-ea"/>
                <a:cs typeface="Arial"/>
              </a:defRPr>
            </a:lvl1pPr>
          </a:lstStyle>
          <a:p>
            <a:pPr lvl="0">
              <a:defRPr/>
            </a:pPr>
            <a:r>
              <a:rPr lang="en-US" sz="1200" b="0">
                <a:solidFill>
                  <a:srgbClr val="141313"/>
                </a:solidFill>
              </a:rPr>
              <a:t>3 Bills Passed </a:t>
            </a:r>
          </a:p>
        </p:txBody>
      </p:sp>
      <p:cxnSp>
        <p:nvCxnSpPr>
          <p:cNvPr id="139" name="Straight Connector 138">
            <a:extLst>
              <a:ext uri="{FF2B5EF4-FFF2-40B4-BE49-F238E27FC236}">
                <a16:creationId xmlns:a16="http://schemas.microsoft.com/office/drawing/2014/main" id="{508B4543-5996-18A2-7186-B5B391FF70C9}"/>
              </a:ext>
            </a:extLst>
          </p:cNvPr>
          <p:cNvCxnSpPr>
            <a:cxnSpLocks/>
          </p:cNvCxnSpPr>
          <p:nvPr/>
        </p:nvCxnSpPr>
        <p:spPr>
          <a:xfrm>
            <a:off x="6479249" y="1490609"/>
            <a:ext cx="0" cy="542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4756342-9471-5DC5-B9E1-7DC810AC7867}"/>
              </a:ext>
            </a:extLst>
          </p:cNvPr>
          <p:cNvCxnSpPr>
            <a:cxnSpLocks/>
          </p:cNvCxnSpPr>
          <p:nvPr/>
        </p:nvCxnSpPr>
        <p:spPr>
          <a:xfrm>
            <a:off x="6479249" y="2566671"/>
            <a:ext cx="0" cy="542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410A2A7-ADEB-F995-D36F-017F4952DD13}"/>
              </a:ext>
            </a:extLst>
          </p:cNvPr>
          <p:cNvCxnSpPr>
            <a:cxnSpLocks/>
          </p:cNvCxnSpPr>
          <p:nvPr/>
        </p:nvCxnSpPr>
        <p:spPr>
          <a:xfrm>
            <a:off x="6479249" y="3642733"/>
            <a:ext cx="0" cy="542024"/>
          </a:xfrm>
          <a:prstGeom prst="line">
            <a:avLst/>
          </a:prstGeom>
        </p:spPr>
        <p:style>
          <a:lnRef idx="1">
            <a:schemeClr val="accent1"/>
          </a:lnRef>
          <a:fillRef idx="0">
            <a:schemeClr val="accent1"/>
          </a:fillRef>
          <a:effectRef idx="0">
            <a:schemeClr val="accent1"/>
          </a:effectRef>
          <a:fontRef idx="minor">
            <a:schemeClr val="tx1"/>
          </a:fontRef>
        </p:style>
      </p:cxnSp>
      <p:sp>
        <p:nvSpPr>
          <p:cNvPr id="142" name="Google Shape;1561;p24">
            <a:extLst>
              <a:ext uri="{FF2B5EF4-FFF2-40B4-BE49-F238E27FC236}">
                <a16:creationId xmlns:a16="http://schemas.microsoft.com/office/drawing/2014/main" id="{9F2E2F46-8C1F-81CC-8B96-26A5723B3511}"/>
              </a:ext>
            </a:extLst>
          </p:cNvPr>
          <p:cNvSpPr/>
          <p:nvPr/>
        </p:nvSpPr>
        <p:spPr>
          <a:xfrm>
            <a:off x="8424964" y="1642452"/>
            <a:ext cx="178492" cy="238338"/>
          </a:xfrm>
          <a:custGeom>
            <a:avLst/>
            <a:gdLst/>
            <a:ahLst/>
            <a:cxnLst/>
            <a:rect l="l" t="t" r="r" b="b"/>
            <a:pathLst>
              <a:path w="72" h="96" extrusionOk="0">
                <a:moveTo>
                  <a:pt x="71" y="25"/>
                </a:moveTo>
                <a:cubicBezTo>
                  <a:pt x="47" y="1"/>
                  <a:pt x="47" y="1"/>
                  <a:pt x="47" y="1"/>
                </a:cubicBezTo>
                <a:cubicBezTo>
                  <a:pt x="47" y="0"/>
                  <a:pt x="47" y="0"/>
                  <a:pt x="46" y="0"/>
                </a:cubicBezTo>
                <a:cubicBezTo>
                  <a:pt x="2" y="0"/>
                  <a:pt x="2" y="0"/>
                  <a:pt x="2" y="0"/>
                </a:cubicBezTo>
                <a:cubicBezTo>
                  <a:pt x="1" y="0"/>
                  <a:pt x="0" y="1"/>
                  <a:pt x="0" y="2"/>
                </a:cubicBezTo>
                <a:cubicBezTo>
                  <a:pt x="0" y="94"/>
                  <a:pt x="0" y="94"/>
                  <a:pt x="0" y="94"/>
                </a:cubicBezTo>
                <a:cubicBezTo>
                  <a:pt x="0" y="95"/>
                  <a:pt x="1" y="96"/>
                  <a:pt x="2" y="96"/>
                </a:cubicBezTo>
                <a:cubicBezTo>
                  <a:pt x="70" y="96"/>
                  <a:pt x="70" y="96"/>
                  <a:pt x="70" y="96"/>
                </a:cubicBezTo>
                <a:cubicBezTo>
                  <a:pt x="71" y="96"/>
                  <a:pt x="72" y="95"/>
                  <a:pt x="72" y="94"/>
                </a:cubicBezTo>
                <a:cubicBezTo>
                  <a:pt x="72" y="26"/>
                  <a:pt x="72" y="26"/>
                  <a:pt x="72" y="26"/>
                </a:cubicBezTo>
                <a:cubicBezTo>
                  <a:pt x="72" y="25"/>
                  <a:pt x="72" y="25"/>
                  <a:pt x="71" y="25"/>
                </a:cubicBezTo>
                <a:close/>
                <a:moveTo>
                  <a:pt x="24" y="38"/>
                </a:moveTo>
                <a:cubicBezTo>
                  <a:pt x="19" y="38"/>
                  <a:pt x="15" y="34"/>
                  <a:pt x="15" y="29"/>
                </a:cubicBezTo>
                <a:cubicBezTo>
                  <a:pt x="15" y="25"/>
                  <a:pt x="18" y="22"/>
                  <a:pt x="22" y="21"/>
                </a:cubicBezTo>
                <a:cubicBezTo>
                  <a:pt x="22" y="18"/>
                  <a:pt x="22" y="18"/>
                  <a:pt x="22" y="18"/>
                </a:cubicBezTo>
                <a:cubicBezTo>
                  <a:pt x="22" y="17"/>
                  <a:pt x="23" y="16"/>
                  <a:pt x="24" y="16"/>
                </a:cubicBezTo>
                <a:cubicBezTo>
                  <a:pt x="25" y="16"/>
                  <a:pt x="26" y="17"/>
                  <a:pt x="26" y="18"/>
                </a:cubicBezTo>
                <a:cubicBezTo>
                  <a:pt x="26" y="21"/>
                  <a:pt x="26" y="21"/>
                  <a:pt x="26" y="21"/>
                </a:cubicBezTo>
                <a:cubicBezTo>
                  <a:pt x="30" y="22"/>
                  <a:pt x="33" y="25"/>
                  <a:pt x="33" y="29"/>
                </a:cubicBezTo>
                <a:cubicBezTo>
                  <a:pt x="33" y="30"/>
                  <a:pt x="32" y="31"/>
                  <a:pt x="31" y="31"/>
                </a:cubicBezTo>
                <a:cubicBezTo>
                  <a:pt x="30" y="31"/>
                  <a:pt x="29" y="30"/>
                  <a:pt x="29" y="29"/>
                </a:cubicBezTo>
                <a:cubicBezTo>
                  <a:pt x="29" y="27"/>
                  <a:pt x="27" y="24"/>
                  <a:pt x="24" y="24"/>
                </a:cubicBezTo>
                <a:cubicBezTo>
                  <a:pt x="21" y="24"/>
                  <a:pt x="19" y="27"/>
                  <a:pt x="19" y="29"/>
                </a:cubicBezTo>
                <a:cubicBezTo>
                  <a:pt x="19" y="32"/>
                  <a:pt x="21" y="34"/>
                  <a:pt x="24" y="34"/>
                </a:cubicBezTo>
                <a:cubicBezTo>
                  <a:pt x="29" y="34"/>
                  <a:pt x="33" y="38"/>
                  <a:pt x="33" y="43"/>
                </a:cubicBezTo>
                <a:cubicBezTo>
                  <a:pt x="33" y="47"/>
                  <a:pt x="30" y="50"/>
                  <a:pt x="26" y="51"/>
                </a:cubicBezTo>
                <a:cubicBezTo>
                  <a:pt x="26" y="54"/>
                  <a:pt x="26" y="54"/>
                  <a:pt x="26" y="54"/>
                </a:cubicBezTo>
                <a:cubicBezTo>
                  <a:pt x="26" y="55"/>
                  <a:pt x="25" y="56"/>
                  <a:pt x="24" y="56"/>
                </a:cubicBezTo>
                <a:cubicBezTo>
                  <a:pt x="23" y="56"/>
                  <a:pt x="22" y="55"/>
                  <a:pt x="22" y="54"/>
                </a:cubicBezTo>
                <a:cubicBezTo>
                  <a:pt x="22" y="51"/>
                  <a:pt x="22" y="51"/>
                  <a:pt x="22" y="51"/>
                </a:cubicBezTo>
                <a:cubicBezTo>
                  <a:pt x="18" y="50"/>
                  <a:pt x="15" y="47"/>
                  <a:pt x="15" y="43"/>
                </a:cubicBezTo>
                <a:cubicBezTo>
                  <a:pt x="15" y="42"/>
                  <a:pt x="16" y="41"/>
                  <a:pt x="17" y="41"/>
                </a:cubicBezTo>
                <a:cubicBezTo>
                  <a:pt x="18" y="41"/>
                  <a:pt x="19" y="42"/>
                  <a:pt x="19" y="43"/>
                </a:cubicBezTo>
                <a:cubicBezTo>
                  <a:pt x="19" y="45"/>
                  <a:pt x="21" y="47"/>
                  <a:pt x="24" y="47"/>
                </a:cubicBezTo>
                <a:cubicBezTo>
                  <a:pt x="27" y="47"/>
                  <a:pt x="29" y="45"/>
                  <a:pt x="29" y="43"/>
                </a:cubicBezTo>
                <a:cubicBezTo>
                  <a:pt x="29" y="40"/>
                  <a:pt x="27" y="38"/>
                  <a:pt x="24" y="38"/>
                </a:cubicBezTo>
                <a:close/>
                <a:moveTo>
                  <a:pt x="58" y="84"/>
                </a:moveTo>
                <a:cubicBezTo>
                  <a:pt x="14" y="84"/>
                  <a:pt x="14" y="84"/>
                  <a:pt x="14" y="84"/>
                </a:cubicBezTo>
                <a:cubicBezTo>
                  <a:pt x="13" y="84"/>
                  <a:pt x="12" y="83"/>
                  <a:pt x="12" y="82"/>
                </a:cubicBezTo>
                <a:cubicBezTo>
                  <a:pt x="12" y="81"/>
                  <a:pt x="13" y="80"/>
                  <a:pt x="14" y="80"/>
                </a:cubicBezTo>
                <a:cubicBezTo>
                  <a:pt x="58" y="80"/>
                  <a:pt x="58" y="80"/>
                  <a:pt x="58" y="80"/>
                </a:cubicBezTo>
                <a:cubicBezTo>
                  <a:pt x="59" y="80"/>
                  <a:pt x="60" y="81"/>
                  <a:pt x="60" y="82"/>
                </a:cubicBezTo>
                <a:cubicBezTo>
                  <a:pt x="60" y="83"/>
                  <a:pt x="59" y="84"/>
                  <a:pt x="58" y="84"/>
                </a:cubicBezTo>
                <a:close/>
                <a:moveTo>
                  <a:pt x="58" y="76"/>
                </a:moveTo>
                <a:cubicBezTo>
                  <a:pt x="14" y="76"/>
                  <a:pt x="14" y="76"/>
                  <a:pt x="14" y="76"/>
                </a:cubicBezTo>
                <a:cubicBezTo>
                  <a:pt x="13" y="76"/>
                  <a:pt x="12" y="75"/>
                  <a:pt x="12" y="74"/>
                </a:cubicBezTo>
                <a:cubicBezTo>
                  <a:pt x="12" y="73"/>
                  <a:pt x="13" y="72"/>
                  <a:pt x="14" y="72"/>
                </a:cubicBezTo>
                <a:cubicBezTo>
                  <a:pt x="58" y="72"/>
                  <a:pt x="58" y="72"/>
                  <a:pt x="58" y="72"/>
                </a:cubicBezTo>
                <a:cubicBezTo>
                  <a:pt x="59" y="72"/>
                  <a:pt x="60" y="73"/>
                  <a:pt x="60" y="74"/>
                </a:cubicBezTo>
                <a:cubicBezTo>
                  <a:pt x="60" y="75"/>
                  <a:pt x="59" y="76"/>
                  <a:pt x="58" y="76"/>
                </a:cubicBezTo>
                <a:close/>
                <a:moveTo>
                  <a:pt x="58" y="68"/>
                </a:moveTo>
                <a:cubicBezTo>
                  <a:pt x="14" y="68"/>
                  <a:pt x="14" y="68"/>
                  <a:pt x="14" y="68"/>
                </a:cubicBezTo>
                <a:cubicBezTo>
                  <a:pt x="13" y="68"/>
                  <a:pt x="12" y="67"/>
                  <a:pt x="12" y="66"/>
                </a:cubicBezTo>
                <a:cubicBezTo>
                  <a:pt x="12" y="65"/>
                  <a:pt x="13" y="64"/>
                  <a:pt x="14" y="64"/>
                </a:cubicBezTo>
                <a:cubicBezTo>
                  <a:pt x="58" y="64"/>
                  <a:pt x="58" y="64"/>
                  <a:pt x="58" y="64"/>
                </a:cubicBezTo>
                <a:cubicBezTo>
                  <a:pt x="59" y="64"/>
                  <a:pt x="60" y="65"/>
                  <a:pt x="60" y="66"/>
                </a:cubicBezTo>
                <a:cubicBezTo>
                  <a:pt x="60" y="67"/>
                  <a:pt x="59" y="68"/>
                  <a:pt x="58" y="68"/>
                </a:cubicBezTo>
                <a:close/>
                <a:moveTo>
                  <a:pt x="58" y="60"/>
                </a:moveTo>
                <a:cubicBezTo>
                  <a:pt x="38" y="60"/>
                  <a:pt x="38" y="60"/>
                  <a:pt x="38" y="60"/>
                </a:cubicBezTo>
                <a:cubicBezTo>
                  <a:pt x="37" y="60"/>
                  <a:pt x="36" y="59"/>
                  <a:pt x="36" y="58"/>
                </a:cubicBezTo>
                <a:cubicBezTo>
                  <a:pt x="36" y="57"/>
                  <a:pt x="37" y="56"/>
                  <a:pt x="38" y="56"/>
                </a:cubicBezTo>
                <a:cubicBezTo>
                  <a:pt x="58" y="56"/>
                  <a:pt x="58" y="56"/>
                  <a:pt x="58" y="56"/>
                </a:cubicBezTo>
                <a:cubicBezTo>
                  <a:pt x="59" y="56"/>
                  <a:pt x="60" y="57"/>
                  <a:pt x="60" y="58"/>
                </a:cubicBezTo>
                <a:cubicBezTo>
                  <a:pt x="60" y="59"/>
                  <a:pt x="59" y="60"/>
                  <a:pt x="58" y="60"/>
                </a:cubicBezTo>
                <a:close/>
                <a:moveTo>
                  <a:pt x="58" y="52"/>
                </a:moveTo>
                <a:cubicBezTo>
                  <a:pt x="46" y="52"/>
                  <a:pt x="46" y="52"/>
                  <a:pt x="46" y="52"/>
                </a:cubicBezTo>
                <a:cubicBezTo>
                  <a:pt x="45" y="52"/>
                  <a:pt x="44" y="51"/>
                  <a:pt x="44" y="50"/>
                </a:cubicBezTo>
                <a:cubicBezTo>
                  <a:pt x="44" y="49"/>
                  <a:pt x="45" y="48"/>
                  <a:pt x="46" y="48"/>
                </a:cubicBezTo>
                <a:cubicBezTo>
                  <a:pt x="58" y="48"/>
                  <a:pt x="58" y="48"/>
                  <a:pt x="58" y="48"/>
                </a:cubicBezTo>
                <a:cubicBezTo>
                  <a:pt x="59" y="48"/>
                  <a:pt x="60" y="49"/>
                  <a:pt x="60" y="50"/>
                </a:cubicBezTo>
                <a:cubicBezTo>
                  <a:pt x="60" y="51"/>
                  <a:pt x="59" y="52"/>
                  <a:pt x="58" y="52"/>
                </a:cubicBezTo>
                <a:close/>
                <a:moveTo>
                  <a:pt x="58" y="44"/>
                </a:moveTo>
                <a:cubicBezTo>
                  <a:pt x="46" y="44"/>
                  <a:pt x="46" y="44"/>
                  <a:pt x="46" y="44"/>
                </a:cubicBezTo>
                <a:cubicBezTo>
                  <a:pt x="45" y="44"/>
                  <a:pt x="44" y="43"/>
                  <a:pt x="44" y="42"/>
                </a:cubicBezTo>
                <a:cubicBezTo>
                  <a:pt x="44" y="41"/>
                  <a:pt x="45" y="40"/>
                  <a:pt x="46" y="40"/>
                </a:cubicBezTo>
                <a:cubicBezTo>
                  <a:pt x="58" y="40"/>
                  <a:pt x="58" y="40"/>
                  <a:pt x="58" y="40"/>
                </a:cubicBezTo>
                <a:cubicBezTo>
                  <a:pt x="59" y="40"/>
                  <a:pt x="60" y="41"/>
                  <a:pt x="60" y="42"/>
                </a:cubicBezTo>
                <a:cubicBezTo>
                  <a:pt x="60" y="43"/>
                  <a:pt x="59" y="44"/>
                  <a:pt x="58" y="44"/>
                </a:cubicBezTo>
                <a:close/>
                <a:moveTo>
                  <a:pt x="58" y="28"/>
                </a:moveTo>
                <a:cubicBezTo>
                  <a:pt x="58" y="28"/>
                  <a:pt x="58" y="28"/>
                  <a:pt x="58" y="28"/>
                </a:cubicBezTo>
                <a:cubicBezTo>
                  <a:pt x="57" y="28"/>
                  <a:pt x="57" y="28"/>
                  <a:pt x="57" y="28"/>
                </a:cubicBezTo>
                <a:cubicBezTo>
                  <a:pt x="46" y="28"/>
                  <a:pt x="46" y="28"/>
                  <a:pt x="46" y="28"/>
                </a:cubicBezTo>
                <a:cubicBezTo>
                  <a:pt x="45" y="28"/>
                  <a:pt x="44" y="27"/>
                  <a:pt x="44" y="26"/>
                </a:cubicBezTo>
                <a:cubicBezTo>
                  <a:pt x="44" y="15"/>
                  <a:pt x="44" y="15"/>
                  <a:pt x="44" y="15"/>
                </a:cubicBezTo>
                <a:cubicBezTo>
                  <a:pt x="44" y="14"/>
                  <a:pt x="44" y="14"/>
                  <a:pt x="44" y="14"/>
                </a:cubicBezTo>
                <a:cubicBezTo>
                  <a:pt x="44" y="3"/>
                  <a:pt x="44" y="3"/>
                  <a:pt x="44" y="3"/>
                </a:cubicBezTo>
                <a:cubicBezTo>
                  <a:pt x="69" y="28"/>
                  <a:pt x="69" y="28"/>
                  <a:pt x="69" y="28"/>
                </a:cubicBezTo>
                <a:lnTo>
                  <a:pt x="58" y="28"/>
                </a:lnTo>
                <a:close/>
              </a:path>
            </a:pathLst>
          </a:custGeom>
          <a:solidFill>
            <a:schemeClr val="bg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561;p24">
            <a:extLst>
              <a:ext uri="{FF2B5EF4-FFF2-40B4-BE49-F238E27FC236}">
                <a16:creationId xmlns:a16="http://schemas.microsoft.com/office/drawing/2014/main" id="{C61328C5-3106-4980-A8BD-93537DAAE78C}"/>
              </a:ext>
            </a:extLst>
          </p:cNvPr>
          <p:cNvSpPr/>
          <p:nvPr/>
        </p:nvSpPr>
        <p:spPr>
          <a:xfrm>
            <a:off x="8424964" y="2718514"/>
            <a:ext cx="178492" cy="238338"/>
          </a:xfrm>
          <a:custGeom>
            <a:avLst/>
            <a:gdLst/>
            <a:ahLst/>
            <a:cxnLst/>
            <a:rect l="l" t="t" r="r" b="b"/>
            <a:pathLst>
              <a:path w="72" h="96" extrusionOk="0">
                <a:moveTo>
                  <a:pt x="71" y="25"/>
                </a:moveTo>
                <a:cubicBezTo>
                  <a:pt x="47" y="1"/>
                  <a:pt x="47" y="1"/>
                  <a:pt x="47" y="1"/>
                </a:cubicBezTo>
                <a:cubicBezTo>
                  <a:pt x="47" y="0"/>
                  <a:pt x="47" y="0"/>
                  <a:pt x="46" y="0"/>
                </a:cubicBezTo>
                <a:cubicBezTo>
                  <a:pt x="2" y="0"/>
                  <a:pt x="2" y="0"/>
                  <a:pt x="2" y="0"/>
                </a:cubicBezTo>
                <a:cubicBezTo>
                  <a:pt x="1" y="0"/>
                  <a:pt x="0" y="1"/>
                  <a:pt x="0" y="2"/>
                </a:cubicBezTo>
                <a:cubicBezTo>
                  <a:pt x="0" y="94"/>
                  <a:pt x="0" y="94"/>
                  <a:pt x="0" y="94"/>
                </a:cubicBezTo>
                <a:cubicBezTo>
                  <a:pt x="0" y="95"/>
                  <a:pt x="1" y="96"/>
                  <a:pt x="2" y="96"/>
                </a:cubicBezTo>
                <a:cubicBezTo>
                  <a:pt x="70" y="96"/>
                  <a:pt x="70" y="96"/>
                  <a:pt x="70" y="96"/>
                </a:cubicBezTo>
                <a:cubicBezTo>
                  <a:pt x="71" y="96"/>
                  <a:pt x="72" y="95"/>
                  <a:pt x="72" y="94"/>
                </a:cubicBezTo>
                <a:cubicBezTo>
                  <a:pt x="72" y="26"/>
                  <a:pt x="72" y="26"/>
                  <a:pt x="72" y="26"/>
                </a:cubicBezTo>
                <a:cubicBezTo>
                  <a:pt x="72" y="25"/>
                  <a:pt x="72" y="25"/>
                  <a:pt x="71" y="25"/>
                </a:cubicBezTo>
                <a:close/>
                <a:moveTo>
                  <a:pt x="24" y="38"/>
                </a:moveTo>
                <a:cubicBezTo>
                  <a:pt x="19" y="38"/>
                  <a:pt x="15" y="34"/>
                  <a:pt x="15" y="29"/>
                </a:cubicBezTo>
                <a:cubicBezTo>
                  <a:pt x="15" y="25"/>
                  <a:pt x="18" y="22"/>
                  <a:pt x="22" y="21"/>
                </a:cubicBezTo>
                <a:cubicBezTo>
                  <a:pt x="22" y="18"/>
                  <a:pt x="22" y="18"/>
                  <a:pt x="22" y="18"/>
                </a:cubicBezTo>
                <a:cubicBezTo>
                  <a:pt x="22" y="17"/>
                  <a:pt x="23" y="16"/>
                  <a:pt x="24" y="16"/>
                </a:cubicBezTo>
                <a:cubicBezTo>
                  <a:pt x="25" y="16"/>
                  <a:pt x="26" y="17"/>
                  <a:pt x="26" y="18"/>
                </a:cubicBezTo>
                <a:cubicBezTo>
                  <a:pt x="26" y="21"/>
                  <a:pt x="26" y="21"/>
                  <a:pt x="26" y="21"/>
                </a:cubicBezTo>
                <a:cubicBezTo>
                  <a:pt x="30" y="22"/>
                  <a:pt x="33" y="25"/>
                  <a:pt x="33" y="29"/>
                </a:cubicBezTo>
                <a:cubicBezTo>
                  <a:pt x="33" y="30"/>
                  <a:pt x="32" y="31"/>
                  <a:pt x="31" y="31"/>
                </a:cubicBezTo>
                <a:cubicBezTo>
                  <a:pt x="30" y="31"/>
                  <a:pt x="29" y="30"/>
                  <a:pt x="29" y="29"/>
                </a:cubicBezTo>
                <a:cubicBezTo>
                  <a:pt x="29" y="27"/>
                  <a:pt x="27" y="24"/>
                  <a:pt x="24" y="24"/>
                </a:cubicBezTo>
                <a:cubicBezTo>
                  <a:pt x="21" y="24"/>
                  <a:pt x="19" y="27"/>
                  <a:pt x="19" y="29"/>
                </a:cubicBezTo>
                <a:cubicBezTo>
                  <a:pt x="19" y="32"/>
                  <a:pt x="21" y="34"/>
                  <a:pt x="24" y="34"/>
                </a:cubicBezTo>
                <a:cubicBezTo>
                  <a:pt x="29" y="34"/>
                  <a:pt x="33" y="38"/>
                  <a:pt x="33" y="43"/>
                </a:cubicBezTo>
                <a:cubicBezTo>
                  <a:pt x="33" y="47"/>
                  <a:pt x="30" y="50"/>
                  <a:pt x="26" y="51"/>
                </a:cubicBezTo>
                <a:cubicBezTo>
                  <a:pt x="26" y="54"/>
                  <a:pt x="26" y="54"/>
                  <a:pt x="26" y="54"/>
                </a:cubicBezTo>
                <a:cubicBezTo>
                  <a:pt x="26" y="55"/>
                  <a:pt x="25" y="56"/>
                  <a:pt x="24" y="56"/>
                </a:cubicBezTo>
                <a:cubicBezTo>
                  <a:pt x="23" y="56"/>
                  <a:pt x="22" y="55"/>
                  <a:pt x="22" y="54"/>
                </a:cubicBezTo>
                <a:cubicBezTo>
                  <a:pt x="22" y="51"/>
                  <a:pt x="22" y="51"/>
                  <a:pt x="22" y="51"/>
                </a:cubicBezTo>
                <a:cubicBezTo>
                  <a:pt x="18" y="50"/>
                  <a:pt x="15" y="47"/>
                  <a:pt x="15" y="43"/>
                </a:cubicBezTo>
                <a:cubicBezTo>
                  <a:pt x="15" y="42"/>
                  <a:pt x="16" y="41"/>
                  <a:pt x="17" y="41"/>
                </a:cubicBezTo>
                <a:cubicBezTo>
                  <a:pt x="18" y="41"/>
                  <a:pt x="19" y="42"/>
                  <a:pt x="19" y="43"/>
                </a:cubicBezTo>
                <a:cubicBezTo>
                  <a:pt x="19" y="45"/>
                  <a:pt x="21" y="47"/>
                  <a:pt x="24" y="47"/>
                </a:cubicBezTo>
                <a:cubicBezTo>
                  <a:pt x="27" y="47"/>
                  <a:pt x="29" y="45"/>
                  <a:pt x="29" y="43"/>
                </a:cubicBezTo>
                <a:cubicBezTo>
                  <a:pt x="29" y="40"/>
                  <a:pt x="27" y="38"/>
                  <a:pt x="24" y="38"/>
                </a:cubicBezTo>
                <a:close/>
                <a:moveTo>
                  <a:pt x="58" y="84"/>
                </a:moveTo>
                <a:cubicBezTo>
                  <a:pt x="14" y="84"/>
                  <a:pt x="14" y="84"/>
                  <a:pt x="14" y="84"/>
                </a:cubicBezTo>
                <a:cubicBezTo>
                  <a:pt x="13" y="84"/>
                  <a:pt x="12" y="83"/>
                  <a:pt x="12" y="82"/>
                </a:cubicBezTo>
                <a:cubicBezTo>
                  <a:pt x="12" y="81"/>
                  <a:pt x="13" y="80"/>
                  <a:pt x="14" y="80"/>
                </a:cubicBezTo>
                <a:cubicBezTo>
                  <a:pt x="58" y="80"/>
                  <a:pt x="58" y="80"/>
                  <a:pt x="58" y="80"/>
                </a:cubicBezTo>
                <a:cubicBezTo>
                  <a:pt x="59" y="80"/>
                  <a:pt x="60" y="81"/>
                  <a:pt x="60" y="82"/>
                </a:cubicBezTo>
                <a:cubicBezTo>
                  <a:pt x="60" y="83"/>
                  <a:pt x="59" y="84"/>
                  <a:pt x="58" y="84"/>
                </a:cubicBezTo>
                <a:close/>
                <a:moveTo>
                  <a:pt x="58" y="76"/>
                </a:moveTo>
                <a:cubicBezTo>
                  <a:pt x="14" y="76"/>
                  <a:pt x="14" y="76"/>
                  <a:pt x="14" y="76"/>
                </a:cubicBezTo>
                <a:cubicBezTo>
                  <a:pt x="13" y="76"/>
                  <a:pt x="12" y="75"/>
                  <a:pt x="12" y="74"/>
                </a:cubicBezTo>
                <a:cubicBezTo>
                  <a:pt x="12" y="73"/>
                  <a:pt x="13" y="72"/>
                  <a:pt x="14" y="72"/>
                </a:cubicBezTo>
                <a:cubicBezTo>
                  <a:pt x="58" y="72"/>
                  <a:pt x="58" y="72"/>
                  <a:pt x="58" y="72"/>
                </a:cubicBezTo>
                <a:cubicBezTo>
                  <a:pt x="59" y="72"/>
                  <a:pt x="60" y="73"/>
                  <a:pt x="60" y="74"/>
                </a:cubicBezTo>
                <a:cubicBezTo>
                  <a:pt x="60" y="75"/>
                  <a:pt x="59" y="76"/>
                  <a:pt x="58" y="76"/>
                </a:cubicBezTo>
                <a:close/>
                <a:moveTo>
                  <a:pt x="58" y="68"/>
                </a:moveTo>
                <a:cubicBezTo>
                  <a:pt x="14" y="68"/>
                  <a:pt x="14" y="68"/>
                  <a:pt x="14" y="68"/>
                </a:cubicBezTo>
                <a:cubicBezTo>
                  <a:pt x="13" y="68"/>
                  <a:pt x="12" y="67"/>
                  <a:pt x="12" y="66"/>
                </a:cubicBezTo>
                <a:cubicBezTo>
                  <a:pt x="12" y="65"/>
                  <a:pt x="13" y="64"/>
                  <a:pt x="14" y="64"/>
                </a:cubicBezTo>
                <a:cubicBezTo>
                  <a:pt x="58" y="64"/>
                  <a:pt x="58" y="64"/>
                  <a:pt x="58" y="64"/>
                </a:cubicBezTo>
                <a:cubicBezTo>
                  <a:pt x="59" y="64"/>
                  <a:pt x="60" y="65"/>
                  <a:pt x="60" y="66"/>
                </a:cubicBezTo>
                <a:cubicBezTo>
                  <a:pt x="60" y="67"/>
                  <a:pt x="59" y="68"/>
                  <a:pt x="58" y="68"/>
                </a:cubicBezTo>
                <a:close/>
                <a:moveTo>
                  <a:pt x="58" y="60"/>
                </a:moveTo>
                <a:cubicBezTo>
                  <a:pt x="38" y="60"/>
                  <a:pt x="38" y="60"/>
                  <a:pt x="38" y="60"/>
                </a:cubicBezTo>
                <a:cubicBezTo>
                  <a:pt x="37" y="60"/>
                  <a:pt x="36" y="59"/>
                  <a:pt x="36" y="58"/>
                </a:cubicBezTo>
                <a:cubicBezTo>
                  <a:pt x="36" y="57"/>
                  <a:pt x="37" y="56"/>
                  <a:pt x="38" y="56"/>
                </a:cubicBezTo>
                <a:cubicBezTo>
                  <a:pt x="58" y="56"/>
                  <a:pt x="58" y="56"/>
                  <a:pt x="58" y="56"/>
                </a:cubicBezTo>
                <a:cubicBezTo>
                  <a:pt x="59" y="56"/>
                  <a:pt x="60" y="57"/>
                  <a:pt x="60" y="58"/>
                </a:cubicBezTo>
                <a:cubicBezTo>
                  <a:pt x="60" y="59"/>
                  <a:pt x="59" y="60"/>
                  <a:pt x="58" y="60"/>
                </a:cubicBezTo>
                <a:close/>
                <a:moveTo>
                  <a:pt x="58" y="52"/>
                </a:moveTo>
                <a:cubicBezTo>
                  <a:pt x="46" y="52"/>
                  <a:pt x="46" y="52"/>
                  <a:pt x="46" y="52"/>
                </a:cubicBezTo>
                <a:cubicBezTo>
                  <a:pt x="45" y="52"/>
                  <a:pt x="44" y="51"/>
                  <a:pt x="44" y="50"/>
                </a:cubicBezTo>
                <a:cubicBezTo>
                  <a:pt x="44" y="49"/>
                  <a:pt x="45" y="48"/>
                  <a:pt x="46" y="48"/>
                </a:cubicBezTo>
                <a:cubicBezTo>
                  <a:pt x="58" y="48"/>
                  <a:pt x="58" y="48"/>
                  <a:pt x="58" y="48"/>
                </a:cubicBezTo>
                <a:cubicBezTo>
                  <a:pt x="59" y="48"/>
                  <a:pt x="60" y="49"/>
                  <a:pt x="60" y="50"/>
                </a:cubicBezTo>
                <a:cubicBezTo>
                  <a:pt x="60" y="51"/>
                  <a:pt x="59" y="52"/>
                  <a:pt x="58" y="52"/>
                </a:cubicBezTo>
                <a:close/>
                <a:moveTo>
                  <a:pt x="58" y="44"/>
                </a:moveTo>
                <a:cubicBezTo>
                  <a:pt x="46" y="44"/>
                  <a:pt x="46" y="44"/>
                  <a:pt x="46" y="44"/>
                </a:cubicBezTo>
                <a:cubicBezTo>
                  <a:pt x="45" y="44"/>
                  <a:pt x="44" y="43"/>
                  <a:pt x="44" y="42"/>
                </a:cubicBezTo>
                <a:cubicBezTo>
                  <a:pt x="44" y="41"/>
                  <a:pt x="45" y="40"/>
                  <a:pt x="46" y="40"/>
                </a:cubicBezTo>
                <a:cubicBezTo>
                  <a:pt x="58" y="40"/>
                  <a:pt x="58" y="40"/>
                  <a:pt x="58" y="40"/>
                </a:cubicBezTo>
                <a:cubicBezTo>
                  <a:pt x="59" y="40"/>
                  <a:pt x="60" y="41"/>
                  <a:pt x="60" y="42"/>
                </a:cubicBezTo>
                <a:cubicBezTo>
                  <a:pt x="60" y="43"/>
                  <a:pt x="59" y="44"/>
                  <a:pt x="58" y="44"/>
                </a:cubicBezTo>
                <a:close/>
                <a:moveTo>
                  <a:pt x="58" y="28"/>
                </a:moveTo>
                <a:cubicBezTo>
                  <a:pt x="58" y="28"/>
                  <a:pt x="58" y="28"/>
                  <a:pt x="58" y="28"/>
                </a:cubicBezTo>
                <a:cubicBezTo>
                  <a:pt x="57" y="28"/>
                  <a:pt x="57" y="28"/>
                  <a:pt x="57" y="28"/>
                </a:cubicBezTo>
                <a:cubicBezTo>
                  <a:pt x="46" y="28"/>
                  <a:pt x="46" y="28"/>
                  <a:pt x="46" y="28"/>
                </a:cubicBezTo>
                <a:cubicBezTo>
                  <a:pt x="45" y="28"/>
                  <a:pt x="44" y="27"/>
                  <a:pt x="44" y="26"/>
                </a:cubicBezTo>
                <a:cubicBezTo>
                  <a:pt x="44" y="15"/>
                  <a:pt x="44" y="15"/>
                  <a:pt x="44" y="15"/>
                </a:cubicBezTo>
                <a:cubicBezTo>
                  <a:pt x="44" y="14"/>
                  <a:pt x="44" y="14"/>
                  <a:pt x="44" y="14"/>
                </a:cubicBezTo>
                <a:cubicBezTo>
                  <a:pt x="44" y="3"/>
                  <a:pt x="44" y="3"/>
                  <a:pt x="44" y="3"/>
                </a:cubicBezTo>
                <a:cubicBezTo>
                  <a:pt x="69" y="28"/>
                  <a:pt x="69" y="28"/>
                  <a:pt x="69" y="28"/>
                </a:cubicBezTo>
                <a:lnTo>
                  <a:pt x="58" y="28"/>
                </a:lnTo>
                <a:close/>
              </a:path>
            </a:pathLst>
          </a:custGeom>
          <a:solidFill>
            <a:schemeClr val="bg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561;p24">
            <a:extLst>
              <a:ext uri="{FF2B5EF4-FFF2-40B4-BE49-F238E27FC236}">
                <a16:creationId xmlns:a16="http://schemas.microsoft.com/office/drawing/2014/main" id="{80C1691F-D172-A447-95E1-97E448014C17}"/>
              </a:ext>
            </a:extLst>
          </p:cNvPr>
          <p:cNvSpPr/>
          <p:nvPr/>
        </p:nvSpPr>
        <p:spPr>
          <a:xfrm>
            <a:off x="8424964" y="3794576"/>
            <a:ext cx="178492" cy="238338"/>
          </a:xfrm>
          <a:custGeom>
            <a:avLst/>
            <a:gdLst/>
            <a:ahLst/>
            <a:cxnLst/>
            <a:rect l="l" t="t" r="r" b="b"/>
            <a:pathLst>
              <a:path w="72" h="96" extrusionOk="0">
                <a:moveTo>
                  <a:pt x="71" y="25"/>
                </a:moveTo>
                <a:cubicBezTo>
                  <a:pt x="47" y="1"/>
                  <a:pt x="47" y="1"/>
                  <a:pt x="47" y="1"/>
                </a:cubicBezTo>
                <a:cubicBezTo>
                  <a:pt x="47" y="0"/>
                  <a:pt x="47" y="0"/>
                  <a:pt x="46" y="0"/>
                </a:cubicBezTo>
                <a:cubicBezTo>
                  <a:pt x="2" y="0"/>
                  <a:pt x="2" y="0"/>
                  <a:pt x="2" y="0"/>
                </a:cubicBezTo>
                <a:cubicBezTo>
                  <a:pt x="1" y="0"/>
                  <a:pt x="0" y="1"/>
                  <a:pt x="0" y="2"/>
                </a:cubicBezTo>
                <a:cubicBezTo>
                  <a:pt x="0" y="94"/>
                  <a:pt x="0" y="94"/>
                  <a:pt x="0" y="94"/>
                </a:cubicBezTo>
                <a:cubicBezTo>
                  <a:pt x="0" y="95"/>
                  <a:pt x="1" y="96"/>
                  <a:pt x="2" y="96"/>
                </a:cubicBezTo>
                <a:cubicBezTo>
                  <a:pt x="70" y="96"/>
                  <a:pt x="70" y="96"/>
                  <a:pt x="70" y="96"/>
                </a:cubicBezTo>
                <a:cubicBezTo>
                  <a:pt x="71" y="96"/>
                  <a:pt x="72" y="95"/>
                  <a:pt x="72" y="94"/>
                </a:cubicBezTo>
                <a:cubicBezTo>
                  <a:pt x="72" y="26"/>
                  <a:pt x="72" y="26"/>
                  <a:pt x="72" y="26"/>
                </a:cubicBezTo>
                <a:cubicBezTo>
                  <a:pt x="72" y="25"/>
                  <a:pt x="72" y="25"/>
                  <a:pt x="71" y="25"/>
                </a:cubicBezTo>
                <a:close/>
                <a:moveTo>
                  <a:pt x="24" y="38"/>
                </a:moveTo>
                <a:cubicBezTo>
                  <a:pt x="19" y="38"/>
                  <a:pt x="15" y="34"/>
                  <a:pt x="15" y="29"/>
                </a:cubicBezTo>
                <a:cubicBezTo>
                  <a:pt x="15" y="25"/>
                  <a:pt x="18" y="22"/>
                  <a:pt x="22" y="21"/>
                </a:cubicBezTo>
                <a:cubicBezTo>
                  <a:pt x="22" y="18"/>
                  <a:pt x="22" y="18"/>
                  <a:pt x="22" y="18"/>
                </a:cubicBezTo>
                <a:cubicBezTo>
                  <a:pt x="22" y="17"/>
                  <a:pt x="23" y="16"/>
                  <a:pt x="24" y="16"/>
                </a:cubicBezTo>
                <a:cubicBezTo>
                  <a:pt x="25" y="16"/>
                  <a:pt x="26" y="17"/>
                  <a:pt x="26" y="18"/>
                </a:cubicBezTo>
                <a:cubicBezTo>
                  <a:pt x="26" y="21"/>
                  <a:pt x="26" y="21"/>
                  <a:pt x="26" y="21"/>
                </a:cubicBezTo>
                <a:cubicBezTo>
                  <a:pt x="30" y="22"/>
                  <a:pt x="33" y="25"/>
                  <a:pt x="33" y="29"/>
                </a:cubicBezTo>
                <a:cubicBezTo>
                  <a:pt x="33" y="30"/>
                  <a:pt x="32" y="31"/>
                  <a:pt x="31" y="31"/>
                </a:cubicBezTo>
                <a:cubicBezTo>
                  <a:pt x="30" y="31"/>
                  <a:pt x="29" y="30"/>
                  <a:pt x="29" y="29"/>
                </a:cubicBezTo>
                <a:cubicBezTo>
                  <a:pt x="29" y="27"/>
                  <a:pt x="27" y="24"/>
                  <a:pt x="24" y="24"/>
                </a:cubicBezTo>
                <a:cubicBezTo>
                  <a:pt x="21" y="24"/>
                  <a:pt x="19" y="27"/>
                  <a:pt x="19" y="29"/>
                </a:cubicBezTo>
                <a:cubicBezTo>
                  <a:pt x="19" y="32"/>
                  <a:pt x="21" y="34"/>
                  <a:pt x="24" y="34"/>
                </a:cubicBezTo>
                <a:cubicBezTo>
                  <a:pt x="29" y="34"/>
                  <a:pt x="33" y="38"/>
                  <a:pt x="33" y="43"/>
                </a:cubicBezTo>
                <a:cubicBezTo>
                  <a:pt x="33" y="47"/>
                  <a:pt x="30" y="50"/>
                  <a:pt x="26" y="51"/>
                </a:cubicBezTo>
                <a:cubicBezTo>
                  <a:pt x="26" y="54"/>
                  <a:pt x="26" y="54"/>
                  <a:pt x="26" y="54"/>
                </a:cubicBezTo>
                <a:cubicBezTo>
                  <a:pt x="26" y="55"/>
                  <a:pt x="25" y="56"/>
                  <a:pt x="24" y="56"/>
                </a:cubicBezTo>
                <a:cubicBezTo>
                  <a:pt x="23" y="56"/>
                  <a:pt x="22" y="55"/>
                  <a:pt x="22" y="54"/>
                </a:cubicBezTo>
                <a:cubicBezTo>
                  <a:pt x="22" y="51"/>
                  <a:pt x="22" y="51"/>
                  <a:pt x="22" y="51"/>
                </a:cubicBezTo>
                <a:cubicBezTo>
                  <a:pt x="18" y="50"/>
                  <a:pt x="15" y="47"/>
                  <a:pt x="15" y="43"/>
                </a:cubicBezTo>
                <a:cubicBezTo>
                  <a:pt x="15" y="42"/>
                  <a:pt x="16" y="41"/>
                  <a:pt x="17" y="41"/>
                </a:cubicBezTo>
                <a:cubicBezTo>
                  <a:pt x="18" y="41"/>
                  <a:pt x="19" y="42"/>
                  <a:pt x="19" y="43"/>
                </a:cubicBezTo>
                <a:cubicBezTo>
                  <a:pt x="19" y="45"/>
                  <a:pt x="21" y="47"/>
                  <a:pt x="24" y="47"/>
                </a:cubicBezTo>
                <a:cubicBezTo>
                  <a:pt x="27" y="47"/>
                  <a:pt x="29" y="45"/>
                  <a:pt x="29" y="43"/>
                </a:cubicBezTo>
                <a:cubicBezTo>
                  <a:pt x="29" y="40"/>
                  <a:pt x="27" y="38"/>
                  <a:pt x="24" y="38"/>
                </a:cubicBezTo>
                <a:close/>
                <a:moveTo>
                  <a:pt x="58" y="84"/>
                </a:moveTo>
                <a:cubicBezTo>
                  <a:pt x="14" y="84"/>
                  <a:pt x="14" y="84"/>
                  <a:pt x="14" y="84"/>
                </a:cubicBezTo>
                <a:cubicBezTo>
                  <a:pt x="13" y="84"/>
                  <a:pt x="12" y="83"/>
                  <a:pt x="12" y="82"/>
                </a:cubicBezTo>
                <a:cubicBezTo>
                  <a:pt x="12" y="81"/>
                  <a:pt x="13" y="80"/>
                  <a:pt x="14" y="80"/>
                </a:cubicBezTo>
                <a:cubicBezTo>
                  <a:pt x="58" y="80"/>
                  <a:pt x="58" y="80"/>
                  <a:pt x="58" y="80"/>
                </a:cubicBezTo>
                <a:cubicBezTo>
                  <a:pt x="59" y="80"/>
                  <a:pt x="60" y="81"/>
                  <a:pt x="60" y="82"/>
                </a:cubicBezTo>
                <a:cubicBezTo>
                  <a:pt x="60" y="83"/>
                  <a:pt x="59" y="84"/>
                  <a:pt x="58" y="84"/>
                </a:cubicBezTo>
                <a:close/>
                <a:moveTo>
                  <a:pt x="58" y="76"/>
                </a:moveTo>
                <a:cubicBezTo>
                  <a:pt x="14" y="76"/>
                  <a:pt x="14" y="76"/>
                  <a:pt x="14" y="76"/>
                </a:cubicBezTo>
                <a:cubicBezTo>
                  <a:pt x="13" y="76"/>
                  <a:pt x="12" y="75"/>
                  <a:pt x="12" y="74"/>
                </a:cubicBezTo>
                <a:cubicBezTo>
                  <a:pt x="12" y="73"/>
                  <a:pt x="13" y="72"/>
                  <a:pt x="14" y="72"/>
                </a:cubicBezTo>
                <a:cubicBezTo>
                  <a:pt x="58" y="72"/>
                  <a:pt x="58" y="72"/>
                  <a:pt x="58" y="72"/>
                </a:cubicBezTo>
                <a:cubicBezTo>
                  <a:pt x="59" y="72"/>
                  <a:pt x="60" y="73"/>
                  <a:pt x="60" y="74"/>
                </a:cubicBezTo>
                <a:cubicBezTo>
                  <a:pt x="60" y="75"/>
                  <a:pt x="59" y="76"/>
                  <a:pt x="58" y="76"/>
                </a:cubicBezTo>
                <a:close/>
                <a:moveTo>
                  <a:pt x="58" y="68"/>
                </a:moveTo>
                <a:cubicBezTo>
                  <a:pt x="14" y="68"/>
                  <a:pt x="14" y="68"/>
                  <a:pt x="14" y="68"/>
                </a:cubicBezTo>
                <a:cubicBezTo>
                  <a:pt x="13" y="68"/>
                  <a:pt x="12" y="67"/>
                  <a:pt x="12" y="66"/>
                </a:cubicBezTo>
                <a:cubicBezTo>
                  <a:pt x="12" y="65"/>
                  <a:pt x="13" y="64"/>
                  <a:pt x="14" y="64"/>
                </a:cubicBezTo>
                <a:cubicBezTo>
                  <a:pt x="58" y="64"/>
                  <a:pt x="58" y="64"/>
                  <a:pt x="58" y="64"/>
                </a:cubicBezTo>
                <a:cubicBezTo>
                  <a:pt x="59" y="64"/>
                  <a:pt x="60" y="65"/>
                  <a:pt x="60" y="66"/>
                </a:cubicBezTo>
                <a:cubicBezTo>
                  <a:pt x="60" y="67"/>
                  <a:pt x="59" y="68"/>
                  <a:pt x="58" y="68"/>
                </a:cubicBezTo>
                <a:close/>
                <a:moveTo>
                  <a:pt x="58" y="60"/>
                </a:moveTo>
                <a:cubicBezTo>
                  <a:pt x="38" y="60"/>
                  <a:pt x="38" y="60"/>
                  <a:pt x="38" y="60"/>
                </a:cubicBezTo>
                <a:cubicBezTo>
                  <a:pt x="37" y="60"/>
                  <a:pt x="36" y="59"/>
                  <a:pt x="36" y="58"/>
                </a:cubicBezTo>
                <a:cubicBezTo>
                  <a:pt x="36" y="57"/>
                  <a:pt x="37" y="56"/>
                  <a:pt x="38" y="56"/>
                </a:cubicBezTo>
                <a:cubicBezTo>
                  <a:pt x="58" y="56"/>
                  <a:pt x="58" y="56"/>
                  <a:pt x="58" y="56"/>
                </a:cubicBezTo>
                <a:cubicBezTo>
                  <a:pt x="59" y="56"/>
                  <a:pt x="60" y="57"/>
                  <a:pt x="60" y="58"/>
                </a:cubicBezTo>
                <a:cubicBezTo>
                  <a:pt x="60" y="59"/>
                  <a:pt x="59" y="60"/>
                  <a:pt x="58" y="60"/>
                </a:cubicBezTo>
                <a:close/>
                <a:moveTo>
                  <a:pt x="58" y="52"/>
                </a:moveTo>
                <a:cubicBezTo>
                  <a:pt x="46" y="52"/>
                  <a:pt x="46" y="52"/>
                  <a:pt x="46" y="52"/>
                </a:cubicBezTo>
                <a:cubicBezTo>
                  <a:pt x="45" y="52"/>
                  <a:pt x="44" y="51"/>
                  <a:pt x="44" y="50"/>
                </a:cubicBezTo>
                <a:cubicBezTo>
                  <a:pt x="44" y="49"/>
                  <a:pt x="45" y="48"/>
                  <a:pt x="46" y="48"/>
                </a:cubicBezTo>
                <a:cubicBezTo>
                  <a:pt x="58" y="48"/>
                  <a:pt x="58" y="48"/>
                  <a:pt x="58" y="48"/>
                </a:cubicBezTo>
                <a:cubicBezTo>
                  <a:pt x="59" y="48"/>
                  <a:pt x="60" y="49"/>
                  <a:pt x="60" y="50"/>
                </a:cubicBezTo>
                <a:cubicBezTo>
                  <a:pt x="60" y="51"/>
                  <a:pt x="59" y="52"/>
                  <a:pt x="58" y="52"/>
                </a:cubicBezTo>
                <a:close/>
                <a:moveTo>
                  <a:pt x="58" y="44"/>
                </a:moveTo>
                <a:cubicBezTo>
                  <a:pt x="46" y="44"/>
                  <a:pt x="46" y="44"/>
                  <a:pt x="46" y="44"/>
                </a:cubicBezTo>
                <a:cubicBezTo>
                  <a:pt x="45" y="44"/>
                  <a:pt x="44" y="43"/>
                  <a:pt x="44" y="42"/>
                </a:cubicBezTo>
                <a:cubicBezTo>
                  <a:pt x="44" y="41"/>
                  <a:pt x="45" y="40"/>
                  <a:pt x="46" y="40"/>
                </a:cubicBezTo>
                <a:cubicBezTo>
                  <a:pt x="58" y="40"/>
                  <a:pt x="58" y="40"/>
                  <a:pt x="58" y="40"/>
                </a:cubicBezTo>
                <a:cubicBezTo>
                  <a:pt x="59" y="40"/>
                  <a:pt x="60" y="41"/>
                  <a:pt x="60" y="42"/>
                </a:cubicBezTo>
                <a:cubicBezTo>
                  <a:pt x="60" y="43"/>
                  <a:pt x="59" y="44"/>
                  <a:pt x="58" y="44"/>
                </a:cubicBezTo>
                <a:close/>
                <a:moveTo>
                  <a:pt x="58" y="28"/>
                </a:moveTo>
                <a:cubicBezTo>
                  <a:pt x="58" y="28"/>
                  <a:pt x="58" y="28"/>
                  <a:pt x="58" y="28"/>
                </a:cubicBezTo>
                <a:cubicBezTo>
                  <a:pt x="57" y="28"/>
                  <a:pt x="57" y="28"/>
                  <a:pt x="57" y="28"/>
                </a:cubicBezTo>
                <a:cubicBezTo>
                  <a:pt x="46" y="28"/>
                  <a:pt x="46" y="28"/>
                  <a:pt x="46" y="28"/>
                </a:cubicBezTo>
                <a:cubicBezTo>
                  <a:pt x="45" y="28"/>
                  <a:pt x="44" y="27"/>
                  <a:pt x="44" y="26"/>
                </a:cubicBezTo>
                <a:cubicBezTo>
                  <a:pt x="44" y="15"/>
                  <a:pt x="44" y="15"/>
                  <a:pt x="44" y="15"/>
                </a:cubicBezTo>
                <a:cubicBezTo>
                  <a:pt x="44" y="14"/>
                  <a:pt x="44" y="14"/>
                  <a:pt x="44" y="14"/>
                </a:cubicBezTo>
                <a:cubicBezTo>
                  <a:pt x="44" y="3"/>
                  <a:pt x="44" y="3"/>
                  <a:pt x="44" y="3"/>
                </a:cubicBezTo>
                <a:cubicBezTo>
                  <a:pt x="69" y="28"/>
                  <a:pt x="69" y="28"/>
                  <a:pt x="69" y="28"/>
                </a:cubicBezTo>
                <a:lnTo>
                  <a:pt x="58" y="28"/>
                </a:lnTo>
                <a:close/>
              </a:path>
            </a:pathLst>
          </a:custGeom>
          <a:solidFill>
            <a:schemeClr val="bg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Isosceles Triangle 144">
            <a:extLst>
              <a:ext uri="{FF2B5EF4-FFF2-40B4-BE49-F238E27FC236}">
                <a16:creationId xmlns:a16="http://schemas.microsoft.com/office/drawing/2014/main" id="{16003A7B-CA3A-5495-437A-83B2D34D900F}"/>
              </a:ext>
            </a:extLst>
          </p:cNvPr>
          <p:cNvSpPr/>
          <p:nvPr/>
        </p:nvSpPr>
        <p:spPr>
          <a:xfrm rot="5400000">
            <a:off x="5310939" y="1705266"/>
            <a:ext cx="210629" cy="112712"/>
          </a:xfrm>
          <a:prstGeom prst="triangle">
            <a:avLst/>
          </a:prstGeom>
          <a:solidFill>
            <a:srgbClr val="D52B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D"/>
          </a:p>
        </p:txBody>
      </p:sp>
      <p:sp>
        <p:nvSpPr>
          <p:cNvPr id="146" name="Isosceles Triangle 145">
            <a:extLst>
              <a:ext uri="{FF2B5EF4-FFF2-40B4-BE49-F238E27FC236}">
                <a16:creationId xmlns:a16="http://schemas.microsoft.com/office/drawing/2014/main" id="{E0E2588F-DC1A-08E4-1FC6-FA3B18AFFB04}"/>
              </a:ext>
            </a:extLst>
          </p:cNvPr>
          <p:cNvSpPr/>
          <p:nvPr/>
        </p:nvSpPr>
        <p:spPr>
          <a:xfrm rot="5400000">
            <a:off x="5310939" y="2781328"/>
            <a:ext cx="210629" cy="112712"/>
          </a:xfrm>
          <a:prstGeom prst="triangle">
            <a:avLst/>
          </a:prstGeom>
          <a:solidFill>
            <a:srgbClr val="A02016"/>
          </a:solidFill>
        </p:spPr>
        <p:txBody>
          <a:bodyPr wrap="square" lIns="0" tIns="0" rIns="0" bIns="0" rtlCol="0" anchor="ctr" anchorCtr="0">
            <a:noAutofit/>
          </a:bodyPr>
          <a:lstStyle/>
          <a:p>
            <a:pPr algn="ctr">
              <a:buClrTx/>
            </a:pPr>
            <a:endParaRPr lang="en-ID" sz="900" b="1">
              <a:solidFill>
                <a:srgbClr val="FFFFFF"/>
              </a:solidFill>
              <a:latin typeface="Arial"/>
              <a:cs typeface="Arial"/>
            </a:endParaRPr>
          </a:p>
        </p:txBody>
      </p:sp>
      <p:sp>
        <p:nvSpPr>
          <p:cNvPr id="148" name="Isosceles Triangle 147">
            <a:extLst>
              <a:ext uri="{FF2B5EF4-FFF2-40B4-BE49-F238E27FC236}">
                <a16:creationId xmlns:a16="http://schemas.microsoft.com/office/drawing/2014/main" id="{D59E4A7B-AAD8-C3E8-4488-175FA8137796}"/>
              </a:ext>
            </a:extLst>
          </p:cNvPr>
          <p:cNvSpPr/>
          <p:nvPr/>
        </p:nvSpPr>
        <p:spPr>
          <a:xfrm rot="5400000">
            <a:off x="5310939" y="3857390"/>
            <a:ext cx="210629" cy="112712"/>
          </a:xfrm>
          <a:prstGeom prst="triangle">
            <a:avLst/>
          </a:prstGeom>
          <a:solidFill>
            <a:schemeClr val="accent3">
              <a:lumMod val="75000"/>
            </a:schemeClr>
          </a:solidFill>
        </p:spPr>
        <p:txBody>
          <a:bodyPr wrap="square" lIns="0" tIns="0" rIns="0" bIns="0" rtlCol="0" anchor="ctr" anchorCtr="0">
            <a:noAutofit/>
          </a:bodyPr>
          <a:lstStyle/>
          <a:p>
            <a:pPr algn="ctr">
              <a:buClrTx/>
            </a:pPr>
            <a:endParaRPr lang="en-ID" sz="900" b="1">
              <a:solidFill>
                <a:srgbClr val="FFFFFF"/>
              </a:solidFill>
              <a:latin typeface="Arial"/>
              <a:cs typeface="Arial"/>
            </a:endParaRPr>
          </a:p>
        </p:txBody>
      </p:sp>
    </p:spTree>
    <p:extLst>
      <p:ext uri="{BB962C8B-B14F-4D97-AF65-F5344CB8AC3E}">
        <p14:creationId xmlns:p14="http://schemas.microsoft.com/office/powerpoint/2010/main" val="1874375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61917-A302-6CE2-A187-B4942ADB2E7A}"/>
            </a:ext>
          </a:extLst>
        </p:cNvPr>
        <p:cNvGrpSpPr/>
        <p:nvPr/>
      </p:nvGrpSpPr>
      <p:grpSpPr>
        <a:xfrm>
          <a:off x="0" y="0"/>
          <a:ext cx="0" cy="0"/>
          <a:chOff x="0" y="0"/>
          <a:chExt cx="0" cy="0"/>
        </a:xfrm>
      </p:grpSpPr>
      <p:sp>
        <p:nvSpPr>
          <p:cNvPr id="7" name="Google Shape;253;p3">
            <a:extLst>
              <a:ext uri="{FF2B5EF4-FFF2-40B4-BE49-F238E27FC236}">
                <a16:creationId xmlns:a16="http://schemas.microsoft.com/office/drawing/2014/main" id="{2DE5AA4E-F082-0E49-4EAF-03BE6A02D760}"/>
              </a:ext>
            </a:extLst>
          </p:cNvPr>
          <p:cNvSpPr/>
          <p:nvPr/>
        </p:nvSpPr>
        <p:spPr>
          <a:xfrm>
            <a:off x="2735579" y="1365222"/>
            <a:ext cx="5938995" cy="3084529"/>
          </a:xfrm>
          <a:prstGeom prst="rect">
            <a:avLst/>
          </a:prstGeom>
          <a:solidFill>
            <a:srgbClr val="FFFFF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ndParaRPr>
          </a:p>
        </p:txBody>
      </p:sp>
      <p:sp>
        <p:nvSpPr>
          <p:cNvPr id="74" name="Google Shape;253;p3">
            <a:extLst>
              <a:ext uri="{FF2B5EF4-FFF2-40B4-BE49-F238E27FC236}">
                <a16:creationId xmlns:a16="http://schemas.microsoft.com/office/drawing/2014/main" id="{8DBF8AAF-2968-67ED-F261-3391591F59DD}"/>
              </a:ext>
            </a:extLst>
          </p:cNvPr>
          <p:cNvSpPr/>
          <p:nvPr/>
        </p:nvSpPr>
        <p:spPr>
          <a:xfrm>
            <a:off x="2735580" y="1365222"/>
            <a:ext cx="5328420" cy="406529"/>
          </a:xfrm>
          <a:prstGeom prst="rect">
            <a:avLst/>
          </a:prstGeom>
          <a:solidFill>
            <a:schemeClr val="bg1">
              <a:lumMod val="9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ndParaRPr>
          </a:p>
        </p:txBody>
      </p:sp>
      <p:graphicFrame>
        <p:nvGraphicFramePr>
          <p:cNvPr id="3" name="think-cell data - do not delete" hidden="1">
            <a:extLst>
              <a:ext uri="{FF2B5EF4-FFF2-40B4-BE49-F238E27FC236}">
                <a16:creationId xmlns:a16="http://schemas.microsoft.com/office/drawing/2014/main" id="{5C2071DF-CA9A-BDFE-69B0-9284E6CCF2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3" name="think-cell data - do not delete" hidden="1">
                        <a:extLst>
                          <a:ext uri="{FF2B5EF4-FFF2-40B4-BE49-F238E27FC236}">
                            <a16:creationId xmlns:a16="http://schemas.microsoft.com/office/drawing/2014/main" id="{5C2071DF-CA9A-BDFE-69B0-9284E6CCF2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Title 5">
            <a:extLst>
              <a:ext uri="{FF2B5EF4-FFF2-40B4-BE49-F238E27FC236}">
                <a16:creationId xmlns:a16="http://schemas.microsoft.com/office/drawing/2014/main" id="{481E7826-9400-D265-9EB8-9CA98CAB3787}"/>
              </a:ext>
            </a:extLst>
          </p:cNvPr>
          <p:cNvSpPr>
            <a:spLocks noGrp="1"/>
          </p:cNvSpPr>
          <p:nvPr>
            <p:ph type="title"/>
          </p:nvPr>
        </p:nvSpPr>
        <p:spPr>
          <a:xfrm>
            <a:off x="342900" y="343913"/>
            <a:ext cx="8458200" cy="507651"/>
          </a:xfrm>
        </p:spPr>
        <p:txBody>
          <a:bodyPr/>
          <a:lstStyle/>
          <a:p>
            <a:pPr>
              <a:defRPr/>
            </a:pPr>
            <a:r>
              <a:rPr lang="en-US" dirty="0">
                <a:hlinkClick r:id="rId6">
                  <a:extLst>
                    <a:ext uri="{A12FA001-AC4F-418D-AE19-62706E023703}">
                      <ahyp:hlinkClr xmlns:ahyp="http://schemas.microsoft.com/office/drawing/2018/hyperlinkcolor" val="tx"/>
                    </a:ext>
                  </a:extLst>
                </a:hlinkClick>
              </a:rPr>
              <a:t>Legislative Guide to Residential Real Estate Wholesaling: Report and Model Act</a:t>
            </a:r>
            <a:r>
              <a:rPr lang="en-US" dirty="0"/>
              <a:t> </a:t>
            </a:r>
          </a:p>
        </p:txBody>
      </p:sp>
      <p:grpSp>
        <p:nvGrpSpPr>
          <p:cNvPr id="27" name="Group 26">
            <a:extLst>
              <a:ext uri="{FF2B5EF4-FFF2-40B4-BE49-F238E27FC236}">
                <a16:creationId xmlns:a16="http://schemas.microsoft.com/office/drawing/2014/main" id="{C689A141-5A94-4B91-6306-C13CD2680ACB}"/>
              </a:ext>
            </a:extLst>
          </p:cNvPr>
          <p:cNvGrpSpPr/>
          <p:nvPr/>
        </p:nvGrpSpPr>
        <p:grpSpPr>
          <a:xfrm>
            <a:off x="6172222" y="1018684"/>
            <a:ext cx="2562889" cy="3567986"/>
            <a:chOff x="5217742" y="1084102"/>
            <a:chExt cx="3091058" cy="4303289"/>
          </a:xfrm>
        </p:grpSpPr>
        <p:sp>
          <p:nvSpPr>
            <p:cNvPr id="29" name="Rectangle 28">
              <a:extLst>
                <a:ext uri="{FF2B5EF4-FFF2-40B4-BE49-F238E27FC236}">
                  <a16:creationId xmlns:a16="http://schemas.microsoft.com/office/drawing/2014/main" id="{988AEBF5-8122-4DC6-D294-7517F4C8DE92}"/>
                </a:ext>
              </a:extLst>
            </p:cNvPr>
            <p:cNvSpPr/>
            <p:nvPr/>
          </p:nvSpPr>
          <p:spPr>
            <a:xfrm>
              <a:off x="5333393" y="1198892"/>
              <a:ext cx="2859756" cy="28584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D"/>
            </a:p>
          </p:txBody>
        </p:sp>
        <p:pic>
          <p:nvPicPr>
            <p:cNvPr id="34" name="Picture 33">
              <a:extLst>
                <a:ext uri="{FF2B5EF4-FFF2-40B4-BE49-F238E27FC236}">
                  <a16:creationId xmlns:a16="http://schemas.microsoft.com/office/drawing/2014/main" id="{E9001FF1-3691-BFAF-D3D6-EBC7D6787C6D}"/>
                </a:ext>
              </a:extLst>
            </p:cNvPr>
            <p:cNvPicPr>
              <a:picLocks noChangeAspect="1"/>
            </p:cNvPicPr>
            <p:nvPr/>
          </p:nvPicPr>
          <p:blipFill>
            <a:blip r:embed="rId7"/>
            <a:srcRect t="500" b="500"/>
            <a:stretch>
              <a:fillRect/>
            </a:stretch>
          </p:blipFill>
          <p:spPr>
            <a:xfrm>
              <a:off x="5333393" y="1313229"/>
              <a:ext cx="2859756" cy="3663940"/>
            </a:xfrm>
            <a:prstGeom prst="rect">
              <a:avLst/>
            </a:prstGeom>
          </p:spPr>
        </p:pic>
        <p:pic>
          <p:nvPicPr>
            <p:cNvPr id="39" name="Google Shape;725;p10">
              <a:extLst>
                <a:ext uri="{FF2B5EF4-FFF2-40B4-BE49-F238E27FC236}">
                  <a16:creationId xmlns:a16="http://schemas.microsoft.com/office/drawing/2014/main" id="{E35608EA-05A8-2812-F4FE-EA020022E08C}"/>
                </a:ext>
              </a:extLst>
            </p:cNvPr>
            <p:cNvPicPr preferRelativeResize="0"/>
            <p:nvPr/>
          </p:nvPicPr>
          <p:blipFill rotWithShape="1">
            <a:blip r:embed="rId8"/>
            <a:srcRect b="-529"/>
            <a:stretch>
              <a:fillRect/>
            </a:stretch>
          </p:blipFill>
          <p:spPr>
            <a:xfrm>
              <a:off x="5217742" y="1084102"/>
              <a:ext cx="3091058" cy="4303289"/>
            </a:xfrm>
            <a:prstGeom prst="rect">
              <a:avLst/>
            </a:prstGeom>
          </p:spPr>
        </p:pic>
      </p:grpSp>
      <p:sp>
        <p:nvSpPr>
          <p:cNvPr id="40" name="Google Shape;253;p3">
            <a:extLst>
              <a:ext uri="{FF2B5EF4-FFF2-40B4-BE49-F238E27FC236}">
                <a16:creationId xmlns:a16="http://schemas.microsoft.com/office/drawing/2014/main" id="{3CB74E49-2D20-2453-00FB-F8E6A500F56F}"/>
              </a:ext>
            </a:extLst>
          </p:cNvPr>
          <p:cNvSpPr/>
          <p:nvPr/>
        </p:nvSpPr>
        <p:spPr>
          <a:xfrm>
            <a:off x="341689" y="1365222"/>
            <a:ext cx="2393891" cy="3043265"/>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rgbClr val="F2F2F2"/>
              </a:solidFill>
              <a:ea typeface="+mn-ea"/>
              <a:cs typeface="+mn-cs"/>
            </a:endParaRPr>
          </a:p>
        </p:txBody>
      </p:sp>
      <p:sp>
        <p:nvSpPr>
          <p:cNvPr id="41" name="Google Shape;787;p12">
            <a:extLst>
              <a:ext uri="{FF2B5EF4-FFF2-40B4-BE49-F238E27FC236}">
                <a16:creationId xmlns:a16="http://schemas.microsoft.com/office/drawing/2014/main" id="{43BFD323-583C-6956-8EA7-004863C7BA60}"/>
              </a:ext>
            </a:extLst>
          </p:cNvPr>
          <p:cNvSpPr/>
          <p:nvPr/>
        </p:nvSpPr>
        <p:spPr>
          <a:xfrm>
            <a:off x="628513" y="1679225"/>
            <a:ext cx="1820242" cy="646331"/>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b="1" dirty="0">
                <a:solidFill>
                  <a:srgbClr val="FFFFFF"/>
                </a:solidFill>
              </a:rPr>
              <a:t>Research on Residential Wholesaling Practice</a:t>
            </a:r>
          </a:p>
        </p:txBody>
      </p:sp>
      <p:sp>
        <p:nvSpPr>
          <p:cNvPr id="43" name="Google Shape;787;p12">
            <a:extLst>
              <a:ext uri="{FF2B5EF4-FFF2-40B4-BE49-F238E27FC236}">
                <a16:creationId xmlns:a16="http://schemas.microsoft.com/office/drawing/2014/main" id="{DAE2EC58-6123-B593-C404-1C073F4E5D81}"/>
              </a:ext>
            </a:extLst>
          </p:cNvPr>
          <p:cNvSpPr/>
          <p:nvPr/>
        </p:nvSpPr>
        <p:spPr>
          <a:xfrm>
            <a:off x="879995" y="2734251"/>
            <a:ext cx="1282779" cy="461665"/>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1000" dirty="0">
                <a:solidFill>
                  <a:srgbClr val="FFFFFF"/>
                </a:solidFill>
              </a:rPr>
              <a:t>Review of the current legislative and regulatory framework</a:t>
            </a:r>
          </a:p>
        </p:txBody>
      </p:sp>
      <p:sp>
        <p:nvSpPr>
          <p:cNvPr id="51" name="Google Shape;787;p12">
            <a:extLst>
              <a:ext uri="{FF2B5EF4-FFF2-40B4-BE49-F238E27FC236}">
                <a16:creationId xmlns:a16="http://schemas.microsoft.com/office/drawing/2014/main" id="{DA7DDAAD-5951-1711-8597-9DFFD0A85942}"/>
              </a:ext>
            </a:extLst>
          </p:cNvPr>
          <p:cNvSpPr/>
          <p:nvPr/>
        </p:nvSpPr>
        <p:spPr>
          <a:xfrm>
            <a:off x="879995" y="3374596"/>
            <a:ext cx="1584000" cy="307777"/>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1000" dirty="0">
                <a:solidFill>
                  <a:srgbClr val="FFFFFF"/>
                </a:solidFill>
              </a:rPr>
              <a:t>Provides a Legislative Landscape- State and Local</a:t>
            </a:r>
          </a:p>
        </p:txBody>
      </p:sp>
      <p:sp>
        <p:nvSpPr>
          <p:cNvPr id="52" name="Google Shape;787;p12">
            <a:extLst>
              <a:ext uri="{FF2B5EF4-FFF2-40B4-BE49-F238E27FC236}">
                <a16:creationId xmlns:a16="http://schemas.microsoft.com/office/drawing/2014/main" id="{289146E3-99B3-04DB-774C-18691F8D4FA7}"/>
              </a:ext>
            </a:extLst>
          </p:cNvPr>
          <p:cNvSpPr/>
          <p:nvPr/>
        </p:nvSpPr>
        <p:spPr>
          <a:xfrm>
            <a:off x="879995" y="3861053"/>
            <a:ext cx="1584000" cy="307777"/>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1000" dirty="0">
                <a:solidFill>
                  <a:srgbClr val="FFFFFF"/>
                </a:solidFill>
              </a:rPr>
              <a:t>Challenges &amp; Recommendations </a:t>
            </a:r>
          </a:p>
        </p:txBody>
      </p:sp>
      <p:cxnSp>
        <p:nvCxnSpPr>
          <p:cNvPr id="58" name="Straight Connector 57">
            <a:extLst>
              <a:ext uri="{FF2B5EF4-FFF2-40B4-BE49-F238E27FC236}">
                <a16:creationId xmlns:a16="http://schemas.microsoft.com/office/drawing/2014/main" id="{477658CF-69F4-E016-9959-3CBD816C30E9}"/>
              </a:ext>
            </a:extLst>
          </p:cNvPr>
          <p:cNvCxnSpPr>
            <a:cxnSpLocks/>
          </p:cNvCxnSpPr>
          <p:nvPr/>
        </p:nvCxnSpPr>
        <p:spPr>
          <a:xfrm>
            <a:off x="628513" y="2555571"/>
            <a:ext cx="18202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Freeform 5">
            <a:extLst>
              <a:ext uri="{FF2B5EF4-FFF2-40B4-BE49-F238E27FC236}">
                <a16:creationId xmlns:a16="http://schemas.microsoft.com/office/drawing/2014/main" id="{B5F88F33-FD04-83C4-534A-44D3BCDC71CA}"/>
              </a:ext>
            </a:extLst>
          </p:cNvPr>
          <p:cNvSpPr>
            <a:spLocks noEditPoints="1"/>
          </p:cNvSpPr>
          <p:nvPr/>
        </p:nvSpPr>
        <p:spPr bwMode="auto">
          <a:xfrm>
            <a:off x="628514" y="2725546"/>
            <a:ext cx="160530" cy="160530"/>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92 w 120"/>
              <a:gd name="T11" fmla="*/ 44 h 120"/>
              <a:gd name="T12" fmla="*/ 49 w 120"/>
              <a:gd name="T13" fmla="*/ 87 h 120"/>
              <a:gd name="T14" fmla="*/ 48 w 120"/>
              <a:gd name="T15" fmla="*/ 87 h 120"/>
              <a:gd name="T16" fmla="*/ 47 w 120"/>
              <a:gd name="T17" fmla="*/ 87 h 120"/>
              <a:gd name="T18" fmla="*/ 28 w 120"/>
              <a:gd name="T19" fmla="*/ 68 h 120"/>
              <a:gd name="T20" fmla="*/ 28 w 120"/>
              <a:gd name="T21" fmla="*/ 66 h 120"/>
              <a:gd name="T22" fmla="*/ 38 w 120"/>
              <a:gd name="T23" fmla="*/ 57 h 120"/>
              <a:gd name="T24" fmla="*/ 39 w 120"/>
              <a:gd name="T25" fmla="*/ 57 h 120"/>
              <a:gd name="T26" fmla="*/ 48 w 120"/>
              <a:gd name="T27" fmla="*/ 65 h 120"/>
              <a:gd name="T28" fmla="*/ 81 w 120"/>
              <a:gd name="T29" fmla="*/ 33 h 120"/>
              <a:gd name="T30" fmla="*/ 83 w 120"/>
              <a:gd name="T31" fmla="*/ 33 h 120"/>
              <a:gd name="T32" fmla="*/ 92 w 120"/>
              <a:gd name="T33" fmla="*/ 42 h 120"/>
              <a:gd name="T34" fmla="*/ 92 w 120"/>
              <a:gd name="T3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92" y="44"/>
                </a:moveTo>
                <a:cubicBezTo>
                  <a:pt x="92" y="44"/>
                  <a:pt x="92" y="44"/>
                  <a:pt x="49" y="87"/>
                </a:cubicBezTo>
                <a:cubicBezTo>
                  <a:pt x="49" y="87"/>
                  <a:pt x="49" y="87"/>
                  <a:pt x="48" y="87"/>
                </a:cubicBezTo>
                <a:cubicBezTo>
                  <a:pt x="47" y="87"/>
                  <a:pt x="47" y="87"/>
                  <a:pt x="47" y="87"/>
                </a:cubicBezTo>
                <a:cubicBezTo>
                  <a:pt x="47" y="87"/>
                  <a:pt x="47" y="87"/>
                  <a:pt x="28" y="68"/>
                </a:cubicBezTo>
                <a:cubicBezTo>
                  <a:pt x="27" y="68"/>
                  <a:pt x="27" y="66"/>
                  <a:pt x="28" y="66"/>
                </a:cubicBezTo>
                <a:cubicBezTo>
                  <a:pt x="28" y="66"/>
                  <a:pt x="28" y="66"/>
                  <a:pt x="38" y="57"/>
                </a:cubicBezTo>
                <a:cubicBezTo>
                  <a:pt x="38" y="56"/>
                  <a:pt x="39" y="56"/>
                  <a:pt x="39" y="57"/>
                </a:cubicBezTo>
                <a:cubicBezTo>
                  <a:pt x="39" y="57"/>
                  <a:pt x="39" y="57"/>
                  <a:pt x="48" y="65"/>
                </a:cubicBezTo>
                <a:cubicBezTo>
                  <a:pt x="48" y="65"/>
                  <a:pt x="48" y="65"/>
                  <a:pt x="81" y="33"/>
                </a:cubicBezTo>
                <a:cubicBezTo>
                  <a:pt x="81" y="32"/>
                  <a:pt x="83" y="32"/>
                  <a:pt x="83" y="33"/>
                </a:cubicBezTo>
                <a:cubicBezTo>
                  <a:pt x="83" y="33"/>
                  <a:pt x="83" y="33"/>
                  <a:pt x="92" y="42"/>
                </a:cubicBezTo>
                <a:cubicBezTo>
                  <a:pt x="93" y="42"/>
                  <a:pt x="93" y="44"/>
                  <a:pt x="92" y="44"/>
                </a:cubicBezTo>
                <a:close/>
              </a:path>
            </a:pathLst>
          </a:custGeom>
          <a:solidFill>
            <a:srgbClr val="FFFFFF"/>
          </a:solidFill>
          <a:ln>
            <a:noFill/>
          </a:ln>
        </p:spPr>
        <p:txBody>
          <a:bodyPr vert="horz" wrap="square" lIns="320040" tIns="45720" rIns="91440" bIns="45720" numCol="1" anchor="t" anchorCtr="0" compatLnSpc="1">
            <a:prstTxWarp prst="textNoShape">
              <a:avLst/>
            </a:prstTxWarp>
          </a:bodyPr>
          <a:lstStyle/>
          <a:p>
            <a:endParaRPr lang="en-US" sz="1200" b="1" dirty="0"/>
          </a:p>
        </p:txBody>
      </p:sp>
      <p:sp>
        <p:nvSpPr>
          <p:cNvPr id="53" name="Google Shape;787;p12">
            <a:extLst>
              <a:ext uri="{FF2B5EF4-FFF2-40B4-BE49-F238E27FC236}">
                <a16:creationId xmlns:a16="http://schemas.microsoft.com/office/drawing/2014/main" id="{B53544BC-9362-9F0D-2EF4-EE86C0036EF1}"/>
              </a:ext>
            </a:extLst>
          </p:cNvPr>
          <p:cNvSpPr/>
          <p:nvPr/>
        </p:nvSpPr>
        <p:spPr>
          <a:xfrm>
            <a:off x="3177540" y="1975724"/>
            <a:ext cx="2190101" cy="507831"/>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900" b="1" dirty="0">
                <a:solidFill>
                  <a:schemeClr val="tx1"/>
                </a:solidFill>
              </a:rPr>
              <a:t>Regulatory Framework and Definitions​: </a:t>
            </a:r>
            <a:br>
              <a:rPr lang="en-US" sz="900" b="1" dirty="0">
                <a:solidFill>
                  <a:schemeClr val="tx1"/>
                </a:solidFill>
              </a:rPr>
            </a:br>
            <a:r>
              <a:rPr lang="en-US" sz="800" dirty="0">
                <a:solidFill>
                  <a:schemeClr val="tx1"/>
                </a:solidFill>
              </a:rPr>
              <a:t>The Act defines key terms and provides a clear regulatory framework for residential wholesaling practices.​</a:t>
            </a:r>
          </a:p>
        </p:txBody>
      </p:sp>
      <p:sp>
        <p:nvSpPr>
          <p:cNvPr id="54" name="Google Shape;787;p12">
            <a:extLst>
              <a:ext uri="{FF2B5EF4-FFF2-40B4-BE49-F238E27FC236}">
                <a16:creationId xmlns:a16="http://schemas.microsoft.com/office/drawing/2014/main" id="{ED5232DA-04E8-9061-FAF8-8598DC8CECB6}"/>
              </a:ext>
            </a:extLst>
          </p:cNvPr>
          <p:cNvSpPr/>
          <p:nvPr/>
        </p:nvSpPr>
        <p:spPr>
          <a:xfrm>
            <a:off x="3177540" y="2567593"/>
            <a:ext cx="2293620" cy="507831"/>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900" b="1" dirty="0">
                <a:solidFill>
                  <a:schemeClr val="tx1"/>
                </a:solidFill>
              </a:rPr>
              <a:t>Licensure and Valuation Requirements​: </a:t>
            </a:r>
            <a:br>
              <a:rPr lang="en-US" sz="900" dirty="0">
                <a:solidFill>
                  <a:schemeClr val="tx1"/>
                </a:solidFill>
              </a:rPr>
            </a:br>
            <a:r>
              <a:rPr lang="en-US" sz="800" dirty="0">
                <a:solidFill>
                  <a:schemeClr val="tx1"/>
                </a:solidFill>
              </a:rPr>
              <a:t>Wholesalers must be licensed, insured, and provide independent property valuations funded by themselves.​</a:t>
            </a:r>
            <a:endParaRPr lang="en-US" sz="900" dirty="0">
              <a:solidFill>
                <a:schemeClr val="tx1"/>
              </a:solidFill>
            </a:endParaRPr>
          </a:p>
        </p:txBody>
      </p:sp>
      <p:sp>
        <p:nvSpPr>
          <p:cNvPr id="55" name="Google Shape;787;p12">
            <a:extLst>
              <a:ext uri="{FF2B5EF4-FFF2-40B4-BE49-F238E27FC236}">
                <a16:creationId xmlns:a16="http://schemas.microsoft.com/office/drawing/2014/main" id="{2F513FFF-1B96-F844-1EB6-8A029B357396}"/>
              </a:ext>
            </a:extLst>
          </p:cNvPr>
          <p:cNvSpPr/>
          <p:nvPr/>
        </p:nvSpPr>
        <p:spPr>
          <a:xfrm>
            <a:off x="3177540" y="3178008"/>
            <a:ext cx="2293620" cy="507831"/>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900" b="1" dirty="0">
                <a:solidFill>
                  <a:schemeClr val="tx1"/>
                </a:solidFill>
              </a:rPr>
              <a:t>Disclosure and Consumer Rights​: </a:t>
            </a:r>
            <a:br>
              <a:rPr lang="en-US" sz="900" b="1" dirty="0">
                <a:solidFill>
                  <a:schemeClr val="tx1"/>
                </a:solidFill>
              </a:rPr>
            </a:br>
            <a:r>
              <a:rPr lang="en-US" sz="800" dirty="0">
                <a:solidFill>
                  <a:schemeClr val="tx1"/>
                </a:solidFill>
              </a:rPr>
              <a:t>The Act mandates full disclosures to homeowners and grants an absolute right to cancel contracts before title transfer.​</a:t>
            </a:r>
          </a:p>
        </p:txBody>
      </p:sp>
      <p:sp>
        <p:nvSpPr>
          <p:cNvPr id="56" name="Google Shape;787;p12">
            <a:extLst>
              <a:ext uri="{FF2B5EF4-FFF2-40B4-BE49-F238E27FC236}">
                <a16:creationId xmlns:a16="http://schemas.microsoft.com/office/drawing/2014/main" id="{18CE0477-869B-AAF7-D0F5-CFBBDA860AA3}"/>
              </a:ext>
            </a:extLst>
          </p:cNvPr>
          <p:cNvSpPr/>
          <p:nvPr/>
        </p:nvSpPr>
        <p:spPr>
          <a:xfrm>
            <a:off x="3177540" y="3784109"/>
            <a:ext cx="2293620" cy="384721"/>
          </a:xfrm>
          <a:prstGeom prst="rect">
            <a:avLst/>
          </a:prstGeom>
          <a:noFill/>
          <a:ln>
            <a:noFill/>
          </a:ln>
        </p:spPr>
        <p:txBody>
          <a:bodyPr spcFirstLastPara="1" wrap="square" lIns="0" tIns="0" rIns="0" bIns="0" anchor="t" anchorCtr="0">
            <a:spAutoFit/>
          </a:bodyPr>
          <a:lstStyle/>
          <a:p>
            <a:pPr defTabSz="914400" eaLnBrk="1" fontAlgn="auto" latinLnBrk="0" hangingPunct="1">
              <a:buClr>
                <a:srgbClr val="141313"/>
              </a:buClr>
              <a:buSzPts val="1100"/>
              <a:tabLst/>
              <a:defRPr/>
            </a:pPr>
            <a:r>
              <a:rPr lang="en-US" sz="900" b="1" dirty="0">
                <a:solidFill>
                  <a:schemeClr val="tx1"/>
                </a:solidFill>
              </a:rPr>
              <a:t>Enforcement and Protections​: </a:t>
            </a:r>
            <a:br>
              <a:rPr lang="en-US" sz="900" b="1" dirty="0">
                <a:solidFill>
                  <a:schemeClr val="tx1"/>
                </a:solidFill>
              </a:rPr>
            </a:br>
            <a:r>
              <a:rPr lang="en-US" sz="800" dirty="0">
                <a:solidFill>
                  <a:schemeClr val="tx1"/>
                </a:solidFill>
              </a:rPr>
              <a:t>Penalties for violations and a public 'Do Not Solicit' list protect consumers from predatory practices.​</a:t>
            </a:r>
          </a:p>
        </p:txBody>
      </p:sp>
      <p:sp>
        <p:nvSpPr>
          <p:cNvPr id="76" name="Google Shape;787;p12">
            <a:extLst>
              <a:ext uri="{FF2B5EF4-FFF2-40B4-BE49-F238E27FC236}">
                <a16:creationId xmlns:a16="http://schemas.microsoft.com/office/drawing/2014/main" id="{0E6399BC-8B1B-E468-5B59-A0D636D677CF}"/>
              </a:ext>
            </a:extLst>
          </p:cNvPr>
          <p:cNvSpPr/>
          <p:nvPr/>
        </p:nvSpPr>
        <p:spPr>
          <a:xfrm>
            <a:off x="2932910" y="1491543"/>
            <a:ext cx="2316480" cy="153888"/>
          </a:xfrm>
          <a:prstGeom prst="rect">
            <a:avLst/>
          </a:prstGeom>
          <a:noFill/>
          <a:ln>
            <a:noFill/>
          </a:ln>
        </p:spPr>
        <p:txBody>
          <a:bodyPr spcFirstLastPara="1" wrap="square" lIns="0" tIns="0" rIns="0" bIns="0" anchor="ctr" anchorCtr="0">
            <a:spAutoFit/>
          </a:bodyPr>
          <a:lstStyle/>
          <a:p>
            <a:pPr defTabSz="914400" eaLnBrk="1" fontAlgn="auto" latinLnBrk="0" hangingPunct="1">
              <a:buClr>
                <a:srgbClr val="141313"/>
              </a:buClr>
              <a:buSzPts val="1100"/>
              <a:tabLst/>
              <a:defRPr/>
            </a:pPr>
            <a:r>
              <a:rPr lang="en-US" sz="1000" b="1" dirty="0">
                <a:solidFill>
                  <a:schemeClr val="tx1"/>
                </a:solidFill>
              </a:rPr>
              <a:t>Model Bill: </a:t>
            </a:r>
          </a:p>
        </p:txBody>
      </p:sp>
      <p:sp>
        <p:nvSpPr>
          <p:cNvPr id="77" name="Oval 76">
            <a:extLst>
              <a:ext uri="{FF2B5EF4-FFF2-40B4-BE49-F238E27FC236}">
                <a16:creationId xmlns:a16="http://schemas.microsoft.com/office/drawing/2014/main" id="{9EDCB7AF-1015-3EF7-D3F2-2E6444CA51AC}"/>
              </a:ext>
            </a:extLst>
          </p:cNvPr>
          <p:cNvSpPr/>
          <p:nvPr/>
        </p:nvSpPr>
        <p:spPr>
          <a:xfrm>
            <a:off x="2072640" y="1576106"/>
            <a:ext cx="381615" cy="381615"/>
          </a:xfrm>
          <a:prstGeom prst="ellipse">
            <a:avLst/>
          </a:prstGeom>
          <a:solidFill>
            <a:srgbClr val="FFFFF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F2F2F2"/>
              </a:solidFill>
            </a:endParaRPr>
          </a:p>
        </p:txBody>
      </p:sp>
      <p:sp>
        <p:nvSpPr>
          <p:cNvPr id="78" name="Google Shape;625;p9">
            <a:extLst>
              <a:ext uri="{FF2B5EF4-FFF2-40B4-BE49-F238E27FC236}">
                <a16:creationId xmlns:a16="http://schemas.microsoft.com/office/drawing/2014/main" id="{8222C6BE-0EFF-2591-57A6-BEF9A3A0E1D7}"/>
              </a:ext>
            </a:extLst>
          </p:cNvPr>
          <p:cNvSpPr/>
          <p:nvPr/>
        </p:nvSpPr>
        <p:spPr>
          <a:xfrm>
            <a:off x="2927500" y="1960880"/>
            <a:ext cx="170179" cy="170179"/>
          </a:xfrm>
          <a:prstGeom prst="ellipse">
            <a:avLst/>
          </a:prstGeom>
          <a:solidFill>
            <a:srgbClr val="EC130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700" b="1" i="0" u="none" strike="noStrike" kern="0" cap="none" spc="0" normalizeH="0" baseline="0" noProof="0" dirty="0">
                <a:ln>
                  <a:noFill/>
                </a:ln>
                <a:solidFill>
                  <a:schemeClr val="bg1"/>
                </a:solidFill>
                <a:effectLst/>
                <a:uLnTx/>
                <a:uFillTx/>
                <a:latin typeface="+mn-lt"/>
                <a:ea typeface="Arial"/>
                <a:cs typeface="Arial"/>
                <a:sym typeface="Arial"/>
              </a:rPr>
              <a:t>1</a:t>
            </a:r>
            <a:endParaRPr kumimoji="0" sz="1800" b="0" i="0" u="none" strike="noStrike" kern="0" cap="none" spc="0" normalizeH="0" baseline="0" noProof="0" dirty="0">
              <a:ln>
                <a:noFill/>
              </a:ln>
              <a:solidFill>
                <a:schemeClr val="bg1"/>
              </a:solidFill>
              <a:effectLst/>
              <a:uLnTx/>
              <a:uFillTx/>
              <a:latin typeface="+mn-lt"/>
              <a:cs typeface="Arial"/>
              <a:sym typeface="Arial"/>
            </a:endParaRPr>
          </a:p>
        </p:txBody>
      </p:sp>
      <p:sp>
        <p:nvSpPr>
          <p:cNvPr id="79" name="Google Shape;625;p9">
            <a:extLst>
              <a:ext uri="{FF2B5EF4-FFF2-40B4-BE49-F238E27FC236}">
                <a16:creationId xmlns:a16="http://schemas.microsoft.com/office/drawing/2014/main" id="{7CEF8D44-62A2-B661-9A0A-0348A44E643D}"/>
              </a:ext>
            </a:extLst>
          </p:cNvPr>
          <p:cNvSpPr/>
          <p:nvPr/>
        </p:nvSpPr>
        <p:spPr>
          <a:xfrm>
            <a:off x="2927500" y="2545080"/>
            <a:ext cx="170179" cy="170179"/>
          </a:xfrm>
          <a:prstGeom prst="ellipse">
            <a:avLst/>
          </a:prstGeom>
          <a:solidFill>
            <a:srgbClr val="EC130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lang="en-US" sz="700" b="1" dirty="0">
                <a:solidFill>
                  <a:schemeClr val="bg1"/>
                </a:solidFill>
                <a:latin typeface="+mn-lt"/>
              </a:rPr>
              <a:t>2</a:t>
            </a:r>
            <a:endParaRPr kumimoji="0" sz="1800" b="0" i="0" u="none" strike="noStrike" kern="0" cap="none" spc="0" normalizeH="0" baseline="0" noProof="0" dirty="0">
              <a:ln>
                <a:noFill/>
              </a:ln>
              <a:solidFill>
                <a:schemeClr val="bg1"/>
              </a:solidFill>
              <a:effectLst/>
              <a:uLnTx/>
              <a:uFillTx/>
              <a:latin typeface="+mn-lt"/>
              <a:cs typeface="Arial"/>
              <a:sym typeface="Arial"/>
            </a:endParaRPr>
          </a:p>
        </p:txBody>
      </p:sp>
      <p:sp>
        <p:nvSpPr>
          <p:cNvPr id="80" name="Google Shape;625;p9">
            <a:extLst>
              <a:ext uri="{FF2B5EF4-FFF2-40B4-BE49-F238E27FC236}">
                <a16:creationId xmlns:a16="http://schemas.microsoft.com/office/drawing/2014/main" id="{18FE12D0-91A5-8329-BB0B-297CAD0104D8}"/>
              </a:ext>
            </a:extLst>
          </p:cNvPr>
          <p:cNvSpPr/>
          <p:nvPr/>
        </p:nvSpPr>
        <p:spPr>
          <a:xfrm>
            <a:off x="2927500" y="3164840"/>
            <a:ext cx="170179" cy="170179"/>
          </a:xfrm>
          <a:prstGeom prst="ellipse">
            <a:avLst/>
          </a:prstGeom>
          <a:solidFill>
            <a:srgbClr val="EC130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700" b="1" i="0" u="none" strike="noStrike" kern="0" cap="none" spc="0" normalizeH="0" baseline="0" noProof="0" dirty="0">
                <a:ln>
                  <a:noFill/>
                </a:ln>
                <a:solidFill>
                  <a:schemeClr val="bg1"/>
                </a:solidFill>
                <a:effectLst/>
                <a:uLnTx/>
                <a:uFillTx/>
                <a:latin typeface="+mn-lt"/>
                <a:ea typeface="Arial"/>
                <a:cs typeface="Arial"/>
                <a:sym typeface="Arial"/>
              </a:rPr>
              <a:t>3</a:t>
            </a:r>
            <a:endParaRPr kumimoji="0" sz="1800" b="0" i="0" u="none" strike="noStrike" kern="0" cap="none" spc="0" normalizeH="0" baseline="0" noProof="0" dirty="0">
              <a:ln>
                <a:noFill/>
              </a:ln>
              <a:solidFill>
                <a:schemeClr val="bg1"/>
              </a:solidFill>
              <a:effectLst/>
              <a:uLnTx/>
              <a:uFillTx/>
              <a:latin typeface="+mn-lt"/>
              <a:cs typeface="Arial"/>
              <a:sym typeface="Arial"/>
            </a:endParaRPr>
          </a:p>
        </p:txBody>
      </p:sp>
      <p:sp>
        <p:nvSpPr>
          <p:cNvPr id="81" name="Google Shape;625;p9">
            <a:extLst>
              <a:ext uri="{FF2B5EF4-FFF2-40B4-BE49-F238E27FC236}">
                <a16:creationId xmlns:a16="http://schemas.microsoft.com/office/drawing/2014/main" id="{34992EB8-BF57-CA00-F1EE-D7F4A44C9F6A}"/>
              </a:ext>
            </a:extLst>
          </p:cNvPr>
          <p:cNvSpPr/>
          <p:nvPr/>
        </p:nvSpPr>
        <p:spPr>
          <a:xfrm>
            <a:off x="2927500" y="3774440"/>
            <a:ext cx="170179" cy="170179"/>
          </a:xfrm>
          <a:prstGeom prst="ellipse">
            <a:avLst/>
          </a:prstGeom>
          <a:solidFill>
            <a:srgbClr val="EC130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500"/>
              <a:buFont typeface="Arial"/>
              <a:buNone/>
              <a:tabLst/>
              <a:defRPr/>
            </a:pPr>
            <a:r>
              <a:rPr kumimoji="0" lang="en-US" sz="700" b="1" i="0" u="none" strike="noStrike" kern="0" cap="none" spc="0" normalizeH="0" baseline="0" noProof="0" dirty="0">
                <a:ln>
                  <a:noFill/>
                </a:ln>
                <a:solidFill>
                  <a:schemeClr val="bg1"/>
                </a:solidFill>
                <a:effectLst/>
                <a:uLnTx/>
                <a:uFillTx/>
                <a:latin typeface="+mn-lt"/>
                <a:ea typeface="Arial"/>
                <a:cs typeface="Arial"/>
                <a:sym typeface="Arial"/>
              </a:rPr>
              <a:t>4</a:t>
            </a:r>
            <a:endParaRPr kumimoji="0" sz="1800" b="0" i="0" u="none" strike="noStrike" kern="0" cap="none" spc="0" normalizeH="0" baseline="0" noProof="0" dirty="0">
              <a:ln>
                <a:noFill/>
              </a:ln>
              <a:solidFill>
                <a:schemeClr val="bg1"/>
              </a:solidFill>
              <a:effectLst/>
              <a:uLnTx/>
              <a:uFillTx/>
              <a:latin typeface="+mn-lt"/>
              <a:cs typeface="Arial"/>
              <a:sym typeface="Arial"/>
            </a:endParaRPr>
          </a:p>
        </p:txBody>
      </p:sp>
      <p:sp>
        <p:nvSpPr>
          <p:cNvPr id="82" name="Freeform 5">
            <a:extLst>
              <a:ext uri="{FF2B5EF4-FFF2-40B4-BE49-F238E27FC236}">
                <a16:creationId xmlns:a16="http://schemas.microsoft.com/office/drawing/2014/main" id="{6C39164E-5EEC-67B7-BCCE-3AF88246B5D9}"/>
              </a:ext>
            </a:extLst>
          </p:cNvPr>
          <p:cNvSpPr>
            <a:spLocks noEditPoints="1"/>
          </p:cNvSpPr>
          <p:nvPr/>
        </p:nvSpPr>
        <p:spPr bwMode="auto">
          <a:xfrm>
            <a:off x="628514" y="3363721"/>
            <a:ext cx="160530" cy="160530"/>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92 w 120"/>
              <a:gd name="T11" fmla="*/ 44 h 120"/>
              <a:gd name="T12" fmla="*/ 49 w 120"/>
              <a:gd name="T13" fmla="*/ 87 h 120"/>
              <a:gd name="T14" fmla="*/ 48 w 120"/>
              <a:gd name="T15" fmla="*/ 87 h 120"/>
              <a:gd name="T16" fmla="*/ 47 w 120"/>
              <a:gd name="T17" fmla="*/ 87 h 120"/>
              <a:gd name="T18" fmla="*/ 28 w 120"/>
              <a:gd name="T19" fmla="*/ 68 h 120"/>
              <a:gd name="T20" fmla="*/ 28 w 120"/>
              <a:gd name="T21" fmla="*/ 66 h 120"/>
              <a:gd name="T22" fmla="*/ 38 w 120"/>
              <a:gd name="T23" fmla="*/ 57 h 120"/>
              <a:gd name="T24" fmla="*/ 39 w 120"/>
              <a:gd name="T25" fmla="*/ 57 h 120"/>
              <a:gd name="T26" fmla="*/ 48 w 120"/>
              <a:gd name="T27" fmla="*/ 65 h 120"/>
              <a:gd name="T28" fmla="*/ 81 w 120"/>
              <a:gd name="T29" fmla="*/ 33 h 120"/>
              <a:gd name="T30" fmla="*/ 83 w 120"/>
              <a:gd name="T31" fmla="*/ 33 h 120"/>
              <a:gd name="T32" fmla="*/ 92 w 120"/>
              <a:gd name="T33" fmla="*/ 42 h 120"/>
              <a:gd name="T34" fmla="*/ 92 w 120"/>
              <a:gd name="T3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92" y="44"/>
                </a:moveTo>
                <a:cubicBezTo>
                  <a:pt x="92" y="44"/>
                  <a:pt x="92" y="44"/>
                  <a:pt x="49" y="87"/>
                </a:cubicBezTo>
                <a:cubicBezTo>
                  <a:pt x="49" y="87"/>
                  <a:pt x="49" y="87"/>
                  <a:pt x="48" y="87"/>
                </a:cubicBezTo>
                <a:cubicBezTo>
                  <a:pt x="47" y="87"/>
                  <a:pt x="47" y="87"/>
                  <a:pt x="47" y="87"/>
                </a:cubicBezTo>
                <a:cubicBezTo>
                  <a:pt x="47" y="87"/>
                  <a:pt x="47" y="87"/>
                  <a:pt x="28" y="68"/>
                </a:cubicBezTo>
                <a:cubicBezTo>
                  <a:pt x="27" y="68"/>
                  <a:pt x="27" y="66"/>
                  <a:pt x="28" y="66"/>
                </a:cubicBezTo>
                <a:cubicBezTo>
                  <a:pt x="28" y="66"/>
                  <a:pt x="28" y="66"/>
                  <a:pt x="38" y="57"/>
                </a:cubicBezTo>
                <a:cubicBezTo>
                  <a:pt x="38" y="56"/>
                  <a:pt x="39" y="56"/>
                  <a:pt x="39" y="57"/>
                </a:cubicBezTo>
                <a:cubicBezTo>
                  <a:pt x="39" y="57"/>
                  <a:pt x="39" y="57"/>
                  <a:pt x="48" y="65"/>
                </a:cubicBezTo>
                <a:cubicBezTo>
                  <a:pt x="48" y="65"/>
                  <a:pt x="48" y="65"/>
                  <a:pt x="81" y="33"/>
                </a:cubicBezTo>
                <a:cubicBezTo>
                  <a:pt x="81" y="32"/>
                  <a:pt x="83" y="32"/>
                  <a:pt x="83" y="33"/>
                </a:cubicBezTo>
                <a:cubicBezTo>
                  <a:pt x="83" y="33"/>
                  <a:pt x="83" y="33"/>
                  <a:pt x="92" y="42"/>
                </a:cubicBezTo>
                <a:cubicBezTo>
                  <a:pt x="93" y="42"/>
                  <a:pt x="93" y="44"/>
                  <a:pt x="92" y="44"/>
                </a:cubicBezTo>
                <a:close/>
              </a:path>
            </a:pathLst>
          </a:custGeom>
          <a:solidFill>
            <a:srgbClr val="FFFFFF"/>
          </a:solidFill>
          <a:ln>
            <a:noFill/>
          </a:ln>
        </p:spPr>
        <p:txBody>
          <a:bodyPr vert="horz" wrap="square" lIns="320040" tIns="45720" rIns="91440" bIns="45720" numCol="1" anchor="t" anchorCtr="0" compatLnSpc="1">
            <a:prstTxWarp prst="textNoShape">
              <a:avLst/>
            </a:prstTxWarp>
          </a:bodyPr>
          <a:lstStyle/>
          <a:p>
            <a:endParaRPr lang="en-US" sz="1200" b="1" dirty="0"/>
          </a:p>
        </p:txBody>
      </p:sp>
      <p:sp>
        <p:nvSpPr>
          <p:cNvPr id="83" name="Freeform 5">
            <a:extLst>
              <a:ext uri="{FF2B5EF4-FFF2-40B4-BE49-F238E27FC236}">
                <a16:creationId xmlns:a16="http://schemas.microsoft.com/office/drawing/2014/main" id="{A489F1D3-85E4-5795-1608-D58E1F9CD503}"/>
              </a:ext>
            </a:extLst>
          </p:cNvPr>
          <p:cNvSpPr>
            <a:spLocks noEditPoints="1"/>
          </p:cNvSpPr>
          <p:nvPr/>
        </p:nvSpPr>
        <p:spPr bwMode="auto">
          <a:xfrm>
            <a:off x="628514" y="3855211"/>
            <a:ext cx="160530" cy="160530"/>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92 w 120"/>
              <a:gd name="T11" fmla="*/ 44 h 120"/>
              <a:gd name="T12" fmla="*/ 49 w 120"/>
              <a:gd name="T13" fmla="*/ 87 h 120"/>
              <a:gd name="T14" fmla="*/ 48 w 120"/>
              <a:gd name="T15" fmla="*/ 87 h 120"/>
              <a:gd name="T16" fmla="*/ 47 w 120"/>
              <a:gd name="T17" fmla="*/ 87 h 120"/>
              <a:gd name="T18" fmla="*/ 28 w 120"/>
              <a:gd name="T19" fmla="*/ 68 h 120"/>
              <a:gd name="T20" fmla="*/ 28 w 120"/>
              <a:gd name="T21" fmla="*/ 66 h 120"/>
              <a:gd name="T22" fmla="*/ 38 w 120"/>
              <a:gd name="T23" fmla="*/ 57 h 120"/>
              <a:gd name="T24" fmla="*/ 39 w 120"/>
              <a:gd name="T25" fmla="*/ 57 h 120"/>
              <a:gd name="T26" fmla="*/ 48 w 120"/>
              <a:gd name="T27" fmla="*/ 65 h 120"/>
              <a:gd name="T28" fmla="*/ 81 w 120"/>
              <a:gd name="T29" fmla="*/ 33 h 120"/>
              <a:gd name="T30" fmla="*/ 83 w 120"/>
              <a:gd name="T31" fmla="*/ 33 h 120"/>
              <a:gd name="T32" fmla="*/ 92 w 120"/>
              <a:gd name="T33" fmla="*/ 42 h 120"/>
              <a:gd name="T34" fmla="*/ 92 w 120"/>
              <a:gd name="T35"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92" y="44"/>
                </a:moveTo>
                <a:cubicBezTo>
                  <a:pt x="92" y="44"/>
                  <a:pt x="92" y="44"/>
                  <a:pt x="49" y="87"/>
                </a:cubicBezTo>
                <a:cubicBezTo>
                  <a:pt x="49" y="87"/>
                  <a:pt x="49" y="87"/>
                  <a:pt x="48" y="87"/>
                </a:cubicBezTo>
                <a:cubicBezTo>
                  <a:pt x="47" y="87"/>
                  <a:pt x="47" y="87"/>
                  <a:pt x="47" y="87"/>
                </a:cubicBezTo>
                <a:cubicBezTo>
                  <a:pt x="47" y="87"/>
                  <a:pt x="47" y="87"/>
                  <a:pt x="28" y="68"/>
                </a:cubicBezTo>
                <a:cubicBezTo>
                  <a:pt x="27" y="68"/>
                  <a:pt x="27" y="66"/>
                  <a:pt x="28" y="66"/>
                </a:cubicBezTo>
                <a:cubicBezTo>
                  <a:pt x="28" y="66"/>
                  <a:pt x="28" y="66"/>
                  <a:pt x="38" y="57"/>
                </a:cubicBezTo>
                <a:cubicBezTo>
                  <a:pt x="38" y="56"/>
                  <a:pt x="39" y="56"/>
                  <a:pt x="39" y="57"/>
                </a:cubicBezTo>
                <a:cubicBezTo>
                  <a:pt x="39" y="57"/>
                  <a:pt x="39" y="57"/>
                  <a:pt x="48" y="65"/>
                </a:cubicBezTo>
                <a:cubicBezTo>
                  <a:pt x="48" y="65"/>
                  <a:pt x="48" y="65"/>
                  <a:pt x="81" y="33"/>
                </a:cubicBezTo>
                <a:cubicBezTo>
                  <a:pt x="81" y="32"/>
                  <a:pt x="83" y="32"/>
                  <a:pt x="83" y="33"/>
                </a:cubicBezTo>
                <a:cubicBezTo>
                  <a:pt x="83" y="33"/>
                  <a:pt x="83" y="33"/>
                  <a:pt x="92" y="42"/>
                </a:cubicBezTo>
                <a:cubicBezTo>
                  <a:pt x="93" y="42"/>
                  <a:pt x="93" y="44"/>
                  <a:pt x="92" y="44"/>
                </a:cubicBezTo>
                <a:close/>
              </a:path>
            </a:pathLst>
          </a:custGeom>
          <a:solidFill>
            <a:srgbClr val="FFFFFF"/>
          </a:solidFill>
          <a:ln>
            <a:noFill/>
          </a:ln>
        </p:spPr>
        <p:txBody>
          <a:bodyPr vert="horz" wrap="square" lIns="320040" tIns="45720" rIns="91440" bIns="45720" numCol="1" anchor="t" anchorCtr="0" compatLnSpc="1">
            <a:prstTxWarp prst="textNoShape">
              <a:avLst/>
            </a:prstTxWarp>
          </a:bodyPr>
          <a:lstStyle/>
          <a:p>
            <a:endParaRPr lang="en-US" sz="1200" b="1" dirty="0"/>
          </a:p>
        </p:txBody>
      </p:sp>
      <p:sp>
        <p:nvSpPr>
          <p:cNvPr id="84" name="Google Shape;637;p15">
            <a:extLst>
              <a:ext uri="{FF2B5EF4-FFF2-40B4-BE49-F238E27FC236}">
                <a16:creationId xmlns:a16="http://schemas.microsoft.com/office/drawing/2014/main" id="{6284C3D3-00B2-BEE7-0532-9C09D2F32CFB}"/>
              </a:ext>
            </a:extLst>
          </p:cNvPr>
          <p:cNvSpPr/>
          <p:nvPr/>
        </p:nvSpPr>
        <p:spPr>
          <a:xfrm>
            <a:off x="5367641" y="1539282"/>
            <a:ext cx="103519" cy="58408"/>
          </a:xfrm>
          <a:custGeom>
            <a:avLst/>
            <a:gdLst/>
            <a:ahLst/>
            <a:cxnLst/>
            <a:rect l="l" t="t" r="r" b="b"/>
            <a:pathLst>
              <a:path w="218" h="123" extrusionOk="0">
                <a:moveTo>
                  <a:pt x="0" y="0"/>
                </a:moveTo>
                <a:lnTo>
                  <a:pt x="109" y="123"/>
                </a:lnTo>
                <a:lnTo>
                  <a:pt x="218" y="0"/>
                </a:lnTo>
              </a:path>
            </a:pathLst>
          </a:custGeom>
          <a:noFill/>
          <a:ln w="14275" cap="rnd" cmpd="sng">
            <a:solidFill>
              <a:schemeClr val="accent1"/>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6" name="Graphic 85">
            <a:extLst>
              <a:ext uri="{FF2B5EF4-FFF2-40B4-BE49-F238E27FC236}">
                <a16:creationId xmlns:a16="http://schemas.microsoft.com/office/drawing/2014/main" id="{EEB8B96B-33A9-9A98-DB6E-F0596F16B36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62774" y="1666240"/>
            <a:ext cx="201346" cy="201346"/>
          </a:xfrm>
          <a:prstGeom prst="rect">
            <a:avLst/>
          </a:prstGeom>
        </p:spPr>
      </p:pic>
      <p:sp>
        <p:nvSpPr>
          <p:cNvPr id="5" name="Rounded Rectangle 4">
            <a:extLst>
              <a:ext uri="{FF2B5EF4-FFF2-40B4-BE49-F238E27FC236}">
                <a16:creationId xmlns:a16="http://schemas.microsoft.com/office/drawing/2014/main" id="{84CE303F-2EE5-676F-7CB0-EF94BFF952A8}"/>
              </a:ext>
            </a:extLst>
          </p:cNvPr>
          <p:cNvSpPr/>
          <p:nvPr/>
        </p:nvSpPr>
        <p:spPr>
          <a:xfrm>
            <a:off x="5810123" y="3335019"/>
            <a:ext cx="1719943" cy="2178417"/>
          </a:xfrm>
          <a:prstGeom prst="roundRect">
            <a:avLst/>
          </a:prstGeom>
          <a:solidFill>
            <a:schemeClr val="tx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pic>
        <p:nvPicPr>
          <p:cNvPr id="4" name="Picture 3">
            <a:extLst>
              <a:ext uri="{FF2B5EF4-FFF2-40B4-BE49-F238E27FC236}">
                <a16:creationId xmlns:a16="http://schemas.microsoft.com/office/drawing/2014/main" id="{B7BB73B5-0A34-DF90-47F0-12AA0504B2BF}"/>
              </a:ext>
            </a:extLst>
          </p:cNvPr>
          <p:cNvPicPr>
            <a:picLocks noChangeAspect="1"/>
          </p:cNvPicPr>
          <p:nvPr/>
        </p:nvPicPr>
        <p:blipFill>
          <a:blip r:embed="rId10"/>
          <a:srcRect/>
          <a:stretch/>
        </p:blipFill>
        <p:spPr>
          <a:xfrm>
            <a:off x="6080352" y="3725260"/>
            <a:ext cx="1179485" cy="1179485"/>
          </a:xfrm>
          <a:prstGeom prst="rect">
            <a:avLst/>
          </a:prstGeom>
        </p:spPr>
      </p:pic>
      <p:sp>
        <p:nvSpPr>
          <p:cNvPr id="8" name="TextBox 7">
            <a:extLst>
              <a:ext uri="{FF2B5EF4-FFF2-40B4-BE49-F238E27FC236}">
                <a16:creationId xmlns:a16="http://schemas.microsoft.com/office/drawing/2014/main" id="{DD40C52F-8D06-6691-F32C-1FD1C247A796}"/>
              </a:ext>
            </a:extLst>
          </p:cNvPr>
          <p:cNvSpPr txBox="1"/>
          <p:nvPr/>
        </p:nvSpPr>
        <p:spPr>
          <a:xfrm>
            <a:off x="6006127" y="3407185"/>
            <a:ext cx="1327934" cy="276999"/>
          </a:xfrm>
          <a:prstGeom prst="rect">
            <a:avLst/>
          </a:prstGeom>
          <a:noFill/>
        </p:spPr>
        <p:txBody>
          <a:bodyPr wrap="square">
            <a:spAutoFit/>
          </a:bodyPr>
          <a:lstStyle/>
          <a:p>
            <a:r>
              <a:rPr lang="en-US" sz="1200" b="1" dirty="0">
                <a:solidFill>
                  <a:schemeClr val="tx1"/>
                </a:solidFill>
              </a:rPr>
              <a:t>View the Guide</a:t>
            </a:r>
            <a:endParaRPr lang="en-US" sz="1200" dirty="0"/>
          </a:p>
        </p:txBody>
      </p:sp>
      <p:pic>
        <p:nvPicPr>
          <p:cNvPr id="12" name="Graphic 11" descr="Line arrow: Counter-clockwise curve with solid fill">
            <a:extLst>
              <a:ext uri="{FF2B5EF4-FFF2-40B4-BE49-F238E27FC236}">
                <a16:creationId xmlns:a16="http://schemas.microsoft.com/office/drawing/2014/main" id="{815096D7-5422-F4B9-E75C-15680E0F72B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2997326">
            <a:off x="7120811" y="4224270"/>
            <a:ext cx="914400" cy="914400"/>
          </a:xfrm>
          <a:prstGeom prst="rect">
            <a:avLst/>
          </a:prstGeom>
        </p:spPr>
      </p:pic>
    </p:spTree>
    <p:extLst>
      <p:ext uri="{BB962C8B-B14F-4D97-AF65-F5344CB8AC3E}">
        <p14:creationId xmlns:p14="http://schemas.microsoft.com/office/powerpoint/2010/main" val="2793888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760A00-5F72-63E9-FBBD-39F10639152D}"/>
              </a:ext>
            </a:extLst>
          </p:cNvPr>
          <p:cNvPicPr>
            <a:picLocks noChangeAspect="1"/>
          </p:cNvPicPr>
          <p:nvPr/>
        </p:nvPicPr>
        <p:blipFill>
          <a:blip r:embed="rId2"/>
          <a:srcRect l="19638" r="40453"/>
          <a:stretch>
            <a:fillRect/>
          </a:stretch>
        </p:blipFill>
        <p:spPr>
          <a:xfrm>
            <a:off x="6061990" y="0"/>
            <a:ext cx="3082010" cy="5143501"/>
          </a:xfrm>
          <a:prstGeom prst="rect">
            <a:avLst/>
          </a:prstGeom>
        </p:spPr>
      </p:pic>
      <p:pic>
        <p:nvPicPr>
          <p:cNvPr id="5" name="Picture Placeholder 4" descr="A person standing at a table&#10;&#10;Description automatically generated with low confidence">
            <a:extLst>
              <a:ext uri="{FF2B5EF4-FFF2-40B4-BE49-F238E27FC236}">
                <a16:creationId xmlns:a16="http://schemas.microsoft.com/office/drawing/2014/main" id="{C19882D5-BA8A-EF43-B18F-F5174FFD9432}"/>
              </a:ext>
            </a:extLst>
          </p:cNvPr>
          <p:cNvPicPr>
            <a:picLocks noGrp="1" noChangeAspect="1"/>
          </p:cNvPicPr>
          <p:nvPr>
            <p:ph type="pic" idx="1"/>
          </p:nvPr>
        </p:nvPicPr>
        <p:blipFill>
          <a:blip r:embed="rId3"/>
          <a:srcRect l="12051" r="12051"/>
          <a:stretch>
            <a:fillRect/>
          </a:stretch>
        </p:blipFill>
        <p:spPr/>
      </p:pic>
      <p:sp>
        <p:nvSpPr>
          <p:cNvPr id="3" name="Slide Number Placeholder 2">
            <a:extLst>
              <a:ext uri="{FF2B5EF4-FFF2-40B4-BE49-F238E27FC236}">
                <a16:creationId xmlns:a16="http://schemas.microsoft.com/office/drawing/2014/main" id="{8D8D2AB5-50CC-8744-8047-5D993EC38509}"/>
              </a:ext>
            </a:extLst>
          </p:cNvPr>
          <p:cNvSpPr>
            <a:spLocks noGrp="1"/>
          </p:cNvSpPr>
          <p:nvPr>
            <p:ph type="sldNum" sz="quarter" idx="4"/>
          </p:nvPr>
        </p:nvSpPr>
        <p:spPr/>
        <p:txBody>
          <a:bodyPr/>
          <a:lstStyle/>
          <a:p>
            <a:fld id="{F228EE48-FF1E-A440-BFD0-EB736DD00FF4}" type="slidenum">
              <a:rPr lang="en-US" smtClean="0"/>
              <a:pPr/>
              <a:t>35</a:t>
            </a:fld>
            <a:endParaRPr lang="en-US" dirty="0">
              <a:solidFill>
                <a:srgbClr val="EC1300"/>
              </a:solidFill>
            </a:endParaRPr>
          </a:p>
        </p:txBody>
      </p:sp>
      <p:sp>
        <p:nvSpPr>
          <p:cNvPr id="4" name="Subtitle">
            <a:extLst>
              <a:ext uri="{FF2B5EF4-FFF2-40B4-BE49-F238E27FC236}">
                <a16:creationId xmlns:a16="http://schemas.microsoft.com/office/drawing/2014/main" id="{D32AF373-8C29-CD4F-B7FC-C66986238267}"/>
              </a:ext>
            </a:extLst>
          </p:cNvPr>
          <p:cNvSpPr txBox="1"/>
          <p:nvPr/>
        </p:nvSpPr>
        <p:spPr>
          <a:xfrm>
            <a:off x="237267" y="1180407"/>
            <a:ext cx="3896266" cy="5850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5" tIns="26785" rIns="26785" bIns="26785" numCol="1" spcCol="38100" rtlCol="0" anchor="ctr">
            <a:spAutoFit/>
          </a:bodyPr>
          <a:lstStyle/>
          <a:p>
            <a:pPr>
              <a:lnSpc>
                <a:spcPct val="115000"/>
              </a:lnSpc>
            </a:pPr>
            <a:r>
              <a:rPr lang="en-US" sz="1000" dirty="0">
                <a:latin typeface="Arial" panose="020B0604020202020204" pitchFamily="34" charset="0"/>
                <a:ea typeface="Calibri" pitchFamily="34" charset="-122"/>
                <a:cs typeface="Arial" panose="020B0604020202020204" pitchFamily="34" charset="0"/>
              </a:rPr>
              <a:t>The most significant federal housing law in a generation — a bipartisan win for the 50-plus facing rising costs, aging homes, and limited options to age in place.</a:t>
            </a:r>
            <a:endParaRPr lang="en-US" sz="1000" dirty="0">
              <a:latin typeface="Arial" panose="020B0604020202020204" pitchFamily="34" charset="0"/>
              <a:cs typeface="Arial" panose="020B0604020202020204" pitchFamily="34" charset="0"/>
            </a:endParaRPr>
          </a:p>
        </p:txBody>
      </p:sp>
      <p:sp>
        <p:nvSpPr>
          <p:cNvPr id="6" name="Bullet Text">
            <a:extLst>
              <a:ext uri="{FF2B5EF4-FFF2-40B4-BE49-F238E27FC236}">
                <a16:creationId xmlns:a16="http://schemas.microsoft.com/office/drawing/2014/main" id="{1B33324F-C9B2-F347-AF62-2831777A5B3A}"/>
              </a:ext>
            </a:extLst>
          </p:cNvPr>
          <p:cNvSpPr txBox="1"/>
          <p:nvPr/>
        </p:nvSpPr>
        <p:spPr>
          <a:xfrm>
            <a:off x="266319" y="2394285"/>
            <a:ext cx="1495259" cy="3772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5" tIns="26785" rIns="26785" bIns="26785" numCol="1" spcCol="38100" rtlCol="0" anchor="t">
            <a:spAutoFit/>
          </a:bodyPr>
          <a:lstStyle/>
          <a:p>
            <a:r>
              <a:rPr lang="en-US" sz="1050" dirty="0">
                <a:solidFill>
                  <a:srgbClr val="EC1300"/>
                </a:solidFill>
                <a:latin typeface="Arial" panose="020B0604020202020204" pitchFamily="34" charset="0"/>
                <a:ea typeface="Calibri" pitchFamily="34" charset="-122"/>
                <a:cs typeface="Arial" panose="020B0604020202020204" pitchFamily="34" charset="0"/>
              </a:rPr>
              <a:t>AARP-endorsed bills</a:t>
            </a:r>
            <a:r>
              <a:rPr lang="en-US" sz="1050" dirty="0">
                <a:solidFill>
                  <a:srgbClr val="EC1300"/>
                </a:solidFill>
                <a:latin typeface="Arial" panose="020B0604020202020204" pitchFamily="34" charset="0"/>
                <a:cs typeface="Arial" panose="020B0604020202020204" pitchFamily="34" charset="0"/>
              </a:rPr>
              <a:t> </a:t>
            </a:r>
            <a:br>
              <a:rPr lang="en-US" sz="1050" dirty="0">
                <a:solidFill>
                  <a:srgbClr val="EC1300"/>
                </a:solidFill>
                <a:latin typeface="Arial" panose="020B0604020202020204" pitchFamily="34" charset="0"/>
                <a:cs typeface="Arial" panose="020B0604020202020204" pitchFamily="34" charset="0"/>
              </a:rPr>
            </a:br>
            <a:r>
              <a:rPr lang="en-US" sz="1050" dirty="0">
                <a:solidFill>
                  <a:srgbClr val="EC1300"/>
                </a:solidFill>
                <a:latin typeface="Arial" panose="020B0604020202020204" pitchFamily="34" charset="0"/>
                <a:ea typeface="Calibri" pitchFamily="34" charset="-122"/>
                <a:cs typeface="Arial" panose="020B0604020202020204" pitchFamily="34" charset="0"/>
              </a:rPr>
              <a:t>enacted in the package</a:t>
            </a:r>
            <a:endParaRPr lang="en-US" sz="1050" dirty="0">
              <a:solidFill>
                <a:srgbClr val="EC1300"/>
              </a:solidFill>
              <a:latin typeface="Arial" panose="020B0604020202020204" pitchFamily="34" charset="0"/>
              <a:cs typeface="Arial" panose="020B0604020202020204" pitchFamily="34" charset="0"/>
            </a:endParaRPr>
          </a:p>
        </p:txBody>
      </p:sp>
      <p:sp>
        <p:nvSpPr>
          <p:cNvPr id="7" name="AARP OVERVIEW">
            <a:extLst>
              <a:ext uri="{FF2B5EF4-FFF2-40B4-BE49-F238E27FC236}">
                <a16:creationId xmlns:a16="http://schemas.microsoft.com/office/drawing/2014/main" id="{EF434B9F-5E72-AB42-AF70-B224E2359670}"/>
              </a:ext>
            </a:extLst>
          </p:cNvPr>
          <p:cNvSpPr txBox="1"/>
          <p:nvPr/>
        </p:nvSpPr>
        <p:spPr>
          <a:xfrm>
            <a:off x="157221" y="779652"/>
            <a:ext cx="4951383" cy="3301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6785" tIns="26785" rIns="26785" bIns="26785">
            <a:normAutofit/>
          </a:bodyPr>
          <a:lstStyle>
            <a:lvl1pPr>
              <a:defRPr sz="6600" cap="all" spc="131">
                <a:latin typeface="Berthold Akzidenz Grotesk BE Bold"/>
                <a:ea typeface="Berthold Akzidenz Grotesk BE Bold"/>
                <a:cs typeface="Berthold Akzidenz Grotesk BE Bold"/>
                <a:sym typeface="Berthold Akzidenz Grotesk BE Bold"/>
              </a:defRPr>
            </a:lvl1pPr>
          </a:lstStyle>
          <a:p>
            <a:r>
              <a:rPr lang="en-US" sz="1700" b="1" spc="0" dirty="0">
                <a:solidFill>
                  <a:srgbClr val="EC1300"/>
                </a:solidFill>
                <a:latin typeface="+mj-lt"/>
                <a:cs typeface="Arial" panose="020B0604020202020204" pitchFamily="34" charset="0"/>
              </a:rPr>
              <a:t>21</a:t>
            </a:r>
            <a:r>
              <a:rPr lang="en-US" sz="1700" b="1" spc="0" baseline="30000" dirty="0">
                <a:solidFill>
                  <a:srgbClr val="EC1300"/>
                </a:solidFill>
                <a:latin typeface="+mj-lt"/>
                <a:cs typeface="Arial" panose="020B0604020202020204" pitchFamily="34" charset="0"/>
              </a:rPr>
              <a:t>st</a:t>
            </a:r>
            <a:r>
              <a:rPr lang="en-US" sz="1700" b="1" spc="0" dirty="0">
                <a:solidFill>
                  <a:srgbClr val="EC1300"/>
                </a:solidFill>
                <a:latin typeface="+mj-lt"/>
                <a:cs typeface="Arial" panose="020B0604020202020204" pitchFamily="34" charset="0"/>
              </a:rPr>
              <a:t> </a:t>
            </a:r>
            <a:r>
              <a:rPr lang="en-US" sz="1700" b="1" cap="none" spc="0" dirty="0">
                <a:solidFill>
                  <a:srgbClr val="EC1300"/>
                </a:solidFill>
                <a:latin typeface="+mj-lt"/>
                <a:cs typeface="Arial" panose="020B0604020202020204" pitchFamily="34" charset="0"/>
              </a:rPr>
              <a:t>Century ROAD to Housing Act</a:t>
            </a:r>
            <a:endParaRPr sz="1700" b="1" spc="0" dirty="0">
              <a:solidFill>
                <a:srgbClr val="EC1300"/>
              </a:solidFill>
              <a:latin typeface="+mj-lt"/>
              <a:cs typeface="Arial" panose="020B0604020202020204" pitchFamily="34" charset="0"/>
            </a:endParaRPr>
          </a:p>
        </p:txBody>
      </p:sp>
      <p:sp>
        <p:nvSpPr>
          <p:cNvPr id="10" name="TextBox 9">
            <a:extLst>
              <a:ext uri="{FF2B5EF4-FFF2-40B4-BE49-F238E27FC236}">
                <a16:creationId xmlns:a16="http://schemas.microsoft.com/office/drawing/2014/main" id="{91731754-5BFA-792C-5434-237D43DBB5EF}"/>
              </a:ext>
            </a:extLst>
          </p:cNvPr>
          <p:cNvSpPr txBox="1"/>
          <p:nvPr/>
        </p:nvSpPr>
        <p:spPr>
          <a:xfrm>
            <a:off x="345520" y="4811492"/>
            <a:ext cx="4574787" cy="230832"/>
          </a:xfrm>
          <a:prstGeom prst="rect">
            <a:avLst/>
          </a:prstGeom>
          <a:noFill/>
        </p:spPr>
        <p:txBody>
          <a:bodyPr wrap="square">
            <a:spAutoFit/>
          </a:bodyPr>
          <a:lstStyle/>
          <a:p>
            <a:r>
              <a:rPr lang="en-US" sz="900" dirty="0">
                <a:solidFill>
                  <a:srgbClr val="EC1300"/>
                </a:solidFill>
                <a:latin typeface="Arial" panose="020B0604020202020204" pitchFamily="34" charset="0"/>
                <a:ea typeface="Calibri" pitchFamily="34" charset="-122"/>
                <a:cs typeface="Arial" panose="020B0604020202020204" pitchFamily="34" charset="0"/>
              </a:rPr>
              <a:t>AARP Government Affairs  |  Livable Communities</a:t>
            </a:r>
            <a:endParaRPr lang="en-US" sz="900" dirty="0">
              <a:solidFill>
                <a:srgbClr val="EC1300"/>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29221EF-C164-2D7D-EA28-4990B45FEB24}"/>
              </a:ext>
            </a:extLst>
          </p:cNvPr>
          <p:cNvSpPr txBox="1"/>
          <p:nvPr/>
        </p:nvSpPr>
        <p:spPr>
          <a:xfrm>
            <a:off x="861358" y="1895076"/>
            <a:ext cx="305181" cy="461665"/>
          </a:xfrm>
          <a:prstGeom prst="rect">
            <a:avLst/>
          </a:prstGeom>
          <a:noFill/>
        </p:spPr>
        <p:txBody>
          <a:bodyPr wrap="square">
            <a:spAutoFit/>
          </a:bodyPr>
          <a:lstStyle/>
          <a:p>
            <a:pPr algn="ctr"/>
            <a:r>
              <a:rPr lang="en-US" sz="2400" b="1" dirty="0">
                <a:solidFill>
                  <a:srgbClr val="EC1300"/>
                </a:solidFill>
                <a:latin typeface="+mj-lt"/>
                <a:cs typeface="Arial" panose="020B0604020202020204" pitchFamily="34" charset="0"/>
                <a:sym typeface="Trade Gothic for Nike 365 Light"/>
              </a:rPr>
              <a:t>4</a:t>
            </a:r>
            <a:endParaRPr lang="en-US" sz="2400" b="1" dirty="0">
              <a:latin typeface="+mj-lt"/>
            </a:endParaRPr>
          </a:p>
        </p:txBody>
      </p:sp>
      <p:sp>
        <p:nvSpPr>
          <p:cNvPr id="14" name="Bullet Text">
            <a:extLst>
              <a:ext uri="{FF2B5EF4-FFF2-40B4-BE49-F238E27FC236}">
                <a16:creationId xmlns:a16="http://schemas.microsoft.com/office/drawing/2014/main" id="{624CF1AF-8B0F-5AD9-4146-CC475257949A}"/>
              </a:ext>
            </a:extLst>
          </p:cNvPr>
          <p:cNvSpPr txBox="1"/>
          <p:nvPr/>
        </p:nvSpPr>
        <p:spPr>
          <a:xfrm>
            <a:off x="1946274" y="2394285"/>
            <a:ext cx="2001602" cy="3772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5" tIns="26785" rIns="26785" bIns="26785" numCol="1" spcCol="38100" rtlCol="0" anchor="t">
            <a:spAutoFit/>
          </a:bodyPr>
          <a:lstStyle/>
          <a:p>
            <a:r>
              <a:rPr lang="en-US" sz="1050" dirty="0">
                <a:solidFill>
                  <a:srgbClr val="EC1300"/>
                </a:solidFill>
                <a:latin typeface="Arial" panose="020B0604020202020204" pitchFamily="34" charset="0"/>
                <a:ea typeface="Calibri" pitchFamily="34" charset="-122"/>
                <a:cs typeface="Arial" panose="020B0604020202020204" pitchFamily="34" charset="0"/>
              </a:rPr>
              <a:t>Senate cloture vote —</a:t>
            </a:r>
            <a:r>
              <a:rPr lang="en-US" sz="1050" dirty="0">
                <a:solidFill>
                  <a:srgbClr val="EC1300"/>
                </a:solidFill>
                <a:latin typeface="Arial" panose="020B0604020202020204" pitchFamily="34" charset="0"/>
                <a:cs typeface="Arial" panose="020B0604020202020204" pitchFamily="34" charset="0"/>
              </a:rPr>
              <a:t> </a:t>
            </a:r>
            <a:br>
              <a:rPr lang="en-US" sz="1050" dirty="0">
                <a:solidFill>
                  <a:srgbClr val="EC1300"/>
                </a:solidFill>
                <a:latin typeface="Arial" panose="020B0604020202020204" pitchFamily="34" charset="0"/>
                <a:cs typeface="Arial" panose="020B0604020202020204" pitchFamily="34" charset="0"/>
              </a:rPr>
            </a:br>
            <a:r>
              <a:rPr lang="en-US" sz="1050" dirty="0">
                <a:solidFill>
                  <a:srgbClr val="EC1300"/>
                </a:solidFill>
                <a:latin typeface="Arial" panose="020B0604020202020204" pitchFamily="34" charset="0"/>
                <a:ea typeface="Calibri" pitchFamily="34" charset="-122"/>
                <a:cs typeface="Arial" panose="020B0604020202020204" pitchFamily="34" charset="0"/>
              </a:rPr>
              <a:t>overwhelming bipartisan support</a:t>
            </a:r>
            <a:endParaRPr lang="en-US" sz="1050" dirty="0">
              <a:solidFill>
                <a:srgbClr val="EC1300"/>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1ABF7810-9187-F34B-047F-86541B108B79}"/>
              </a:ext>
            </a:extLst>
          </p:cNvPr>
          <p:cNvSpPr txBox="1"/>
          <p:nvPr/>
        </p:nvSpPr>
        <p:spPr>
          <a:xfrm>
            <a:off x="2324712" y="1919608"/>
            <a:ext cx="1244727" cy="461665"/>
          </a:xfrm>
          <a:prstGeom prst="rect">
            <a:avLst/>
          </a:prstGeom>
          <a:noFill/>
        </p:spPr>
        <p:txBody>
          <a:bodyPr wrap="square">
            <a:spAutoFit/>
          </a:bodyPr>
          <a:lstStyle/>
          <a:p>
            <a:pPr algn="ctr"/>
            <a:r>
              <a:rPr lang="en-US" sz="2400" b="1" dirty="0">
                <a:solidFill>
                  <a:srgbClr val="EC1300"/>
                </a:solidFill>
                <a:latin typeface="+mj-lt"/>
                <a:cs typeface="Arial" panose="020B0604020202020204" pitchFamily="34" charset="0"/>
                <a:sym typeface="Trade Gothic for Nike 365 Light"/>
              </a:rPr>
              <a:t>87</a:t>
            </a:r>
            <a:r>
              <a:rPr lang="en-US" sz="2400" b="1" dirty="0">
                <a:solidFill>
                  <a:srgbClr val="EC1300"/>
                </a:solidFill>
                <a:latin typeface="+mj-lt"/>
                <a:ea typeface="Georgia" pitchFamily="34" charset="-122"/>
                <a:cs typeface="Georgia" pitchFamily="34" charset="-120"/>
              </a:rPr>
              <a:t>–</a:t>
            </a:r>
            <a:r>
              <a:rPr lang="en-US" sz="2400" b="1" dirty="0">
                <a:solidFill>
                  <a:srgbClr val="EC1300"/>
                </a:solidFill>
                <a:latin typeface="+mj-lt"/>
                <a:cs typeface="Arial" panose="020B0604020202020204" pitchFamily="34" charset="0"/>
                <a:sym typeface="Trade Gothic for Nike 365 Light"/>
              </a:rPr>
              <a:t>8</a:t>
            </a:r>
            <a:endParaRPr lang="en-US" sz="2400" b="1" dirty="0">
              <a:solidFill>
                <a:srgbClr val="EC1300"/>
              </a:solidFill>
              <a:latin typeface="+mj-lt"/>
            </a:endParaRPr>
          </a:p>
        </p:txBody>
      </p:sp>
      <p:sp>
        <p:nvSpPr>
          <p:cNvPr id="15" name="Bullet Text">
            <a:extLst>
              <a:ext uri="{FF2B5EF4-FFF2-40B4-BE49-F238E27FC236}">
                <a16:creationId xmlns:a16="http://schemas.microsoft.com/office/drawing/2014/main" id="{11CA760B-5307-A4E8-D27F-74448CEA4EBB}"/>
              </a:ext>
            </a:extLst>
          </p:cNvPr>
          <p:cNvSpPr txBox="1"/>
          <p:nvPr/>
        </p:nvSpPr>
        <p:spPr>
          <a:xfrm>
            <a:off x="301945" y="3517940"/>
            <a:ext cx="1158623" cy="3772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5" tIns="26785" rIns="26785" bIns="26785" numCol="1" spcCol="38100" rtlCol="0" anchor="t">
            <a:spAutoFit/>
          </a:bodyPr>
          <a:lstStyle/>
          <a:p>
            <a:r>
              <a:rPr lang="en-US" sz="1050" dirty="0">
                <a:solidFill>
                  <a:srgbClr val="EC1300"/>
                </a:solidFill>
                <a:latin typeface="Arial" panose="020B0604020202020204" pitchFamily="34" charset="0"/>
                <a:ea typeface="Calibri" pitchFamily="34" charset="-122"/>
                <a:cs typeface="Arial" panose="020B0604020202020204" pitchFamily="34" charset="0"/>
              </a:rPr>
              <a:t>House vote on the amended package</a:t>
            </a:r>
            <a:endParaRPr lang="en-US" sz="1050" dirty="0">
              <a:solidFill>
                <a:srgbClr val="EC1300"/>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387876D-791F-BD5C-CFC5-090BF24F989E}"/>
              </a:ext>
            </a:extLst>
          </p:cNvPr>
          <p:cNvSpPr txBox="1"/>
          <p:nvPr/>
        </p:nvSpPr>
        <p:spPr>
          <a:xfrm>
            <a:off x="182029" y="3051443"/>
            <a:ext cx="1398454" cy="461665"/>
          </a:xfrm>
          <a:prstGeom prst="rect">
            <a:avLst/>
          </a:prstGeom>
          <a:noFill/>
        </p:spPr>
        <p:txBody>
          <a:bodyPr wrap="square">
            <a:spAutoFit/>
          </a:bodyPr>
          <a:lstStyle/>
          <a:p>
            <a:pPr algn="ctr"/>
            <a:r>
              <a:rPr lang="en-US" sz="2400" b="1" dirty="0">
                <a:solidFill>
                  <a:srgbClr val="EC1300"/>
                </a:solidFill>
                <a:latin typeface="+mj-lt"/>
                <a:cs typeface="Arial" panose="020B0604020202020204" pitchFamily="34" charset="0"/>
                <a:sym typeface="Trade Gothic for Nike 365 Light"/>
              </a:rPr>
              <a:t>396</a:t>
            </a:r>
            <a:r>
              <a:rPr lang="en-US" sz="2400" b="1" dirty="0">
                <a:solidFill>
                  <a:srgbClr val="EC1300"/>
                </a:solidFill>
                <a:latin typeface="+mj-lt"/>
                <a:ea typeface="Georgia" pitchFamily="34" charset="-122"/>
                <a:cs typeface="Georgia" pitchFamily="34" charset="-120"/>
              </a:rPr>
              <a:t>–</a:t>
            </a:r>
            <a:r>
              <a:rPr lang="en-US" sz="2400" b="1" dirty="0">
                <a:solidFill>
                  <a:srgbClr val="EC1300"/>
                </a:solidFill>
                <a:latin typeface="+mj-lt"/>
                <a:cs typeface="Arial" panose="020B0604020202020204" pitchFamily="34" charset="0"/>
                <a:sym typeface="Trade Gothic for Nike 365 Light"/>
              </a:rPr>
              <a:t>13 </a:t>
            </a:r>
            <a:endParaRPr lang="en-US" sz="2400" b="1" dirty="0">
              <a:solidFill>
                <a:srgbClr val="EC1300"/>
              </a:solidFill>
              <a:latin typeface="+mj-lt"/>
            </a:endParaRPr>
          </a:p>
        </p:txBody>
      </p:sp>
      <p:sp>
        <p:nvSpPr>
          <p:cNvPr id="16" name="Bullet Text">
            <a:extLst>
              <a:ext uri="{FF2B5EF4-FFF2-40B4-BE49-F238E27FC236}">
                <a16:creationId xmlns:a16="http://schemas.microsoft.com/office/drawing/2014/main" id="{4FBC94BC-D9D4-E4F4-BBD6-CDCCB440F7B8}"/>
              </a:ext>
            </a:extLst>
          </p:cNvPr>
          <p:cNvSpPr txBox="1"/>
          <p:nvPr/>
        </p:nvSpPr>
        <p:spPr>
          <a:xfrm>
            <a:off x="2294861" y="3499207"/>
            <a:ext cx="1304429" cy="3772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6785" tIns="26785" rIns="26785" bIns="26785" numCol="1" spcCol="38100" rtlCol="0" anchor="t">
            <a:spAutoFit/>
          </a:bodyPr>
          <a:lstStyle/>
          <a:p>
            <a:pPr algn="ctr"/>
            <a:r>
              <a:rPr lang="en-US" sz="1050" dirty="0">
                <a:solidFill>
                  <a:srgbClr val="EC1300"/>
                </a:solidFill>
                <a:latin typeface="Arial" panose="020B0604020202020204" pitchFamily="34" charset="0"/>
                <a:ea typeface="Calibri" pitchFamily="34" charset="-122"/>
                <a:cs typeface="Arial" panose="020B0604020202020204" pitchFamily="34" charset="0"/>
              </a:rPr>
              <a:t>of older adults want </a:t>
            </a:r>
            <a:br>
              <a:rPr lang="en-US" sz="1050" dirty="0">
                <a:solidFill>
                  <a:srgbClr val="EC1300"/>
                </a:solidFill>
                <a:latin typeface="Arial" panose="020B0604020202020204" pitchFamily="34" charset="0"/>
                <a:ea typeface="Calibri" pitchFamily="34" charset="-122"/>
                <a:cs typeface="Arial" panose="020B0604020202020204" pitchFamily="34" charset="0"/>
              </a:rPr>
            </a:br>
            <a:r>
              <a:rPr lang="en-US" sz="1050" dirty="0">
                <a:solidFill>
                  <a:srgbClr val="EC1300"/>
                </a:solidFill>
                <a:latin typeface="Arial" panose="020B0604020202020204" pitchFamily="34" charset="0"/>
                <a:ea typeface="Calibri" pitchFamily="34" charset="-122"/>
                <a:cs typeface="Arial" panose="020B0604020202020204" pitchFamily="34" charset="0"/>
              </a:rPr>
              <a:t>to age in place</a:t>
            </a:r>
            <a:endParaRPr lang="en-US" sz="1050" dirty="0">
              <a:solidFill>
                <a:srgbClr val="EC130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9F054C0-F8B3-85BA-3581-B0F7D5E809AF}"/>
              </a:ext>
            </a:extLst>
          </p:cNvPr>
          <p:cNvSpPr txBox="1"/>
          <p:nvPr/>
        </p:nvSpPr>
        <p:spPr>
          <a:xfrm>
            <a:off x="2529451" y="3030452"/>
            <a:ext cx="835249" cy="461665"/>
          </a:xfrm>
          <a:prstGeom prst="rect">
            <a:avLst/>
          </a:prstGeom>
          <a:noFill/>
        </p:spPr>
        <p:txBody>
          <a:bodyPr wrap="square">
            <a:spAutoFit/>
          </a:bodyPr>
          <a:lstStyle/>
          <a:p>
            <a:pPr algn="ctr"/>
            <a:r>
              <a:rPr lang="en-US" sz="2400" b="1" dirty="0">
                <a:solidFill>
                  <a:srgbClr val="EC1300"/>
                </a:solidFill>
                <a:latin typeface="+mj-lt"/>
                <a:cs typeface="Arial" panose="020B0604020202020204" pitchFamily="34" charset="0"/>
                <a:sym typeface="Trade Gothic for Nike 365 Light"/>
              </a:rPr>
              <a:t>75% </a:t>
            </a:r>
            <a:endParaRPr lang="en-US" sz="2400" b="1" dirty="0">
              <a:solidFill>
                <a:srgbClr val="EC1300"/>
              </a:solidFill>
              <a:latin typeface="+mj-lt"/>
            </a:endParaRPr>
          </a:p>
        </p:txBody>
      </p:sp>
    </p:spTree>
    <p:extLst>
      <p:ext uri="{BB962C8B-B14F-4D97-AF65-F5344CB8AC3E}">
        <p14:creationId xmlns:p14="http://schemas.microsoft.com/office/powerpoint/2010/main" val="196358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8">
            <a:extLst>
              <a:ext uri="{FF2B5EF4-FFF2-40B4-BE49-F238E27FC236}">
                <a16:creationId xmlns:a16="http://schemas.microsoft.com/office/drawing/2014/main" id="{CCC6A704-C0A2-45F6-4B70-87FB4F74E196}"/>
              </a:ext>
            </a:extLst>
          </p:cNvPr>
          <p:cNvSpPr/>
          <p:nvPr/>
        </p:nvSpPr>
        <p:spPr>
          <a:xfrm>
            <a:off x="2669127" y="107253"/>
            <a:ext cx="3371096" cy="350049"/>
          </a:xfrm>
          <a:prstGeom prst="rect">
            <a:avLst/>
          </a:prstGeom>
          <a:noFill/>
          <a:ln/>
        </p:spPr>
        <p:txBody>
          <a:bodyPr wrap="square" lIns="0" tIns="0" rIns="0" bIns="0" rtlCol="0" anchor="ctr"/>
          <a:lstStyle/>
          <a:p>
            <a:r>
              <a:rPr lang="en-US" sz="1650" b="1" dirty="0">
                <a:solidFill>
                  <a:schemeClr val="bg1"/>
                </a:solidFill>
                <a:latin typeface="+mj-lt"/>
                <a:ea typeface="Georgia" pitchFamily="34" charset="-122"/>
                <a:cs typeface="Georgia" pitchFamily="34" charset="-120"/>
              </a:rPr>
              <a:t>Key provisions for people 50+</a:t>
            </a:r>
            <a:endParaRPr lang="en-US" sz="1650" dirty="0">
              <a:solidFill>
                <a:schemeClr val="bg1"/>
              </a:solidFill>
              <a:latin typeface="+mj-lt"/>
            </a:endParaRPr>
          </a:p>
        </p:txBody>
      </p:sp>
      <p:sp>
        <p:nvSpPr>
          <p:cNvPr id="9" name="Shape 14">
            <a:extLst>
              <a:ext uri="{FF2B5EF4-FFF2-40B4-BE49-F238E27FC236}">
                <a16:creationId xmlns:a16="http://schemas.microsoft.com/office/drawing/2014/main" id="{E43F14FB-ED50-FCC0-E157-F72BBE653EAE}"/>
              </a:ext>
            </a:extLst>
          </p:cNvPr>
          <p:cNvSpPr/>
          <p:nvPr/>
        </p:nvSpPr>
        <p:spPr>
          <a:xfrm>
            <a:off x="5131149" y="783057"/>
            <a:ext cx="2846070" cy="769239"/>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10" name="Shape 15">
            <a:extLst>
              <a:ext uri="{FF2B5EF4-FFF2-40B4-BE49-F238E27FC236}">
                <a16:creationId xmlns:a16="http://schemas.microsoft.com/office/drawing/2014/main" id="{DDF068D8-7966-D993-6F17-000A5794D663}"/>
              </a:ext>
            </a:extLst>
          </p:cNvPr>
          <p:cNvSpPr/>
          <p:nvPr/>
        </p:nvSpPr>
        <p:spPr>
          <a:xfrm>
            <a:off x="5131149" y="783057"/>
            <a:ext cx="54864" cy="769239"/>
          </a:xfrm>
          <a:prstGeom prst="rect">
            <a:avLst/>
          </a:prstGeom>
          <a:solidFill>
            <a:srgbClr val="EC1300"/>
          </a:solidFill>
          <a:ln/>
        </p:spPr>
        <p:txBody>
          <a:bodyPr/>
          <a:lstStyle/>
          <a:p>
            <a:endParaRPr lang="en-US" sz="1050"/>
          </a:p>
        </p:txBody>
      </p:sp>
      <p:sp>
        <p:nvSpPr>
          <p:cNvPr id="11" name="Shape 16">
            <a:extLst>
              <a:ext uri="{FF2B5EF4-FFF2-40B4-BE49-F238E27FC236}">
                <a16:creationId xmlns:a16="http://schemas.microsoft.com/office/drawing/2014/main" id="{0A4C724F-57DD-CE79-97D0-5D3EA12142F1}"/>
              </a:ext>
            </a:extLst>
          </p:cNvPr>
          <p:cNvSpPr/>
          <p:nvPr/>
        </p:nvSpPr>
        <p:spPr>
          <a:xfrm>
            <a:off x="5282025" y="947649"/>
            <a:ext cx="425196" cy="425196"/>
          </a:xfrm>
          <a:prstGeom prst="ellipse">
            <a:avLst/>
          </a:prstGeom>
          <a:solidFill>
            <a:srgbClr val="F4F1EC"/>
          </a:solidFill>
          <a:ln/>
        </p:spPr>
        <p:txBody>
          <a:bodyPr/>
          <a:lstStyle/>
          <a:p>
            <a:endParaRPr lang="en-US" sz="1050"/>
          </a:p>
        </p:txBody>
      </p:sp>
      <p:sp>
        <p:nvSpPr>
          <p:cNvPr id="13" name="Text 17">
            <a:extLst>
              <a:ext uri="{FF2B5EF4-FFF2-40B4-BE49-F238E27FC236}">
                <a16:creationId xmlns:a16="http://schemas.microsoft.com/office/drawing/2014/main" id="{1C87E7E5-437F-162E-87A3-184271A9EF71}"/>
              </a:ext>
            </a:extLst>
          </p:cNvPr>
          <p:cNvSpPr/>
          <p:nvPr/>
        </p:nvSpPr>
        <p:spPr>
          <a:xfrm>
            <a:off x="5816949" y="892785"/>
            <a:ext cx="2057400" cy="24003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Aging in Place</a:t>
            </a:r>
            <a:endParaRPr lang="en-US" sz="1013"/>
          </a:p>
        </p:txBody>
      </p:sp>
      <p:sp>
        <p:nvSpPr>
          <p:cNvPr id="14" name="Text 18">
            <a:extLst>
              <a:ext uri="{FF2B5EF4-FFF2-40B4-BE49-F238E27FC236}">
                <a16:creationId xmlns:a16="http://schemas.microsoft.com/office/drawing/2014/main" id="{8B18C786-17DF-C73B-C3FC-277A9320BAE3}"/>
              </a:ext>
            </a:extLst>
          </p:cNvPr>
          <p:cNvSpPr/>
          <p:nvPr/>
        </p:nvSpPr>
        <p:spPr>
          <a:xfrm>
            <a:off x="5816949" y="1125957"/>
            <a:ext cx="1865376" cy="332613"/>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More diverse options—duplexes, ADUs, smaller units—so owners can right-size and stay.</a:t>
            </a:r>
            <a:endParaRPr lang="en-US" sz="788" dirty="0"/>
          </a:p>
        </p:txBody>
      </p:sp>
      <p:sp>
        <p:nvSpPr>
          <p:cNvPr id="21" name="Shape 24">
            <a:extLst>
              <a:ext uri="{FF2B5EF4-FFF2-40B4-BE49-F238E27FC236}">
                <a16:creationId xmlns:a16="http://schemas.microsoft.com/office/drawing/2014/main" id="{6B0061D6-9909-F373-6FB3-2FD1A1A0700D}"/>
              </a:ext>
            </a:extLst>
          </p:cNvPr>
          <p:cNvSpPr/>
          <p:nvPr/>
        </p:nvSpPr>
        <p:spPr>
          <a:xfrm>
            <a:off x="5134759" y="1645224"/>
            <a:ext cx="2846070" cy="784094"/>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22" name="Shape 25">
            <a:extLst>
              <a:ext uri="{FF2B5EF4-FFF2-40B4-BE49-F238E27FC236}">
                <a16:creationId xmlns:a16="http://schemas.microsoft.com/office/drawing/2014/main" id="{64EE10DB-6DD3-8AD0-A669-F2415E3CE992}"/>
              </a:ext>
            </a:extLst>
          </p:cNvPr>
          <p:cNvSpPr/>
          <p:nvPr/>
        </p:nvSpPr>
        <p:spPr>
          <a:xfrm>
            <a:off x="5134759" y="1645224"/>
            <a:ext cx="54864" cy="784094"/>
          </a:xfrm>
          <a:prstGeom prst="rect">
            <a:avLst/>
          </a:prstGeom>
          <a:solidFill>
            <a:srgbClr val="EC1300"/>
          </a:solidFill>
          <a:ln/>
        </p:spPr>
        <p:txBody>
          <a:bodyPr/>
          <a:lstStyle/>
          <a:p>
            <a:endParaRPr lang="en-US" sz="1050"/>
          </a:p>
        </p:txBody>
      </p:sp>
      <p:sp>
        <p:nvSpPr>
          <p:cNvPr id="23" name="Shape 26">
            <a:extLst>
              <a:ext uri="{FF2B5EF4-FFF2-40B4-BE49-F238E27FC236}">
                <a16:creationId xmlns:a16="http://schemas.microsoft.com/office/drawing/2014/main" id="{5619394E-751E-7309-8AFE-495BB05BCF44}"/>
              </a:ext>
            </a:extLst>
          </p:cNvPr>
          <p:cNvSpPr/>
          <p:nvPr/>
        </p:nvSpPr>
        <p:spPr>
          <a:xfrm>
            <a:off x="5285635" y="1809816"/>
            <a:ext cx="425196" cy="425196"/>
          </a:xfrm>
          <a:prstGeom prst="ellipse">
            <a:avLst/>
          </a:prstGeom>
          <a:solidFill>
            <a:srgbClr val="F4F1EC"/>
          </a:solidFill>
          <a:ln/>
        </p:spPr>
        <p:txBody>
          <a:bodyPr/>
          <a:lstStyle/>
          <a:p>
            <a:endParaRPr lang="en-US" sz="1050"/>
          </a:p>
        </p:txBody>
      </p:sp>
      <p:sp>
        <p:nvSpPr>
          <p:cNvPr id="25" name="Text 27">
            <a:extLst>
              <a:ext uri="{FF2B5EF4-FFF2-40B4-BE49-F238E27FC236}">
                <a16:creationId xmlns:a16="http://schemas.microsoft.com/office/drawing/2014/main" id="{A9B6F87B-90D5-48AB-49EC-7133266E3D79}"/>
              </a:ext>
            </a:extLst>
          </p:cNvPr>
          <p:cNvSpPr/>
          <p:nvPr/>
        </p:nvSpPr>
        <p:spPr>
          <a:xfrm>
            <a:off x="5820559" y="1754952"/>
            <a:ext cx="2057400" cy="24003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GAO Section 202 Study</a:t>
            </a:r>
            <a:endParaRPr lang="en-US" sz="1013"/>
          </a:p>
        </p:txBody>
      </p:sp>
      <p:sp>
        <p:nvSpPr>
          <p:cNvPr id="26" name="Text 28">
            <a:extLst>
              <a:ext uri="{FF2B5EF4-FFF2-40B4-BE49-F238E27FC236}">
                <a16:creationId xmlns:a16="http://schemas.microsoft.com/office/drawing/2014/main" id="{6957399D-02D4-0AB4-11A9-750EED20B0AF}"/>
              </a:ext>
            </a:extLst>
          </p:cNvPr>
          <p:cNvSpPr/>
          <p:nvPr/>
        </p:nvSpPr>
        <p:spPr>
          <a:xfrm>
            <a:off x="5820559" y="1988124"/>
            <a:ext cx="1981040" cy="267843"/>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Examines barriers to scaling affordable Supportive Housing for the Elderly.</a:t>
            </a:r>
            <a:endParaRPr lang="en-US" sz="788" dirty="0"/>
          </a:p>
        </p:txBody>
      </p:sp>
      <p:sp>
        <p:nvSpPr>
          <p:cNvPr id="33" name="Shape 34">
            <a:extLst>
              <a:ext uri="{FF2B5EF4-FFF2-40B4-BE49-F238E27FC236}">
                <a16:creationId xmlns:a16="http://schemas.microsoft.com/office/drawing/2014/main" id="{8C48DDC7-28EC-FC51-4762-64DDDD7D4301}"/>
              </a:ext>
            </a:extLst>
          </p:cNvPr>
          <p:cNvSpPr/>
          <p:nvPr/>
        </p:nvSpPr>
        <p:spPr>
          <a:xfrm>
            <a:off x="5131148" y="2535760"/>
            <a:ext cx="2846070" cy="775716"/>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34" name="Shape 35">
            <a:extLst>
              <a:ext uri="{FF2B5EF4-FFF2-40B4-BE49-F238E27FC236}">
                <a16:creationId xmlns:a16="http://schemas.microsoft.com/office/drawing/2014/main" id="{9CE06B03-CB00-EF6E-3D70-0887AF0EE874}"/>
              </a:ext>
            </a:extLst>
          </p:cNvPr>
          <p:cNvSpPr/>
          <p:nvPr/>
        </p:nvSpPr>
        <p:spPr>
          <a:xfrm>
            <a:off x="5131148" y="2535760"/>
            <a:ext cx="54864" cy="769239"/>
          </a:xfrm>
          <a:prstGeom prst="rect">
            <a:avLst/>
          </a:prstGeom>
          <a:solidFill>
            <a:srgbClr val="EC1300"/>
          </a:solidFill>
          <a:ln/>
        </p:spPr>
        <p:txBody>
          <a:bodyPr/>
          <a:lstStyle/>
          <a:p>
            <a:endParaRPr lang="en-US" sz="1050"/>
          </a:p>
        </p:txBody>
      </p:sp>
      <p:sp>
        <p:nvSpPr>
          <p:cNvPr id="35" name="Shape 36">
            <a:extLst>
              <a:ext uri="{FF2B5EF4-FFF2-40B4-BE49-F238E27FC236}">
                <a16:creationId xmlns:a16="http://schemas.microsoft.com/office/drawing/2014/main" id="{A4836E48-D787-DEA2-37B2-C67A30A8453F}"/>
              </a:ext>
            </a:extLst>
          </p:cNvPr>
          <p:cNvSpPr/>
          <p:nvPr/>
        </p:nvSpPr>
        <p:spPr>
          <a:xfrm>
            <a:off x="5282024" y="2700352"/>
            <a:ext cx="425196" cy="425196"/>
          </a:xfrm>
          <a:prstGeom prst="ellipse">
            <a:avLst/>
          </a:prstGeom>
          <a:solidFill>
            <a:srgbClr val="F4F1EC"/>
          </a:solidFill>
          <a:ln/>
        </p:spPr>
        <p:txBody>
          <a:bodyPr/>
          <a:lstStyle/>
          <a:p>
            <a:endParaRPr lang="en-US" sz="1050"/>
          </a:p>
        </p:txBody>
      </p:sp>
      <p:sp>
        <p:nvSpPr>
          <p:cNvPr id="37" name="Text 37">
            <a:extLst>
              <a:ext uri="{FF2B5EF4-FFF2-40B4-BE49-F238E27FC236}">
                <a16:creationId xmlns:a16="http://schemas.microsoft.com/office/drawing/2014/main" id="{74915622-08EF-2A82-6B59-873114A26F87}"/>
              </a:ext>
            </a:extLst>
          </p:cNvPr>
          <p:cNvSpPr/>
          <p:nvPr/>
        </p:nvSpPr>
        <p:spPr>
          <a:xfrm>
            <a:off x="5816948" y="2645488"/>
            <a:ext cx="2057400" cy="240030"/>
          </a:xfrm>
          <a:prstGeom prst="rect">
            <a:avLst/>
          </a:prstGeom>
          <a:noFill/>
          <a:ln/>
        </p:spPr>
        <p:txBody>
          <a:bodyPr wrap="square" lIns="0" tIns="0" rIns="0" bIns="0" rtlCol="0" anchor="ctr"/>
          <a:lstStyle/>
          <a:p>
            <a:r>
              <a:rPr lang="en-US" sz="1013" b="1" dirty="0">
                <a:solidFill>
                  <a:srgbClr val="13324B"/>
                </a:solidFill>
                <a:latin typeface="Arial" pitchFamily="34" charset="0"/>
                <a:ea typeface="Arial" pitchFamily="34" charset="-122"/>
                <a:cs typeface="Arial" pitchFamily="34" charset="-120"/>
              </a:rPr>
              <a:t>Small-Dollar Mortgages</a:t>
            </a:r>
            <a:endParaRPr lang="en-US" sz="1013" dirty="0"/>
          </a:p>
        </p:txBody>
      </p:sp>
      <p:sp>
        <p:nvSpPr>
          <p:cNvPr id="38" name="Text 38">
            <a:extLst>
              <a:ext uri="{FF2B5EF4-FFF2-40B4-BE49-F238E27FC236}">
                <a16:creationId xmlns:a16="http://schemas.microsoft.com/office/drawing/2014/main" id="{54DDC014-0C87-DA36-2A33-5156C052BE14}"/>
              </a:ext>
            </a:extLst>
          </p:cNvPr>
          <p:cNvSpPr/>
          <p:nvPr/>
        </p:nvSpPr>
        <p:spPr>
          <a:xfrm>
            <a:off x="5816948" y="2878660"/>
            <a:ext cx="2057400" cy="290574"/>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Pilot expands access to loans of $100,000 or less for lower-priced homes.</a:t>
            </a:r>
            <a:endParaRPr lang="en-US" sz="788" dirty="0"/>
          </a:p>
        </p:txBody>
      </p:sp>
      <p:sp>
        <p:nvSpPr>
          <p:cNvPr id="45" name="Shape 44">
            <a:extLst>
              <a:ext uri="{FF2B5EF4-FFF2-40B4-BE49-F238E27FC236}">
                <a16:creationId xmlns:a16="http://schemas.microsoft.com/office/drawing/2014/main" id="{F5A10020-3FE6-2C86-5061-5176ECD66D2F}"/>
              </a:ext>
            </a:extLst>
          </p:cNvPr>
          <p:cNvSpPr/>
          <p:nvPr/>
        </p:nvSpPr>
        <p:spPr>
          <a:xfrm>
            <a:off x="5131148" y="3417918"/>
            <a:ext cx="2846070" cy="779274"/>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46" name="Shape 45">
            <a:extLst>
              <a:ext uri="{FF2B5EF4-FFF2-40B4-BE49-F238E27FC236}">
                <a16:creationId xmlns:a16="http://schemas.microsoft.com/office/drawing/2014/main" id="{E16B5022-1F23-63CF-0B89-5CFD5B1E1F78}"/>
              </a:ext>
            </a:extLst>
          </p:cNvPr>
          <p:cNvSpPr/>
          <p:nvPr/>
        </p:nvSpPr>
        <p:spPr>
          <a:xfrm>
            <a:off x="5131148" y="3417918"/>
            <a:ext cx="54864" cy="779274"/>
          </a:xfrm>
          <a:prstGeom prst="rect">
            <a:avLst/>
          </a:prstGeom>
          <a:solidFill>
            <a:srgbClr val="EC1300"/>
          </a:solidFill>
          <a:ln/>
        </p:spPr>
        <p:txBody>
          <a:bodyPr/>
          <a:lstStyle/>
          <a:p>
            <a:endParaRPr lang="en-US" sz="1050"/>
          </a:p>
        </p:txBody>
      </p:sp>
      <p:sp>
        <p:nvSpPr>
          <p:cNvPr id="47" name="Shape 46">
            <a:extLst>
              <a:ext uri="{FF2B5EF4-FFF2-40B4-BE49-F238E27FC236}">
                <a16:creationId xmlns:a16="http://schemas.microsoft.com/office/drawing/2014/main" id="{AADCBF3F-A322-6F5B-9372-296D3B22944A}"/>
              </a:ext>
            </a:extLst>
          </p:cNvPr>
          <p:cNvSpPr/>
          <p:nvPr/>
        </p:nvSpPr>
        <p:spPr>
          <a:xfrm>
            <a:off x="5282024" y="3582510"/>
            <a:ext cx="425196" cy="425196"/>
          </a:xfrm>
          <a:prstGeom prst="ellipse">
            <a:avLst/>
          </a:prstGeom>
          <a:solidFill>
            <a:srgbClr val="F4F1EC"/>
          </a:solidFill>
          <a:ln/>
        </p:spPr>
        <p:txBody>
          <a:bodyPr/>
          <a:lstStyle/>
          <a:p>
            <a:endParaRPr lang="en-US" sz="1050"/>
          </a:p>
        </p:txBody>
      </p:sp>
      <p:sp>
        <p:nvSpPr>
          <p:cNvPr id="49" name="Text 47">
            <a:extLst>
              <a:ext uri="{FF2B5EF4-FFF2-40B4-BE49-F238E27FC236}">
                <a16:creationId xmlns:a16="http://schemas.microsoft.com/office/drawing/2014/main" id="{9E9E8B1B-0310-F8E2-32E7-9F040FEB857F}"/>
              </a:ext>
            </a:extLst>
          </p:cNvPr>
          <p:cNvSpPr/>
          <p:nvPr/>
        </p:nvSpPr>
        <p:spPr>
          <a:xfrm>
            <a:off x="5816948" y="3527646"/>
            <a:ext cx="2057400" cy="24003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Disaster Recovery</a:t>
            </a:r>
            <a:endParaRPr lang="en-US" sz="1013"/>
          </a:p>
        </p:txBody>
      </p:sp>
      <p:sp>
        <p:nvSpPr>
          <p:cNvPr id="50" name="Text 48">
            <a:extLst>
              <a:ext uri="{FF2B5EF4-FFF2-40B4-BE49-F238E27FC236}">
                <a16:creationId xmlns:a16="http://schemas.microsoft.com/office/drawing/2014/main" id="{BAEF0AAF-52E2-0317-B0D4-9276F8DF01B9}"/>
              </a:ext>
            </a:extLst>
          </p:cNvPr>
          <p:cNvSpPr/>
          <p:nvPr/>
        </p:nvSpPr>
        <p:spPr>
          <a:xfrm>
            <a:off x="5816948" y="3760818"/>
            <a:ext cx="1968246" cy="343281"/>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Authorizes CDBG-DR to speed aid to disaster-hit communities where many seniors live.</a:t>
            </a:r>
            <a:endParaRPr lang="en-US" sz="788" dirty="0"/>
          </a:p>
        </p:txBody>
      </p:sp>
      <p:sp>
        <p:nvSpPr>
          <p:cNvPr id="51" name="Text 49">
            <a:extLst>
              <a:ext uri="{FF2B5EF4-FFF2-40B4-BE49-F238E27FC236}">
                <a16:creationId xmlns:a16="http://schemas.microsoft.com/office/drawing/2014/main" id="{1D554226-34EF-293E-0C56-99BD2AF08260}"/>
              </a:ext>
            </a:extLst>
          </p:cNvPr>
          <p:cNvSpPr/>
          <p:nvPr/>
        </p:nvSpPr>
        <p:spPr>
          <a:xfrm>
            <a:off x="4012852" y="4813501"/>
            <a:ext cx="5760720" cy="205740"/>
          </a:xfrm>
          <a:prstGeom prst="rect">
            <a:avLst/>
          </a:prstGeom>
          <a:noFill/>
          <a:ln/>
        </p:spPr>
        <p:txBody>
          <a:bodyPr wrap="square" lIns="0" tIns="0" rIns="0" bIns="0" rtlCol="0" anchor="ctr"/>
          <a:lstStyle/>
          <a:p>
            <a:r>
              <a:rPr lang="en-US" sz="638" i="1" dirty="0">
                <a:solidFill>
                  <a:srgbClr val="5C6B75"/>
                </a:solidFill>
                <a:latin typeface="Arial" pitchFamily="34" charset="0"/>
                <a:ea typeface="Arial" pitchFamily="34" charset="-122"/>
                <a:cs typeface="Arial" pitchFamily="34" charset="-120"/>
              </a:rPr>
              <a:t>Sources: AARP; U.S. House Financial Services Committee fact sheet; LeadingAge; Bipartisan Policy Center.</a:t>
            </a:r>
            <a:endParaRPr lang="en-US" sz="638" dirty="0"/>
          </a:p>
        </p:txBody>
      </p:sp>
      <p:grpSp>
        <p:nvGrpSpPr>
          <p:cNvPr id="75" name="Group 74">
            <a:extLst>
              <a:ext uri="{FF2B5EF4-FFF2-40B4-BE49-F238E27FC236}">
                <a16:creationId xmlns:a16="http://schemas.microsoft.com/office/drawing/2014/main" id="{A116F1B3-3D2E-69B5-D4F4-6495CBAD88F6}"/>
              </a:ext>
            </a:extLst>
          </p:cNvPr>
          <p:cNvGrpSpPr/>
          <p:nvPr/>
        </p:nvGrpSpPr>
        <p:grpSpPr>
          <a:xfrm>
            <a:off x="1166782" y="1647506"/>
            <a:ext cx="2846070" cy="781812"/>
            <a:chOff x="1014984" y="2228088"/>
            <a:chExt cx="3794760" cy="1042416"/>
          </a:xfrm>
        </p:grpSpPr>
        <p:sp>
          <p:nvSpPr>
            <p:cNvPr id="15" name="Shape 19">
              <a:extLst>
                <a:ext uri="{FF2B5EF4-FFF2-40B4-BE49-F238E27FC236}">
                  <a16:creationId xmlns:a16="http://schemas.microsoft.com/office/drawing/2014/main" id="{ADE474FE-5742-932E-D60A-FCB65F8D3FAB}"/>
                </a:ext>
              </a:extLst>
            </p:cNvPr>
            <p:cNvSpPr/>
            <p:nvPr/>
          </p:nvSpPr>
          <p:spPr>
            <a:xfrm>
              <a:off x="1014984" y="2228088"/>
              <a:ext cx="3794760" cy="1042416"/>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16" name="Shape 20">
              <a:extLst>
                <a:ext uri="{FF2B5EF4-FFF2-40B4-BE49-F238E27FC236}">
                  <a16:creationId xmlns:a16="http://schemas.microsoft.com/office/drawing/2014/main" id="{4DA1A378-6F2D-76AC-9C9E-F7306AB7F0BB}"/>
                </a:ext>
              </a:extLst>
            </p:cNvPr>
            <p:cNvSpPr/>
            <p:nvPr/>
          </p:nvSpPr>
          <p:spPr>
            <a:xfrm>
              <a:off x="1014984" y="2228088"/>
              <a:ext cx="73152" cy="1042416"/>
            </a:xfrm>
            <a:prstGeom prst="rect">
              <a:avLst/>
            </a:prstGeom>
            <a:solidFill>
              <a:srgbClr val="EC1300"/>
            </a:solidFill>
            <a:ln/>
          </p:spPr>
          <p:txBody>
            <a:bodyPr/>
            <a:lstStyle/>
            <a:p>
              <a:endParaRPr lang="en-US" sz="1050"/>
            </a:p>
          </p:txBody>
        </p:sp>
        <p:sp>
          <p:nvSpPr>
            <p:cNvPr id="17" name="Shape 21">
              <a:extLst>
                <a:ext uri="{FF2B5EF4-FFF2-40B4-BE49-F238E27FC236}">
                  <a16:creationId xmlns:a16="http://schemas.microsoft.com/office/drawing/2014/main" id="{EA5DFF56-FD63-67CE-461C-7EFBC1E6D86D}"/>
                </a:ext>
              </a:extLst>
            </p:cNvPr>
            <p:cNvSpPr/>
            <p:nvPr/>
          </p:nvSpPr>
          <p:spPr>
            <a:xfrm>
              <a:off x="1216152" y="2447544"/>
              <a:ext cx="566928" cy="566928"/>
            </a:xfrm>
            <a:prstGeom prst="ellipse">
              <a:avLst/>
            </a:prstGeom>
            <a:solidFill>
              <a:srgbClr val="F4F1EC"/>
            </a:solidFill>
            <a:ln/>
          </p:spPr>
          <p:txBody>
            <a:bodyPr/>
            <a:lstStyle/>
            <a:p>
              <a:endParaRPr lang="en-US" sz="1050"/>
            </a:p>
          </p:txBody>
        </p:sp>
        <p:sp>
          <p:nvSpPr>
            <p:cNvPr id="19" name="Text 22">
              <a:extLst>
                <a:ext uri="{FF2B5EF4-FFF2-40B4-BE49-F238E27FC236}">
                  <a16:creationId xmlns:a16="http://schemas.microsoft.com/office/drawing/2014/main" id="{026122DB-68AB-5CDA-D731-876A8AE8D61A}"/>
                </a:ext>
              </a:extLst>
            </p:cNvPr>
            <p:cNvSpPr/>
            <p:nvPr/>
          </p:nvSpPr>
          <p:spPr>
            <a:xfrm>
              <a:off x="1929384" y="2374392"/>
              <a:ext cx="2743200" cy="32004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Rural Housing</a:t>
              </a:r>
              <a:endParaRPr lang="en-US" sz="1013"/>
            </a:p>
          </p:txBody>
        </p:sp>
        <p:sp>
          <p:nvSpPr>
            <p:cNvPr id="20" name="Text 23">
              <a:extLst>
                <a:ext uri="{FF2B5EF4-FFF2-40B4-BE49-F238E27FC236}">
                  <a16:creationId xmlns:a16="http://schemas.microsoft.com/office/drawing/2014/main" id="{31DBEF06-66AA-AECF-B551-F7F1E7490D65}"/>
                </a:ext>
              </a:extLst>
            </p:cNvPr>
            <p:cNvSpPr/>
            <p:nvPr/>
          </p:nvSpPr>
          <p:spPr>
            <a:xfrm>
              <a:off x="1929384" y="2685288"/>
              <a:ext cx="2743200" cy="329184"/>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Preserves affordable housing for roughly 400,000 rural families and seniors.</a:t>
              </a:r>
              <a:endParaRPr lang="en-US" sz="788" dirty="0"/>
            </a:p>
          </p:txBody>
        </p:sp>
        <p:pic>
          <p:nvPicPr>
            <p:cNvPr id="54" name="Picture 53">
              <a:extLst>
                <a:ext uri="{FF2B5EF4-FFF2-40B4-BE49-F238E27FC236}">
                  <a16:creationId xmlns:a16="http://schemas.microsoft.com/office/drawing/2014/main" id="{F1AC5408-5C6F-23E6-F03E-6FEA5575C895}"/>
                </a:ext>
              </a:extLst>
            </p:cNvPr>
            <p:cNvPicPr>
              <a:picLocks noChangeAspect="1"/>
            </p:cNvPicPr>
            <p:nvPr/>
          </p:nvPicPr>
          <p:blipFill>
            <a:blip r:embed="rId2"/>
            <a:stretch>
              <a:fillRect/>
            </a:stretch>
          </p:blipFill>
          <p:spPr>
            <a:xfrm>
              <a:off x="1304544" y="2521293"/>
              <a:ext cx="386334" cy="416382"/>
            </a:xfrm>
            <a:prstGeom prst="rect">
              <a:avLst/>
            </a:prstGeom>
          </p:spPr>
        </p:pic>
      </p:grpSp>
      <p:grpSp>
        <p:nvGrpSpPr>
          <p:cNvPr id="74" name="Group 73">
            <a:extLst>
              <a:ext uri="{FF2B5EF4-FFF2-40B4-BE49-F238E27FC236}">
                <a16:creationId xmlns:a16="http://schemas.microsoft.com/office/drawing/2014/main" id="{BF50B177-ABC0-06CD-C345-CBCDE85E6884}"/>
              </a:ext>
            </a:extLst>
          </p:cNvPr>
          <p:cNvGrpSpPr/>
          <p:nvPr/>
        </p:nvGrpSpPr>
        <p:grpSpPr>
          <a:xfrm>
            <a:off x="1166782" y="3414782"/>
            <a:ext cx="2846070" cy="775715"/>
            <a:chOff x="1014984" y="4584455"/>
            <a:chExt cx="3794760" cy="1034287"/>
          </a:xfrm>
        </p:grpSpPr>
        <p:sp>
          <p:nvSpPr>
            <p:cNvPr id="39" name="Shape 39">
              <a:extLst>
                <a:ext uri="{FF2B5EF4-FFF2-40B4-BE49-F238E27FC236}">
                  <a16:creationId xmlns:a16="http://schemas.microsoft.com/office/drawing/2014/main" id="{D08C38E0-B6F0-82F0-5952-4FFB014102A1}"/>
                </a:ext>
              </a:extLst>
            </p:cNvPr>
            <p:cNvSpPr/>
            <p:nvPr/>
          </p:nvSpPr>
          <p:spPr>
            <a:xfrm>
              <a:off x="1014984" y="4584455"/>
              <a:ext cx="3794760" cy="1034287"/>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40" name="Shape 40">
              <a:extLst>
                <a:ext uri="{FF2B5EF4-FFF2-40B4-BE49-F238E27FC236}">
                  <a16:creationId xmlns:a16="http://schemas.microsoft.com/office/drawing/2014/main" id="{12E610E0-E347-B54C-F894-BDF5A53E0160}"/>
                </a:ext>
              </a:extLst>
            </p:cNvPr>
            <p:cNvSpPr/>
            <p:nvPr/>
          </p:nvSpPr>
          <p:spPr>
            <a:xfrm>
              <a:off x="1014984" y="4584456"/>
              <a:ext cx="73152" cy="1034286"/>
            </a:xfrm>
            <a:prstGeom prst="rect">
              <a:avLst/>
            </a:prstGeom>
            <a:solidFill>
              <a:srgbClr val="EC1300"/>
            </a:solidFill>
            <a:ln/>
          </p:spPr>
          <p:txBody>
            <a:bodyPr/>
            <a:lstStyle/>
            <a:p>
              <a:endParaRPr lang="en-US" sz="1050"/>
            </a:p>
          </p:txBody>
        </p:sp>
        <p:sp>
          <p:nvSpPr>
            <p:cNvPr id="41" name="Shape 41">
              <a:extLst>
                <a:ext uri="{FF2B5EF4-FFF2-40B4-BE49-F238E27FC236}">
                  <a16:creationId xmlns:a16="http://schemas.microsoft.com/office/drawing/2014/main" id="{7A9091A9-7BD4-D1C7-0954-24F03AFBE3CF}"/>
                </a:ext>
              </a:extLst>
            </p:cNvPr>
            <p:cNvSpPr/>
            <p:nvPr/>
          </p:nvSpPr>
          <p:spPr>
            <a:xfrm>
              <a:off x="1216152" y="4803912"/>
              <a:ext cx="566928" cy="566928"/>
            </a:xfrm>
            <a:prstGeom prst="ellipse">
              <a:avLst/>
            </a:prstGeom>
            <a:solidFill>
              <a:srgbClr val="F4F1EC"/>
            </a:solidFill>
            <a:ln/>
          </p:spPr>
          <p:txBody>
            <a:bodyPr/>
            <a:lstStyle/>
            <a:p>
              <a:endParaRPr lang="en-US" sz="1050"/>
            </a:p>
          </p:txBody>
        </p:sp>
        <p:sp>
          <p:nvSpPr>
            <p:cNvPr id="43" name="Text 42">
              <a:extLst>
                <a:ext uri="{FF2B5EF4-FFF2-40B4-BE49-F238E27FC236}">
                  <a16:creationId xmlns:a16="http://schemas.microsoft.com/office/drawing/2014/main" id="{479EBE3D-9E5D-DE11-5868-E0D69A82FB85}"/>
                </a:ext>
              </a:extLst>
            </p:cNvPr>
            <p:cNvSpPr/>
            <p:nvPr/>
          </p:nvSpPr>
          <p:spPr>
            <a:xfrm>
              <a:off x="1929384" y="4730760"/>
              <a:ext cx="2743200" cy="32004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Home &amp; Repair Financing</a:t>
              </a:r>
              <a:endParaRPr lang="en-US" sz="1013"/>
            </a:p>
          </p:txBody>
        </p:sp>
        <p:sp>
          <p:nvSpPr>
            <p:cNvPr id="44" name="Text 43">
              <a:extLst>
                <a:ext uri="{FF2B5EF4-FFF2-40B4-BE49-F238E27FC236}">
                  <a16:creationId xmlns:a16="http://schemas.microsoft.com/office/drawing/2014/main" id="{4ED82D3B-DC05-25F5-B815-04648491AC97}"/>
                </a:ext>
              </a:extLst>
            </p:cNvPr>
            <p:cNvSpPr/>
            <p:nvPr/>
          </p:nvSpPr>
          <p:spPr>
            <a:xfrm>
              <a:off x="1929384" y="5041656"/>
              <a:ext cx="2743200" cy="352044"/>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New funding to convert vacant buildings, finance ADUs and manufactured homes.</a:t>
              </a:r>
              <a:endParaRPr lang="en-US" sz="788" dirty="0"/>
            </a:p>
          </p:txBody>
        </p:sp>
        <p:pic>
          <p:nvPicPr>
            <p:cNvPr id="56" name="Picture 55">
              <a:extLst>
                <a:ext uri="{FF2B5EF4-FFF2-40B4-BE49-F238E27FC236}">
                  <a16:creationId xmlns:a16="http://schemas.microsoft.com/office/drawing/2014/main" id="{13A77BF3-0129-5297-4384-F7E393D4B110}"/>
                </a:ext>
              </a:extLst>
            </p:cNvPr>
            <p:cNvPicPr>
              <a:picLocks noChangeAspect="1"/>
            </p:cNvPicPr>
            <p:nvPr/>
          </p:nvPicPr>
          <p:blipFill>
            <a:blip r:embed="rId3"/>
            <a:stretch>
              <a:fillRect/>
            </a:stretch>
          </p:blipFill>
          <p:spPr>
            <a:xfrm>
              <a:off x="1304544" y="4894044"/>
              <a:ext cx="361029" cy="365327"/>
            </a:xfrm>
            <a:prstGeom prst="rect">
              <a:avLst/>
            </a:prstGeom>
          </p:spPr>
        </p:pic>
      </p:grpSp>
      <p:pic>
        <p:nvPicPr>
          <p:cNvPr id="58" name="Picture 57">
            <a:extLst>
              <a:ext uri="{FF2B5EF4-FFF2-40B4-BE49-F238E27FC236}">
                <a16:creationId xmlns:a16="http://schemas.microsoft.com/office/drawing/2014/main" id="{90B0EADA-9A7F-8304-9782-302EA9B3EE61}"/>
              </a:ext>
            </a:extLst>
          </p:cNvPr>
          <p:cNvPicPr>
            <a:picLocks noChangeAspect="1"/>
          </p:cNvPicPr>
          <p:nvPr/>
        </p:nvPicPr>
        <p:blipFill>
          <a:blip r:embed="rId4"/>
          <a:stretch>
            <a:fillRect/>
          </a:stretch>
        </p:blipFill>
        <p:spPr>
          <a:xfrm>
            <a:off x="5349345" y="1006522"/>
            <a:ext cx="290558" cy="307451"/>
          </a:xfrm>
          <a:prstGeom prst="rect">
            <a:avLst/>
          </a:prstGeom>
        </p:spPr>
      </p:pic>
      <p:pic>
        <p:nvPicPr>
          <p:cNvPr id="62" name="Picture 61">
            <a:extLst>
              <a:ext uri="{FF2B5EF4-FFF2-40B4-BE49-F238E27FC236}">
                <a16:creationId xmlns:a16="http://schemas.microsoft.com/office/drawing/2014/main" id="{794819A8-56F7-59B3-F9B9-9C84F2B08212}"/>
              </a:ext>
            </a:extLst>
          </p:cNvPr>
          <p:cNvPicPr>
            <a:picLocks noChangeAspect="1"/>
          </p:cNvPicPr>
          <p:nvPr/>
        </p:nvPicPr>
        <p:blipFill>
          <a:blip r:embed="rId5"/>
          <a:stretch>
            <a:fillRect/>
          </a:stretch>
        </p:blipFill>
        <p:spPr>
          <a:xfrm>
            <a:off x="5411143" y="1877265"/>
            <a:ext cx="174180" cy="290300"/>
          </a:xfrm>
          <a:prstGeom prst="rect">
            <a:avLst/>
          </a:prstGeom>
        </p:spPr>
      </p:pic>
      <p:grpSp>
        <p:nvGrpSpPr>
          <p:cNvPr id="73" name="Group 72">
            <a:extLst>
              <a:ext uri="{FF2B5EF4-FFF2-40B4-BE49-F238E27FC236}">
                <a16:creationId xmlns:a16="http://schemas.microsoft.com/office/drawing/2014/main" id="{B4A588E9-49A7-EF27-637E-09EFD5A3E393}"/>
              </a:ext>
            </a:extLst>
          </p:cNvPr>
          <p:cNvGrpSpPr/>
          <p:nvPr/>
        </p:nvGrpSpPr>
        <p:grpSpPr>
          <a:xfrm>
            <a:off x="1166782" y="2535760"/>
            <a:ext cx="2846070" cy="775716"/>
            <a:chOff x="1014984" y="3412426"/>
            <a:chExt cx="3794760" cy="1034288"/>
          </a:xfrm>
        </p:grpSpPr>
        <p:sp>
          <p:nvSpPr>
            <p:cNvPr id="27" name="Shape 29">
              <a:extLst>
                <a:ext uri="{FF2B5EF4-FFF2-40B4-BE49-F238E27FC236}">
                  <a16:creationId xmlns:a16="http://schemas.microsoft.com/office/drawing/2014/main" id="{80D9FF7F-8CAB-5227-BA8D-9AB02DCCF247}"/>
                </a:ext>
              </a:extLst>
            </p:cNvPr>
            <p:cNvSpPr/>
            <p:nvPr/>
          </p:nvSpPr>
          <p:spPr>
            <a:xfrm>
              <a:off x="1014984" y="3412426"/>
              <a:ext cx="3794760" cy="1034288"/>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28" name="Shape 30">
              <a:extLst>
                <a:ext uri="{FF2B5EF4-FFF2-40B4-BE49-F238E27FC236}">
                  <a16:creationId xmlns:a16="http://schemas.microsoft.com/office/drawing/2014/main" id="{55F17C35-F173-0C00-C937-A6BA3F1D13FF}"/>
                </a:ext>
              </a:extLst>
            </p:cNvPr>
            <p:cNvSpPr/>
            <p:nvPr/>
          </p:nvSpPr>
          <p:spPr>
            <a:xfrm>
              <a:off x="1014984" y="3412426"/>
              <a:ext cx="73152" cy="1034288"/>
            </a:xfrm>
            <a:prstGeom prst="rect">
              <a:avLst/>
            </a:prstGeom>
            <a:solidFill>
              <a:srgbClr val="EC1300"/>
            </a:solidFill>
            <a:ln/>
          </p:spPr>
          <p:txBody>
            <a:bodyPr/>
            <a:lstStyle/>
            <a:p>
              <a:endParaRPr lang="en-US" sz="1050"/>
            </a:p>
          </p:txBody>
        </p:sp>
        <p:sp>
          <p:nvSpPr>
            <p:cNvPr id="29" name="Shape 31">
              <a:extLst>
                <a:ext uri="{FF2B5EF4-FFF2-40B4-BE49-F238E27FC236}">
                  <a16:creationId xmlns:a16="http://schemas.microsoft.com/office/drawing/2014/main" id="{2656CABF-8AB9-6F55-1EEB-13EFB77E8DF4}"/>
                </a:ext>
              </a:extLst>
            </p:cNvPr>
            <p:cNvSpPr/>
            <p:nvPr/>
          </p:nvSpPr>
          <p:spPr>
            <a:xfrm>
              <a:off x="1216152" y="3631882"/>
              <a:ext cx="566928" cy="566928"/>
            </a:xfrm>
            <a:prstGeom prst="ellipse">
              <a:avLst/>
            </a:prstGeom>
            <a:solidFill>
              <a:srgbClr val="F4F1EC"/>
            </a:solidFill>
            <a:ln/>
          </p:spPr>
          <p:txBody>
            <a:bodyPr/>
            <a:lstStyle/>
            <a:p>
              <a:endParaRPr lang="en-US" sz="1050"/>
            </a:p>
          </p:txBody>
        </p:sp>
        <p:sp>
          <p:nvSpPr>
            <p:cNvPr id="31" name="Text 32">
              <a:extLst>
                <a:ext uri="{FF2B5EF4-FFF2-40B4-BE49-F238E27FC236}">
                  <a16:creationId xmlns:a16="http://schemas.microsoft.com/office/drawing/2014/main" id="{5B1242C2-BC5D-9558-D90D-1EF6CACD3EF6}"/>
                </a:ext>
              </a:extLst>
            </p:cNvPr>
            <p:cNvSpPr/>
            <p:nvPr/>
          </p:nvSpPr>
          <p:spPr>
            <a:xfrm>
              <a:off x="1929384" y="3558730"/>
              <a:ext cx="2743200" cy="320040"/>
            </a:xfrm>
            <a:prstGeom prst="rect">
              <a:avLst/>
            </a:prstGeom>
            <a:noFill/>
            <a:ln/>
          </p:spPr>
          <p:txBody>
            <a:bodyPr wrap="square" lIns="0" tIns="0" rIns="0" bIns="0" rtlCol="0" anchor="ctr"/>
            <a:lstStyle/>
            <a:p>
              <a:r>
                <a:rPr lang="en-US" sz="1013" b="1">
                  <a:solidFill>
                    <a:srgbClr val="13324B"/>
                  </a:solidFill>
                  <a:latin typeface="Arial" pitchFamily="34" charset="0"/>
                  <a:ea typeface="Arial" pitchFamily="34" charset="-122"/>
                  <a:cs typeface="Arial" pitchFamily="34" charset="-120"/>
                </a:rPr>
                <a:t>Investor Limits</a:t>
              </a:r>
              <a:endParaRPr lang="en-US" sz="1013"/>
            </a:p>
          </p:txBody>
        </p:sp>
        <p:sp>
          <p:nvSpPr>
            <p:cNvPr id="32" name="Text 33">
              <a:extLst>
                <a:ext uri="{FF2B5EF4-FFF2-40B4-BE49-F238E27FC236}">
                  <a16:creationId xmlns:a16="http://schemas.microsoft.com/office/drawing/2014/main" id="{3AFB121B-BDE6-81FC-9DDC-D21AF61C2DB1}"/>
                </a:ext>
              </a:extLst>
            </p:cNvPr>
            <p:cNvSpPr/>
            <p:nvPr/>
          </p:nvSpPr>
          <p:spPr>
            <a:xfrm>
              <a:off x="1929384" y="3869626"/>
              <a:ext cx="2743200" cy="309880"/>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Bans large institutional buyers of single-family homes; senior living communities exempt.</a:t>
              </a:r>
              <a:endParaRPr lang="en-US" sz="788" dirty="0"/>
            </a:p>
          </p:txBody>
        </p:sp>
        <p:pic>
          <p:nvPicPr>
            <p:cNvPr id="64" name="Picture 63">
              <a:extLst>
                <a:ext uri="{FF2B5EF4-FFF2-40B4-BE49-F238E27FC236}">
                  <a16:creationId xmlns:a16="http://schemas.microsoft.com/office/drawing/2014/main" id="{6231BAE8-FAC1-06BE-A5FB-8650A429149F}"/>
                </a:ext>
              </a:extLst>
            </p:cNvPr>
            <p:cNvPicPr>
              <a:picLocks noChangeAspect="1"/>
            </p:cNvPicPr>
            <p:nvPr/>
          </p:nvPicPr>
          <p:blipFill>
            <a:blip r:embed="rId6"/>
            <a:stretch>
              <a:fillRect/>
            </a:stretch>
          </p:blipFill>
          <p:spPr>
            <a:xfrm>
              <a:off x="1339466" y="3732466"/>
              <a:ext cx="311156" cy="407248"/>
            </a:xfrm>
            <a:prstGeom prst="rect">
              <a:avLst/>
            </a:prstGeom>
          </p:spPr>
        </p:pic>
      </p:grpSp>
      <p:grpSp>
        <p:nvGrpSpPr>
          <p:cNvPr id="76" name="Group 75">
            <a:extLst>
              <a:ext uri="{FF2B5EF4-FFF2-40B4-BE49-F238E27FC236}">
                <a16:creationId xmlns:a16="http://schemas.microsoft.com/office/drawing/2014/main" id="{8E32F434-756E-3C98-03B6-02038997DC10}"/>
              </a:ext>
            </a:extLst>
          </p:cNvPr>
          <p:cNvGrpSpPr/>
          <p:nvPr/>
        </p:nvGrpSpPr>
        <p:grpSpPr>
          <a:xfrm>
            <a:off x="1166782" y="781112"/>
            <a:ext cx="2846070" cy="753237"/>
            <a:chOff x="1014984" y="1072896"/>
            <a:chExt cx="3794760" cy="1004316"/>
          </a:xfrm>
        </p:grpSpPr>
        <p:sp>
          <p:nvSpPr>
            <p:cNvPr id="3" name="Shape 9">
              <a:extLst>
                <a:ext uri="{FF2B5EF4-FFF2-40B4-BE49-F238E27FC236}">
                  <a16:creationId xmlns:a16="http://schemas.microsoft.com/office/drawing/2014/main" id="{9174992C-162E-0B5A-4F38-EFA5EB3ED0CA}"/>
                </a:ext>
              </a:extLst>
            </p:cNvPr>
            <p:cNvSpPr/>
            <p:nvPr/>
          </p:nvSpPr>
          <p:spPr>
            <a:xfrm>
              <a:off x="1014984" y="1072896"/>
              <a:ext cx="3794760" cy="1004316"/>
            </a:xfrm>
            <a:prstGeom prst="rect">
              <a:avLst/>
            </a:prstGeom>
            <a:solidFill>
              <a:srgbClr val="FFFFFF"/>
            </a:solidFill>
            <a:ln w="12700">
              <a:solidFill>
                <a:srgbClr val="E4DED3"/>
              </a:solidFill>
              <a:prstDash val="solid"/>
            </a:ln>
            <a:effectLst>
              <a:outerShdw blurRad="88900" dist="25400" dir="8100000" algn="bl" rotWithShape="0">
                <a:srgbClr val="000000">
                  <a:alpha val="10000"/>
                </a:srgbClr>
              </a:outerShdw>
            </a:effectLst>
          </p:spPr>
          <p:txBody>
            <a:bodyPr/>
            <a:lstStyle/>
            <a:p>
              <a:endParaRPr lang="en-US" sz="1050"/>
            </a:p>
          </p:txBody>
        </p:sp>
        <p:sp>
          <p:nvSpPr>
            <p:cNvPr id="4" name="Shape 10">
              <a:extLst>
                <a:ext uri="{FF2B5EF4-FFF2-40B4-BE49-F238E27FC236}">
                  <a16:creationId xmlns:a16="http://schemas.microsoft.com/office/drawing/2014/main" id="{C408DF1B-5EBA-7A58-E4FA-D2413B299386}"/>
                </a:ext>
              </a:extLst>
            </p:cNvPr>
            <p:cNvSpPr/>
            <p:nvPr/>
          </p:nvSpPr>
          <p:spPr>
            <a:xfrm>
              <a:off x="1014984" y="1072896"/>
              <a:ext cx="73152" cy="1004316"/>
            </a:xfrm>
            <a:prstGeom prst="rect">
              <a:avLst/>
            </a:prstGeom>
            <a:solidFill>
              <a:srgbClr val="EC1300"/>
            </a:solidFill>
            <a:ln/>
          </p:spPr>
          <p:txBody>
            <a:bodyPr/>
            <a:lstStyle/>
            <a:p>
              <a:endParaRPr lang="en-US" sz="1050"/>
            </a:p>
          </p:txBody>
        </p:sp>
        <p:sp>
          <p:nvSpPr>
            <p:cNvPr id="5" name="Shape 11">
              <a:extLst>
                <a:ext uri="{FF2B5EF4-FFF2-40B4-BE49-F238E27FC236}">
                  <a16:creationId xmlns:a16="http://schemas.microsoft.com/office/drawing/2014/main" id="{03E8E123-DB24-A89B-53AA-60B42F24A742}"/>
                </a:ext>
              </a:extLst>
            </p:cNvPr>
            <p:cNvSpPr/>
            <p:nvPr/>
          </p:nvSpPr>
          <p:spPr>
            <a:xfrm>
              <a:off x="1216152" y="1292352"/>
              <a:ext cx="566928" cy="566928"/>
            </a:xfrm>
            <a:prstGeom prst="ellipse">
              <a:avLst/>
            </a:prstGeom>
            <a:solidFill>
              <a:srgbClr val="F4F1EC"/>
            </a:solidFill>
            <a:ln/>
          </p:spPr>
          <p:txBody>
            <a:bodyPr/>
            <a:lstStyle/>
            <a:p>
              <a:endParaRPr lang="en-US" sz="1050"/>
            </a:p>
          </p:txBody>
        </p:sp>
        <p:sp>
          <p:nvSpPr>
            <p:cNvPr id="7" name="Text 12">
              <a:extLst>
                <a:ext uri="{FF2B5EF4-FFF2-40B4-BE49-F238E27FC236}">
                  <a16:creationId xmlns:a16="http://schemas.microsoft.com/office/drawing/2014/main" id="{2613224C-F48E-E259-718B-5D7F798932A6}"/>
                </a:ext>
              </a:extLst>
            </p:cNvPr>
            <p:cNvSpPr/>
            <p:nvPr/>
          </p:nvSpPr>
          <p:spPr>
            <a:xfrm>
              <a:off x="1929384" y="1219200"/>
              <a:ext cx="2743200" cy="320040"/>
            </a:xfrm>
            <a:prstGeom prst="rect">
              <a:avLst/>
            </a:prstGeom>
            <a:noFill/>
            <a:ln/>
          </p:spPr>
          <p:txBody>
            <a:bodyPr wrap="square" lIns="0" tIns="0" rIns="0" bIns="0" rtlCol="0" anchor="ctr"/>
            <a:lstStyle/>
            <a:p>
              <a:r>
                <a:rPr lang="en-US" sz="1013" b="1" dirty="0">
                  <a:solidFill>
                    <a:srgbClr val="13324B"/>
                  </a:solidFill>
                  <a:latin typeface="Arial" pitchFamily="34" charset="0"/>
                  <a:ea typeface="Arial" pitchFamily="34" charset="-122"/>
                  <a:cs typeface="Arial" pitchFamily="34" charset="-120"/>
                </a:rPr>
                <a:t>Whole-Home Repairs</a:t>
              </a:r>
              <a:endParaRPr lang="en-US" sz="1013" dirty="0"/>
            </a:p>
          </p:txBody>
        </p:sp>
        <p:sp>
          <p:nvSpPr>
            <p:cNvPr id="8" name="Text 13">
              <a:extLst>
                <a:ext uri="{FF2B5EF4-FFF2-40B4-BE49-F238E27FC236}">
                  <a16:creationId xmlns:a16="http://schemas.microsoft.com/office/drawing/2014/main" id="{C7A6C806-A174-1425-529A-55F6F2C3866E}"/>
                </a:ext>
              </a:extLst>
            </p:cNvPr>
            <p:cNvSpPr/>
            <p:nvPr/>
          </p:nvSpPr>
          <p:spPr>
            <a:xfrm>
              <a:off x="1929384" y="1530096"/>
              <a:ext cx="2743200" cy="397256"/>
            </a:xfrm>
            <a:prstGeom prst="rect">
              <a:avLst/>
            </a:prstGeom>
            <a:noFill/>
            <a:ln/>
          </p:spPr>
          <p:txBody>
            <a:bodyPr wrap="square" lIns="0" tIns="0" rIns="0" bIns="0" rtlCol="0" anchor="t"/>
            <a:lstStyle/>
            <a:p>
              <a:pPr>
                <a:lnSpc>
                  <a:spcPct val="98000"/>
                </a:lnSpc>
              </a:pPr>
              <a:r>
                <a:rPr lang="en-US" sz="788" dirty="0">
                  <a:solidFill>
                    <a:srgbClr val="5C6B75"/>
                  </a:solidFill>
                  <a:latin typeface="Arial" pitchFamily="34" charset="0"/>
                  <a:ea typeface="Arial" pitchFamily="34" charset="-122"/>
                  <a:cs typeface="Arial" pitchFamily="34" charset="-120"/>
                </a:rPr>
                <a:t>Grants &amp; forgivable loans to fix health hazards and make aging homes safer to live in.</a:t>
              </a:r>
              <a:endParaRPr lang="en-US" sz="788" dirty="0"/>
            </a:p>
          </p:txBody>
        </p:sp>
        <p:pic>
          <p:nvPicPr>
            <p:cNvPr id="68" name="Picture 67">
              <a:extLst>
                <a:ext uri="{FF2B5EF4-FFF2-40B4-BE49-F238E27FC236}">
                  <a16:creationId xmlns:a16="http://schemas.microsoft.com/office/drawing/2014/main" id="{23FCAC7F-F9C9-5CA2-7854-945A0C28D108}"/>
                </a:ext>
              </a:extLst>
            </p:cNvPr>
            <p:cNvPicPr>
              <a:picLocks noChangeAspect="1"/>
            </p:cNvPicPr>
            <p:nvPr/>
          </p:nvPicPr>
          <p:blipFill>
            <a:blip r:embed="rId7"/>
            <a:stretch>
              <a:fillRect/>
            </a:stretch>
          </p:blipFill>
          <p:spPr>
            <a:xfrm>
              <a:off x="1304544" y="1357884"/>
              <a:ext cx="381000" cy="381000"/>
            </a:xfrm>
            <a:prstGeom prst="rect">
              <a:avLst/>
            </a:prstGeom>
          </p:spPr>
        </p:pic>
      </p:grpSp>
      <p:pic>
        <p:nvPicPr>
          <p:cNvPr id="70" name="Picture 69">
            <a:extLst>
              <a:ext uri="{FF2B5EF4-FFF2-40B4-BE49-F238E27FC236}">
                <a16:creationId xmlns:a16="http://schemas.microsoft.com/office/drawing/2014/main" id="{C292D886-9763-03E2-8D2D-7C5C73128155}"/>
              </a:ext>
            </a:extLst>
          </p:cNvPr>
          <p:cNvPicPr>
            <a:picLocks noChangeAspect="1"/>
          </p:cNvPicPr>
          <p:nvPr/>
        </p:nvPicPr>
        <p:blipFill>
          <a:blip r:embed="rId8"/>
          <a:stretch>
            <a:fillRect/>
          </a:stretch>
        </p:blipFill>
        <p:spPr>
          <a:xfrm>
            <a:off x="5351176" y="3662122"/>
            <a:ext cx="286893" cy="265973"/>
          </a:xfrm>
          <a:prstGeom prst="rect">
            <a:avLst/>
          </a:prstGeom>
        </p:spPr>
      </p:pic>
      <p:pic>
        <p:nvPicPr>
          <p:cNvPr id="72" name="Picture 71">
            <a:extLst>
              <a:ext uri="{FF2B5EF4-FFF2-40B4-BE49-F238E27FC236}">
                <a16:creationId xmlns:a16="http://schemas.microsoft.com/office/drawing/2014/main" id="{3F1CDB5E-7775-69C0-F96A-BE1AFB961287}"/>
              </a:ext>
            </a:extLst>
          </p:cNvPr>
          <p:cNvPicPr>
            <a:picLocks noChangeAspect="1"/>
          </p:cNvPicPr>
          <p:nvPr/>
        </p:nvPicPr>
        <p:blipFill>
          <a:blip r:embed="rId9"/>
          <a:stretch>
            <a:fillRect/>
          </a:stretch>
        </p:blipFill>
        <p:spPr>
          <a:xfrm>
            <a:off x="5360192" y="2778520"/>
            <a:ext cx="268860" cy="268860"/>
          </a:xfrm>
          <a:prstGeom prst="rect">
            <a:avLst/>
          </a:prstGeom>
        </p:spPr>
      </p:pic>
      <p:sp>
        <p:nvSpPr>
          <p:cNvPr id="79" name="TextBox 78">
            <a:extLst>
              <a:ext uri="{FF2B5EF4-FFF2-40B4-BE49-F238E27FC236}">
                <a16:creationId xmlns:a16="http://schemas.microsoft.com/office/drawing/2014/main" id="{2A6FAE1F-1832-DD05-DB11-DE81E88B7BDA}"/>
              </a:ext>
            </a:extLst>
          </p:cNvPr>
          <p:cNvSpPr txBox="1"/>
          <p:nvPr/>
        </p:nvSpPr>
        <p:spPr>
          <a:xfrm>
            <a:off x="846060" y="107253"/>
            <a:ext cx="1793588" cy="346249"/>
          </a:xfrm>
          <a:prstGeom prst="rect">
            <a:avLst/>
          </a:prstGeom>
          <a:noFill/>
        </p:spPr>
        <p:txBody>
          <a:bodyPr wrap="square">
            <a:spAutoFit/>
          </a:bodyPr>
          <a:lstStyle/>
          <a:p>
            <a:pPr algn="ctr"/>
            <a:r>
              <a:rPr lang="en-US" sz="1650" b="1" dirty="0">
                <a:solidFill>
                  <a:schemeClr val="bg1"/>
                </a:solidFill>
                <a:latin typeface="+mj-lt"/>
                <a:ea typeface="Arial" pitchFamily="34" charset="-122"/>
                <a:cs typeface="Arial" pitchFamily="34" charset="-120"/>
              </a:rPr>
              <a:t>P.L. 119-101</a:t>
            </a:r>
            <a:endParaRPr lang="en-US" sz="1650" dirty="0">
              <a:solidFill>
                <a:schemeClr val="bg1"/>
              </a:solidFill>
              <a:latin typeface="+mj-lt"/>
            </a:endParaRPr>
          </a:p>
        </p:txBody>
      </p:sp>
      <p:pic>
        <p:nvPicPr>
          <p:cNvPr id="81" name="Picture 80">
            <a:extLst>
              <a:ext uri="{FF2B5EF4-FFF2-40B4-BE49-F238E27FC236}">
                <a16:creationId xmlns:a16="http://schemas.microsoft.com/office/drawing/2014/main" id="{96E7357A-451E-30C5-FF22-A8EBF4B5CA3A}"/>
              </a:ext>
            </a:extLst>
          </p:cNvPr>
          <p:cNvPicPr>
            <a:picLocks noChangeAspect="1"/>
          </p:cNvPicPr>
          <p:nvPr/>
        </p:nvPicPr>
        <p:blipFill>
          <a:blip r:embed="rId10"/>
          <a:stretch>
            <a:fillRect/>
          </a:stretch>
        </p:blipFill>
        <p:spPr>
          <a:xfrm>
            <a:off x="519216" y="72558"/>
            <a:ext cx="389876" cy="373107"/>
          </a:xfrm>
          <a:prstGeom prst="rect">
            <a:avLst/>
          </a:prstGeom>
        </p:spPr>
      </p:pic>
      <p:pic>
        <p:nvPicPr>
          <p:cNvPr id="6" name="Picture 5">
            <a:extLst>
              <a:ext uri="{FF2B5EF4-FFF2-40B4-BE49-F238E27FC236}">
                <a16:creationId xmlns:a16="http://schemas.microsoft.com/office/drawing/2014/main" id="{0CBE0148-925B-AAE4-E5A1-1A4EF459AEA7}"/>
              </a:ext>
            </a:extLst>
          </p:cNvPr>
          <p:cNvPicPr>
            <a:picLocks noChangeAspect="1"/>
          </p:cNvPicPr>
          <p:nvPr/>
        </p:nvPicPr>
        <p:blipFill>
          <a:blip r:embed="rId11"/>
          <a:stretch>
            <a:fillRect/>
          </a:stretch>
        </p:blipFill>
        <p:spPr>
          <a:xfrm>
            <a:off x="458234" y="4736778"/>
            <a:ext cx="1311708" cy="274799"/>
          </a:xfrm>
          <a:prstGeom prst="rect">
            <a:avLst/>
          </a:prstGeom>
        </p:spPr>
      </p:pic>
    </p:spTree>
    <p:extLst>
      <p:ext uri="{BB962C8B-B14F-4D97-AF65-F5344CB8AC3E}">
        <p14:creationId xmlns:p14="http://schemas.microsoft.com/office/powerpoint/2010/main" val="746117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E9F1A1D5-809E-5686-03CF-EAB046A0517D}"/>
              </a:ext>
            </a:extLst>
          </p:cNvPr>
          <p:cNvSpPr/>
          <p:nvPr/>
        </p:nvSpPr>
        <p:spPr>
          <a:xfrm>
            <a:off x="291499" y="3081548"/>
            <a:ext cx="3981647" cy="1576354"/>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ext 2">
            <a:extLst>
              <a:ext uri="{FF2B5EF4-FFF2-40B4-BE49-F238E27FC236}">
                <a16:creationId xmlns:a16="http://schemas.microsoft.com/office/drawing/2014/main" id="{43F86E60-E160-952F-2205-7360CEAE55B6}"/>
              </a:ext>
            </a:extLst>
          </p:cNvPr>
          <p:cNvSpPr/>
          <p:nvPr/>
        </p:nvSpPr>
        <p:spPr>
          <a:xfrm>
            <a:off x="2042160" y="128524"/>
            <a:ext cx="8161020" cy="377190"/>
          </a:xfrm>
          <a:prstGeom prst="rect">
            <a:avLst/>
          </a:prstGeom>
          <a:noFill/>
          <a:ln/>
        </p:spPr>
        <p:txBody>
          <a:bodyPr wrap="square" rtlCol="0" anchor="ctr"/>
          <a:lstStyle/>
          <a:p>
            <a:r>
              <a:rPr lang="en-US" sz="2250" b="1" dirty="0">
                <a:solidFill>
                  <a:srgbClr val="FFFFFF"/>
                </a:solidFill>
                <a:latin typeface="+mj-lt"/>
                <a:ea typeface="Georgia" pitchFamily="34" charset="-122"/>
                <a:cs typeface="Georgia" pitchFamily="34" charset="-120"/>
              </a:rPr>
              <a:t>What It Means for Older Americans</a:t>
            </a:r>
            <a:endParaRPr lang="en-US" sz="2250" dirty="0">
              <a:latin typeface="+mj-lt"/>
            </a:endParaRPr>
          </a:p>
        </p:txBody>
      </p:sp>
      <p:grpSp>
        <p:nvGrpSpPr>
          <p:cNvPr id="51" name="Group 50">
            <a:extLst>
              <a:ext uri="{FF2B5EF4-FFF2-40B4-BE49-F238E27FC236}">
                <a16:creationId xmlns:a16="http://schemas.microsoft.com/office/drawing/2014/main" id="{69DD5238-CEBC-00FB-5265-3FBB0BEA199F}"/>
              </a:ext>
            </a:extLst>
          </p:cNvPr>
          <p:cNvGrpSpPr/>
          <p:nvPr/>
        </p:nvGrpSpPr>
        <p:grpSpPr>
          <a:xfrm>
            <a:off x="269082" y="1204599"/>
            <a:ext cx="1831387" cy="1674905"/>
            <a:chOff x="358775" y="1606131"/>
            <a:chExt cx="2441849" cy="2233207"/>
          </a:xfrm>
        </p:grpSpPr>
        <p:sp>
          <p:nvSpPr>
            <p:cNvPr id="40" name="Rectangle 39">
              <a:extLst>
                <a:ext uri="{FF2B5EF4-FFF2-40B4-BE49-F238E27FC236}">
                  <a16:creationId xmlns:a16="http://schemas.microsoft.com/office/drawing/2014/main" id="{5C5859A5-F1EA-7F16-182A-EA9ED8FACE3F}"/>
                </a:ext>
              </a:extLst>
            </p:cNvPr>
            <p:cNvSpPr/>
            <p:nvPr/>
          </p:nvSpPr>
          <p:spPr>
            <a:xfrm>
              <a:off x="360282" y="2713194"/>
              <a:ext cx="2440342" cy="11261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2" name="Group 11">
              <a:extLst>
                <a:ext uri="{FF2B5EF4-FFF2-40B4-BE49-F238E27FC236}">
                  <a16:creationId xmlns:a16="http://schemas.microsoft.com/office/drawing/2014/main" id="{0764AEB4-8AE4-7F41-B385-70D3A1416375}"/>
                </a:ext>
              </a:extLst>
            </p:cNvPr>
            <p:cNvGrpSpPr/>
            <p:nvPr/>
          </p:nvGrpSpPr>
          <p:grpSpPr>
            <a:xfrm>
              <a:off x="358775" y="1732130"/>
              <a:ext cx="2441849" cy="1094740"/>
              <a:chOff x="358775" y="1367633"/>
              <a:chExt cx="2032982" cy="1094740"/>
            </a:xfrm>
            <a:effectLst>
              <a:outerShdw blurRad="50800" dist="38100" dir="8100000" algn="tr" rotWithShape="0">
                <a:prstClr val="black">
                  <a:alpha val="40000"/>
                </a:prstClr>
              </a:outerShdw>
            </a:effectLst>
          </p:grpSpPr>
          <p:sp>
            <p:nvSpPr>
              <p:cNvPr id="3" name="Rectangle 2">
                <a:extLst>
                  <a:ext uri="{FF2B5EF4-FFF2-40B4-BE49-F238E27FC236}">
                    <a16:creationId xmlns:a16="http://schemas.microsoft.com/office/drawing/2014/main" id="{3F63FAE0-DADD-1D7A-D551-127E8E6912AF}"/>
                  </a:ext>
                </a:extLst>
              </p:cNvPr>
              <p:cNvSpPr/>
              <p:nvPr/>
            </p:nvSpPr>
            <p:spPr>
              <a:xfrm>
                <a:off x="358775"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defRPr/>
                </a:pPr>
                <a:endParaRPr lang="en-US" sz="975" kern="1200">
                  <a:solidFill>
                    <a:srgbClr val="F2F2F2"/>
                  </a:solidFill>
                  <a:latin typeface="Arial"/>
                  <a:ea typeface="Arial"/>
                  <a:cs typeface="Arial"/>
                </a:endParaRPr>
              </a:p>
            </p:txBody>
          </p:sp>
          <p:sp>
            <p:nvSpPr>
              <p:cNvPr id="7" name="Isosceles Triangle 29">
                <a:extLst>
                  <a:ext uri="{FF2B5EF4-FFF2-40B4-BE49-F238E27FC236}">
                    <a16:creationId xmlns:a16="http://schemas.microsoft.com/office/drawing/2014/main" id="{338CDC14-ADDB-F771-F6CA-8406065D1F3C}"/>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pPr>
                <a:endParaRPr lang="en-ID" sz="975" kern="1200">
                  <a:solidFill>
                    <a:srgbClr val="F2F2F2"/>
                  </a:solidFill>
                  <a:latin typeface="Arial"/>
                  <a:cs typeface="Arial"/>
                </a:endParaRPr>
              </a:p>
            </p:txBody>
          </p:sp>
        </p:grpSp>
        <p:grpSp>
          <p:nvGrpSpPr>
            <p:cNvPr id="13" name="Group 12">
              <a:extLst>
                <a:ext uri="{FF2B5EF4-FFF2-40B4-BE49-F238E27FC236}">
                  <a16:creationId xmlns:a16="http://schemas.microsoft.com/office/drawing/2014/main" id="{3ACD068A-A170-9CAE-53E3-F26AE1C5F517}"/>
                </a:ext>
              </a:extLst>
            </p:cNvPr>
            <p:cNvGrpSpPr/>
            <p:nvPr/>
          </p:nvGrpSpPr>
          <p:grpSpPr>
            <a:xfrm>
              <a:off x="2077792" y="1606131"/>
              <a:ext cx="617644" cy="563167"/>
              <a:chOff x="1589963" y="1239838"/>
              <a:chExt cx="617644" cy="563167"/>
            </a:xfrm>
          </p:grpSpPr>
          <p:sp>
            <p:nvSpPr>
              <p:cNvPr id="4" name="Google Shape;807;p13">
                <a:extLst>
                  <a:ext uri="{FF2B5EF4-FFF2-40B4-BE49-F238E27FC236}">
                    <a16:creationId xmlns:a16="http://schemas.microsoft.com/office/drawing/2014/main" id="{36396231-72AD-FC27-60FA-A8910E249E06}"/>
                  </a:ext>
                </a:extLst>
              </p:cNvPr>
              <p:cNvSpPr/>
              <p:nvPr/>
            </p:nvSpPr>
            <p:spPr>
              <a:xfrm>
                <a:off x="1648409" y="1243808"/>
                <a:ext cx="559198" cy="559197"/>
              </a:xfrm>
              <a:prstGeom prst="rect">
                <a:avLst/>
              </a:prstGeom>
              <a:solidFill>
                <a:srgbClr val="FFFFFF"/>
              </a:solidFill>
              <a:ln>
                <a:noFill/>
              </a:ln>
            </p:spPr>
            <p:txBody>
              <a:bodyPr spcFirstLastPara="1" wrap="square" lIns="68569" tIns="34275" rIns="68569" bIns="34275" anchor="ctr" anchorCtr="0">
                <a:noAutofit/>
              </a:bodyPr>
              <a:lstStyle/>
              <a:p>
                <a:pPr algn="ctr" defTabSz="685800">
                  <a:buClr>
                    <a:srgbClr val="F2F2F2"/>
                  </a:buClr>
                  <a:buSzPts val="1800"/>
                  <a:defRPr/>
                </a:pPr>
                <a:endParaRPr sz="1350" dirty="0">
                  <a:solidFill>
                    <a:srgbClr val="F2F2F2"/>
                  </a:solidFill>
                </a:endParaRPr>
              </a:p>
            </p:txBody>
          </p:sp>
          <p:sp>
            <p:nvSpPr>
              <p:cNvPr id="5" name="Isosceles Triangle 13">
                <a:extLst>
                  <a:ext uri="{FF2B5EF4-FFF2-40B4-BE49-F238E27FC236}">
                    <a16:creationId xmlns:a16="http://schemas.microsoft.com/office/drawing/2014/main" id="{1173044C-CAFD-C609-A1F5-A8961E0B68A3}"/>
                  </a:ext>
                </a:extLst>
              </p:cNvPr>
              <p:cNvSpPr/>
              <p:nvPr/>
            </p:nvSpPr>
            <p:spPr>
              <a:xfrm>
                <a:off x="1589963"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solidFill>
                    <a:srgbClr val="F2F2F2"/>
                  </a:solidFill>
                </a:endParaRPr>
              </a:p>
            </p:txBody>
          </p:sp>
        </p:grpSp>
        <p:sp>
          <p:nvSpPr>
            <p:cNvPr id="8" name="Text 7">
              <a:extLst>
                <a:ext uri="{FF2B5EF4-FFF2-40B4-BE49-F238E27FC236}">
                  <a16:creationId xmlns:a16="http://schemas.microsoft.com/office/drawing/2014/main" id="{C8BC6FCF-8ACF-3CB5-B81D-2BA97156F467}"/>
                </a:ext>
              </a:extLst>
            </p:cNvPr>
            <p:cNvSpPr/>
            <p:nvPr/>
          </p:nvSpPr>
          <p:spPr>
            <a:xfrm>
              <a:off x="465910" y="1980252"/>
              <a:ext cx="1497663" cy="569960"/>
            </a:xfrm>
            <a:prstGeom prst="rect">
              <a:avLst/>
            </a:prstGeom>
            <a:noFill/>
            <a:ln/>
          </p:spPr>
          <p:txBody>
            <a:bodyPr wrap="square" rtlCol="0" anchor="ctr"/>
            <a:lstStyle/>
            <a:p>
              <a:r>
                <a:rPr lang="en-US" sz="1050" b="1" dirty="0">
                  <a:solidFill>
                    <a:schemeClr val="bg1"/>
                  </a:solidFill>
                  <a:latin typeface="+mj-lt"/>
                  <a:ea typeface="Georgia" pitchFamily="34" charset="-122"/>
                  <a:cs typeface="Georgia" pitchFamily="34" charset="-120"/>
                </a:rPr>
                <a:t>Whole-Home Repairs Act</a:t>
              </a:r>
              <a:endParaRPr lang="en-US" sz="1050" dirty="0">
                <a:solidFill>
                  <a:schemeClr val="bg1"/>
                </a:solidFill>
                <a:latin typeface="+mj-lt"/>
              </a:endParaRPr>
            </a:p>
          </p:txBody>
        </p:sp>
        <p:sp>
          <p:nvSpPr>
            <p:cNvPr id="9" name="Text 8">
              <a:extLst>
                <a:ext uri="{FF2B5EF4-FFF2-40B4-BE49-F238E27FC236}">
                  <a16:creationId xmlns:a16="http://schemas.microsoft.com/office/drawing/2014/main" id="{16ABA0BF-2DCA-20C0-DA3E-94A590E3C78C}"/>
                </a:ext>
              </a:extLst>
            </p:cNvPr>
            <p:cNvSpPr/>
            <p:nvPr/>
          </p:nvSpPr>
          <p:spPr>
            <a:xfrm>
              <a:off x="481988" y="2976617"/>
              <a:ext cx="2311957" cy="759545"/>
            </a:xfrm>
            <a:prstGeom prst="rect">
              <a:avLst/>
            </a:prstGeom>
            <a:noFill/>
            <a:ln/>
          </p:spPr>
          <p:txBody>
            <a:bodyPr wrap="square" rtlCol="0" anchor="t"/>
            <a:lstStyle/>
            <a:p>
              <a:pPr>
                <a:lnSpc>
                  <a:spcPct val="98000"/>
                </a:lnSpc>
              </a:pPr>
              <a:r>
                <a:rPr lang="en-US" sz="825" dirty="0">
                  <a:latin typeface="Arial" panose="020B0604020202020204" pitchFamily="34" charset="0"/>
                  <a:ea typeface="Calibri" pitchFamily="34" charset="-122"/>
                  <a:cs typeface="Arial" panose="020B0604020202020204" pitchFamily="34" charset="0"/>
                </a:rPr>
                <a:t>HUD grants for critical health, safety, and accessibility repairs — helping fixed-income homeowners age in place.</a:t>
              </a:r>
              <a:endParaRPr lang="en-US" sz="825"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5FDE9F73-EF6B-BE0B-8677-5806674E4DC2}"/>
                </a:ext>
              </a:extLst>
            </p:cNvPr>
            <p:cNvPicPr>
              <a:picLocks noChangeAspect="1"/>
            </p:cNvPicPr>
            <p:nvPr/>
          </p:nvPicPr>
          <p:blipFill>
            <a:blip r:embed="rId2"/>
            <a:stretch>
              <a:fillRect/>
            </a:stretch>
          </p:blipFill>
          <p:spPr>
            <a:xfrm>
              <a:off x="2174314" y="1724782"/>
              <a:ext cx="483045" cy="357579"/>
            </a:xfrm>
            <a:prstGeom prst="rect">
              <a:avLst/>
            </a:prstGeom>
          </p:spPr>
        </p:pic>
      </p:grpSp>
      <p:grpSp>
        <p:nvGrpSpPr>
          <p:cNvPr id="48" name="Group 47">
            <a:extLst>
              <a:ext uri="{FF2B5EF4-FFF2-40B4-BE49-F238E27FC236}">
                <a16:creationId xmlns:a16="http://schemas.microsoft.com/office/drawing/2014/main" id="{72B6CA9C-7320-5535-FFF0-FD53131EBAFF}"/>
              </a:ext>
            </a:extLst>
          </p:cNvPr>
          <p:cNvGrpSpPr/>
          <p:nvPr/>
        </p:nvGrpSpPr>
        <p:grpSpPr>
          <a:xfrm>
            <a:off x="2442890" y="1208290"/>
            <a:ext cx="1835264" cy="1680725"/>
            <a:chOff x="3126567" y="1598371"/>
            <a:chExt cx="2447019" cy="2240967"/>
          </a:xfrm>
        </p:grpSpPr>
        <p:sp>
          <p:nvSpPr>
            <p:cNvPr id="41" name="Rectangle 40">
              <a:extLst>
                <a:ext uri="{FF2B5EF4-FFF2-40B4-BE49-F238E27FC236}">
                  <a16:creationId xmlns:a16="http://schemas.microsoft.com/office/drawing/2014/main" id="{8C6B2721-3609-4D67-2D92-585E8127A2D1}"/>
                </a:ext>
              </a:extLst>
            </p:cNvPr>
            <p:cNvSpPr/>
            <p:nvPr/>
          </p:nvSpPr>
          <p:spPr>
            <a:xfrm>
              <a:off x="3126567" y="2713194"/>
              <a:ext cx="2440342" cy="11261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4" name="Group 13">
              <a:extLst>
                <a:ext uri="{FF2B5EF4-FFF2-40B4-BE49-F238E27FC236}">
                  <a16:creationId xmlns:a16="http://schemas.microsoft.com/office/drawing/2014/main" id="{0D6FD0BE-D75F-5EBA-BEB8-E193BF7BDD00}"/>
                </a:ext>
              </a:extLst>
            </p:cNvPr>
            <p:cNvGrpSpPr/>
            <p:nvPr/>
          </p:nvGrpSpPr>
          <p:grpSpPr>
            <a:xfrm>
              <a:off x="3131737" y="1724181"/>
              <a:ext cx="2441849" cy="1094740"/>
              <a:chOff x="358775" y="1367633"/>
              <a:chExt cx="2032982" cy="1094740"/>
            </a:xfrm>
            <a:effectLst>
              <a:outerShdw blurRad="50800" dist="38100" dir="8100000" algn="tr" rotWithShape="0">
                <a:prstClr val="black">
                  <a:alpha val="40000"/>
                </a:prstClr>
              </a:outerShdw>
            </a:effectLst>
          </p:grpSpPr>
          <p:sp>
            <p:nvSpPr>
              <p:cNvPr id="15" name="Rectangle 14">
                <a:extLst>
                  <a:ext uri="{FF2B5EF4-FFF2-40B4-BE49-F238E27FC236}">
                    <a16:creationId xmlns:a16="http://schemas.microsoft.com/office/drawing/2014/main" id="{1BBA871F-CDDD-BF74-6596-95C2B072D7D9}"/>
                  </a:ext>
                </a:extLst>
              </p:cNvPr>
              <p:cNvSpPr/>
              <p:nvPr/>
            </p:nvSpPr>
            <p:spPr>
              <a:xfrm>
                <a:off x="358775"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defRPr/>
                </a:pPr>
                <a:endParaRPr lang="en-US" sz="975" kern="1200">
                  <a:solidFill>
                    <a:srgbClr val="F2F2F2"/>
                  </a:solidFill>
                  <a:latin typeface="Arial"/>
                  <a:ea typeface="Arial"/>
                  <a:cs typeface="Arial"/>
                </a:endParaRPr>
              </a:p>
            </p:txBody>
          </p:sp>
          <p:sp>
            <p:nvSpPr>
              <p:cNvPr id="16" name="Isosceles Triangle 29">
                <a:extLst>
                  <a:ext uri="{FF2B5EF4-FFF2-40B4-BE49-F238E27FC236}">
                    <a16:creationId xmlns:a16="http://schemas.microsoft.com/office/drawing/2014/main" id="{5937C896-D95A-D421-FD10-A7B738698C40}"/>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pPr>
                <a:endParaRPr lang="en-ID" sz="975" kern="1200">
                  <a:solidFill>
                    <a:srgbClr val="F2F2F2"/>
                  </a:solidFill>
                  <a:latin typeface="Arial"/>
                  <a:cs typeface="Arial"/>
                </a:endParaRPr>
              </a:p>
            </p:txBody>
          </p:sp>
        </p:grpSp>
        <p:grpSp>
          <p:nvGrpSpPr>
            <p:cNvPr id="17" name="Group 16">
              <a:extLst>
                <a:ext uri="{FF2B5EF4-FFF2-40B4-BE49-F238E27FC236}">
                  <a16:creationId xmlns:a16="http://schemas.microsoft.com/office/drawing/2014/main" id="{2EF8F280-DE3F-E114-5822-A779B04CD89F}"/>
                </a:ext>
              </a:extLst>
            </p:cNvPr>
            <p:cNvGrpSpPr/>
            <p:nvPr/>
          </p:nvGrpSpPr>
          <p:grpSpPr>
            <a:xfrm>
              <a:off x="4837822" y="1598371"/>
              <a:ext cx="617644" cy="563167"/>
              <a:chOff x="1589963" y="1239838"/>
              <a:chExt cx="617644" cy="563167"/>
            </a:xfrm>
          </p:grpSpPr>
          <p:sp>
            <p:nvSpPr>
              <p:cNvPr id="18" name="Google Shape;807;p13">
                <a:extLst>
                  <a:ext uri="{FF2B5EF4-FFF2-40B4-BE49-F238E27FC236}">
                    <a16:creationId xmlns:a16="http://schemas.microsoft.com/office/drawing/2014/main" id="{07133ADA-9E76-FAE2-D385-CBA2C7181C85}"/>
                  </a:ext>
                </a:extLst>
              </p:cNvPr>
              <p:cNvSpPr/>
              <p:nvPr/>
            </p:nvSpPr>
            <p:spPr>
              <a:xfrm>
                <a:off x="1648409" y="1243808"/>
                <a:ext cx="559198" cy="559197"/>
              </a:xfrm>
              <a:prstGeom prst="rect">
                <a:avLst/>
              </a:prstGeom>
              <a:solidFill>
                <a:srgbClr val="FFFFFF"/>
              </a:solidFill>
              <a:ln>
                <a:noFill/>
              </a:ln>
            </p:spPr>
            <p:txBody>
              <a:bodyPr spcFirstLastPara="1" wrap="square" lIns="68569" tIns="34275" rIns="68569" bIns="34275" anchor="ctr" anchorCtr="0">
                <a:noAutofit/>
              </a:bodyPr>
              <a:lstStyle/>
              <a:p>
                <a:pPr algn="ctr" defTabSz="685800">
                  <a:buClr>
                    <a:srgbClr val="F2F2F2"/>
                  </a:buClr>
                  <a:buSzPts val="1800"/>
                  <a:defRPr/>
                </a:pPr>
                <a:endParaRPr sz="1350" dirty="0">
                  <a:solidFill>
                    <a:srgbClr val="F2F2F2"/>
                  </a:solidFill>
                </a:endParaRPr>
              </a:p>
            </p:txBody>
          </p:sp>
          <p:sp>
            <p:nvSpPr>
              <p:cNvPr id="19" name="Isosceles Triangle 13">
                <a:extLst>
                  <a:ext uri="{FF2B5EF4-FFF2-40B4-BE49-F238E27FC236}">
                    <a16:creationId xmlns:a16="http://schemas.microsoft.com/office/drawing/2014/main" id="{114F1892-E025-C752-8B4A-9FE09D2D9ACA}"/>
                  </a:ext>
                </a:extLst>
              </p:cNvPr>
              <p:cNvSpPr/>
              <p:nvPr/>
            </p:nvSpPr>
            <p:spPr>
              <a:xfrm>
                <a:off x="1589963"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solidFill>
                    <a:srgbClr val="F2F2F2"/>
                  </a:solidFill>
                </a:endParaRPr>
              </a:p>
            </p:txBody>
          </p:sp>
        </p:grpSp>
        <p:sp>
          <p:nvSpPr>
            <p:cNvPr id="20" name="Text 12">
              <a:extLst>
                <a:ext uri="{FF2B5EF4-FFF2-40B4-BE49-F238E27FC236}">
                  <a16:creationId xmlns:a16="http://schemas.microsoft.com/office/drawing/2014/main" id="{C342E36F-04E2-B1A0-C0A3-8FC766897F03}"/>
                </a:ext>
              </a:extLst>
            </p:cNvPr>
            <p:cNvSpPr/>
            <p:nvPr/>
          </p:nvSpPr>
          <p:spPr>
            <a:xfrm>
              <a:off x="3236925" y="1798288"/>
              <a:ext cx="1736392" cy="885111"/>
            </a:xfrm>
            <a:prstGeom prst="rect">
              <a:avLst/>
            </a:prstGeom>
            <a:noFill/>
            <a:ln/>
          </p:spPr>
          <p:txBody>
            <a:bodyPr wrap="square" rtlCol="0" anchor="ctr"/>
            <a:lstStyle/>
            <a:p>
              <a:r>
                <a:rPr lang="en-US" sz="1050" b="1" dirty="0">
                  <a:solidFill>
                    <a:schemeClr val="bg1"/>
                  </a:solidFill>
                  <a:latin typeface="+mj-lt"/>
                  <a:ea typeface="Georgia" pitchFamily="34" charset="-122"/>
                  <a:cs typeface="Georgia" pitchFamily="34" charset="-120"/>
                </a:rPr>
                <a:t>Reforming Disaster Recovery Act</a:t>
              </a:r>
              <a:endParaRPr lang="en-US" sz="1050" dirty="0">
                <a:solidFill>
                  <a:schemeClr val="bg1"/>
                </a:solidFill>
                <a:latin typeface="+mj-lt"/>
              </a:endParaRPr>
            </a:p>
          </p:txBody>
        </p:sp>
        <p:sp>
          <p:nvSpPr>
            <p:cNvPr id="21" name="Text 13">
              <a:extLst>
                <a:ext uri="{FF2B5EF4-FFF2-40B4-BE49-F238E27FC236}">
                  <a16:creationId xmlns:a16="http://schemas.microsoft.com/office/drawing/2014/main" id="{905C6257-589F-937B-BDCF-09FA487B8902}"/>
                </a:ext>
              </a:extLst>
            </p:cNvPr>
            <p:cNvSpPr/>
            <p:nvPr/>
          </p:nvSpPr>
          <p:spPr>
            <a:xfrm>
              <a:off x="3236925" y="2968668"/>
              <a:ext cx="2032982" cy="610650"/>
            </a:xfrm>
            <a:prstGeom prst="rect">
              <a:avLst/>
            </a:prstGeom>
            <a:noFill/>
            <a:ln/>
          </p:spPr>
          <p:txBody>
            <a:bodyPr wrap="square" rtlCol="0" anchor="t"/>
            <a:lstStyle/>
            <a:p>
              <a:pPr>
                <a:lnSpc>
                  <a:spcPct val="98000"/>
                </a:lnSpc>
              </a:pPr>
              <a:r>
                <a:rPr lang="en-US" sz="825" dirty="0">
                  <a:latin typeface="Arial" panose="020B0604020202020204" pitchFamily="34" charset="0"/>
                  <a:ea typeface="Calibri" pitchFamily="34" charset="-122"/>
                  <a:cs typeface="Arial" panose="020B0604020202020204" pitchFamily="34" charset="0"/>
                </a:rPr>
                <a:t>Faster, better-coordinated recovery to help older adults rebuild after disasters.</a:t>
              </a:r>
              <a:endParaRPr lang="en-US" sz="825" dirty="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424E6264-8BBB-F78E-0BA9-F1D3C7FC5170}"/>
                </a:ext>
              </a:extLst>
            </p:cNvPr>
            <p:cNvPicPr>
              <a:picLocks noChangeAspect="1"/>
            </p:cNvPicPr>
            <p:nvPr/>
          </p:nvPicPr>
          <p:blipFill>
            <a:blip r:embed="rId3"/>
            <a:stretch>
              <a:fillRect/>
            </a:stretch>
          </p:blipFill>
          <p:spPr>
            <a:xfrm>
              <a:off x="4969327" y="1729816"/>
              <a:ext cx="382524" cy="354631"/>
            </a:xfrm>
            <a:prstGeom prst="rect">
              <a:avLst/>
            </a:prstGeom>
          </p:spPr>
        </p:pic>
      </p:grpSp>
      <p:grpSp>
        <p:nvGrpSpPr>
          <p:cNvPr id="49" name="Group 48">
            <a:extLst>
              <a:ext uri="{FF2B5EF4-FFF2-40B4-BE49-F238E27FC236}">
                <a16:creationId xmlns:a16="http://schemas.microsoft.com/office/drawing/2014/main" id="{6723A604-2CBB-E5E4-F9ED-1F2DF262C6AD}"/>
              </a:ext>
            </a:extLst>
          </p:cNvPr>
          <p:cNvGrpSpPr/>
          <p:nvPr/>
        </p:nvGrpSpPr>
        <p:grpSpPr>
          <a:xfrm>
            <a:off x="4620576" y="1207576"/>
            <a:ext cx="1831387" cy="1685684"/>
            <a:chOff x="5863911" y="1239838"/>
            <a:chExt cx="2441849" cy="2247579"/>
          </a:xfrm>
        </p:grpSpPr>
        <p:sp>
          <p:nvSpPr>
            <p:cNvPr id="42" name="Rectangle 41">
              <a:extLst>
                <a:ext uri="{FF2B5EF4-FFF2-40B4-BE49-F238E27FC236}">
                  <a16:creationId xmlns:a16="http://schemas.microsoft.com/office/drawing/2014/main" id="{54737E89-870F-27F7-A7DB-C6F030E2530C}"/>
                </a:ext>
              </a:extLst>
            </p:cNvPr>
            <p:cNvSpPr/>
            <p:nvPr/>
          </p:nvSpPr>
          <p:spPr>
            <a:xfrm>
              <a:off x="5863911" y="2361273"/>
              <a:ext cx="2440342" cy="11261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23" name="Group 22">
              <a:extLst>
                <a:ext uri="{FF2B5EF4-FFF2-40B4-BE49-F238E27FC236}">
                  <a16:creationId xmlns:a16="http://schemas.microsoft.com/office/drawing/2014/main" id="{4E93DDB1-A40E-7342-3223-8E4D1E47A3F4}"/>
                </a:ext>
              </a:extLst>
            </p:cNvPr>
            <p:cNvGrpSpPr/>
            <p:nvPr/>
          </p:nvGrpSpPr>
          <p:grpSpPr>
            <a:xfrm>
              <a:off x="5863911" y="1367632"/>
              <a:ext cx="2441849" cy="1094740"/>
              <a:chOff x="358775" y="1367633"/>
              <a:chExt cx="2032982" cy="1094740"/>
            </a:xfrm>
            <a:effectLst>
              <a:outerShdw blurRad="50800" dist="38100" dir="8100000" algn="tr" rotWithShape="0">
                <a:prstClr val="black">
                  <a:alpha val="40000"/>
                </a:prstClr>
              </a:outerShdw>
            </a:effectLst>
          </p:grpSpPr>
          <p:sp>
            <p:nvSpPr>
              <p:cNvPr id="24" name="Rectangle 23">
                <a:extLst>
                  <a:ext uri="{FF2B5EF4-FFF2-40B4-BE49-F238E27FC236}">
                    <a16:creationId xmlns:a16="http://schemas.microsoft.com/office/drawing/2014/main" id="{6C0D5034-659C-232E-222D-84CA3B5A3FF5}"/>
                  </a:ext>
                </a:extLst>
              </p:cNvPr>
              <p:cNvSpPr/>
              <p:nvPr/>
            </p:nvSpPr>
            <p:spPr>
              <a:xfrm>
                <a:off x="358775"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defRPr/>
                </a:pPr>
                <a:endParaRPr lang="en-US" sz="975" kern="1200">
                  <a:solidFill>
                    <a:srgbClr val="F2F2F2"/>
                  </a:solidFill>
                  <a:latin typeface="Arial"/>
                  <a:ea typeface="Arial"/>
                  <a:cs typeface="Arial"/>
                </a:endParaRPr>
              </a:p>
            </p:txBody>
          </p:sp>
          <p:sp>
            <p:nvSpPr>
              <p:cNvPr id="25" name="Isosceles Triangle 29">
                <a:extLst>
                  <a:ext uri="{FF2B5EF4-FFF2-40B4-BE49-F238E27FC236}">
                    <a16:creationId xmlns:a16="http://schemas.microsoft.com/office/drawing/2014/main" id="{5C4FE06D-C5E1-D48B-B258-0E09C4D7BBF1}"/>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pPr>
                <a:endParaRPr lang="en-ID" sz="975" kern="1200">
                  <a:solidFill>
                    <a:srgbClr val="F2F2F2"/>
                  </a:solidFill>
                  <a:latin typeface="Arial"/>
                  <a:cs typeface="Arial"/>
                </a:endParaRPr>
              </a:p>
            </p:txBody>
          </p:sp>
        </p:grpSp>
        <p:grpSp>
          <p:nvGrpSpPr>
            <p:cNvPr id="26" name="Group 25">
              <a:extLst>
                <a:ext uri="{FF2B5EF4-FFF2-40B4-BE49-F238E27FC236}">
                  <a16:creationId xmlns:a16="http://schemas.microsoft.com/office/drawing/2014/main" id="{05B97777-0D1B-A375-93E2-BDEC37C6B896}"/>
                </a:ext>
              </a:extLst>
            </p:cNvPr>
            <p:cNvGrpSpPr/>
            <p:nvPr/>
          </p:nvGrpSpPr>
          <p:grpSpPr>
            <a:xfrm>
              <a:off x="7575737" y="1239838"/>
              <a:ext cx="617644" cy="563167"/>
              <a:chOff x="1589963" y="1239838"/>
              <a:chExt cx="617644" cy="563167"/>
            </a:xfrm>
          </p:grpSpPr>
          <p:sp>
            <p:nvSpPr>
              <p:cNvPr id="27" name="Google Shape;807;p13">
                <a:extLst>
                  <a:ext uri="{FF2B5EF4-FFF2-40B4-BE49-F238E27FC236}">
                    <a16:creationId xmlns:a16="http://schemas.microsoft.com/office/drawing/2014/main" id="{8B1FB629-F8B2-2946-CBB7-5DAD3EEBB58A}"/>
                  </a:ext>
                </a:extLst>
              </p:cNvPr>
              <p:cNvSpPr/>
              <p:nvPr/>
            </p:nvSpPr>
            <p:spPr>
              <a:xfrm>
                <a:off x="1648409" y="1243808"/>
                <a:ext cx="559198" cy="559197"/>
              </a:xfrm>
              <a:prstGeom prst="rect">
                <a:avLst/>
              </a:prstGeom>
              <a:solidFill>
                <a:srgbClr val="FFFFFF"/>
              </a:solidFill>
              <a:ln>
                <a:noFill/>
              </a:ln>
            </p:spPr>
            <p:txBody>
              <a:bodyPr spcFirstLastPara="1" wrap="square" lIns="68569" tIns="34275" rIns="68569" bIns="34275" anchor="ctr" anchorCtr="0">
                <a:noAutofit/>
              </a:bodyPr>
              <a:lstStyle/>
              <a:p>
                <a:pPr algn="ctr" defTabSz="685800">
                  <a:buClr>
                    <a:srgbClr val="F2F2F2"/>
                  </a:buClr>
                  <a:buSzPts val="1800"/>
                  <a:defRPr/>
                </a:pPr>
                <a:endParaRPr sz="1350" dirty="0">
                  <a:solidFill>
                    <a:srgbClr val="F2F2F2"/>
                  </a:solidFill>
                </a:endParaRPr>
              </a:p>
            </p:txBody>
          </p:sp>
          <p:sp>
            <p:nvSpPr>
              <p:cNvPr id="28" name="Isosceles Triangle 13">
                <a:extLst>
                  <a:ext uri="{FF2B5EF4-FFF2-40B4-BE49-F238E27FC236}">
                    <a16:creationId xmlns:a16="http://schemas.microsoft.com/office/drawing/2014/main" id="{F3D061F2-2439-5539-7A81-75EB94DD1B1A}"/>
                  </a:ext>
                </a:extLst>
              </p:cNvPr>
              <p:cNvSpPr/>
              <p:nvPr/>
            </p:nvSpPr>
            <p:spPr>
              <a:xfrm>
                <a:off x="1589963"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solidFill>
                    <a:srgbClr val="F2F2F2"/>
                  </a:solidFill>
                </a:endParaRPr>
              </a:p>
            </p:txBody>
          </p:sp>
        </p:grpSp>
        <p:sp>
          <p:nvSpPr>
            <p:cNvPr id="29" name="Text 17">
              <a:extLst>
                <a:ext uri="{FF2B5EF4-FFF2-40B4-BE49-F238E27FC236}">
                  <a16:creationId xmlns:a16="http://schemas.microsoft.com/office/drawing/2014/main" id="{F3AFF5AA-94D1-77F3-DCA5-A8DAE0F2C88E}"/>
                </a:ext>
              </a:extLst>
            </p:cNvPr>
            <p:cNvSpPr/>
            <p:nvPr/>
          </p:nvSpPr>
          <p:spPr>
            <a:xfrm>
              <a:off x="5976289" y="1698488"/>
              <a:ext cx="2030463" cy="416382"/>
            </a:xfrm>
            <a:prstGeom prst="rect">
              <a:avLst/>
            </a:prstGeom>
            <a:noFill/>
            <a:ln/>
          </p:spPr>
          <p:txBody>
            <a:bodyPr wrap="square" rtlCol="0" anchor="ctr"/>
            <a:lstStyle/>
            <a:p>
              <a:r>
                <a:rPr lang="en-US" sz="1050" b="1" dirty="0">
                  <a:solidFill>
                    <a:schemeClr val="bg1"/>
                  </a:solidFill>
                  <a:latin typeface="+mj-lt"/>
                  <a:ea typeface="Georgia" pitchFamily="34" charset="-122"/>
                  <a:cs typeface="Georgia" pitchFamily="34" charset="-120"/>
                </a:rPr>
                <a:t>Rural Housing Service Reform Act</a:t>
              </a:r>
              <a:endParaRPr lang="en-US" sz="1050" dirty="0">
                <a:solidFill>
                  <a:schemeClr val="bg1"/>
                </a:solidFill>
                <a:latin typeface="+mj-lt"/>
              </a:endParaRPr>
            </a:p>
          </p:txBody>
        </p:sp>
        <p:sp>
          <p:nvSpPr>
            <p:cNvPr id="30" name="Text 18">
              <a:extLst>
                <a:ext uri="{FF2B5EF4-FFF2-40B4-BE49-F238E27FC236}">
                  <a16:creationId xmlns:a16="http://schemas.microsoft.com/office/drawing/2014/main" id="{320FCB56-51AA-9A36-247E-4A98BCD589D3}"/>
                </a:ext>
              </a:extLst>
            </p:cNvPr>
            <p:cNvSpPr/>
            <p:nvPr/>
          </p:nvSpPr>
          <p:spPr>
            <a:xfrm>
              <a:off x="5969066" y="2612120"/>
              <a:ext cx="2144398" cy="551277"/>
            </a:xfrm>
            <a:prstGeom prst="rect">
              <a:avLst/>
            </a:prstGeom>
            <a:noFill/>
            <a:ln/>
          </p:spPr>
          <p:txBody>
            <a:bodyPr wrap="square" rtlCol="0" anchor="t"/>
            <a:lstStyle/>
            <a:p>
              <a:pPr>
                <a:lnSpc>
                  <a:spcPct val="98000"/>
                </a:lnSpc>
              </a:pPr>
              <a:r>
                <a:rPr lang="en-US" sz="825" dirty="0">
                  <a:latin typeface="Arial" panose="020B0604020202020204" pitchFamily="34" charset="0"/>
                  <a:ea typeface="Calibri" pitchFamily="34" charset="-122"/>
                  <a:cs typeface="Arial" panose="020B0604020202020204" pitchFamily="34" charset="0"/>
                </a:rPr>
                <a:t>Preserves rent-assisted rural housing, protecting older renters from displacement.</a:t>
              </a:r>
              <a:endParaRPr lang="en-US" sz="825" dirty="0">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CC9C6CA5-87C4-6271-27B5-B85BFE62F728}"/>
                </a:ext>
              </a:extLst>
            </p:cNvPr>
            <p:cNvPicPr>
              <a:picLocks noChangeAspect="1"/>
            </p:cNvPicPr>
            <p:nvPr/>
          </p:nvPicPr>
          <p:blipFill>
            <a:blip r:embed="rId4"/>
            <a:stretch>
              <a:fillRect/>
            </a:stretch>
          </p:blipFill>
          <p:spPr>
            <a:xfrm>
              <a:off x="7727130" y="1328379"/>
              <a:ext cx="386334" cy="416382"/>
            </a:xfrm>
            <a:prstGeom prst="rect">
              <a:avLst/>
            </a:prstGeom>
          </p:spPr>
        </p:pic>
      </p:grpSp>
      <p:grpSp>
        <p:nvGrpSpPr>
          <p:cNvPr id="50" name="Group 49">
            <a:extLst>
              <a:ext uri="{FF2B5EF4-FFF2-40B4-BE49-F238E27FC236}">
                <a16:creationId xmlns:a16="http://schemas.microsoft.com/office/drawing/2014/main" id="{E86C6DDF-921F-2D62-862E-D15415D98A22}"/>
              </a:ext>
            </a:extLst>
          </p:cNvPr>
          <p:cNvGrpSpPr/>
          <p:nvPr/>
        </p:nvGrpSpPr>
        <p:grpSpPr>
          <a:xfrm>
            <a:off x="6794383" y="1194532"/>
            <a:ext cx="1831387" cy="1680725"/>
            <a:chOff x="9004918" y="1241822"/>
            <a:chExt cx="2441849" cy="2240967"/>
          </a:xfrm>
        </p:grpSpPr>
        <p:sp>
          <p:nvSpPr>
            <p:cNvPr id="43" name="Rectangle 42">
              <a:extLst>
                <a:ext uri="{FF2B5EF4-FFF2-40B4-BE49-F238E27FC236}">
                  <a16:creationId xmlns:a16="http://schemas.microsoft.com/office/drawing/2014/main" id="{84F78FC6-2B70-0B68-9331-B3E7432262F4}"/>
                </a:ext>
              </a:extLst>
            </p:cNvPr>
            <p:cNvSpPr/>
            <p:nvPr/>
          </p:nvSpPr>
          <p:spPr>
            <a:xfrm>
              <a:off x="9005671" y="2356645"/>
              <a:ext cx="2440342" cy="11261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34" name="Group 33">
              <a:extLst>
                <a:ext uri="{FF2B5EF4-FFF2-40B4-BE49-F238E27FC236}">
                  <a16:creationId xmlns:a16="http://schemas.microsoft.com/office/drawing/2014/main" id="{DED4B0B3-E3B5-86EA-7AA0-A9DB759F1419}"/>
                </a:ext>
              </a:extLst>
            </p:cNvPr>
            <p:cNvGrpSpPr/>
            <p:nvPr/>
          </p:nvGrpSpPr>
          <p:grpSpPr>
            <a:xfrm>
              <a:off x="9004918" y="1367632"/>
              <a:ext cx="2441849" cy="1094740"/>
              <a:chOff x="358775" y="1367633"/>
              <a:chExt cx="2032982" cy="1094740"/>
            </a:xfrm>
            <a:effectLst>
              <a:outerShdw blurRad="50800" dist="38100" dir="8100000" algn="tr" rotWithShape="0">
                <a:prstClr val="black">
                  <a:alpha val="40000"/>
                </a:prstClr>
              </a:outerShdw>
            </a:effectLst>
          </p:grpSpPr>
          <p:sp>
            <p:nvSpPr>
              <p:cNvPr id="35" name="Rectangle 34">
                <a:extLst>
                  <a:ext uri="{FF2B5EF4-FFF2-40B4-BE49-F238E27FC236}">
                    <a16:creationId xmlns:a16="http://schemas.microsoft.com/office/drawing/2014/main" id="{29CA24E2-B8BF-C24E-875E-7A5D841F7BDC}"/>
                  </a:ext>
                </a:extLst>
              </p:cNvPr>
              <p:cNvSpPr/>
              <p:nvPr/>
            </p:nvSpPr>
            <p:spPr>
              <a:xfrm>
                <a:off x="358775" y="1367633"/>
                <a:ext cx="2032982" cy="989012"/>
              </a:xfrm>
              <a:prstGeom prst="rect">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defRPr/>
                </a:pPr>
                <a:endParaRPr lang="en-US" sz="975" kern="1200">
                  <a:solidFill>
                    <a:srgbClr val="F2F2F2"/>
                  </a:solidFill>
                  <a:latin typeface="Arial"/>
                  <a:ea typeface="Arial"/>
                  <a:cs typeface="Arial"/>
                </a:endParaRPr>
              </a:p>
            </p:txBody>
          </p:sp>
          <p:sp>
            <p:nvSpPr>
              <p:cNvPr id="36" name="Isosceles Triangle 29">
                <a:extLst>
                  <a:ext uri="{FF2B5EF4-FFF2-40B4-BE49-F238E27FC236}">
                    <a16:creationId xmlns:a16="http://schemas.microsoft.com/office/drawing/2014/main" id="{2591675E-3FB8-5CA0-8B2A-8D5F521D0E13}"/>
                  </a:ext>
                </a:extLst>
              </p:cNvPr>
              <p:cNvSpPr/>
              <p:nvPr/>
            </p:nvSpPr>
            <p:spPr>
              <a:xfrm flipV="1">
                <a:off x="527050" y="2356645"/>
                <a:ext cx="224790" cy="105728"/>
              </a:xfrm>
              <a:prstGeom prst="triangle">
                <a:avLst/>
              </a:prstGeom>
              <a:solidFill>
                <a:srgbClr val="EC1300"/>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00" rIns="54000" rtlCol="0" anchor="t"/>
              <a:lstStyle/>
              <a:p>
                <a:pPr algn="ctr" defTabSz="342900">
                  <a:buSzPts val="1600"/>
                </a:pPr>
                <a:endParaRPr lang="en-ID" sz="975" kern="1200">
                  <a:solidFill>
                    <a:srgbClr val="F2F2F2"/>
                  </a:solidFill>
                  <a:latin typeface="Arial"/>
                  <a:cs typeface="Arial"/>
                </a:endParaRPr>
              </a:p>
            </p:txBody>
          </p:sp>
        </p:grpSp>
        <p:grpSp>
          <p:nvGrpSpPr>
            <p:cNvPr id="37" name="Group 36">
              <a:extLst>
                <a:ext uri="{FF2B5EF4-FFF2-40B4-BE49-F238E27FC236}">
                  <a16:creationId xmlns:a16="http://schemas.microsoft.com/office/drawing/2014/main" id="{7CE594B9-76DC-5BDD-7764-00D414A0F428}"/>
                </a:ext>
              </a:extLst>
            </p:cNvPr>
            <p:cNvGrpSpPr/>
            <p:nvPr/>
          </p:nvGrpSpPr>
          <p:grpSpPr>
            <a:xfrm>
              <a:off x="10726195" y="1241822"/>
              <a:ext cx="617644" cy="563167"/>
              <a:chOff x="1589963" y="1239838"/>
              <a:chExt cx="617644" cy="563167"/>
            </a:xfrm>
          </p:grpSpPr>
          <p:sp>
            <p:nvSpPr>
              <p:cNvPr id="38" name="Google Shape;807;p13">
                <a:extLst>
                  <a:ext uri="{FF2B5EF4-FFF2-40B4-BE49-F238E27FC236}">
                    <a16:creationId xmlns:a16="http://schemas.microsoft.com/office/drawing/2014/main" id="{8A4E47C4-2397-D3CC-2A37-008BDD5B69DD}"/>
                  </a:ext>
                </a:extLst>
              </p:cNvPr>
              <p:cNvSpPr/>
              <p:nvPr/>
            </p:nvSpPr>
            <p:spPr>
              <a:xfrm>
                <a:off x="1648409" y="1243808"/>
                <a:ext cx="559198" cy="559197"/>
              </a:xfrm>
              <a:prstGeom prst="rect">
                <a:avLst/>
              </a:prstGeom>
              <a:solidFill>
                <a:srgbClr val="FFFFFF"/>
              </a:solidFill>
              <a:ln>
                <a:noFill/>
              </a:ln>
            </p:spPr>
            <p:txBody>
              <a:bodyPr spcFirstLastPara="1" wrap="square" lIns="68569" tIns="34275" rIns="68569" bIns="34275" anchor="ctr" anchorCtr="0">
                <a:noAutofit/>
              </a:bodyPr>
              <a:lstStyle/>
              <a:p>
                <a:pPr algn="ctr" defTabSz="685800">
                  <a:buClr>
                    <a:srgbClr val="F2F2F2"/>
                  </a:buClr>
                  <a:buSzPts val="1800"/>
                  <a:defRPr/>
                </a:pPr>
                <a:endParaRPr sz="1350" dirty="0">
                  <a:solidFill>
                    <a:srgbClr val="F2F2F2"/>
                  </a:solidFill>
                </a:endParaRPr>
              </a:p>
            </p:txBody>
          </p:sp>
          <p:sp>
            <p:nvSpPr>
              <p:cNvPr id="39" name="Isosceles Triangle 13">
                <a:extLst>
                  <a:ext uri="{FF2B5EF4-FFF2-40B4-BE49-F238E27FC236}">
                    <a16:creationId xmlns:a16="http://schemas.microsoft.com/office/drawing/2014/main" id="{4487E5E3-02FF-6170-A079-81434D3719CF}"/>
                  </a:ext>
                </a:extLst>
              </p:cNvPr>
              <p:cNvSpPr/>
              <p:nvPr/>
            </p:nvSpPr>
            <p:spPr>
              <a:xfrm>
                <a:off x="1589963" y="1239838"/>
                <a:ext cx="58446" cy="127794"/>
              </a:xfrm>
              <a:prstGeom prst="triangle">
                <a:avLst>
                  <a:gd name="adj" fmla="val 100000"/>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050">
                  <a:solidFill>
                    <a:srgbClr val="F2F2F2"/>
                  </a:solidFill>
                </a:endParaRPr>
              </a:p>
            </p:txBody>
          </p:sp>
        </p:grpSp>
        <p:sp>
          <p:nvSpPr>
            <p:cNvPr id="32" name="Text 22">
              <a:extLst>
                <a:ext uri="{FF2B5EF4-FFF2-40B4-BE49-F238E27FC236}">
                  <a16:creationId xmlns:a16="http://schemas.microsoft.com/office/drawing/2014/main" id="{861F271C-DCB0-0902-3BFC-FC57752F3EF7}"/>
                </a:ext>
              </a:extLst>
            </p:cNvPr>
            <p:cNvSpPr/>
            <p:nvPr/>
          </p:nvSpPr>
          <p:spPr>
            <a:xfrm>
              <a:off x="9093423" y="1746241"/>
              <a:ext cx="2076193" cy="316566"/>
            </a:xfrm>
            <a:prstGeom prst="rect">
              <a:avLst/>
            </a:prstGeom>
            <a:noFill/>
            <a:ln/>
          </p:spPr>
          <p:txBody>
            <a:bodyPr wrap="square" rtlCol="0" anchor="ctr"/>
            <a:lstStyle/>
            <a:p>
              <a:r>
                <a:rPr lang="en-US" sz="1050" b="1" dirty="0">
                  <a:solidFill>
                    <a:schemeClr val="bg1"/>
                  </a:solidFill>
                  <a:latin typeface="+mj-lt"/>
                  <a:ea typeface="Georgia" pitchFamily="34" charset="-122"/>
                  <a:cs typeface="Georgia" pitchFamily="34" charset="-120"/>
                </a:rPr>
                <a:t>Housing Supply Frameworks Act</a:t>
              </a:r>
              <a:endParaRPr lang="en-US" sz="1050" dirty="0">
                <a:solidFill>
                  <a:schemeClr val="bg1"/>
                </a:solidFill>
                <a:latin typeface="+mj-lt"/>
              </a:endParaRPr>
            </a:p>
          </p:txBody>
        </p:sp>
        <p:sp>
          <p:nvSpPr>
            <p:cNvPr id="33" name="Text 23">
              <a:extLst>
                <a:ext uri="{FF2B5EF4-FFF2-40B4-BE49-F238E27FC236}">
                  <a16:creationId xmlns:a16="http://schemas.microsoft.com/office/drawing/2014/main" id="{7EE69F14-D2C5-FE38-F43E-08348C8F151F}"/>
                </a:ext>
              </a:extLst>
            </p:cNvPr>
            <p:cNvSpPr/>
            <p:nvPr/>
          </p:nvSpPr>
          <p:spPr>
            <a:xfrm>
              <a:off x="9093423" y="2618560"/>
              <a:ext cx="2177357" cy="551278"/>
            </a:xfrm>
            <a:prstGeom prst="rect">
              <a:avLst/>
            </a:prstGeom>
            <a:noFill/>
            <a:ln/>
          </p:spPr>
          <p:txBody>
            <a:bodyPr wrap="square" rtlCol="0" anchor="t"/>
            <a:lstStyle/>
            <a:p>
              <a:pPr>
                <a:lnSpc>
                  <a:spcPct val="98000"/>
                </a:lnSpc>
              </a:pPr>
              <a:r>
                <a:rPr lang="en-US" sz="825" dirty="0">
                  <a:latin typeface="Arial" panose="020B0604020202020204" pitchFamily="34" charset="0"/>
                  <a:ea typeface="Calibri" pitchFamily="34" charset="-122"/>
                  <a:cs typeface="Arial" panose="020B0604020202020204" pitchFamily="34" charset="0"/>
                </a:rPr>
                <a:t>Helps states cut red tape and expand supply — without overriding local zoning.</a:t>
              </a:r>
              <a:endParaRPr lang="en-US" sz="825" dirty="0">
                <a:latin typeface="Arial" panose="020B0604020202020204" pitchFamily="34" charset="0"/>
                <a:cs typeface="Arial" panose="020B0604020202020204" pitchFamily="34" charset="0"/>
              </a:endParaRPr>
            </a:p>
          </p:txBody>
        </p:sp>
        <p:pic>
          <p:nvPicPr>
            <p:cNvPr id="45" name="Picture 44">
              <a:extLst>
                <a:ext uri="{FF2B5EF4-FFF2-40B4-BE49-F238E27FC236}">
                  <a16:creationId xmlns:a16="http://schemas.microsoft.com/office/drawing/2014/main" id="{DDD9B489-E0F8-02D9-9911-5D8EE4B8D0B5}"/>
                </a:ext>
              </a:extLst>
            </p:cNvPr>
            <p:cNvPicPr>
              <a:picLocks noChangeAspect="1"/>
            </p:cNvPicPr>
            <p:nvPr/>
          </p:nvPicPr>
          <p:blipFill>
            <a:blip r:embed="rId5"/>
            <a:stretch>
              <a:fillRect/>
            </a:stretch>
          </p:blipFill>
          <p:spPr>
            <a:xfrm>
              <a:off x="10857700" y="1383303"/>
              <a:ext cx="413080" cy="334561"/>
            </a:xfrm>
            <a:prstGeom prst="rect">
              <a:avLst/>
            </a:prstGeom>
          </p:spPr>
        </p:pic>
      </p:grpSp>
      <p:sp>
        <p:nvSpPr>
          <p:cNvPr id="47" name="TextBox 46">
            <a:extLst>
              <a:ext uri="{FF2B5EF4-FFF2-40B4-BE49-F238E27FC236}">
                <a16:creationId xmlns:a16="http://schemas.microsoft.com/office/drawing/2014/main" id="{329EA3A5-D499-3E70-8753-11DB1317987C}"/>
              </a:ext>
            </a:extLst>
          </p:cNvPr>
          <p:cNvSpPr txBox="1"/>
          <p:nvPr/>
        </p:nvSpPr>
        <p:spPr>
          <a:xfrm>
            <a:off x="217379" y="754103"/>
            <a:ext cx="8331195" cy="323165"/>
          </a:xfrm>
          <a:prstGeom prst="rect">
            <a:avLst/>
          </a:prstGeom>
          <a:noFill/>
        </p:spPr>
        <p:txBody>
          <a:bodyPr wrap="square">
            <a:spAutoFit/>
          </a:bodyPr>
          <a:lstStyle/>
          <a:p>
            <a:r>
              <a:rPr lang="en-US" sz="1500" b="1" dirty="0">
                <a:latin typeface="Arial" panose="020B0604020202020204" pitchFamily="34" charset="0"/>
                <a:ea typeface="Calibri" pitchFamily="34" charset="-122"/>
                <a:cs typeface="Arial" panose="020B0604020202020204" pitchFamily="34" charset="0"/>
              </a:rPr>
              <a:t>Four AARP-endorsed bills tied directly to the priorities of older adults and their families</a:t>
            </a:r>
            <a:endParaRPr lang="en-US" sz="1500" b="1" dirty="0">
              <a:latin typeface="Arial" panose="020B0604020202020204" pitchFamily="34" charset="0"/>
              <a:cs typeface="Arial" panose="020B0604020202020204" pitchFamily="34" charset="0"/>
            </a:endParaRPr>
          </a:p>
        </p:txBody>
      </p:sp>
      <p:sp>
        <p:nvSpPr>
          <p:cNvPr id="52" name="Text 27">
            <a:extLst>
              <a:ext uri="{FF2B5EF4-FFF2-40B4-BE49-F238E27FC236}">
                <a16:creationId xmlns:a16="http://schemas.microsoft.com/office/drawing/2014/main" id="{546FE214-F56A-D6B1-2367-5BDEDCACD13A}"/>
              </a:ext>
            </a:extLst>
          </p:cNvPr>
          <p:cNvSpPr/>
          <p:nvPr/>
        </p:nvSpPr>
        <p:spPr>
          <a:xfrm>
            <a:off x="454069" y="3081548"/>
            <a:ext cx="1988820" cy="411480"/>
          </a:xfrm>
          <a:prstGeom prst="rect">
            <a:avLst/>
          </a:prstGeom>
          <a:noFill/>
          <a:ln/>
        </p:spPr>
        <p:txBody>
          <a:bodyPr wrap="square" rtlCol="0" anchor="ctr"/>
          <a:lstStyle/>
          <a:p>
            <a:r>
              <a:rPr lang="en-US" sz="1500" b="1" dirty="0">
                <a:solidFill>
                  <a:srgbClr val="FFFFFF"/>
                </a:solidFill>
                <a:latin typeface="+mj-lt"/>
                <a:ea typeface="Georgia" pitchFamily="34" charset="-122"/>
                <a:cs typeface="Georgia" pitchFamily="34" charset="-120"/>
              </a:rPr>
              <a:t>Overarching Goals</a:t>
            </a:r>
          </a:p>
        </p:txBody>
      </p:sp>
      <p:sp>
        <p:nvSpPr>
          <p:cNvPr id="53" name="Text 28">
            <a:extLst>
              <a:ext uri="{FF2B5EF4-FFF2-40B4-BE49-F238E27FC236}">
                <a16:creationId xmlns:a16="http://schemas.microsoft.com/office/drawing/2014/main" id="{5207FA05-7E46-6ACF-CA4B-9F3A8B09F038}"/>
              </a:ext>
            </a:extLst>
          </p:cNvPr>
          <p:cNvSpPr/>
          <p:nvPr/>
        </p:nvSpPr>
        <p:spPr>
          <a:xfrm>
            <a:off x="1019558" y="3550957"/>
            <a:ext cx="2434590" cy="1048470"/>
          </a:xfrm>
          <a:prstGeom prst="rect">
            <a:avLst/>
          </a:prstGeom>
          <a:noFill/>
          <a:ln/>
        </p:spPr>
        <p:txBody>
          <a:bodyPr wrap="square" rtlCol="0" anchor="t"/>
          <a:lstStyle/>
          <a:p>
            <a:pPr>
              <a:spcAft>
                <a:spcPts val="600"/>
              </a:spcAft>
              <a:buSzPct val="100000"/>
            </a:pPr>
            <a:r>
              <a:rPr lang="en-US" sz="900" b="1" dirty="0">
                <a:solidFill>
                  <a:schemeClr val="bg1"/>
                </a:solidFill>
                <a:latin typeface="Arial" panose="020B0604020202020204" pitchFamily="34" charset="0"/>
                <a:ea typeface="Arial" pitchFamily="34" charset="-122"/>
                <a:cs typeface="Arial" panose="020B0604020202020204" pitchFamily="34" charset="0"/>
              </a:rPr>
              <a:t>Expand the housing supply amid a shortage of up to 5.5M units</a:t>
            </a:r>
            <a:endParaRPr lang="en-US" sz="900" b="1" dirty="0">
              <a:solidFill>
                <a:schemeClr val="bg1"/>
              </a:solidFill>
              <a:latin typeface="Arial" panose="020B0604020202020204" pitchFamily="34" charset="0"/>
              <a:cs typeface="Arial" panose="020B0604020202020204" pitchFamily="34" charset="0"/>
            </a:endParaRPr>
          </a:p>
          <a:p>
            <a:pPr>
              <a:spcAft>
                <a:spcPts val="600"/>
              </a:spcAft>
              <a:buSzPct val="100000"/>
            </a:pPr>
            <a:r>
              <a:rPr lang="en-US" sz="900" b="1" dirty="0">
                <a:solidFill>
                  <a:schemeClr val="bg1"/>
                </a:solidFill>
                <a:latin typeface="Arial" panose="020B0604020202020204" pitchFamily="34" charset="0"/>
                <a:ea typeface="Arial" pitchFamily="34" charset="-122"/>
                <a:cs typeface="Arial" panose="020B0604020202020204" pitchFamily="34" charset="0"/>
              </a:rPr>
              <a:t>Lower costs and improve affordability for those on fixed incomes</a:t>
            </a:r>
            <a:endParaRPr lang="en-US" sz="900" b="1" dirty="0">
              <a:solidFill>
                <a:schemeClr val="bg1"/>
              </a:solidFill>
              <a:latin typeface="Arial" panose="020B0604020202020204" pitchFamily="34" charset="0"/>
              <a:cs typeface="Arial" panose="020B0604020202020204" pitchFamily="34" charset="0"/>
            </a:endParaRPr>
          </a:p>
          <a:p>
            <a:pPr>
              <a:spcAft>
                <a:spcPts val="600"/>
              </a:spcAft>
              <a:buSzPct val="100000"/>
            </a:pPr>
            <a:r>
              <a:rPr lang="en-US" sz="900" b="1" dirty="0">
                <a:solidFill>
                  <a:schemeClr val="bg1"/>
                </a:solidFill>
                <a:latin typeface="Arial" panose="020B0604020202020204" pitchFamily="34" charset="0"/>
                <a:ea typeface="Arial" pitchFamily="34" charset="-122"/>
                <a:cs typeface="Arial" panose="020B0604020202020204" pitchFamily="34" charset="0"/>
              </a:rPr>
              <a:t>Help older adults age in place and stay in their communities</a:t>
            </a:r>
            <a:endParaRPr lang="en-US" sz="900" b="1" dirty="0">
              <a:solidFill>
                <a:schemeClr val="bg1"/>
              </a:solidFill>
              <a:latin typeface="Arial" panose="020B0604020202020204" pitchFamily="34" charset="0"/>
              <a:cs typeface="Arial" panose="020B0604020202020204" pitchFamily="34" charset="0"/>
            </a:endParaRPr>
          </a:p>
        </p:txBody>
      </p:sp>
      <p:sp>
        <p:nvSpPr>
          <p:cNvPr id="55" name="Right Arrow 54">
            <a:extLst>
              <a:ext uri="{FF2B5EF4-FFF2-40B4-BE49-F238E27FC236}">
                <a16:creationId xmlns:a16="http://schemas.microsoft.com/office/drawing/2014/main" id="{1522F5B6-9595-E652-764F-7BABBB9B1EA5}"/>
              </a:ext>
            </a:extLst>
          </p:cNvPr>
          <p:cNvSpPr/>
          <p:nvPr/>
        </p:nvSpPr>
        <p:spPr>
          <a:xfrm>
            <a:off x="482075" y="3640049"/>
            <a:ext cx="497639" cy="184871"/>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6" name="Right Arrow 55">
            <a:extLst>
              <a:ext uri="{FF2B5EF4-FFF2-40B4-BE49-F238E27FC236}">
                <a16:creationId xmlns:a16="http://schemas.microsoft.com/office/drawing/2014/main" id="{9E693636-25F0-CF4C-DF86-171A6847700D}"/>
              </a:ext>
            </a:extLst>
          </p:cNvPr>
          <p:cNvSpPr/>
          <p:nvPr/>
        </p:nvSpPr>
        <p:spPr>
          <a:xfrm>
            <a:off x="482074" y="3978162"/>
            <a:ext cx="497639" cy="184871"/>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7" name="Right Arrow 56">
            <a:extLst>
              <a:ext uri="{FF2B5EF4-FFF2-40B4-BE49-F238E27FC236}">
                <a16:creationId xmlns:a16="http://schemas.microsoft.com/office/drawing/2014/main" id="{BD536AD0-64D9-D088-D2C4-AB33D5AD9CCC}"/>
              </a:ext>
            </a:extLst>
          </p:cNvPr>
          <p:cNvSpPr/>
          <p:nvPr/>
        </p:nvSpPr>
        <p:spPr>
          <a:xfrm>
            <a:off x="482074" y="4325975"/>
            <a:ext cx="497639" cy="184871"/>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8" name="Text 31">
            <a:extLst>
              <a:ext uri="{FF2B5EF4-FFF2-40B4-BE49-F238E27FC236}">
                <a16:creationId xmlns:a16="http://schemas.microsoft.com/office/drawing/2014/main" id="{0033F79C-83E4-0695-D3DE-9388C87B8AC6}"/>
              </a:ext>
            </a:extLst>
          </p:cNvPr>
          <p:cNvSpPr/>
          <p:nvPr/>
        </p:nvSpPr>
        <p:spPr>
          <a:xfrm>
            <a:off x="5229151" y="3078207"/>
            <a:ext cx="3450081" cy="450755"/>
          </a:xfrm>
          <a:prstGeom prst="rect">
            <a:avLst/>
          </a:prstGeom>
          <a:noFill/>
          <a:ln/>
        </p:spPr>
        <p:txBody>
          <a:bodyPr wrap="square" rtlCol="0" anchor="ctr"/>
          <a:lstStyle/>
          <a:p>
            <a:r>
              <a:rPr lang="en-US" sz="1200" b="1" dirty="0">
                <a:solidFill>
                  <a:srgbClr val="EC1300"/>
                </a:solidFill>
                <a:latin typeface="+mj-lt"/>
                <a:ea typeface="Georgia" pitchFamily="34" charset="-122"/>
                <a:cs typeface="Georgia" pitchFamily="34" charset="-120"/>
              </a:rPr>
              <a:t>Next: A Rapid, Complex Implementation</a:t>
            </a:r>
            <a:endParaRPr lang="en-US" sz="1200" dirty="0">
              <a:solidFill>
                <a:srgbClr val="EC1300"/>
              </a:solidFill>
              <a:latin typeface="+mj-lt"/>
            </a:endParaRPr>
          </a:p>
        </p:txBody>
      </p:sp>
      <p:sp>
        <p:nvSpPr>
          <p:cNvPr id="59" name="Text 32">
            <a:extLst>
              <a:ext uri="{FF2B5EF4-FFF2-40B4-BE49-F238E27FC236}">
                <a16:creationId xmlns:a16="http://schemas.microsoft.com/office/drawing/2014/main" id="{75862E8B-6392-AE72-32F1-DB21EFAD45E8}"/>
              </a:ext>
            </a:extLst>
          </p:cNvPr>
          <p:cNvSpPr/>
          <p:nvPr/>
        </p:nvSpPr>
        <p:spPr>
          <a:xfrm>
            <a:off x="5239850" y="3493029"/>
            <a:ext cx="3450081" cy="798580"/>
          </a:xfrm>
          <a:prstGeom prst="rect">
            <a:avLst/>
          </a:prstGeom>
          <a:noFill/>
          <a:ln/>
        </p:spPr>
        <p:txBody>
          <a:bodyPr wrap="square" rtlCol="0" anchor="t"/>
          <a:lstStyle/>
          <a:p>
            <a:pPr>
              <a:lnSpc>
                <a:spcPct val="110000"/>
              </a:lnSpc>
            </a:pPr>
            <a:r>
              <a:rPr lang="en-US" sz="975" dirty="0">
                <a:solidFill>
                  <a:srgbClr val="1C2A3A"/>
                </a:solidFill>
                <a:latin typeface="Arial" panose="020B0604020202020204" pitchFamily="34" charset="0"/>
                <a:ea typeface="Calibri" pitchFamily="34" charset="-122"/>
                <a:cs typeface="Arial" panose="020B0604020202020204" pitchFamily="34" charset="0"/>
              </a:rPr>
              <a:t>HUD, Treasury, VA, USDA, CFPB and banking regulators face dozens of deadlines — many due within 6–12 months. AARP will keep working with Congress and the Administration to implement the law effectively.</a:t>
            </a:r>
            <a:endParaRPr lang="en-US" sz="975" dirty="0">
              <a:latin typeface="Arial" panose="020B0604020202020204" pitchFamily="34" charset="0"/>
              <a:cs typeface="Arial" panose="020B0604020202020204" pitchFamily="34" charset="0"/>
            </a:endParaRPr>
          </a:p>
        </p:txBody>
      </p:sp>
      <p:sp>
        <p:nvSpPr>
          <p:cNvPr id="60" name="Arc 59">
            <a:extLst>
              <a:ext uri="{FF2B5EF4-FFF2-40B4-BE49-F238E27FC236}">
                <a16:creationId xmlns:a16="http://schemas.microsoft.com/office/drawing/2014/main" id="{653AD8F1-9240-29AE-26EC-D73EA6BA8792}"/>
              </a:ext>
            </a:extLst>
          </p:cNvPr>
          <p:cNvSpPr/>
          <p:nvPr/>
        </p:nvSpPr>
        <p:spPr>
          <a:xfrm rot="5400000" flipH="1">
            <a:off x="3949365" y="3300521"/>
            <a:ext cx="942975" cy="1257300"/>
          </a:xfrm>
          <a:prstGeom prst="arc">
            <a:avLst>
              <a:gd name="adj1" fmla="val 6837068"/>
              <a:gd name="adj2" fmla="val 15522124"/>
            </a:avLst>
          </a:prstGeom>
          <a:ln w="28575">
            <a:solidFill>
              <a:schemeClr val="tx1"/>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50"/>
          </a:p>
        </p:txBody>
      </p:sp>
      <p:sp>
        <p:nvSpPr>
          <p:cNvPr id="61" name="TextBox 60">
            <a:extLst>
              <a:ext uri="{FF2B5EF4-FFF2-40B4-BE49-F238E27FC236}">
                <a16:creationId xmlns:a16="http://schemas.microsoft.com/office/drawing/2014/main" id="{C4DD5109-13F1-4932-258D-56C1628FF23E}"/>
              </a:ext>
            </a:extLst>
          </p:cNvPr>
          <p:cNvSpPr txBox="1"/>
          <p:nvPr/>
        </p:nvSpPr>
        <p:spPr>
          <a:xfrm>
            <a:off x="345520" y="4811492"/>
            <a:ext cx="4574787" cy="230832"/>
          </a:xfrm>
          <a:prstGeom prst="rect">
            <a:avLst/>
          </a:prstGeom>
          <a:noFill/>
        </p:spPr>
        <p:txBody>
          <a:bodyPr wrap="square">
            <a:spAutoFit/>
          </a:bodyPr>
          <a:lstStyle/>
          <a:p>
            <a:r>
              <a:rPr lang="en-US" sz="900" dirty="0">
                <a:solidFill>
                  <a:srgbClr val="EC1300"/>
                </a:solidFill>
                <a:latin typeface="Arial" panose="020B0604020202020204" pitchFamily="34" charset="0"/>
                <a:ea typeface="Calibri" pitchFamily="34" charset="-122"/>
                <a:cs typeface="Arial" panose="020B0604020202020204" pitchFamily="34" charset="0"/>
              </a:rPr>
              <a:t>AARP Government Affairs  |  Livable Communities</a:t>
            </a:r>
            <a:endParaRPr lang="en-US" sz="900" dirty="0">
              <a:solidFill>
                <a:srgbClr val="EC1300"/>
              </a:solidFill>
              <a:latin typeface="Arial" panose="020B0604020202020204" pitchFamily="34" charset="0"/>
              <a:cs typeface="Arial" panose="020B0604020202020204" pitchFamily="34" charset="0"/>
            </a:endParaRPr>
          </a:p>
        </p:txBody>
      </p:sp>
      <p:pic>
        <p:nvPicPr>
          <p:cNvPr id="63" name="Picture 62">
            <a:extLst>
              <a:ext uri="{FF2B5EF4-FFF2-40B4-BE49-F238E27FC236}">
                <a16:creationId xmlns:a16="http://schemas.microsoft.com/office/drawing/2014/main" id="{4FF1D1EC-8DE7-BFB6-2B2F-01125841EDEA}"/>
              </a:ext>
            </a:extLst>
          </p:cNvPr>
          <p:cNvPicPr>
            <a:picLocks noChangeAspect="1"/>
          </p:cNvPicPr>
          <p:nvPr/>
        </p:nvPicPr>
        <p:blipFill>
          <a:blip r:embed="rId6"/>
          <a:stretch>
            <a:fillRect/>
          </a:stretch>
        </p:blipFill>
        <p:spPr>
          <a:xfrm>
            <a:off x="4851642" y="3237602"/>
            <a:ext cx="307387" cy="614774"/>
          </a:xfrm>
          <a:prstGeom prst="rect">
            <a:avLst/>
          </a:prstGeom>
        </p:spPr>
      </p:pic>
    </p:spTree>
    <p:extLst>
      <p:ext uri="{BB962C8B-B14F-4D97-AF65-F5344CB8AC3E}">
        <p14:creationId xmlns:p14="http://schemas.microsoft.com/office/powerpoint/2010/main" val="2215084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EF2234-5B81-4D5E-326B-B78EDE56AD24}"/>
              </a:ext>
            </a:extLst>
          </p:cNvPr>
          <p:cNvSpPr/>
          <p:nvPr/>
        </p:nvSpPr>
        <p:spPr>
          <a:xfrm>
            <a:off x="0" y="4443413"/>
            <a:ext cx="9144000" cy="70008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6">
            <a:extLst>
              <a:ext uri="{FF2B5EF4-FFF2-40B4-BE49-F238E27FC236}">
                <a16:creationId xmlns:a16="http://schemas.microsoft.com/office/drawing/2014/main" id="{58F1E114-1D50-8392-E095-F6AA52811383}"/>
              </a:ext>
            </a:extLst>
          </p:cNvPr>
          <p:cNvSpPr/>
          <p:nvPr/>
        </p:nvSpPr>
        <p:spPr>
          <a:xfrm>
            <a:off x="0" y="-1"/>
            <a:ext cx="9144000" cy="2088197"/>
          </a:xfrm>
          <a:prstGeom prst="rect">
            <a:avLst/>
          </a:prstGeom>
          <a:solidFill>
            <a:srgbClr val="F19F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5" name="Google Shape;1692;p26" descr="Image">
            <a:extLst>
              <a:ext uri="{FF2B5EF4-FFF2-40B4-BE49-F238E27FC236}">
                <a16:creationId xmlns:a16="http://schemas.microsoft.com/office/drawing/2014/main" id="{60F7110A-1802-49AE-8CCA-D9639552C2A2}"/>
              </a:ext>
            </a:extLst>
          </p:cNvPr>
          <p:cNvPicPr preferRelativeResize="0"/>
          <p:nvPr/>
        </p:nvPicPr>
        <p:blipFill rotWithShape="1">
          <a:blip r:embed="rId2">
            <a:alphaModFix/>
          </a:blip>
          <a:srcRect t="-11195" b="16434"/>
          <a:stretch>
            <a:fillRect/>
          </a:stretch>
        </p:blipFill>
        <p:spPr>
          <a:xfrm>
            <a:off x="0" y="0"/>
            <a:ext cx="9144000" cy="2888298"/>
          </a:xfrm>
          <a:prstGeom prst="rect">
            <a:avLst/>
          </a:prstGeom>
          <a:noFill/>
          <a:ln>
            <a:noFill/>
          </a:ln>
        </p:spPr>
      </p:pic>
      <p:sp>
        <p:nvSpPr>
          <p:cNvPr id="4" name="Google Shape;1691;p26">
            <a:extLst>
              <a:ext uri="{FF2B5EF4-FFF2-40B4-BE49-F238E27FC236}">
                <a16:creationId xmlns:a16="http://schemas.microsoft.com/office/drawing/2014/main" id="{BE9EF352-DD13-22CB-DE68-FB5BEAFC33B6}"/>
              </a:ext>
            </a:extLst>
          </p:cNvPr>
          <p:cNvSpPr txBox="1">
            <a:spLocks noGrp="1"/>
          </p:cNvSpPr>
          <p:nvPr>
            <p:ph type="title"/>
          </p:nvPr>
        </p:nvSpPr>
        <p:spPr>
          <a:xfrm>
            <a:off x="345518" y="3291907"/>
            <a:ext cx="3997882" cy="747897"/>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EC1300"/>
              </a:buClr>
              <a:buSzPts val="4500"/>
              <a:buFont typeface="Arial"/>
              <a:buNone/>
            </a:pPr>
            <a:r>
              <a:rPr lang="en-US" sz="5400">
                <a:solidFill>
                  <a:schemeClr val="bg2"/>
                </a:solidFill>
                <a:latin typeface="Arial"/>
                <a:ea typeface="Arial"/>
                <a:cs typeface="Arial"/>
                <a:sym typeface="Arial"/>
              </a:rPr>
              <a:t>Thank you</a:t>
            </a:r>
            <a:r>
              <a:rPr lang="en-US" sz="5400" dirty="0">
                <a:solidFill>
                  <a:schemeClr val="bg2"/>
                </a:solidFill>
                <a:latin typeface="Arial"/>
                <a:ea typeface="Arial"/>
                <a:cs typeface="Arial"/>
                <a:sym typeface="Arial"/>
              </a:rPr>
              <a:t>!</a:t>
            </a:r>
            <a:endParaRPr dirty="0">
              <a:solidFill>
                <a:schemeClr val="bg2"/>
              </a:solidFill>
            </a:endParaRPr>
          </a:p>
        </p:txBody>
      </p:sp>
      <p:pic>
        <p:nvPicPr>
          <p:cNvPr id="8" name="Google Shape;46;p47" descr="A picture containing drawing&#10;&#10;Description automatically generated">
            <a:extLst>
              <a:ext uri="{FF2B5EF4-FFF2-40B4-BE49-F238E27FC236}">
                <a16:creationId xmlns:a16="http://schemas.microsoft.com/office/drawing/2014/main" id="{9E5E0189-6870-4FB0-D5B4-11A86BCF273C}"/>
              </a:ext>
            </a:extLst>
          </p:cNvPr>
          <p:cNvPicPr preferRelativeResize="0"/>
          <p:nvPr/>
        </p:nvPicPr>
        <p:blipFill rotWithShape="1">
          <a:blip r:embed="rId3">
            <a:alphaModFix/>
          </a:blip>
          <a:srcRect/>
          <a:stretch/>
        </p:blipFill>
        <p:spPr>
          <a:xfrm>
            <a:off x="345517" y="4627398"/>
            <a:ext cx="1323025" cy="271854"/>
          </a:xfrm>
          <a:prstGeom prst="rect">
            <a:avLst/>
          </a:prstGeom>
          <a:noFill/>
          <a:ln>
            <a:noFill/>
          </a:ln>
        </p:spPr>
      </p:pic>
      <p:sp>
        <p:nvSpPr>
          <p:cNvPr id="12" name="Google Shape;1694;p26">
            <a:extLst>
              <a:ext uri="{FF2B5EF4-FFF2-40B4-BE49-F238E27FC236}">
                <a16:creationId xmlns:a16="http://schemas.microsoft.com/office/drawing/2014/main" id="{BD669FA8-3E7E-9CCE-44BB-005A6045751F}"/>
              </a:ext>
            </a:extLst>
          </p:cNvPr>
          <p:cNvSpPr txBox="1"/>
          <p:nvPr/>
        </p:nvSpPr>
        <p:spPr>
          <a:xfrm>
            <a:off x="6553202" y="3486487"/>
            <a:ext cx="2232023" cy="36933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a:ln>
                  <a:noFill/>
                </a:ln>
                <a:solidFill>
                  <a:srgbClr val="C00000"/>
                </a:solidFill>
                <a:effectLst/>
                <a:uLnTx/>
                <a:uFillTx/>
                <a:latin typeface="Arial"/>
                <a:ea typeface="Arial"/>
                <a:cs typeface="Arial"/>
                <a:sym typeface="Arial"/>
              </a:rPr>
              <a:t>AARP</a:t>
            </a:r>
            <a:r>
              <a:rPr kumimoji="0" lang="en-US" sz="1200" b="1" i="0" u="none" strike="noStrike" kern="0" cap="none" spc="0" normalizeH="0" baseline="0" noProof="0">
                <a:ln>
                  <a:noFill/>
                </a:ln>
                <a:solidFill>
                  <a:srgbClr val="141313"/>
                </a:solidFill>
                <a:effectLst/>
                <a:uLnTx/>
                <a:uFillTx/>
                <a:latin typeface="Arial"/>
                <a:ea typeface="Arial"/>
                <a:cs typeface="Arial"/>
                <a:sym typeface="Arial"/>
              </a:rPr>
              <a:t> Livable Communities</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1" u="none" strike="noStrike" kern="0" cap="none" spc="0" normalizeH="0" baseline="0" noProof="0">
                <a:ln>
                  <a:noFill/>
                </a:ln>
                <a:solidFill>
                  <a:srgbClr val="C00000"/>
                </a:solidFill>
                <a:effectLst/>
                <a:uLnTx/>
                <a:uFillTx/>
                <a:latin typeface="Arial"/>
                <a:ea typeface="Arial"/>
                <a:cs typeface="Arial"/>
                <a:sym typeface="Arial"/>
              </a:rPr>
              <a:t>AARP</a:t>
            </a:r>
            <a:r>
              <a:rPr kumimoji="0" lang="en-US" sz="1200" b="1" i="1" u="none" strike="noStrike" kern="0" cap="none" spc="0" normalizeH="0" baseline="0" noProof="0" dirty="0">
                <a:ln>
                  <a:noFill/>
                </a:ln>
                <a:solidFill>
                  <a:srgbClr val="C00000"/>
                </a:solidFill>
                <a:effectLst/>
                <a:uLnTx/>
                <a:uFillTx/>
                <a:latin typeface="Arial"/>
                <a:ea typeface="Arial"/>
                <a:cs typeface="Arial"/>
                <a:sym typeface="Arial"/>
              </a:rPr>
              <a:t>.org/Livable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4" name="Straight Connector 13">
            <a:extLst>
              <a:ext uri="{FF2B5EF4-FFF2-40B4-BE49-F238E27FC236}">
                <a16:creationId xmlns:a16="http://schemas.microsoft.com/office/drawing/2014/main" id="{DAF75C0F-1F5A-E8C4-F477-5F550D58BEBC}"/>
              </a:ext>
            </a:extLst>
          </p:cNvPr>
          <p:cNvCxnSpPr>
            <a:cxnSpLocks/>
          </p:cNvCxnSpPr>
          <p:nvPr/>
        </p:nvCxnSpPr>
        <p:spPr>
          <a:xfrm>
            <a:off x="6343651" y="3481189"/>
            <a:ext cx="0" cy="3693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673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3_Custom Design">
  <a:themeElements>
    <a:clrScheme name="Custom 52">
      <a:dk1>
        <a:srgbClr val="141313"/>
      </a:dk1>
      <a:lt1>
        <a:srgbClr val="F2F2F2"/>
      </a:lt1>
      <a:dk2>
        <a:srgbClr val="EC1300"/>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5_Custom Design">
  <a:themeElements>
    <a:clrScheme name="AARP">
      <a:dk1>
        <a:srgbClr val="141313"/>
      </a:dk1>
      <a:lt1>
        <a:srgbClr val="F2F2F2"/>
      </a:lt1>
      <a:dk2>
        <a:srgbClr val="D52B1E"/>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bg1"/>
          </a:solidFill>
          <a:headEnd type="oval" w="sm" len="sm"/>
          <a:tailEnd type="oval" w="sm" len="sm"/>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AARP">
      <a:dk1>
        <a:srgbClr val="141313"/>
      </a:dk1>
      <a:lt1>
        <a:srgbClr val="F2F2F2"/>
      </a:lt1>
      <a:dk2>
        <a:srgbClr val="D52B1E"/>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bg1"/>
          </a:solidFill>
          <a:headEnd type="oval" w="sm" len="sm"/>
          <a:tailEnd type="oval" w="sm" len="sm"/>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Custom Design">
  <a:themeElements>
    <a:clrScheme name="AARP">
      <a:dk1>
        <a:srgbClr val="141313"/>
      </a:dk1>
      <a:lt1>
        <a:srgbClr val="F2F2F2"/>
      </a:lt1>
      <a:dk2>
        <a:srgbClr val="D52B1E"/>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bg1"/>
          </a:solidFill>
          <a:headEnd type="oval" w="sm" len="sm"/>
          <a:tailEnd type="oval" w="sm" len="sm"/>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Custom 52">
      <a:dk1>
        <a:srgbClr val="141313"/>
      </a:dk1>
      <a:lt1>
        <a:srgbClr val="F2F2F2"/>
      </a:lt1>
      <a:dk2>
        <a:srgbClr val="EC1300"/>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38762BA-8C15-4C35-ACF2-6603CE0384A4}">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5840</TotalTime>
  <Words>5198</Words>
  <Application>Microsoft Office PowerPoint</Application>
  <PresentationFormat>On-screen Show (16:9)</PresentationFormat>
  <Paragraphs>995</Paragraphs>
  <Slides>38</Slides>
  <Notes>21</Notes>
  <HiddenSlides>0</HiddenSlides>
  <MMClips>0</MMClips>
  <ScaleCrop>false</ScaleCrop>
  <HeadingPairs>
    <vt:vector size="8" baseType="variant">
      <vt:variant>
        <vt:lpstr>Fonts Used</vt:lpstr>
      </vt:variant>
      <vt:variant>
        <vt:i4>6</vt:i4>
      </vt:variant>
      <vt:variant>
        <vt:lpstr>Theme</vt:lpstr>
      </vt:variant>
      <vt:variant>
        <vt:i4>5</vt:i4>
      </vt:variant>
      <vt:variant>
        <vt:lpstr>Embedded OLE Servers</vt:lpstr>
      </vt:variant>
      <vt:variant>
        <vt:i4>1</vt:i4>
      </vt:variant>
      <vt:variant>
        <vt:lpstr>Slide Titles</vt:lpstr>
      </vt:variant>
      <vt:variant>
        <vt:i4>38</vt:i4>
      </vt:variant>
    </vt:vector>
  </HeadingPairs>
  <TitlesOfParts>
    <vt:vector size="50" baseType="lpstr">
      <vt:lpstr>Arial</vt:lpstr>
      <vt:lpstr>Roboto Black</vt:lpstr>
      <vt:lpstr>Arial Black</vt:lpstr>
      <vt:lpstr>Franklin Gothic Book</vt:lpstr>
      <vt:lpstr>Calibri</vt:lpstr>
      <vt:lpstr>Verdana</vt:lpstr>
      <vt:lpstr>3_Custom Design</vt:lpstr>
      <vt:lpstr>5_Custom Design</vt:lpstr>
      <vt:lpstr>2_Custom Design</vt:lpstr>
      <vt:lpstr>4_Custom Design</vt:lpstr>
      <vt:lpstr>6_Custom Design</vt:lpstr>
      <vt:lpstr>think-cell Slide</vt:lpstr>
      <vt:lpstr>PowerPoint Presentation</vt:lpstr>
      <vt:lpstr>PowerPoint Presentation</vt:lpstr>
      <vt:lpstr>PowerPoint Presentation</vt:lpstr>
      <vt:lpstr>What People 50+ Think About Where They Will Live</vt:lpstr>
      <vt:lpstr>PowerPoint Presentation</vt:lpstr>
      <vt:lpstr>Expected No. of Evictions in 2026 – All ages </vt:lpstr>
      <vt:lpstr>Expected No. of Evictions in 2026 – 45+ </vt:lpstr>
      <vt:lpstr>Expected No. of People Experiencing Homelessness in 2026 – All ages </vt:lpstr>
      <vt:lpstr>Expected No. of People Experiencing Homelessness in 2026 – 45+ </vt:lpstr>
      <vt:lpstr>PowerPoint Presentation</vt:lpstr>
      <vt:lpstr>Visualizing ADUs</vt:lpstr>
      <vt:lpstr>PowerPoint Presentation</vt:lpstr>
      <vt:lpstr>PowerPoint Presentation</vt:lpstr>
      <vt:lpstr>ADU Legislative Landscape [Statewide]</vt:lpstr>
      <vt:lpstr>States That Have Passed ADU Legislation</vt:lpstr>
      <vt:lpstr>ADU Legislative Landscape [Local] [Not Exhaustive]</vt:lpstr>
      <vt:lpstr>PowerPoint Presentation</vt:lpstr>
      <vt:lpstr>PowerPoint Presentation</vt:lpstr>
      <vt:lpstr>Visualizing Middle Housing</vt:lpstr>
      <vt:lpstr>Middle Housing Legislative Landscape (Statewide)</vt:lpstr>
      <vt:lpstr>Middle Housing Legislative Landscape (Local)</vt:lpstr>
      <vt:lpstr>AARP’s Middle Housing Publications </vt:lpstr>
      <vt:lpstr>PowerPoint Presentation</vt:lpstr>
      <vt:lpstr>What People 50+ Think About TODs</vt:lpstr>
      <vt:lpstr>Visualizing TODs</vt:lpstr>
      <vt:lpstr>PowerPoint Presentation</vt:lpstr>
      <vt:lpstr>What People 50+ Think About Accessibility in Homes</vt:lpstr>
      <vt:lpstr>PowerPoint Presentation</vt:lpstr>
      <vt:lpstr>Universal Design in Housing – Legislative Examples</vt:lpstr>
      <vt:lpstr>AARP HomeFit®  Publications </vt:lpstr>
      <vt:lpstr>PowerPoint Presentation</vt:lpstr>
      <vt:lpstr>Funding Affordable Housing </vt:lpstr>
      <vt:lpstr>Legislative Action: Unfair Service Agreement</vt:lpstr>
      <vt:lpstr>Legislative Guide to Residential Real Estate Wholesaling: Report and Model Act </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AARP Admin</dc:creator>
  <cp:lastModifiedBy>Jha, Samar</cp:lastModifiedBy>
  <cp:revision>186</cp:revision>
  <cp:lastPrinted>2024-10-23T19:36:00Z</cp:lastPrinted>
  <dcterms:created xsi:type="dcterms:W3CDTF">2013-03-04T16:39:12Z</dcterms:created>
  <dcterms:modified xsi:type="dcterms:W3CDTF">2026-09-11T14:33:29Z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0x010100215977D4315D3A42B3D322008D3C11B2</vt:lpwstr>
  </property>
</Properties>
</file>